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7" r:id="rId4"/>
    <p:sldId id="268" r:id="rId5"/>
    <p:sldId id="258" r:id="rId6"/>
    <p:sldId id="269" r:id="rId7"/>
    <p:sldId id="270" r:id="rId8"/>
    <p:sldId id="271" r:id="rId9"/>
    <p:sldId id="259" r:id="rId10"/>
    <p:sldId id="260" r:id="rId11"/>
    <p:sldId id="261" r:id="rId12"/>
    <p:sldId id="262" r:id="rId13"/>
    <p:sldId id="263" r:id="rId14"/>
    <p:sldId id="264" r:id="rId15"/>
    <p:sldId id="265" r:id="rId16"/>
    <p:sldId id="272" r:id="rId17"/>
    <p:sldId id="273" r:id="rId18"/>
    <p:sldId id="274" r:id="rId19"/>
    <p:sldId id="278" r:id="rId20"/>
    <p:sldId id="286"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4" d="100"/>
          <a:sy n="64" d="100"/>
        </p:scale>
        <p:origin x="-3144"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6BDF7-ADB3-4B17-8368-8A63F3723A57}" type="datetimeFigureOut">
              <a:rPr lang="en-US" smtClean="0"/>
              <a:pPr/>
              <a:t>9/14/2017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AF35E-652E-4260-BE4C-3071484841FC}" type="slidenum">
              <a:rPr lang="en-US" smtClean="0"/>
              <a:pPr/>
              <a:t>‹#›</a:t>
            </a:fld>
            <a:endParaRPr lang="en-US" dirty="0"/>
          </a:p>
        </p:txBody>
      </p:sp>
    </p:spTree>
    <p:extLst>
      <p:ext uri="{BB962C8B-B14F-4D97-AF65-F5344CB8AC3E}">
        <p14:creationId xmlns:p14="http://schemas.microsoft.com/office/powerpoint/2010/main" xmlns="" val="290007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Black" panose="020B0A040201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b="1">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Black" panose="020B0A040201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marL="0" indent="0">
              <a:buFontTx/>
              <a:buNone/>
              <a:defRPr sz="3200" b="1">
                <a:latin typeface="Arial" panose="020B0604020202020204" pitchFamily="34" charset="0"/>
                <a:cs typeface="Arial" panose="020B0604020202020204" pitchFamily="34" charset="0"/>
              </a:defRPr>
            </a:lvl1pPr>
            <a:lvl2pPr marL="457200" indent="0">
              <a:buFontTx/>
              <a:buNone/>
              <a:defRPr sz="3200" b="1">
                <a:latin typeface="Arial" panose="020B0604020202020204" pitchFamily="34" charset="0"/>
                <a:cs typeface="Arial" panose="020B0604020202020204" pitchFamily="34" charset="0"/>
              </a:defRPr>
            </a:lvl2pPr>
            <a:lvl3pPr marL="914400" indent="0">
              <a:buFontTx/>
              <a:buNone/>
              <a:defRPr sz="3200" b="1">
                <a:latin typeface="Arial" panose="020B0604020202020204" pitchFamily="34" charset="0"/>
                <a:cs typeface="Arial" panose="020B0604020202020204" pitchFamily="34" charset="0"/>
              </a:defRPr>
            </a:lvl3pPr>
            <a:lvl4pPr marL="1371600" indent="0">
              <a:buFontTx/>
              <a:buNone/>
              <a:defRPr sz="3200" b="1">
                <a:latin typeface="Arial" panose="020B0604020202020204" pitchFamily="34" charset="0"/>
                <a:cs typeface="Arial" panose="020B0604020202020204" pitchFamily="34" charset="0"/>
              </a:defRPr>
            </a:lvl4pPr>
            <a:lvl5pPr marL="1828800" indent="0">
              <a:buFontTx/>
              <a:buNone/>
              <a:defRPr sz="3200" b="1">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marL="0" indent="0">
              <a:buFontTx/>
              <a:buNone/>
              <a:defRPr sz="3200" b="1">
                <a:latin typeface="Arial" panose="020B0604020202020204" pitchFamily="34" charset="0"/>
                <a:cs typeface="Arial" panose="020B0604020202020204" pitchFamily="34" charset="0"/>
              </a:defRPr>
            </a:lvl1pPr>
            <a:lvl2pPr marL="457200" indent="0">
              <a:buFontTx/>
              <a:buNone/>
              <a:defRPr sz="3200" b="1">
                <a:latin typeface="Arial" panose="020B0604020202020204" pitchFamily="34" charset="0"/>
                <a:cs typeface="Arial" panose="020B0604020202020204" pitchFamily="34" charset="0"/>
              </a:defRPr>
            </a:lvl2pPr>
            <a:lvl3pPr marL="914400" indent="0">
              <a:buFontTx/>
              <a:buNone/>
              <a:defRPr sz="3200" b="1">
                <a:latin typeface="Arial" panose="020B0604020202020204" pitchFamily="34" charset="0"/>
                <a:cs typeface="Arial" panose="020B0604020202020204" pitchFamily="34" charset="0"/>
              </a:defRPr>
            </a:lvl3pPr>
            <a:lvl4pPr marL="1371600" indent="0">
              <a:buFontTx/>
              <a:buNone/>
              <a:defRPr sz="3200" b="1">
                <a:latin typeface="Arial" panose="020B0604020202020204" pitchFamily="34" charset="0"/>
                <a:cs typeface="Arial" panose="020B0604020202020204" pitchFamily="34" charset="0"/>
              </a:defRPr>
            </a:lvl4pPr>
            <a:lvl5pPr marL="1828800" indent="0">
              <a:buFontTx/>
              <a:buNone/>
              <a:defRPr sz="3200" b="1">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Arial Black" panose="020B0A04020102020204" pitchFamily="34" charset="0"/>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Tx/>
        <a:buNone/>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599" y="914400"/>
            <a:ext cx="3962402" cy="1470025"/>
          </a:xfrm>
        </p:spPr>
        <p:txBody>
          <a:bodyPr/>
          <a:lstStyle/>
          <a:p>
            <a:r>
              <a:rPr lang="en-US" dirty="0" smtClean="0"/>
              <a:t>Workplace Exam</a:t>
            </a:r>
            <a:endParaRPr lang="en-US" dirty="0"/>
          </a:p>
        </p:txBody>
      </p:sp>
      <p:sp>
        <p:nvSpPr>
          <p:cNvPr id="3" name="Subtitle 2"/>
          <p:cNvSpPr>
            <a:spLocks noGrp="1"/>
          </p:cNvSpPr>
          <p:nvPr>
            <p:ph type="subTitle" idx="1"/>
          </p:nvPr>
        </p:nvSpPr>
        <p:spPr>
          <a:xfrm>
            <a:off x="5153024" y="2819400"/>
            <a:ext cx="3962402" cy="1752600"/>
          </a:xfrm>
        </p:spPr>
        <p:txBody>
          <a:bodyPr>
            <a:normAutofit/>
          </a:bodyPr>
          <a:lstStyle/>
          <a:p>
            <a:r>
              <a:rPr lang="en-US" b="1" dirty="0" smtClean="0">
                <a:solidFill>
                  <a:schemeClr val="tx1"/>
                </a:solidFill>
                <a:latin typeface="Arial Black" panose="020B0A04020102020204" pitchFamily="34" charset="0"/>
              </a:rPr>
              <a:t>New Rule</a:t>
            </a:r>
          </a:p>
          <a:p>
            <a:r>
              <a:rPr lang="en-US" b="1" dirty="0" smtClean="0">
                <a:solidFill>
                  <a:schemeClr val="tx1"/>
                </a:solidFill>
                <a:latin typeface="Arial Black" panose="020B0A04020102020204" pitchFamily="34" charset="0"/>
              </a:rPr>
              <a:t>Effective Date</a:t>
            </a:r>
          </a:p>
          <a:p>
            <a:r>
              <a:rPr lang="en-US" b="1" dirty="0" smtClean="0">
                <a:solidFill>
                  <a:schemeClr val="tx1"/>
                </a:solidFill>
                <a:latin typeface="Arial Black" panose="020B0A04020102020204" pitchFamily="34" charset="0"/>
              </a:rPr>
              <a:t>October 2, 2017</a:t>
            </a:r>
            <a:endParaRPr lang="en-US" b="1" dirty="0">
              <a:solidFill>
                <a:schemeClr val="tx1"/>
              </a:solidFill>
              <a:latin typeface="Arial Black" panose="020B0A04020102020204" pitchFamily="34" charset="0"/>
            </a:endParaRPr>
          </a:p>
        </p:txBody>
      </p:sp>
      <p:pic>
        <p:nvPicPr>
          <p:cNvPr id="13314" name="Picture 2" descr="C:\Users\bjvia\Pictures\Pictures\Ground control\ground control led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4" y="-1"/>
            <a:ext cx="5172075" cy="68988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2015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914400"/>
            <a:ext cx="3352800" cy="4525963"/>
          </a:xfrm>
        </p:spPr>
        <p:txBody>
          <a:bodyPr/>
          <a:lstStyle/>
          <a:p>
            <a:pPr algn="ctr"/>
            <a:endParaRPr lang="en-US" dirty="0"/>
          </a:p>
          <a:p>
            <a:pPr algn="ctr"/>
            <a:r>
              <a:rPr lang="en-US" dirty="0"/>
              <a:t> </a:t>
            </a:r>
            <a:r>
              <a:rPr lang="en-US" i="1" dirty="0"/>
              <a:t>(2) notify affected miners of hazardous conditions that are not corrected immediately</a:t>
            </a:r>
            <a:r>
              <a:rPr lang="en-US" dirty="0"/>
              <a:t>; </a:t>
            </a:r>
          </a:p>
        </p:txBody>
      </p:sp>
      <p:pic>
        <p:nvPicPr>
          <p:cNvPr id="5" name="Picture 2" descr="Photo of Accident Scene Described in the Paragraph Abov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65116"/>
          <a:stretch/>
        </p:blipFill>
        <p:spPr bwMode="auto">
          <a:xfrm>
            <a:off x="0" y="0"/>
            <a:ext cx="5181600" cy="6908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6200" y="76200"/>
            <a:ext cx="2728119" cy="646331"/>
          </a:xfrm>
          <a:prstGeom prst="rect">
            <a:avLst/>
          </a:prstGeom>
          <a:noFill/>
        </p:spPr>
        <p:txBody>
          <a:bodyPr wrap="none" rtlCol="0">
            <a:spAutoFit/>
          </a:bodyPr>
          <a:lstStyle/>
          <a:p>
            <a:r>
              <a:rPr lang="en-US" b="1" dirty="0" smtClean="0"/>
              <a:t>Fell 51 feet to death </a:t>
            </a:r>
          </a:p>
          <a:p>
            <a:r>
              <a:rPr lang="en-US" b="1" dirty="0" smtClean="0"/>
              <a:t>Doors opened; no elevator</a:t>
            </a:r>
            <a:endParaRPr lang="en-US" b="1" dirty="0"/>
          </a:p>
        </p:txBody>
      </p:sp>
      <p:sp>
        <p:nvSpPr>
          <p:cNvPr id="7" name="TextBox 6"/>
          <p:cNvSpPr txBox="1"/>
          <p:nvPr/>
        </p:nvSpPr>
        <p:spPr>
          <a:xfrm>
            <a:off x="19050" y="5410200"/>
            <a:ext cx="1877437" cy="584775"/>
          </a:xfrm>
          <a:prstGeom prst="rect">
            <a:avLst/>
          </a:prstGeom>
          <a:noFill/>
        </p:spPr>
        <p:txBody>
          <a:bodyPr wrap="none" rtlCol="0">
            <a:spAutoFit/>
          </a:bodyPr>
          <a:lstStyle/>
          <a:p>
            <a:r>
              <a:rPr lang="en-US" sz="3200" dirty="0" smtClean="0">
                <a:latin typeface="Arial Black" panose="020B0A04020102020204" pitchFamily="34" charset="0"/>
              </a:rPr>
              <a:t>Fatality</a:t>
            </a:r>
            <a:endParaRPr lang="en-US" sz="3200" dirty="0">
              <a:latin typeface="Arial Black" panose="020B0A04020102020204" pitchFamily="34" charset="0"/>
            </a:endParaRPr>
          </a:p>
        </p:txBody>
      </p:sp>
    </p:spTree>
    <p:extLst>
      <p:ext uri="{BB962C8B-B14F-4D97-AF65-F5344CB8AC3E}">
        <p14:creationId xmlns:p14="http://schemas.microsoft.com/office/powerpoint/2010/main" xmlns="" val="258043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0" y="5029200"/>
            <a:ext cx="9144000" cy="1819274"/>
          </a:xfrm>
          <a:solidFill>
            <a:schemeClr val="bg1"/>
          </a:solidFill>
        </p:spPr>
        <p:txBody>
          <a:bodyPr/>
          <a:lstStyle/>
          <a:p>
            <a:pPr algn="ctr"/>
            <a:r>
              <a:rPr lang="en-US" dirty="0" smtClean="0"/>
              <a:t> </a:t>
            </a:r>
            <a:r>
              <a:rPr lang="en-US" i="1" dirty="0"/>
              <a:t>(3) record the locations examined, the adverse conditions found, and the date of the corrective action. </a:t>
            </a:r>
            <a:endParaRPr lang="en-US" dirty="0"/>
          </a:p>
        </p:txBody>
      </p:sp>
      <p:sp>
        <p:nvSpPr>
          <p:cNvPr id="5" name="TextBox 4"/>
          <p:cNvSpPr txBox="1"/>
          <p:nvPr/>
        </p:nvSpPr>
        <p:spPr>
          <a:xfrm>
            <a:off x="76200" y="120075"/>
            <a:ext cx="1877437" cy="584775"/>
          </a:xfrm>
          <a:prstGeom prst="rect">
            <a:avLst/>
          </a:prstGeom>
          <a:noFill/>
        </p:spPr>
        <p:txBody>
          <a:bodyPr wrap="none" rtlCol="0">
            <a:spAutoFit/>
          </a:bodyPr>
          <a:lstStyle/>
          <a:p>
            <a:r>
              <a:rPr lang="en-US" sz="3200" dirty="0" smtClean="0">
                <a:latin typeface="Arial Black" panose="020B0A04020102020204" pitchFamily="34" charset="0"/>
              </a:rPr>
              <a:t>Fatality</a:t>
            </a:r>
            <a:endParaRPr lang="en-US" sz="3200" dirty="0">
              <a:latin typeface="Arial Black" panose="020B0A04020102020204" pitchFamily="34" charset="0"/>
            </a:endParaRPr>
          </a:p>
        </p:txBody>
      </p:sp>
    </p:spTree>
    <p:extLst>
      <p:ext uri="{BB962C8B-B14F-4D97-AF65-F5344CB8AC3E}">
        <p14:creationId xmlns:p14="http://schemas.microsoft.com/office/powerpoint/2010/main" xmlns="" val="2123959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hoto of Accident Scene Described in the Paragraph Abov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76200" y="4953000"/>
            <a:ext cx="9144000" cy="1905000"/>
          </a:xfrm>
          <a:solidFill>
            <a:schemeClr val="bg1"/>
          </a:solidFill>
        </p:spPr>
        <p:txBody>
          <a:bodyPr anchor="ctr"/>
          <a:lstStyle/>
          <a:p>
            <a:pPr algn="ctr"/>
            <a:r>
              <a:rPr lang="en-US" dirty="0"/>
              <a:t>In addition, this final rule strengthens and improves MSHA’s existing </a:t>
            </a:r>
            <a:r>
              <a:rPr lang="en-US" dirty="0" smtClean="0"/>
              <a:t>standard </a:t>
            </a:r>
            <a:r>
              <a:rPr lang="en-US" dirty="0"/>
              <a:t>for MNM working place examinations by requiring that: </a:t>
            </a:r>
          </a:p>
        </p:txBody>
      </p:sp>
      <p:sp>
        <p:nvSpPr>
          <p:cNvPr id="5" name="TextBox 4"/>
          <p:cNvSpPr txBox="1"/>
          <p:nvPr/>
        </p:nvSpPr>
        <p:spPr>
          <a:xfrm>
            <a:off x="76200" y="120075"/>
            <a:ext cx="1877437" cy="584775"/>
          </a:xfrm>
          <a:prstGeom prst="rect">
            <a:avLst/>
          </a:prstGeom>
          <a:noFill/>
        </p:spPr>
        <p:txBody>
          <a:bodyPr wrap="none" rtlCol="0">
            <a:spAutoFit/>
          </a:bodyPr>
          <a:lstStyle/>
          <a:p>
            <a:r>
              <a:rPr lang="en-US" sz="3200" dirty="0" smtClean="0">
                <a:latin typeface="Arial Black" panose="020B0A04020102020204" pitchFamily="34" charset="0"/>
              </a:rPr>
              <a:t>Fatality</a:t>
            </a:r>
            <a:endParaRPr lang="en-US" sz="3200" dirty="0">
              <a:latin typeface="Arial Black" panose="020B0A04020102020204" pitchFamily="34" charset="0"/>
            </a:endParaRPr>
          </a:p>
        </p:txBody>
      </p:sp>
    </p:spTree>
    <p:extLst>
      <p:ext uri="{BB962C8B-B14F-4D97-AF65-F5344CB8AC3E}">
        <p14:creationId xmlns:p14="http://schemas.microsoft.com/office/powerpoint/2010/main" xmlns="" val="347427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jvia\Pictures\Pictures\Ground control\crack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6096000" y="19050"/>
            <a:ext cx="3048000" cy="6838950"/>
          </a:xfrm>
          <a:solidFill>
            <a:schemeClr val="bg1"/>
          </a:solidFill>
        </p:spPr>
        <p:txBody>
          <a:bodyPr anchor="ctr">
            <a:normAutofit fontScale="92500"/>
          </a:bodyPr>
          <a:lstStyle/>
          <a:p>
            <a:pPr algn="ctr"/>
            <a:r>
              <a:rPr lang="en-US" i="1" dirty="0" smtClean="0"/>
              <a:t>Mine </a:t>
            </a:r>
            <a:r>
              <a:rPr lang="en-US" i="1" dirty="0"/>
              <a:t>operators promptly notify miners of any conditions that may adversely affect their safety or health and promptly initiate appropriate corrective action; </a:t>
            </a:r>
            <a:endParaRPr lang="en-US" dirty="0"/>
          </a:p>
        </p:txBody>
      </p:sp>
    </p:spTree>
    <p:extLst>
      <p:ext uri="{BB962C8B-B14F-4D97-AF65-F5344CB8AC3E}">
        <p14:creationId xmlns:p14="http://schemas.microsoft.com/office/powerpoint/2010/main" xmlns="" val="33215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76200"/>
            <a:ext cx="3810000" cy="6705600"/>
          </a:xfrm>
        </p:spPr>
        <p:txBody>
          <a:bodyPr>
            <a:normAutofit fontScale="92500" lnSpcReduction="20000"/>
          </a:bodyPr>
          <a:lstStyle/>
          <a:p>
            <a:pPr algn="ctr"/>
            <a:r>
              <a:rPr lang="en-US" i="1" dirty="0" smtClean="0"/>
              <a:t>The </a:t>
            </a:r>
            <a:r>
              <a:rPr lang="en-US" i="1" dirty="0"/>
              <a:t>examination record </a:t>
            </a:r>
            <a:r>
              <a:rPr lang="en-US" i="1" dirty="0" smtClean="0"/>
              <a:t>is to include </a:t>
            </a:r>
            <a:r>
              <a:rPr lang="en-US" i="1" dirty="0"/>
              <a:t>the name of the person conducting the examination; date of the examination; location of all areas examined; description of each condition found that may adversely affect the safety or health of </a:t>
            </a:r>
            <a:r>
              <a:rPr lang="en-US" i="1" dirty="0" smtClean="0"/>
              <a:t>miners; </a:t>
            </a:r>
            <a:r>
              <a:rPr lang="en-US" i="1" dirty="0"/>
              <a:t>the date the corrective action was made; and </a:t>
            </a:r>
          </a:p>
          <a:p>
            <a:pPr algn="ctr"/>
            <a:endParaRPr lang="en-US" dirty="0"/>
          </a:p>
        </p:txBody>
      </p:sp>
      <p:pic>
        <p:nvPicPr>
          <p:cNvPr id="9218" name="Picture 2" descr="C:\Users\bjvia\Pictures\Pictures\Ground control\DSCN016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 y="0"/>
            <a:ext cx="51435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2516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jvia\Pictures\Pictures\Ground control\DSCN016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5715000" y="-9525"/>
            <a:ext cx="3390900" cy="6867525"/>
          </a:xfrm>
          <a:solidFill>
            <a:schemeClr val="bg1"/>
          </a:solidFill>
        </p:spPr>
        <p:txBody>
          <a:bodyPr anchor="ctr">
            <a:normAutofit/>
          </a:bodyPr>
          <a:lstStyle/>
          <a:p>
            <a:pPr algn="ctr"/>
            <a:r>
              <a:rPr lang="en-US" i="1" dirty="0" smtClean="0"/>
              <a:t>Records </a:t>
            </a:r>
            <a:r>
              <a:rPr lang="en-US" i="1" dirty="0"/>
              <a:t>be made available for inspection by MSHA and miners’ representatives, and operators provide a copy of the records upon request. </a:t>
            </a:r>
          </a:p>
          <a:p>
            <a:pPr algn="ctr"/>
            <a:endParaRPr lang="en-US" i="1" dirty="0"/>
          </a:p>
        </p:txBody>
      </p:sp>
    </p:spTree>
    <p:extLst>
      <p:ext uri="{BB962C8B-B14F-4D97-AF65-F5344CB8AC3E}">
        <p14:creationId xmlns:p14="http://schemas.microsoft.com/office/powerpoint/2010/main" xmlns="" val="1050319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jvia\Pictures\Pictures\Ground control\DSCN01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0" y="0"/>
            <a:ext cx="2895600" cy="6877051"/>
          </a:xfrm>
          <a:solidFill>
            <a:schemeClr val="bg1"/>
          </a:solidFill>
        </p:spPr>
        <p:txBody>
          <a:bodyPr anchor="ctr">
            <a:normAutofit lnSpcReduction="10000"/>
          </a:bodyPr>
          <a:lstStyle/>
          <a:p>
            <a:pPr algn="ctr"/>
            <a:r>
              <a:rPr lang="en-US" sz="2800" dirty="0" smtClean="0"/>
              <a:t>MSHA </a:t>
            </a:r>
            <a:r>
              <a:rPr lang="en-US" sz="2800" dirty="0"/>
              <a:t>also reiterates in the preamble to the final rule that a “working place” applies to </a:t>
            </a:r>
            <a:r>
              <a:rPr lang="en-US" sz="2800" i="1" dirty="0"/>
              <a:t>all locations at a mine where miners work in the extraction or milling processes, including roads traveled to and from a work area. </a:t>
            </a:r>
          </a:p>
        </p:txBody>
      </p:sp>
    </p:spTree>
    <p:extLst>
      <p:ext uri="{BB962C8B-B14F-4D97-AF65-F5344CB8AC3E}">
        <p14:creationId xmlns:p14="http://schemas.microsoft.com/office/powerpoint/2010/main" xmlns="" val="4109911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included:</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a:t>A working place would not include roads not directly involved in the mining process, administrative office buildings, parking lots, lunchrooms, toilet facilities, or inactive storage areas. In addition, unless required by other standards, mine operators would be required to examine isolated, abandoned, or idle areas of mines or mills only when miners have to perform work in these areas during the shift. </a:t>
            </a:r>
          </a:p>
        </p:txBody>
      </p:sp>
    </p:spTree>
    <p:extLst>
      <p:ext uri="{BB962C8B-B14F-4D97-AF65-F5344CB8AC3E}">
        <p14:creationId xmlns:p14="http://schemas.microsoft.com/office/powerpoint/2010/main" xmlns="" val="520595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jvia\Pictures\Pictures\Ground control\IMAG03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95400"/>
            <a:ext cx="9144000" cy="5562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a:xfrm>
            <a:off x="152400" y="152400"/>
            <a:ext cx="8839200" cy="1143000"/>
          </a:xfrm>
        </p:spPr>
        <p:txBody>
          <a:bodyPr>
            <a:normAutofit/>
          </a:bodyPr>
          <a:lstStyle/>
          <a:p>
            <a:r>
              <a:rPr lang="en-US" b="1" dirty="0">
                <a:latin typeface="Arial" panose="020B0604020202020204" pitchFamily="34" charset="0"/>
                <a:cs typeface="Arial" panose="020B0604020202020204" pitchFamily="34" charset="0"/>
              </a:rPr>
              <a:t>The rule takes effect </a:t>
            </a:r>
            <a:r>
              <a:rPr lang="en-US" b="1" dirty="0" smtClean="0">
                <a:latin typeface="Arial" panose="020B0604020202020204" pitchFamily="34" charset="0"/>
                <a:cs typeface="Arial" panose="020B0604020202020204" pitchFamily="34" charset="0"/>
              </a:rPr>
              <a:t>on October 2, 2017</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1287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bjvia\Pictures\Pictures\Ground control\inspection of groud1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0"/>
            <a:ext cx="9144000" cy="1143000"/>
          </a:xfrm>
          <a:solidFill>
            <a:schemeClr val="bg1"/>
          </a:solidFill>
        </p:spPr>
        <p:txBody>
          <a:bodyPr>
            <a:normAutofit/>
          </a:bodyPr>
          <a:lstStyle/>
          <a:p>
            <a:r>
              <a:rPr lang="en-US" dirty="0" smtClean="0"/>
              <a:t>Review - What is required again?</a:t>
            </a:r>
            <a:endParaRPr lang="en-US" dirty="0"/>
          </a:p>
        </p:txBody>
      </p:sp>
      <p:sp>
        <p:nvSpPr>
          <p:cNvPr id="3" name="Content Placeholder 2"/>
          <p:cNvSpPr>
            <a:spLocks noGrp="1"/>
          </p:cNvSpPr>
          <p:nvPr>
            <p:ph idx="1"/>
          </p:nvPr>
        </p:nvSpPr>
        <p:spPr>
          <a:xfrm>
            <a:off x="0" y="2667000"/>
            <a:ext cx="9144000" cy="4171950"/>
          </a:xfrm>
          <a:solidFill>
            <a:schemeClr val="bg1">
              <a:alpha val="58000"/>
            </a:schemeClr>
          </a:solidFill>
        </p:spPr>
        <p:txBody>
          <a:bodyPr>
            <a:normAutofit fontScale="92500" lnSpcReduction="20000"/>
          </a:bodyPr>
          <a:lstStyle/>
          <a:p>
            <a:pPr marL="571500" indent="-285750">
              <a:buFont typeface="Arial" panose="020B0604020202020204" pitchFamily="34" charset="0"/>
              <a:buChar char="•"/>
            </a:pPr>
            <a:r>
              <a:rPr lang="en-US" dirty="0" smtClean="0"/>
              <a:t>Prior to work commencing</a:t>
            </a:r>
          </a:p>
          <a:p>
            <a:pPr marL="571500" indent="-285750">
              <a:buFont typeface="Arial" panose="020B0604020202020204" pitchFamily="34" charset="0"/>
              <a:buChar char="•"/>
            </a:pPr>
            <a:r>
              <a:rPr lang="en-US" dirty="0" smtClean="0"/>
              <a:t>Location examined</a:t>
            </a:r>
          </a:p>
          <a:p>
            <a:pPr marL="571500" indent="-285750">
              <a:buFont typeface="Arial" panose="020B0604020202020204" pitchFamily="34" charset="0"/>
              <a:buChar char="•"/>
            </a:pPr>
            <a:r>
              <a:rPr lang="en-US" dirty="0" smtClean="0"/>
              <a:t>Date of exam</a:t>
            </a:r>
          </a:p>
          <a:p>
            <a:pPr marL="571500" indent="-285750">
              <a:buFont typeface="Arial" panose="020B0604020202020204" pitchFamily="34" charset="0"/>
              <a:buChar char="•"/>
            </a:pPr>
            <a:r>
              <a:rPr lang="en-US" dirty="0" smtClean="0"/>
              <a:t>Name of person conducting exam</a:t>
            </a:r>
          </a:p>
          <a:p>
            <a:pPr marL="571500" indent="-285750">
              <a:buFont typeface="Arial" panose="020B0604020202020204" pitchFamily="34" charset="0"/>
              <a:buChar char="•"/>
            </a:pPr>
            <a:r>
              <a:rPr lang="en-US" dirty="0" smtClean="0"/>
              <a:t>Description of adverse condition found</a:t>
            </a:r>
          </a:p>
          <a:p>
            <a:pPr marL="571500" indent="-285750">
              <a:buFont typeface="Arial" panose="020B0604020202020204" pitchFamily="34" charset="0"/>
              <a:buChar char="•"/>
            </a:pPr>
            <a:r>
              <a:rPr lang="en-US" dirty="0"/>
              <a:t>Notify </a:t>
            </a:r>
            <a:r>
              <a:rPr lang="en-US" dirty="0" smtClean="0"/>
              <a:t>affected </a:t>
            </a:r>
            <a:r>
              <a:rPr lang="en-US" dirty="0"/>
              <a:t>miners of adverse </a:t>
            </a:r>
            <a:r>
              <a:rPr lang="en-US" dirty="0" smtClean="0"/>
              <a:t>conditions</a:t>
            </a:r>
            <a:endParaRPr lang="en-US" dirty="0"/>
          </a:p>
          <a:p>
            <a:pPr marL="571500" indent="-285750">
              <a:buFont typeface="Arial" panose="020B0604020202020204" pitchFamily="34" charset="0"/>
              <a:buChar char="•"/>
            </a:pPr>
            <a:r>
              <a:rPr lang="en-US" dirty="0"/>
              <a:t>Promptly initiate appropriate corrective action</a:t>
            </a:r>
          </a:p>
          <a:p>
            <a:pPr marL="571500" indent="-285750">
              <a:buFont typeface="Arial" panose="020B0604020202020204" pitchFamily="34" charset="0"/>
              <a:buChar char="•"/>
            </a:pPr>
            <a:r>
              <a:rPr lang="en-US" dirty="0" smtClean="0"/>
              <a:t>Date of the corrective action completed</a:t>
            </a:r>
          </a:p>
          <a:p>
            <a:pPr marL="571500" indent="-285750">
              <a:buFont typeface="Arial" panose="020B0604020202020204" pitchFamily="34" charset="0"/>
              <a:buChar char="•"/>
            </a:pPr>
            <a:r>
              <a:rPr lang="en-US" dirty="0" smtClean="0"/>
              <a:t>Kept on file for 1 year</a:t>
            </a:r>
            <a:endParaRPr lang="en-US" dirty="0"/>
          </a:p>
        </p:txBody>
      </p:sp>
    </p:spTree>
    <p:extLst>
      <p:ext uri="{BB962C8B-B14F-4D97-AF65-F5344CB8AC3E}">
        <p14:creationId xmlns:p14="http://schemas.microsoft.com/office/powerpoint/2010/main" xmlns="" val="3245340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
            <a:ext cx="8955799" cy="3038474"/>
          </a:xfrm>
        </p:spPr>
        <p:txBody>
          <a:bodyPr>
            <a:normAutofit/>
          </a:bodyPr>
          <a:lstStyle/>
          <a:p>
            <a:pPr algn="ctr"/>
            <a:endParaRPr lang="en-US" sz="800" dirty="0"/>
          </a:p>
          <a:p>
            <a:pPr algn="ctr"/>
            <a:r>
              <a:rPr lang="en-US" sz="2800" dirty="0"/>
              <a:t> MSHA has determined that examinations of working places are an important part of an effective accident prevention strategy; they are a first line of defense because they allow operators to find and fix conditions before such conditions can adversely affect the safety or health of </a:t>
            </a:r>
            <a:r>
              <a:rPr lang="en-US" sz="2800" dirty="0" smtClean="0"/>
              <a:t>miners. </a:t>
            </a:r>
            <a:endParaRPr lang="en-US" sz="2800" dirty="0"/>
          </a:p>
        </p:txBody>
      </p:sp>
      <p:pic>
        <p:nvPicPr>
          <p:cNvPr id="12290" name="Picture 2" descr="C:\Users\bjvia\Pictures\Pictures\Ground control\dumpsite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38475"/>
            <a:ext cx="9117724"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6955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jvia\Pictures\Pictures\Ground control\under ice overhan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050"/>
            <a:ext cx="9183761" cy="68389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52400" y="152400"/>
            <a:ext cx="8839200" cy="6553200"/>
          </a:xfrm>
        </p:spPr>
        <p:txBody>
          <a:bodyPr>
            <a:normAutofit/>
          </a:bodyPr>
          <a:lstStyle/>
          <a:p>
            <a:pPr algn="ctr"/>
            <a:endParaRPr lang="en-US" dirty="0" smtClean="0"/>
          </a:p>
          <a:p>
            <a:pPr algn="ctr"/>
            <a:r>
              <a:rPr lang="en-US" dirty="0" smtClean="0"/>
              <a:t>MSHA requires workplace exams be done by a competent person properly task trained to do the job.</a:t>
            </a:r>
            <a:endParaRPr lang="en-US" dirty="0"/>
          </a:p>
          <a:p>
            <a:pPr algn="ctr"/>
            <a:endParaRPr lang="en-US" dirty="0" smtClean="0"/>
          </a:p>
          <a:p>
            <a:pPr algn="ctr"/>
            <a:r>
              <a:rPr lang="en-US" dirty="0" smtClean="0"/>
              <a:t>Part of being competent and task trained is the ability to recognize hazards that may not be so obvious</a:t>
            </a:r>
          </a:p>
          <a:p>
            <a:pPr algn="ctr"/>
            <a:endParaRPr lang="en-US" dirty="0" smtClean="0"/>
          </a:p>
          <a:p>
            <a:pPr algn="ctr"/>
            <a:endParaRPr lang="en-US" dirty="0"/>
          </a:p>
          <a:p>
            <a:pPr algn="ctr"/>
            <a:endParaRPr lang="en-US" dirty="0" smtClean="0">
              <a:latin typeface="Arial Black" panose="020B0A04020102020204" pitchFamily="34" charset="0"/>
            </a:endParaRPr>
          </a:p>
          <a:p>
            <a:pPr algn="ctr"/>
            <a:endParaRPr lang="en-US" sz="3600" dirty="0" smtClean="0">
              <a:latin typeface="Arial Black" panose="020B0A04020102020204" pitchFamily="34" charset="0"/>
            </a:endParaRPr>
          </a:p>
        </p:txBody>
      </p:sp>
    </p:spTree>
    <p:extLst>
      <p:ext uri="{BB962C8B-B14F-4D97-AF65-F5344CB8AC3E}">
        <p14:creationId xmlns:p14="http://schemas.microsoft.com/office/powerpoint/2010/main" xmlns="" val="3879847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affected by the new rule?</a:t>
            </a:r>
            <a:endParaRPr lang="en-US" dirty="0"/>
          </a:p>
        </p:txBody>
      </p:sp>
      <p:sp>
        <p:nvSpPr>
          <p:cNvPr id="3" name="Content Placeholder 2"/>
          <p:cNvSpPr>
            <a:spLocks noGrp="1"/>
          </p:cNvSpPr>
          <p:nvPr>
            <p:ph idx="1"/>
          </p:nvPr>
        </p:nvSpPr>
        <p:spPr>
          <a:xfrm>
            <a:off x="228600" y="1600200"/>
            <a:ext cx="8686800" cy="4953000"/>
          </a:xfrm>
        </p:spPr>
        <p:txBody>
          <a:bodyPr>
            <a:noAutofit/>
          </a:bodyPr>
          <a:lstStyle/>
          <a:p>
            <a:pPr algn="ctr"/>
            <a:r>
              <a:rPr lang="en-US" sz="2800" u="sng" dirty="0" smtClean="0"/>
              <a:t>Everyone</a:t>
            </a:r>
            <a:r>
              <a:rPr lang="en-US" sz="2800" dirty="0" smtClean="0"/>
              <a:t> who works at a mine.</a:t>
            </a:r>
          </a:p>
          <a:p>
            <a:pPr algn="ctr"/>
            <a:endParaRPr lang="en-US" sz="1000" dirty="0"/>
          </a:p>
          <a:p>
            <a:pPr algn="ctr"/>
            <a:r>
              <a:rPr lang="en-US" sz="2800" dirty="0" smtClean="0"/>
              <a:t>You may not do the workplace exam today, but in your future that may change.</a:t>
            </a:r>
          </a:p>
          <a:p>
            <a:pPr algn="ctr"/>
            <a:endParaRPr lang="en-US" sz="1000" dirty="0"/>
          </a:p>
          <a:p>
            <a:pPr algn="ctr"/>
            <a:endParaRPr lang="en-US" sz="1000" dirty="0" smtClean="0"/>
          </a:p>
          <a:p>
            <a:pPr algn="ctr"/>
            <a:r>
              <a:rPr lang="en-US" sz="2800" dirty="0" smtClean="0"/>
              <a:t>And remember:</a:t>
            </a:r>
            <a:endParaRPr lang="en-US" sz="2800" dirty="0"/>
          </a:p>
          <a:p>
            <a:pPr algn="ctr"/>
            <a:r>
              <a:rPr lang="en-US" sz="2800" dirty="0" smtClean="0"/>
              <a:t>You may not begin work until a workplace exam has been </a:t>
            </a:r>
            <a:r>
              <a:rPr lang="en-US" sz="2800" u="sng" dirty="0" smtClean="0"/>
              <a:t>completed</a:t>
            </a:r>
            <a:r>
              <a:rPr lang="en-US" sz="2800" dirty="0" smtClean="0"/>
              <a:t> in </a:t>
            </a:r>
            <a:r>
              <a:rPr lang="en-US" sz="2800" u="sng" dirty="0" smtClean="0"/>
              <a:t>your working area</a:t>
            </a:r>
            <a:r>
              <a:rPr lang="en-US" sz="2800" dirty="0" smtClean="0"/>
              <a:t>.</a:t>
            </a:r>
          </a:p>
          <a:p>
            <a:pPr algn="ctr"/>
            <a:endParaRPr lang="en-US" sz="2800" dirty="0"/>
          </a:p>
          <a:p>
            <a:pPr algn="ctr"/>
            <a:endParaRPr lang="en-US" sz="2800" dirty="0"/>
          </a:p>
        </p:txBody>
      </p:sp>
    </p:spTree>
    <p:extLst>
      <p:ext uri="{BB962C8B-B14F-4D97-AF65-F5344CB8AC3E}">
        <p14:creationId xmlns:p14="http://schemas.microsoft.com/office/powerpoint/2010/main" xmlns="" val="2517294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810000"/>
            <a:ext cx="2473262" cy="1143000"/>
          </a:xfrm>
        </p:spPr>
        <p:txBody>
          <a:bodyPr/>
          <a:lstStyle/>
          <a:p>
            <a:r>
              <a:rPr lang="en-US" dirty="0" smtClean="0"/>
              <a:t>Stats</a:t>
            </a:r>
            <a:endParaRPr lang="en-US" dirty="0"/>
          </a:p>
        </p:txBody>
      </p:sp>
      <p:sp>
        <p:nvSpPr>
          <p:cNvPr id="3" name="Content Placeholder 2"/>
          <p:cNvSpPr>
            <a:spLocks noGrp="1"/>
          </p:cNvSpPr>
          <p:nvPr>
            <p:ph idx="1"/>
          </p:nvPr>
        </p:nvSpPr>
        <p:spPr>
          <a:xfrm>
            <a:off x="0" y="4648200"/>
            <a:ext cx="9144000" cy="2209800"/>
          </a:xfrm>
        </p:spPr>
        <p:txBody>
          <a:bodyPr>
            <a:normAutofit fontScale="92500" lnSpcReduction="20000"/>
          </a:bodyPr>
          <a:lstStyle/>
          <a:p>
            <a:pPr algn="ctr"/>
            <a:r>
              <a:rPr lang="en-US" b="1" dirty="0" smtClean="0"/>
              <a:t> During a 5 year period (2010-2015), </a:t>
            </a:r>
            <a:r>
              <a:rPr lang="en-US" b="1" dirty="0"/>
              <a:t>122 miners were </a:t>
            </a:r>
            <a:r>
              <a:rPr lang="en-US" b="1" u="sng" dirty="0"/>
              <a:t>killed</a:t>
            </a:r>
            <a:r>
              <a:rPr lang="en-US" b="1" dirty="0"/>
              <a:t> in 110 accidents at MNM mines. </a:t>
            </a:r>
            <a:endParaRPr lang="en-US" b="1" dirty="0" smtClean="0"/>
          </a:p>
          <a:p>
            <a:pPr algn="ctr"/>
            <a:r>
              <a:rPr lang="en-US" b="1" dirty="0" smtClean="0"/>
              <a:t>For </a:t>
            </a:r>
            <a:r>
              <a:rPr lang="en-US" b="1" dirty="0"/>
              <a:t>16 of </a:t>
            </a:r>
            <a:r>
              <a:rPr lang="en-US" b="1" dirty="0" smtClean="0"/>
              <a:t>these, mine </a:t>
            </a:r>
            <a:r>
              <a:rPr lang="en-US" b="1" dirty="0"/>
              <a:t>operators were issued citations for unwarrantable failure to comply under Section 104(d) of the Mine Act</a:t>
            </a:r>
            <a:r>
              <a:rPr lang="en-US" b="1" dirty="0" smtClean="0"/>
              <a:t>.</a:t>
            </a:r>
            <a:endParaRPr lang="en-US" b="1" dirty="0"/>
          </a:p>
        </p:txBody>
      </p:sp>
      <p:pic>
        <p:nvPicPr>
          <p:cNvPr id="4" name="Picture 2" descr="accident sce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4413"/>
            <a:ext cx="5486400" cy="410931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accident sce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1" y="-28575"/>
            <a:ext cx="3185652" cy="41307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200" y="120075"/>
            <a:ext cx="3565400" cy="584775"/>
          </a:xfrm>
          <a:prstGeom prst="rect">
            <a:avLst/>
          </a:prstGeom>
          <a:noFill/>
        </p:spPr>
        <p:txBody>
          <a:bodyPr wrap="none" rtlCol="0">
            <a:spAutoFit/>
          </a:bodyPr>
          <a:lstStyle/>
          <a:p>
            <a:r>
              <a:rPr lang="en-US" sz="3200" dirty="0" smtClean="0">
                <a:latin typeface="Arial Black" panose="020B0A04020102020204" pitchFamily="34" charset="0"/>
              </a:rPr>
              <a:t>Double Fatality</a:t>
            </a:r>
            <a:endParaRPr lang="en-US" sz="3200" dirty="0">
              <a:latin typeface="Arial Black" panose="020B0A04020102020204" pitchFamily="34" charset="0"/>
            </a:endParaRPr>
          </a:p>
        </p:txBody>
      </p:sp>
      <p:sp>
        <p:nvSpPr>
          <p:cNvPr id="7" name="TextBox 6"/>
          <p:cNvSpPr txBox="1"/>
          <p:nvPr/>
        </p:nvSpPr>
        <p:spPr>
          <a:xfrm>
            <a:off x="6716544" y="15300"/>
            <a:ext cx="1877437" cy="584775"/>
          </a:xfrm>
          <a:prstGeom prst="rect">
            <a:avLst/>
          </a:prstGeom>
          <a:noFill/>
        </p:spPr>
        <p:txBody>
          <a:bodyPr wrap="none" rtlCol="0">
            <a:spAutoFit/>
          </a:bodyPr>
          <a:lstStyle/>
          <a:p>
            <a:r>
              <a:rPr lang="en-US" sz="3200" dirty="0" smtClean="0">
                <a:latin typeface="Arial Black" panose="020B0A04020102020204" pitchFamily="34" charset="0"/>
              </a:rPr>
              <a:t>Fatality</a:t>
            </a:r>
            <a:endParaRPr lang="en-US" sz="3200" dirty="0">
              <a:latin typeface="Arial Black" panose="020B0A04020102020204" pitchFamily="34" charset="0"/>
            </a:endParaRPr>
          </a:p>
        </p:txBody>
      </p:sp>
    </p:spTree>
    <p:extLst>
      <p:ext uri="{BB962C8B-B14F-4D97-AF65-F5344CB8AC3E}">
        <p14:creationId xmlns:p14="http://schemas.microsoft.com/office/powerpoint/2010/main" xmlns="" val="1790768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dirty="0" smtClean="0"/>
              <a:t>Unwarrantable failure</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179" b="18657"/>
          <a:stretch/>
        </p:blipFill>
        <p:spPr bwMode="auto">
          <a:xfrm>
            <a:off x="3064745" y="0"/>
            <a:ext cx="604837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21771" y="10886"/>
            <a:ext cx="3222171" cy="6858000"/>
          </a:xfrm>
          <a:solidFill>
            <a:schemeClr val="bg1"/>
          </a:solidFill>
        </p:spPr>
        <p:txBody>
          <a:bodyPr anchor="ctr"/>
          <a:lstStyle/>
          <a:p>
            <a:pPr algn="ctr"/>
            <a:r>
              <a:rPr lang="en-US" dirty="0" smtClean="0"/>
              <a:t> </a:t>
            </a:r>
            <a:r>
              <a:rPr lang="en-US" dirty="0"/>
              <a:t>Unwarrantable failure violations involve serious conditions that the operator should have known about. </a:t>
            </a:r>
          </a:p>
        </p:txBody>
      </p:sp>
    </p:spTree>
    <p:extLst>
      <p:ext uri="{BB962C8B-B14F-4D97-AF65-F5344CB8AC3E}">
        <p14:creationId xmlns:p14="http://schemas.microsoft.com/office/powerpoint/2010/main" xmlns="" val="3153007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sha.gov/fatals/metal/2015/fatalgrams/images/m0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5342"/>
          <a:stretch/>
        </p:blipFill>
        <p:spPr bwMode="auto">
          <a:xfrm>
            <a:off x="19334" y="0"/>
            <a:ext cx="9152538" cy="51149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8538" y="4191000"/>
            <a:ext cx="9152538" cy="2667000"/>
          </a:xfrm>
          <a:solidFill>
            <a:schemeClr val="bg1"/>
          </a:solidFill>
        </p:spPr>
        <p:txBody>
          <a:bodyPr>
            <a:normAutofit/>
          </a:bodyPr>
          <a:lstStyle/>
          <a:p>
            <a:pPr algn="ctr"/>
            <a:r>
              <a:rPr lang="en-US" sz="2800" b="1" dirty="0" smtClean="0"/>
              <a:t>These </a:t>
            </a:r>
            <a:r>
              <a:rPr lang="en-US" sz="2800" b="1" dirty="0"/>
              <a:t>accidents indicate that miners would benefit from </a:t>
            </a:r>
            <a:r>
              <a:rPr lang="en-US" sz="2800" b="1" i="1" u="sng" dirty="0"/>
              <a:t>timely and rigorous</a:t>
            </a:r>
            <a:r>
              <a:rPr lang="en-US" sz="2800" b="1" u="sng" dirty="0"/>
              <a:t> </a:t>
            </a:r>
            <a:r>
              <a:rPr lang="en-US" sz="2800" b="1" dirty="0" smtClean="0"/>
              <a:t>work </a:t>
            </a:r>
            <a:r>
              <a:rPr lang="en-US" sz="2800" b="1" dirty="0"/>
              <a:t>place examinations and better communication regarding hazards and other adverse conditions </a:t>
            </a:r>
            <a:r>
              <a:rPr lang="en-US" sz="2800" b="1" dirty="0" smtClean="0"/>
              <a:t>identified </a:t>
            </a:r>
            <a:r>
              <a:rPr lang="en-US" sz="2800" b="1" dirty="0"/>
              <a:t>so they can be addressed before miners are injured or killed. </a:t>
            </a:r>
          </a:p>
        </p:txBody>
      </p:sp>
      <p:sp>
        <p:nvSpPr>
          <p:cNvPr id="5" name="TextBox 4"/>
          <p:cNvSpPr txBox="1"/>
          <p:nvPr/>
        </p:nvSpPr>
        <p:spPr>
          <a:xfrm>
            <a:off x="76200" y="120075"/>
            <a:ext cx="1877437" cy="584775"/>
          </a:xfrm>
          <a:prstGeom prst="rect">
            <a:avLst/>
          </a:prstGeom>
          <a:noFill/>
        </p:spPr>
        <p:txBody>
          <a:bodyPr wrap="none" rtlCol="0">
            <a:spAutoFit/>
          </a:bodyPr>
          <a:lstStyle/>
          <a:p>
            <a:r>
              <a:rPr lang="en-US" sz="3200" dirty="0" smtClean="0">
                <a:latin typeface="Arial Black" panose="020B0A04020102020204" pitchFamily="34" charset="0"/>
              </a:rPr>
              <a:t>Fatality</a:t>
            </a:r>
            <a:endParaRPr lang="en-US" sz="3200" dirty="0">
              <a:latin typeface="Arial Black" panose="020B0A04020102020204" pitchFamily="34" charset="0"/>
            </a:endParaRPr>
          </a:p>
        </p:txBody>
      </p:sp>
    </p:spTree>
    <p:extLst>
      <p:ext uri="{BB962C8B-B14F-4D97-AF65-F5344CB8AC3E}">
        <p14:creationId xmlns:p14="http://schemas.microsoft.com/office/powerpoint/2010/main" xmlns="" val="42894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cident scen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4" t="16907" b="756"/>
          <a:stretch/>
        </p:blipFill>
        <p:spPr bwMode="auto">
          <a:xfrm>
            <a:off x="0" y="0"/>
            <a:ext cx="9210675" cy="57054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9050" y="4572000"/>
            <a:ext cx="9220200" cy="2286000"/>
          </a:xfrm>
          <a:solidFill>
            <a:schemeClr val="bg1"/>
          </a:solidFill>
        </p:spPr>
        <p:txBody>
          <a:bodyPr anchor="ctr">
            <a:noAutofit/>
          </a:bodyPr>
          <a:lstStyle/>
          <a:p>
            <a:pPr algn="ctr"/>
            <a:r>
              <a:rPr lang="en-US" sz="2400" dirty="0" smtClean="0"/>
              <a:t>MSHA believes that </a:t>
            </a:r>
            <a:r>
              <a:rPr lang="en-US" sz="2400" dirty="0"/>
              <a:t>for these </a:t>
            </a:r>
            <a:r>
              <a:rPr lang="en-US" sz="2400" dirty="0" smtClean="0"/>
              <a:t>accidents, </a:t>
            </a:r>
            <a:r>
              <a:rPr lang="en-US" sz="2400" dirty="0"/>
              <a:t>had the person making the examination recorded </a:t>
            </a:r>
            <a:r>
              <a:rPr lang="en-US" sz="2400" dirty="0" smtClean="0"/>
              <a:t>the </a:t>
            </a:r>
            <a:r>
              <a:rPr lang="en-US" sz="2400" dirty="0"/>
              <a:t>conditions, the records of the adverse conditions would have alerted operators to take prompt corrective </a:t>
            </a:r>
            <a:r>
              <a:rPr lang="en-US" sz="2400" dirty="0" smtClean="0"/>
              <a:t>actions, </a:t>
            </a:r>
            <a:r>
              <a:rPr lang="en-US" sz="2400" dirty="0"/>
              <a:t>thus preventing the accidents. </a:t>
            </a:r>
          </a:p>
        </p:txBody>
      </p:sp>
      <p:sp>
        <p:nvSpPr>
          <p:cNvPr id="5" name="TextBox 4"/>
          <p:cNvSpPr txBox="1"/>
          <p:nvPr/>
        </p:nvSpPr>
        <p:spPr>
          <a:xfrm>
            <a:off x="76200" y="120075"/>
            <a:ext cx="1877437" cy="584775"/>
          </a:xfrm>
          <a:prstGeom prst="rect">
            <a:avLst/>
          </a:prstGeom>
          <a:noFill/>
        </p:spPr>
        <p:txBody>
          <a:bodyPr wrap="none" rtlCol="0">
            <a:spAutoFit/>
          </a:bodyPr>
          <a:lstStyle/>
          <a:p>
            <a:r>
              <a:rPr lang="en-US" sz="3200" dirty="0" smtClean="0">
                <a:latin typeface="Arial Black" panose="020B0A04020102020204" pitchFamily="34" charset="0"/>
              </a:rPr>
              <a:t>Fatality</a:t>
            </a:r>
            <a:endParaRPr lang="en-US" sz="3200" dirty="0">
              <a:latin typeface="Arial Black" panose="020B0A04020102020204" pitchFamily="34" charset="0"/>
            </a:endParaRPr>
          </a:p>
        </p:txBody>
      </p:sp>
    </p:spTree>
    <p:extLst>
      <p:ext uri="{BB962C8B-B14F-4D97-AF65-F5344CB8AC3E}">
        <p14:creationId xmlns:p14="http://schemas.microsoft.com/office/powerpoint/2010/main" xmlns="" val="379237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cident sce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206"/>
            <a:ext cx="9144000" cy="689620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6705600" y="-57256"/>
            <a:ext cx="2438400" cy="6896206"/>
          </a:xfrm>
          <a:solidFill>
            <a:schemeClr val="bg1"/>
          </a:solidFill>
        </p:spPr>
        <p:txBody>
          <a:bodyPr anchor="ctr">
            <a:normAutofit/>
          </a:bodyPr>
          <a:lstStyle/>
          <a:p>
            <a:pPr algn="ctr"/>
            <a:r>
              <a:rPr lang="en-US" sz="2800" dirty="0" smtClean="0"/>
              <a:t> </a:t>
            </a:r>
            <a:r>
              <a:rPr lang="en-US" sz="2800" dirty="0"/>
              <a:t>Also, when miners are notified of these types of conditions immediately, they can be more proactive in helping to prevent injury, illness, and death. </a:t>
            </a:r>
          </a:p>
        </p:txBody>
      </p:sp>
      <p:sp>
        <p:nvSpPr>
          <p:cNvPr id="6" name="TextBox 5"/>
          <p:cNvSpPr txBox="1"/>
          <p:nvPr/>
        </p:nvSpPr>
        <p:spPr>
          <a:xfrm>
            <a:off x="2514600" y="19050"/>
            <a:ext cx="1877437" cy="584775"/>
          </a:xfrm>
          <a:prstGeom prst="rect">
            <a:avLst/>
          </a:prstGeom>
          <a:noFill/>
        </p:spPr>
        <p:txBody>
          <a:bodyPr wrap="none" rtlCol="0">
            <a:spAutoFit/>
          </a:bodyPr>
          <a:lstStyle/>
          <a:p>
            <a:r>
              <a:rPr lang="en-US" sz="3200" dirty="0" smtClean="0">
                <a:latin typeface="Arial Black" panose="020B0A04020102020204" pitchFamily="34" charset="0"/>
              </a:rPr>
              <a:t>Fatality</a:t>
            </a:r>
            <a:endParaRPr lang="en-US" sz="3200" dirty="0">
              <a:latin typeface="Arial Black" panose="020B0A04020102020204" pitchFamily="34" charset="0"/>
            </a:endParaRPr>
          </a:p>
        </p:txBody>
      </p:sp>
    </p:spTree>
    <p:extLst>
      <p:ext uri="{BB962C8B-B14F-4D97-AF65-F5344CB8AC3E}">
        <p14:creationId xmlns:p14="http://schemas.microsoft.com/office/powerpoint/2010/main" xmlns="" val="115888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rlweb.msha.gov/fatals/2014/FAB14m03_clip_image002.gif"/>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618"/>
          <a:stretch/>
        </p:blipFill>
        <p:spPr bwMode="auto">
          <a:xfrm>
            <a:off x="0" y="-13196"/>
            <a:ext cx="8601075" cy="687119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6324599" y="0"/>
            <a:ext cx="2905125" cy="6871196"/>
          </a:xfrm>
          <a:solidFill>
            <a:schemeClr val="bg1"/>
          </a:solidFill>
        </p:spPr>
        <p:txBody>
          <a:bodyPr>
            <a:normAutofit fontScale="85000" lnSpcReduction="20000"/>
          </a:bodyPr>
          <a:lstStyle/>
          <a:p>
            <a:pPr algn="ctr"/>
            <a:endParaRPr lang="en-US" dirty="0">
              <a:latin typeface="Arial Black" panose="020B0A04020102020204" pitchFamily="34" charset="0"/>
            </a:endParaRPr>
          </a:p>
          <a:p>
            <a:pPr algn="ctr"/>
            <a:r>
              <a:rPr lang="en-US" dirty="0"/>
              <a:t> MSHA believes that the additional required communication – </a:t>
            </a:r>
            <a:r>
              <a:rPr lang="en-US" i="1" dirty="0"/>
              <a:t>making sure miners are aware of potentially hazardous conditions </a:t>
            </a:r>
            <a:r>
              <a:rPr lang="en-US" dirty="0"/>
              <a:t>– </a:t>
            </a:r>
            <a:r>
              <a:rPr lang="en-US" dirty="0" smtClean="0"/>
              <a:t>will </a:t>
            </a:r>
            <a:r>
              <a:rPr lang="en-US" dirty="0"/>
              <a:t>encourage </a:t>
            </a:r>
            <a:r>
              <a:rPr lang="en-US" dirty="0" smtClean="0"/>
              <a:t>prompt corrective </a:t>
            </a:r>
            <a:r>
              <a:rPr lang="en-US" dirty="0"/>
              <a:t>action and help prevent fatalities and other accidents</a:t>
            </a:r>
            <a:r>
              <a:rPr lang="en-US" dirty="0" smtClean="0"/>
              <a:t>. </a:t>
            </a:r>
            <a:endParaRPr lang="en-US" dirty="0"/>
          </a:p>
        </p:txBody>
      </p:sp>
      <p:sp>
        <p:nvSpPr>
          <p:cNvPr id="6" name="TextBox 5"/>
          <p:cNvSpPr txBox="1"/>
          <p:nvPr/>
        </p:nvSpPr>
        <p:spPr>
          <a:xfrm>
            <a:off x="76200" y="120075"/>
            <a:ext cx="1877437" cy="584775"/>
          </a:xfrm>
          <a:prstGeom prst="rect">
            <a:avLst/>
          </a:prstGeom>
          <a:noFill/>
        </p:spPr>
        <p:txBody>
          <a:bodyPr wrap="none" rtlCol="0">
            <a:spAutoFit/>
          </a:bodyPr>
          <a:lstStyle/>
          <a:p>
            <a:r>
              <a:rPr lang="en-US" sz="3200" dirty="0" smtClean="0">
                <a:latin typeface="Arial Black" panose="020B0A04020102020204" pitchFamily="34" charset="0"/>
              </a:rPr>
              <a:t>Fatality</a:t>
            </a:r>
            <a:endParaRPr lang="en-US" sz="3200" dirty="0">
              <a:latin typeface="Arial Black" panose="020B0A04020102020204" pitchFamily="34" charset="0"/>
            </a:endParaRPr>
          </a:p>
        </p:txBody>
      </p:sp>
    </p:spTree>
    <p:extLst>
      <p:ext uri="{BB962C8B-B14F-4D97-AF65-F5344CB8AC3E}">
        <p14:creationId xmlns:p14="http://schemas.microsoft.com/office/powerpoint/2010/main" xmlns="" val="397884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arlweb.msha.gov/fatals/metal/2014/fatalgrams/images/m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525"/>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28575" y="9524"/>
            <a:ext cx="5972175" cy="1362076"/>
          </a:xfrm>
          <a:solidFill>
            <a:schemeClr val="bg1">
              <a:alpha val="57000"/>
            </a:schemeClr>
          </a:solidFill>
        </p:spPr>
        <p:txBody>
          <a:bodyPr>
            <a:noAutofit/>
          </a:bodyPr>
          <a:lstStyle/>
          <a:p>
            <a:r>
              <a:rPr lang="en-US" sz="2800" dirty="0" smtClean="0"/>
              <a:t>Requirements for Workplace Exams - Change to Rule</a:t>
            </a:r>
            <a:endParaRPr lang="en-US" sz="2800" dirty="0"/>
          </a:p>
        </p:txBody>
      </p:sp>
      <p:sp>
        <p:nvSpPr>
          <p:cNvPr id="3" name="Content Placeholder 2"/>
          <p:cNvSpPr>
            <a:spLocks noGrp="1"/>
          </p:cNvSpPr>
          <p:nvPr>
            <p:ph idx="1"/>
          </p:nvPr>
        </p:nvSpPr>
        <p:spPr>
          <a:xfrm>
            <a:off x="5943600" y="0"/>
            <a:ext cx="3171824" cy="6848475"/>
          </a:xfrm>
          <a:solidFill>
            <a:schemeClr val="bg1"/>
          </a:solidFill>
        </p:spPr>
        <p:txBody>
          <a:bodyPr anchor="ctr">
            <a:normAutofit/>
          </a:bodyPr>
          <a:lstStyle/>
          <a:p>
            <a:pPr algn="ctr"/>
            <a:r>
              <a:rPr lang="en-US" sz="2800" dirty="0" smtClean="0"/>
              <a:t>MSHA’s </a:t>
            </a:r>
            <a:r>
              <a:rPr lang="en-US" sz="2800" dirty="0"/>
              <a:t>approach </a:t>
            </a:r>
            <a:r>
              <a:rPr lang="en-US" sz="2800" dirty="0" smtClean="0"/>
              <a:t> </a:t>
            </a:r>
            <a:r>
              <a:rPr lang="en-US" sz="2800" dirty="0"/>
              <a:t>improves miners’ safety and health by requiring mine operators to: </a:t>
            </a:r>
            <a:r>
              <a:rPr lang="en-US" sz="2800" i="1" dirty="0"/>
              <a:t>(1) conduct working place examinations to identify hazards before work begins in an </a:t>
            </a:r>
            <a:r>
              <a:rPr lang="en-US" sz="2800" i="1" dirty="0" smtClean="0"/>
              <a:t>area; </a:t>
            </a:r>
            <a:endParaRPr lang="en-US" sz="2800" i="1" dirty="0"/>
          </a:p>
        </p:txBody>
      </p:sp>
      <p:sp>
        <p:nvSpPr>
          <p:cNvPr id="6" name="TextBox 5"/>
          <p:cNvSpPr txBox="1"/>
          <p:nvPr/>
        </p:nvSpPr>
        <p:spPr>
          <a:xfrm>
            <a:off x="0" y="1752600"/>
            <a:ext cx="1663212" cy="523220"/>
          </a:xfrm>
          <a:prstGeom prst="rect">
            <a:avLst/>
          </a:prstGeom>
          <a:noFill/>
        </p:spPr>
        <p:txBody>
          <a:bodyPr wrap="none" rtlCol="0">
            <a:spAutoFit/>
          </a:bodyPr>
          <a:lstStyle/>
          <a:p>
            <a:r>
              <a:rPr lang="en-US" sz="2800" dirty="0" smtClean="0">
                <a:latin typeface="Arial Black" panose="020B0A04020102020204" pitchFamily="34" charset="0"/>
              </a:rPr>
              <a:t>Fatality</a:t>
            </a:r>
            <a:endParaRPr lang="en-US" sz="2800" dirty="0">
              <a:latin typeface="Arial Black" panose="020B0A04020102020204" pitchFamily="34" charset="0"/>
            </a:endParaRPr>
          </a:p>
        </p:txBody>
      </p:sp>
    </p:spTree>
    <p:extLst>
      <p:ext uri="{BB962C8B-B14F-4D97-AF65-F5344CB8AC3E}">
        <p14:creationId xmlns:p14="http://schemas.microsoft.com/office/powerpoint/2010/main" xmlns="" val="4283745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740</Words>
  <Application>Microsoft Office PowerPoint</Application>
  <PresentationFormat>On-screen Show (4:3)</PresentationFormat>
  <Paragraphs>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Workplace Exam</vt:lpstr>
      <vt:lpstr>Slide 2</vt:lpstr>
      <vt:lpstr>Stats</vt:lpstr>
      <vt:lpstr>Unwarrantable failure</vt:lpstr>
      <vt:lpstr>Slide 5</vt:lpstr>
      <vt:lpstr>Slide 6</vt:lpstr>
      <vt:lpstr>Slide 7</vt:lpstr>
      <vt:lpstr>Slide 8</vt:lpstr>
      <vt:lpstr>Requirements for Workplace Exams - Change to Rule</vt:lpstr>
      <vt:lpstr>Slide 10</vt:lpstr>
      <vt:lpstr>Slide 11</vt:lpstr>
      <vt:lpstr>Slide 12</vt:lpstr>
      <vt:lpstr>Slide 13</vt:lpstr>
      <vt:lpstr>Slide 14</vt:lpstr>
      <vt:lpstr>Slide 15</vt:lpstr>
      <vt:lpstr>Slide 16</vt:lpstr>
      <vt:lpstr>Not included:</vt:lpstr>
      <vt:lpstr>The rule takes effect on October 2, 2017</vt:lpstr>
      <vt:lpstr>Review - What is required again?</vt:lpstr>
      <vt:lpstr>Slide 20</vt:lpstr>
      <vt:lpstr>Who is affected by the new rule?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Bobbie Via (ADL)</dc:creator>
  <cp:lastModifiedBy>pierre mousset-jones</cp:lastModifiedBy>
  <cp:revision>59</cp:revision>
  <dcterms:created xsi:type="dcterms:W3CDTF">2006-08-16T00:00:00Z</dcterms:created>
  <dcterms:modified xsi:type="dcterms:W3CDTF">2017-09-14T07:22:41Z</dcterms:modified>
</cp:coreProperties>
</file>