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8DD"/>
    <a:srgbClr val="D4DFF4"/>
    <a:srgbClr val="D2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7C372-576C-4E9D-96AC-763FCE8ECBC1}"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7C372-576C-4E9D-96AC-763FCE8ECBC1}"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7C372-576C-4E9D-96AC-763FCE8ECBC1}"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7C372-576C-4E9D-96AC-763FCE8ECBC1}"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7C372-576C-4E9D-96AC-763FCE8ECBC1}"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7C372-576C-4E9D-96AC-763FCE8ECBC1}"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7C372-576C-4E9D-96AC-763FCE8ECBC1}" type="datetimeFigureOut">
              <a:rPr lang="en-US" smtClean="0"/>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7C372-576C-4E9D-96AC-763FCE8ECBC1}" type="datetimeFigureOut">
              <a:rPr lang="en-US" smtClean="0"/>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7C372-576C-4E9D-96AC-763FCE8ECBC1}" type="datetimeFigureOut">
              <a:rPr lang="en-US" smtClean="0"/>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7C372-576C-4E9D-96AC-763FCE8ECBC1}"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7C372-576C-4E9D-96AC-763FCE8ECBC1}"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1F99F-EE43-46A1-90FD-125ABA8763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D4DFF4"/>
            </a:gs>
            <a:gs pos="62000">
              <a:srgbClr val="D2EDEE"/>
            </a:gs>
            <a:gs pos="100000">
              <a:srgbClr val="E7FDE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7C372-576C-4E9D-96AC-763FCE8ECBC1}" type="datetimeFigureOut">
              <a:rPr lang="en-US" smtClean="0"/>
              <a:t>5/14/2013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1F99F-EE43-46A1-90FD-125ABA8763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climatewatch.noaa.gov/image/2011/drought-spurs-texas-wildfires" TargetMode="External"/><Relationship Id="rId5" Type="http://schemas.openxmlformats.org/officeDocument/2006/relationships/image" Target="../media/image20.jpeg"/><Relationship Id="rId4" Type="http://schemas.openxmlformats.org/officeDocument/2006/relationships/hyperlink" Target="http://climate.nasa.gov/galleryLarge/ImageLarge-46.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Autofit/>
          </a:bodyPr>
          <a:lstStyle/>
          <a:p>
            <a:r>
              <a:rPr lang="en-US" sz="8800" dirty="0" smtClean="0">
                <a:latin typeface="Copperplate Gothic Bold" pitchFamily="34" charset="0"/>
              </a:rPr>
              <a:t>Weather and Climate</a:t>
            </a:r>
            <a:endParaRPr lang="en-US" sz="8800" dirty="0">
              <a:latin typeface="Copperplate Gothic Bold" pitchFamily="34" charset="0"/>
            </a:endParaRPr>
          </a:p>
        </p:txBody>
      </p:sp>
      <p:sp>
        <p:nvSpPr>
          <p:cNvPr id="3" name="Rectangle 2"/>
          <p:cNvSpPr/>
          <p:nvPr/>
        </p:nvSpPr>
        <p:spPr>
          <a:xfrm>
            <a:off x="152400" y="152400"/>
            <a:ext cx="8839200" cy="6553200"/>
          </a:xfrm>
          <a:prstGeom prst="rect">
            <a:avLst/>
          </a:prstGeom>
          <a:noFill/>
          <a:ln w="523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88731"/>
            <a:ext cx="7376160" cy="1143000"/>
          </a:xfrm>
        </p:spPr>
        <p:txBody>
          <a:bodyPr>
            <a:noAutofit/>
          </a:bodyPr>
          <a:lstStyle/>
          <a:p>
            <a:r>
              <a:rPr lang="en-US" sz="3200" dirty="0" smtClean="0">
                <a:solidFill>
                  <a:schemeClr val="bg1"/>
                </a:solidFill>
                <a:latin typeface="Copperplate Gothic Bold" pitchFamily="34" charset="0"/>
              </a:rPr>
              <a:t>Tools </a:t>
            </a:r>
            <a:r>
              <a:rPr lang="en-US" sz="3200" dirty="0" smtClean="0">
                <a:solidFill>
                  <a:schemeClr val="bg1"/>
                </a:solidFill>
                <a:latin typeface="Copperplate Gothic Bold" pitchFamily="34" charset="0"/>
              </a:rPr>
              <a:t>Used </a:t>
            </a:r>
            <a:r>
              <a:rPr lang="en-US" sz="3200" dirty="0" smtClean="0">
                <a:solidFill>
                  <a:schemeClr val="bg1"/>
                </a:solidFill>
                <a:latin typeface="Copperplate Gothic Bold" pitchFamily="34" charset="0"/>
              </a:rPr>
              <a:t>to </a:t>
            </a:r>
            <a:r>
              <a:rPr lang="en-US" sz="3200" dirty="0">
                <a:solidFill>
                  <a:schemeClr val="bg1"/>
                </a:solidFill>
                <a:latin typeface="Copperplate Gothic Bold" pitchFamily="34" charset="0"/>
              </a:rPr>
              <a:t>F</a:t>
            </a:r>
            <a:r>
              <a:rPr lang="en-US" sz="3200" dirty="0" smtClean="0">
                <a:solidFill>
                  <a:schemeClr val="bg1"/>
                </a:solidFill>
                <a:latin typeface="Copperplate Gothic Bold" pitchFamily="34" charset="0"/>
              </a:rPr>
              <a:t>orecast Climate </a:t>
            </a:r>
            <a:r>
              <a:rPr lang="en-US" sz="3200" dirty="0" smtClean="0">
                <a:solidFill>
                  <a:schemeClr val="bg1"/>
                </a:solidFill>
                <a:latin typeface="Copperplate Gothic Bold" pitchFamily="34" charset="0"/>
              </a:rPr>
              <a:t>and </a:t>
            </a:r>
            <a:r>
              <a:rPr lang="en-US" sz="3200" dirty="0" smtClean="0">
                <a:solidFill>
                  <a:schemeClr val="bg1"/>
                </a:solidFill>
                <a:latin typeface="Copperplate Gothic Bold" pitchFamily="34" charset="0"/>
              </a:rPr>
              <a:t>Weather</a:t>
            </a:r>
            <a:endParaRPr lang="en-US" sz="3200" dirty="0">
              <a:solidFill>
                <a:schemeClr val="bg1"/>
              </a:solidFill>
              <a:latin typeface="Copperplate Gothic Bold" pitchFamily="34" charset="0"/>
            </a:endParaRPr>
          </a:p>
        </p:txBody>
      </p:sp>
      <p:pic>
        <p:nvPicPr>
          <p:cNvPr id="21506" name="Picture 2" descr="http://131.91.162.18/nasa/sites/default/files/images/ExtremeWeather/8weatherBalloon.jpg"/>
          <p:cNvPicPr>
            <a:picLocks noChangeAspect="1" noChangeArrowheads="1"/>
          </p:cNvPicPr>
          <p:nvPr/>
        </p:nvPicPr>
        <p:blipFill>
          <a:blip r:embed="rId2" cstate="print"/>
          <a:srcRect/>
          <a:stretch>
            <a:fillRect/>
          </a:stretch>
        </p:blipFill>
        <p:spPr bwMode="auto">
          <a:xfrm>
            <a:off x="6096000" y="1447800"/>
            <a:ext cx="2410385" cy="3086101"/>
          </a:xfrm>
          <a:prstGeom prst="rect">
            <a:avLst/>
          </a:prstGeom>
          <a:ln>
            <a:noFill/>
          </a:ln>
          <a:effectLst>
            <a:outerShdw blurRad="292100" dist="139700" dir="2700000" algn="tl" rotWithShape="0">
              <a:srgbClr val="333333">
                <a:alpha val="65000"/>
              </a:srgbClr>
            </a:outerShdw>
          </a:effectLst>
        </p:spPr>
      </p:pic>
      <p:pic>
        <p:nvPicPr>
          <p:cNvPr id="21508" name="Picture 4" descr="http://131.91.162.18/nasa/sites/default/files/images/ExtremeWeather/9GraceSatellite.jpg"/>
          <p:cNvPicPr>
            <a:picLocks noChangeAspect="1" noChangeArrowheads="1"/>
          </p:cNvPicPr>
          <p:nvPr/>
        </p:nvPicPr>
        <p:blipFill>
          <a:blip r:embed="rId3" cstate="print"/>
          <a:srcRect/>
          <a:stretch>
            <a:fillRect/>
          </a:stretch>
        </p:blipFill>
        <p:spPr bwMode="auto">
          <a:xfrm>
            <a:off x="5943600" y="4724400"/>
            <a:ext cx="2800523" cy="20193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4800" y="1524000"/>
            <a:ext cx="5257800" cy="6463309"/>
          </a:xfrm>
          <a:prstGeom prst="rect">
            <a:avLst/>
          </a:prstGeom>
          <a:noFill/>
        </p:spPr>
        <p:txBody>
          <a:bodyPr wrap="square" rtlCol="0">
            <a:spAutoFit/>
          </a:bodyPr>
          <a:lstStyle/>
          <a:p>
            <a:r>
              <a:rPr lang="en-US" dirty="0" smtClean="0"/>
              <a:t>Weather balloons, satellites, specially designed airplanes, and radar and other ground-based data collection instruments  are used to </a:t>
            </a:r>
          </a:p>
          <a:p>
            <a:pPr marL="285750" indent="-285750">
              <a:buFont typeface="Arial"/>
              <a:buChar char="•"/>
            </a:pPr>
            <a:r>
              <a:rPr lang="en-US" dirty="0" smtClean="0"/>
              <a:t>measure wind speed, </a:t>
            </a:r>
          </a:p>
          <a:p>
            <a:pPr marL="285750" indent="-285750">
              <a:buFont typeface="Arial"/>
              <a:buChar char="•"/>
            </a:pPr>
            <a:r>
              <a:rPr lang="en-US" dirty="0" smtClean="0"/>
              <a:t>precipitation, </a:t>
            </a:r>
          </a:p>
          <a:p>
            <a:pPr marL="285750" indent="-285750">
              <a:buFont typeface="Arial"/>
              <a:buChar char="•"/>
            </a:pPr>
            <a:r>
              <a:rPr lang="en-US" dirty="0" smtClean="0"/>
              <a:t>air temperature, </a:t>
            </a:r>
          </a:p>
          <a:p>
            <a:pPr marL="285750" indent="-285750">
              <a:buFont typeface="Arial"/>
              <a:buChar char="•"/>
            </a:pPr>
            <a:r>
              <a:rPr lang="en-US" dirty="0" smtClean="0"/>
              <a:t>humidity levels, etc.</a:t>
            </a:r>
          </a:p>
          <a:p>
            <a:endParaRPr lang="en-US" dirty="0"/>
          </a:p>
          <a:p>
            <a:r>
              <a:rPr lang="en-US" dirty="0" smtClean="0"/>
              <a:t>Reliable records have been kept since 1800s and provide accurate weather forecasts (weekly and daily).</a:t>
            </a:r>
          </a:p>
          <a:p>
            <a:endParaRPr lang="en-US" dirty="0"/>
          </a:p>
          <a:p>
            <a:r>
              <a:rPr lang="en-US" dirty="0" smtClean="0"/>
              <a:t>Sophisticated Earth-observing satellites equipped with remote-sensing equipment circle the globe to </a:t>
            </a:r>
          </a:p>
          <a:p>
            <a:pPr marL="285750" indent="-285750">
              <a:buFont typeface="Arial"/>
              <a:buChar char="•"/>
            </a:pPr>
            <a:r>
              <a:rPr lang="en-US" dirty="0" smtClean="0"/>
              <a:t>record sea surface and other temperatures, </a:t>
            </a:r>
          </a:p>
          <a:p>
            <a:pPr marL="285750" indent="-285750">
              <a:buFont typeface="Arial"/>
              <a:buChar char="•"/>
            </a:pPr>
            <a:r>
              <a:rPr lang="en-US" dirty="0" smtClean="0"/>
              <a:t>measure atmospheric gases and rainfall amounts, </a:t>
            </a:r>
          </a:p>
          <a:p>
            <a:pPr marL="285750" indent="-285750">
              <a:buFont typeface="Arial"/>
              <a:buChar char="•"/>
            </a:pPr>
            <a:r>
              <a:rPr lang="en-US" dirty="0" smtClean="0"/>
              <a:t>take visible and infrared photos of Earth’s surface, and </a:t>
            </a:r>
          </a:p>
          <a:p>
            <a:pPr marL="285750" indent="-285750">
              <a:buFont typeface="Arial"/>
              <a:buChar char="•"/>
            </a:pPr>
            <a:r>
              <a:rPr lang="en-US" dirty="0" smtClean="0"/>
              <a:t>calculate Earth’s outgoing infrared and reflected solar radiation.</a:t>
            </a:r>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381000"/>
            <a:ext cx="7463790" cy="1085909"/>
          </a:xfrm>
        </p:spPr>
        <p:txBody>
          <a:bodyPr>
            <a:noAutofit/>
          </a:bodyPr>
          <a:lstStyle/>
          <a:p>
            <a:r>
              <a:rPr lang="en-US" sz="3200" b="1" dirty="0" smtClean="0">
                <a:solidFill>
                  <a:schemeClr val="bg1"/>
                </a:solidFill>
                <a:latin typeface="Copperplate Gothic Bold" pitchFamily="34" charset="0"/>
              </a:rPr>
              <a:t>Increasing Resolution of Global Climate Models</a:t>
            </a:r>
            <a:r>
              <a:rPr lang="en-US" sz="3200" dirty="0" smtClean="0">
                <a:solidFill>
                  <a:schemeClr val="bg1"/>
                </a:solidFill>
                <a:latin typeface="Copperplate Gothic Bold" pitchFamily="34" charset="0"/>
              </a:rPr>
              <a:t/>
            </a:r>
            <a:br>
              <a:rPr lang="en-US" sz="3200"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pic>
        <p:nvPicPr>
          <p:cNvPr id="22530" name="Picture 2" descr="http://131.91.162.18/nasa/sites/default/files/images/ExtremeWeather/10GlobalClimateModels.gif"/>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9389" y1="20846" x2="49389" y2="20846"/>
                        <a14:foregroundMark x1="39229" y1="52266" x2="39229" y2="52266"/>
                        <a14:foregroundMark x1="49671" y1="65861" x2="49671" y2="65861"/>
                        <a14:foregroundMark x1="84478" y1="78701" x2="84478" y2="78701"/>
                        <a14:foregroundMark x1="96143" y1="82628" x2="96143" y2="82628"/>
                      </a14:backgroundRemoval>
                    </a14:imgEffect>
                  </a14:imgLayer>
                </a14:imgProps>
              </a:ext>
            </a:extLst>
          </a:blip>
          <a:srcRect/>
          <a:stretch>
            <a:fillRect/>
          </a:stretch>
        </p:blipFill>
        <p:spPr bwMode="auto">
          <a:xfrm>
            <a:off x="4191000" y="2209800"/>
            <a:ext cx="4724400" cy="294219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2438400"/>
            <a:ext cx="3352800" cy="2862322"/>
          </a:xfrm>
          <a:prstGeom prst="rect">
            <a:avLst/>
          </a:prstGeom>
          <a:noFill/>
        </p:spPr>
        <p:txBody>
          <a:bodyPr wrap="square" rtlCol="0">
            <a:spAutoFit/>
          </a:bodyPr>
          <a:lstStyle/>
          <a:p>
            <a:r>
              <a:rPr lang="en-US" sz="2000" dirty="0" smtClean="0"/>
              <a:t>Climate scientists also use increasingly higher resolution computer models, known as </a:t>
            </a:r>
            <a:r>
              <a:rPr lang="en-US" sz="2000" b="1" dirty="0" smtClean="0"/>
              <a:t>global climate models</a:t>
            </a:r>
            <a:r>
              <a:rPr lang="en-US" sz="2000" dirty="0" smtClean="0"/>
              <a:t>, to simulate the physical processes of the atmosphere and oceans and make predictions about future climate scenarios.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55543"/>
            <a:ext cx="7467600" cy="1143000"/>
          </a:xfrm>
        </p:spPr>
        <p:txBody>
          <a:bodyPr>
            <a:normAutofit/>
          </a:bodyPr>
          <a:lstStyle/>
          <a:p>
            <a:r>
              <a:rPr lang="en-US" sz="3600" dirty="0" smtClean="0">
                <a:solidFill>
                  <a:schemeClr val="bg1"/>
                </a:solidFill>
                <a:latin typeface="Copperplate Gothic Bold" pitchFamily="34" charset="0"/>
              </a:rPr>
              <a:t>Extreme Weather Events</a:t>
            </a:r>
            <a:endParaRPr lang="en-US" sz="3600" dirty="0">
              <a:solidFill>
                <a:schemeClr val="bg1"/>
              </a:solidFill>
              <a:latin typeface="Copperplate Gothic Bold" pitchFamily="34" charset="0"/>
            </a:endParaRPr>
          </a:p>
        </p:txBody>
      </p:sp>
      <p:pic>
        <p:nvPicPr>
          <p:cNvPr id="23557" name="Picture 5" descr="http://131.91.162.18/nasa/sites/default/files/images/ExtremeWeather/11LandUsePopFloodContr.jpg"/>
          <p:cNvPicPr>
            <a:picLocks noChangeAspect="1" noChangeArrowheads="1"/>
          </p:cNvPicPr>
          <p:nvPr/>
        </p:nvPicPr>
        <p:blipFill>
          <a:blip r:embed="rId2" cstate="print"/>
          <a:srcRect/>
          <a:stretch>
            <a:fillRect/>
          </a:stretch>
        </p:blipFill>
        <p:spPr bwMode="auto">
          <a:xfrm>
            <a:off x="4343400" y="2133600"/>
            <a:ext cx="4622249" cy="3200400"/>
          </a:xfrm>
          <a:prstGeom prst="rect">
            <a:avLst/>
          </a:prstGeom>
          <a:noFill/>
        </p:spPr>
      </p:pic>
      <p:sp>
        <p:nvSpPr>
          <p:cNvPr id="7" name="TextBox 6"/>
          <p:cNvSpPr txBox="1"/>
          <p:nvPr/>
        </p:nvSpPr>
        <p:spPr>
          <a:xfrm>
            <a:off x="609600" y="1600200"/>
            <a:ext cx="3352800" cy="4801314"/>
          </a:xfrm>
          <a:prstGeom prst="rect">
            <a:avLst/>
          </a:prstGeom>
          <a:noFill/>
        </p:spPr>
        <p:txBody>
          <a:bodyPr wrap="square" rtlCol="0">
            <a:spAutoFit/>
          </a:bodyPr>
          <a:lstStyle/>
          <a:p>
            <a:r>
              <a:rPr lang="en-US" dirty="0" smtClean="0"/>
              <a:t>All weather events that cause loss of life, disrupt normal human activities, and result in property damage appear extreme.</a:t>
            </a:r>
          </a:p>
          <a:p>
            <a:pPr>
              <a:buFont typeface="Arial" pitchFamily="34" charset="0"/>
              <a:buChar char="•"/>
            </a:pPr>
            <a:endParaRPr lang="en-US" dirty="0"/>
          </a:p>
          <a:p>
            <a:r>
              <a:rPr lang="en-US" dirty="0" smtClean="0"/>
              <a:t>Several variables (land-use practices, population density, and flood-control projects) can complicate making direct comparisons between past and present events.</a:t>
            </a:r>
          </a:p>
          <a:p>
            <a:pPr>
              <a:buFont typeface="Arial" pitchFamily="34" charset="0"/>
              <a:buChar char="•"/>
            </a:pPr>
            <a:endParaRPr lang="en-US" dirty="0"/>
          </a:p>
          <a:p>
            <a:r>
              <a:rPr lang="en-US" dirty="0" smtClean="0"/>
              <a:t>Comparing death tolls, between recent and past events may not be the most meaningful indicator of a particular weather event’s intensity.</a:t>
            </a:r>
            <a:endParaRPr lang="en-US" dirty="0"/>
          </a:p>
        </p:txBody>
      </p:sp>
      <p:cxnSp>
        <p:nvCxnSpPr>
          <p:cNvPr id="6" name="Straight Connector 5"/>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0"/>
            <a:ext cx="7391400" cy="1317486"/>
          </a:xfrm>
        </p:spPr>
        <p:txBody>
          <a:bodyPr>
            <a:normAutofit fontScale="90000"/>
          </a:bodyPr>
          <a:lstStyle/>
          <a:p>
            <a:r>
              <a:rPr lang="en-US" dirty="0" smtClean="0">
                <a:solidFill>
                  <a:schemeClr val="bg1"/>
                </a:solidFill>
                <a:latin typeface="Copperplate Gothic Bold" pitchFamily="34" charset="0"/>
              </a:rPr>
              <a:t>How “Extreme” is Extreme?</a:t>
            </a:r>
            <a:endParaRPr lang="en-US" dirty="0">
              <a:solidFill>
                <a:schemeClr val="bg1"/>
              </a:solidFill>
              <a:latin typeface="Copperplate Gothic Bold" pitchFamily="34" charset="0"/>
            </a:endParaRPr>
          </a:p>
        </p:txBody>
      </p:sp>
      <p:pic>
        <p:nvPicPr>
          <p:cNvPr id="24578" name="Picture 2" descr="http://131.91.162.18/nasa/sites/default/files/images/ExtremeWeather/state-freq-map.jpg"/>
          <p:cNvPicPr>
            <a:picLocks noChangeAspect="1" noChangeArrowheads="1"/>
          </p:cNvPicPr>
          <p:nvPr/>
        </p:nvPicPr>
        <p:blipFill>
          <a:blip r:embed="rId2" cstate="print"/>
          <a:srcRect/>
          <a:stretch>
            <a:fillRect/>
          </a:stretch>
        </p:blipFill>
        <p:spPr bwMode="auto">
          <a:xfrm>
            <a:off x="1371600" y="2514600"/>
            <a:ext cx="6096000" cy="3962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5800" y="1371600"/>
            <a:ext cx="7467600" cy="923330"/>
          </a:xfrm>
          <a:prstGeom prst="rect">
            <a:avLst/>
          </a:prstGeom>
          <a:noFill/>
        </p:spPr>
        <p:txBody>
          <a:bodyPr wrap="square" rtlCol="0">
            <a:spAutoFit/>
          </a:bodyPr>
          <a:lstStyle/>
          <a:p>
            <a:r>
              <a:rPr lang="en-US" dirty="0"/>
              <a:t>T</a:t>
            </a:r>
            <a:r>
              <a:rPr lang="en-US" dirty="0" smtClean="0"/>
              <a:t>he growing body of meteorological data indicates an increase in the number of extreme weather events occurring here in the United States since 1980, and the number of extreme events also appears to be rising worldwide.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457200"/>
            <a:ext cx="7467600" cy="860286"/>
          </a:xfrm>
        </p:spPr>
        <p:txBody>
          <a:bodyPr>
            <a:noAutofit/>
          </a:bodyPr>
          <a:lstStyle/>
          <a:p>
            <a:r>
              <a:rPr lang="en-US" sz="3200" dirty="0" smtClean="0">
                <a:solidFill>
                  <a:schemeClr val="bg1"/>
                </a:solidFill>
                <a:latin typeface="Copperplate Gothic Bold" pitchFamily="34" charset="0"/>
              </a:rPr>
              <a:t>What Is the Significance of Weather Extremes?</a:t>
            </a: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pic>
        <p:nvPicPr>
          <p:cNvPr id="6" name="Picture 2" descr="http://131.91.162.18/nasa/sites/default/files/images/ExtremeWeather/14Drought.JPG"/>
          <p:cNvPicPr>
            <a:picLocks noChangeAspect="1" noChangeArrowheads="1"/>
          </p:cNvPicPr>
          <p:nvPr/>
        </p:nvPicPr>
        <p:blipFill>
          <a:blip r:embed="rId2" cstate="print"/>
          <a:srcRect/>
          <a:stretch>
            <a:fillRect/>
          </a:stretch>
        </p:blipFill>
        <p:spPr bwMode="auto">
          <a:xfrm>
            <a:off x="6553200" y="2133600"/>
            <a:ext cx="2438400" cy="1627922"/>
          </a:xfrm>
          <a:prstGeom prst="rect">
            <a:avLst/>
          </a:prstGeom>
          <a:ln>
            <a:noFill/>
          </a:ln>
          <a:effectLst>
            <a:outerShdw blurRad="292100" dist="139700" dir="2700000" algn="tl" rotWithShape="0">
              <a:srgbClr val="333333">
                <a:alpha val="65000"/>
              </a:srgbClr>
            </a:outerShdw>
          </a:effectLst>
        </p:spPr>
      </p:pic>
      <p:pic>
        <p:nvPicPr>
          <p:cNvPr id="7" name="Picture 3" descr="C:\Documents and Settings\aedwards.CES_DOMAIN\Local Settings\Temporary Internet Files\Content.IE5\WK8SVEX5\MP900401426[1].jpg"/>
          <p:cNvPicPr>
            <a:picLocks noChangeAspect="1" noChangeArrowheads="1"/>
          </p:cNvPicPr>
          <p:nvPr/>
        </p:nvPicPr>
        <p:blipFill>
          <a:blip r:embed="rId3" cstate="print"/>
          <a:srcRect/>
          <a:stretch>
            <a:fillRect/>
          </a:stretch>
        </p:blipFill>
        <p:spPr bwMode="auto">
          <a:xfrm>
            <a:off x="4450080" y="2133600"/>
            <a:ext cx="2026920" cy="3200400"/>
          </a:xfrm>
          <a:prstGeom prst="rect">
            <a:avLst/>
          </a:prstGeom>
          <a:ln>
            <a:noFill/>
          </a:ln>
          <a:effectLst>
            <a:outerShdw blurRad="292100" dist="139700" dir="2700000" algn="tl" rotWithShape="0">
              <a:srgbClr val="333333">
                <a:alpha val="65000"/>
              </a:srgbClr>
            </a:outerShdw>
          </a:effectLst>
        </p:spPr>
      </p:pic>
      <p:pic>
        <p:nvPicPr>
          <p:cNvPr id="9" name="Picture 4" descr="C:\Documents and Settings\aedwards.CES_DOMAIN\Local Settings\Temporary Internet Files\Content.IE5\T3KTR1TX\MP900401253[1].jpg"/>
          <p:cNvPicPr>
            <a:picLocks noChangeAspect="1" noChangeArrowheads="1"/>
          </p:cNvPicPr>
          <p:nvPr/>
        </p:nvPicPr>
        <p:blipFill>
          <a:blip r:embed="rId4" cstate="print"/>
          <a:srcRect/>
          <a:stretch>
            <a:fillRect/>
          </a:stretch>
        </p:blipFill>
        <p:spPr bwMode="auto">
          <a:xfrm>
            <a:off x="6553200" y="3845704"/>
            <a:ext cx="2514600" cy="148829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04800" y="1981200"/>
            <a:ext cx="3962400" cy="3416320"/>
          </a:xfrm>
          <a:prstGeom prst="rect">
            <a:avLst/>
          </a:prstGeom>
          <a:noFill/>
        </p:spPr>
        <p:txBody>
          <a:bodyPr wrap="square" rtlCol="0">
            <a:spAutoFit/>
          </a:bodyPr>
          <a:lstStyle/>
          <a:p>
            <a:r>
              <a:rPr lang="en-US" dirty="0" smtClean="0"/>
              <a:t>The variability of extreme weather events is so great, that scientists need a long record of observations and data to establish definitive links between severe events and climate change.</a:t>
            </a:r>
          </a:p>
          <a:p>
            <a:pPr>
              <a:buFont typeface="Arial" pitchFamily="34" charset="0"/>
              <a:buChar char="•"/>
            </a:pPr>
            <a:endParaRPr lang="en-US" dirty="0"/>
          </a:p>
          <a:p>
            <a:endParaRPr lang="en-US" dirty="0" smtClean="0"/>
          </a:p>
          <a:p>
            <a:pPr>
              <a:buFont typeface="Arial" pitchFamily="34" charset="0"/>
              <a:buChar char="•"/>
            </a:pPr>
            <a:endParaRPr lang="en-US" dirty="0"/>
          </a:p>
          <a:p>
            <a:r>
              <a:rPr lang="en-US" dirty="0" smtClean="0"/>
              <a:t>By definition, extreme weather events are rare, which means that oftentimes there are very limited data available to use for comparison.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152401"/>
            <a:ext cx="7162800" cy="1015662"/>
          </a:xfrm>
        </p:spPr>
        <p:txBody>
          <a:bodyPr>
            <a:noAutofit/>
          </a:bodyPr>
          <a:lstStyle/>
          <a:p>
            <a:r>
              <a:rPr lang="en-US" sz="3200" dirty="0" smtClean="0">
                <a:solidFill>
                  <a:schemeClr val="bg1"/>
                </a:solidFill>
                <a:latin typeface="Copperplate Gothic Bold" pitchFamily="34" charset="0"/>
              </a:rPr>
              <a:t>Recent Extreme </a:t>
            </a:r>
            <a:r>
              <a:rPr lang="en-US" sz="3200" dirty="0" smtClean="0">
                <a:solidFill>
                  <a:schemeClr val="bg1"/>
                </a:solidFill>
                <a:latin typeface="Copperplate Gothic Bold" pitchFamily="34" charset="0"/>
              </a:rPr>
              <a:t>                      Weather </a:t>
            </a:r>
            <a:r>
              <a:rPr lang="en-US" sz="3200" dirty="0" smtClean="0">
                <a:solidFill>
                  <a:schemeClr val="bg1"/>
                </a:solidFill>
                <a:latin typeface="Copperplate Gothic Bold" pitchFamily="34" charset="0"/>
              </a:rPr>
              <a:t>Events</a:t>
            </a:r>
            <a:endParaRPr lang="en-US" sz="3200" dirty="0">
              <a:solidFill>
                <a:schemeClr val="bg1"/>
              </a:solidFill>
              <a:latin typeface="Copperplate Gothic Bold" pitchFamily="34" charset="0"/>
            </a:endParaRPr>
          </a:p>
        </p:txBody>
      </p:sp>
      <p:pic>
        <p:nvPicPr>
          <p:cNvPr id="4" name="Content Placeholder 3" descr="F:\Work\NASA\NASAweb\Module1\ExtremeWeather\13Snowmeggeden.jpg"/>
          <p:cNvPicPr>
            <a:picLocks noGrp="1"/>
          </p:cNvPicPr>
          <p:nvPr>
            <p:ph idx="1"/>
          </p:nvPr>
        </p:nvPicPr>
        <p:blipFill rotWithShape="1">
          <a:blip r:embed="rId2" cstate="email">
            <a:extLst>
              <a:ext uri="{28A0092B-C50C-407E-A947-70E740481C1C}">
                <a14:useLocalDpi xmlns:a14="http://schemas.microsoft.com/office/drawing/2010/main"/>
              </a:ext>
            </a:extLst>
          </a:blip>
          <a:srcRect t="19729" b="19729"/>
          <a:stretch/>
        </p:blipFill>
        <p:spPr bwMode="auto">
          <a:xfrm>
            <a:off x="533400" y="1459468"/>
            <a:ext cx="3352800" cy="2209800"/>
          </a:xfrm>
          <a:prstGeom prst="rect">
            <a:avLst/>
          </a:prstGeom>
          <a:ln w="9525" cap="sq" cmpd="sng" algn="ctr">
            <a:solidFill>
              <a:srgbClr val="000000"/>
            </a:solidFill>
            <a:prstDash val="solid"/>
            <a:miter lim="800000"/>
            <a:headEnd type="none" w="med" len="med"/>
            <a:tailEnd type="none" w="med" len="med"/>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grpSp>
        <p:nvGrpSpPr>
          <p:cNvPr id="6" name="Group 5"/>
          <p:cNvGrpSpPr/>
          <p:nvPr/>
        </p:nvGrpSpPr>
        <p:grpSpPr>
          <a:xfrm>
            <a:off x="5410200" y="1447800"/>
            <a:ext cx="3286125" cy="2209800"/>
            <a:chOff x="171333" y="0"/>
            <a:chExt cx="2601595" cy="190646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26" y="0"/>
              <a:ext cx="2404707" cy="1703562"/>
            </a:xfrm>
            <a:prstGeom prst="rect">
              <a:avLst/>
            </a:prstGeom>
            <a:ln>
              <a:noFill/>
            </a:ln>
            <a:effectLst>
              <a:outerShdw blurRad="292100" dist="139700" dir="2700000" algn="tl" rotWithShape="0">
                <a:srgbClr val="333333">
                  <a:alpha val="65000"/>
                </a:srgbClr>
              </a:outerShdw>
            </a:effectLst>
          </p:spPr>
        </p:pic>
        <p:sp>
          <p:nvSpPr>
            <p:cNvPr id="8" name="Text Box 5128"/>
            <p:cNvSpPr txBox="1"/>
            <p:nvPr/>
          </p:nvSpPr>
          <p:spPr>
            <a:xfrm>
              <a:off x="171333" y="1703562"/>
              <a:ext cx="2601595" cy="202899"/>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000" b="1" i="1">
                  <a:solidFill>
                    <a:srgbClr val="4F81BD"/>
                  </a:solidFill>
                  <a:effectLst/>
                  <a:latin typeface="Calibri"/>
                  <a:ea typeface="Calibri"/>
                  <a:cs typeface="Times New Roman"/>
                </a:rPr>
                <a:t>Image Credit: </a:t>
              </a:r>
              <a:r>
                <a:rPr lang="en-US" sz="1000" b="1" i="1" u="sng">
                  <a:solidFill>
                    <a:srgbClr val="4F81BD"/>
                  </a:solidFill>
                  <a:effectLst/>
                  <a:latin typeface="Calibri"/>
                  <a:ea typeface="Calibri"/>
                  <a:cs typeface="Times New Roman"/>
                  <a:hlinkClick r:id="rId4"/>
                </a:rPr>
                <a:t>NASA</a:t>
              </a:r>
              <a:endParaRPr lang="en-US" sz="900" b="1">
                <a:solidFill>
                  <a:srgbClr val="4F81BD"/>
                </a:solidFill>
                <a:effectLst/>
                <a:latin typeface="Calibri"/>
                <a:ea typeface="Calibri"/>
                <a:cs typeface="Times New Roman"/>
              </a:endParaRPr>
            </a:p>
          </p:txBody>
        </p:sp>
      </p:grpSp>
      <p:sp>
        <p:nvSpPr>
          <p:cNvPr id="9" name="TextBox 8"/>
          <p:cNvSpPr txBox="1"/>
          <p:nvPr/>
        </p:nvSpPr>
        <p:spPr>
          <a:xfrm>
            <a:off x="1269927" y="4313967"/>
            <a:ext cx="184666" cy="369332"/>
          </a:xfrm>
          <a:prstGeom prst="rect">
            <a:avLst/>
          </a:prstGeom>
          <a:noFill/>
        </p:spPr>
        <p:txBody>
          <a:bodyPr wrap="none" rtlCol="0">
            <a:spAutoFit/>
          </a:bodyPr>
          <a:lstStyle/>
          <a:p>
            <a:endParaRPr lang="en-US" dirty="0"/>
          </a:p>
        </p:txBody>
      </p:sp>
      <p:grpSp>
        <p:nvGrpSpPr>
          <p:cNvPr id="10" name="Group 9"/>
          <p:cNvGrpSpPr/>
          <p:nvPr/>
        </p:nvGrpSpPr>
        <p:grpSpPr>
          <a:xfrm>
            <a:off x="660923" y="4233429"/>
            <a:ext cx="3042063" cy="2136090"/>
            <a:chOff x="0" y="0"/>
            <a:chExt cx="2802577" cy="1775188"/>
          </a:xfrm>
        </p:grpSpPr>
        <p:pic>
          <p:nvPicPr>
            <p:cNvPr id="11" name="Picture 10" descr="F:\Work\NASA\NASAweb\Module1\ExtremeWeather\13Texaswildfires.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8" y="0"/>
              <a:ext cx="2796639" cy="1549730"/>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12" name="Text Box 4"/>
            <p:cNvSpPr txBox="1"/>
            <p:nvPr/>
          </p:nvSpPr>
          <p:spPr>
            <a:xfrm>
              <a:off x="0" y="1567543"/>
              <a:ext cx="2794000" cy="20764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000" b="1" i="1">
                  <a:solidFill>
                    <a:srgbClr val="4F81BD"/>
                  </a:solidFill>
                  <a:effectLst/>
                  <a:latin typeface="Calibri"/>
                  <a:ea typeface="Calibri"/>
                  <a:cs typeface="Times New Roman"/>
                </a:rPr>
                <a:t>Image Credit: </a:t>
              </a:r>
              <a:r>
                <a:rPr lang="en-US" sz="1000" b="1" i="1" u="sng">
                  <a:solidFill>
                    <a:srgbClr val="4F81BD"/>
                  </a:solidFill>
                  <a:effectLst/>
                  <a:latin typeface="Calibri"/>
                  <a:ea typeface="Calibri"/>
                  <a:cs typeface="Times New Roman"/>
                  <a:hlinkClick r:id="rId6"/>
                </a:rPr>
                <a:t>NOAA</a:t>
              </a:r>
              <a:endParaRPr lang="en-US" sz="900" b="1">
                <a:solidFill>
                  <a:srgbClr val="4F81BD"/>
                </a:solidFill>
                <a:effectLst/>
                <a:latin typeface="Calibri"/>
                <a:ea typeface="Calibri"/>
                <a:cs typeface="Times New Roman"/>
              </a:endParaRPr>
            </a:p>
          </p:txBody>
        </p:sp>
      </p:grpSp>
      <p:sp>
        <p:nvSpPr>
          <p:cNvPr id="13" name="TextBox 12"/>
          <p:cNvSpPr txBox="1"/>
          <p:nvPr/>
        </p:nvSpPr>
        <p:spPr>
          <a:xfrm>
            <a:off x="304800" y="3669506"/>
            <a:ext cx="4038600" cy="369332"/>
          </a:xfrm>
          <a:prstGeom prst="rect">
            <a:avLst/>
          </a:prstGeom>
          <a:noFill/>
        </p:spPr>
        <p:txBody>
          <a:bodyPr wrap="square" rtlCol="0">
            <a:spAutoFit/>
          </a:bodyPr>
          <a:lstStyle/>
          <a:p>
            <a:r>
              <a:rPr lang="en-US" dirty="0" smtClean="0"/>
              <a:t>2009-2010 Eastern US “</a:t>
            </a:r>
            <a:r>
              <a:rPr lang="en-US" dirty="0" err="1" smtClean="0"/>
              <a:t>Snowmageddon</a:t>
            </a:r>
            <a:r>
              <a:rPr lang="en-US" dirty="0" smtClean="0"/>
              <a:t>”</a:t>
            </a:r>
            <a:endParaRPr lang="en-US" dirty="0"/>
          </a:p>
        </p:txBody>
      </p:sp>
      <p:sp>
        <p:nvSpPr>
          <p:cNvPr id="15" name="TextBox 14"/>
          <p:cNvSpPr txBox="1"/>
          <p:nvPr/>
        </p:nvSpPr>
        <p:spPr>
          <a:xfrm>
            <a:off x="5486400" y="3581400"/>
            <a:ext cx="3076834" cy="369332"/>
          </a:xfrm>
          <a:prstGeom prst="rect">
            <a:avLst/>
          </a:prstGeom>
          <a:noFill/>
        </p:spPr>
        <p:txBody>
          <a:bodyPr wrap="none" rtlCol="0">
            <a:spAutoFit/>
          </a:bodyPr>
          <a:lstStyle/>
          <a:p>
            <a:r>
              <a:rPr lang="en-US" dirty="0" smtClean="0"/>
              <a:t>2010 Northern Pakistan Floods</a:t>
            </a:r>
            <a:endParaRPr lang="en-US" dirty="0"/>
          </a:p>
        </p:txBody>
      </p:sp>
      <p:sp>
        <p:nvSpPr>
          <p:cNvPr id="16" name="TextBox 15"/>
          <p:cNvSpPr txBox="1"/>
          <p:nvPr/>
        </p:nvSpPr>
        <p:spPr>
          <a:xfrm>
            <a:off x="346710" y="6248400"/>
            <a:ext cx="3657600" cy="646331"/>
          </a:xfrm>
          <a:prstGeom prst="rect">
            <a:avLst/>
          </a:prstGeom>
          <a:noFill/>
        </p:spPr>
        <p:txBody>
          <a:bodyPr wrap="square" rtlCol="0">
            <a:spAutoFit/>
          </a:bodyPr>
          <a:lstStyle/>
          <a:p>
            <a:pPr algn="ctr"/>
            <a:r>
              <a:rPr lang="en-US" dirty="0" smtClean="0"/>
              <a:t>2010-2011 Texas’s Worst Drought and Fire Season in Recorded History</a:t>
            </a:r>
            <a:endParaRPr lang="en-US" dirty="0"/>
          </a:p>
        </p:txBody>
      </p:sp>
      <p:pic>
        <p:nvPicPr>
          <p:cNvPr id="17" name="Picture 16"/>
          <p:cNvPicPr>
            <a:picLocks noChangeAspect="1"/>
          </p:cNvPicPr>
          <p:nvPr/>
        </p:nvPicPr>
        <p:blipFill>
          <a:blip r:embed="rId7"/>
          <a:stretch>
            <a:fillRect/>
          </a:stretch>
        </p:blipFill>
        <p:spPr>
          <a:xfrm>
            <a:off x="5074920" y="4114800"/>
            <a:ext cx="3685676" cy="2407119"/>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448843" y="6518347"/>
            <a:ext cx="3124200" cy="369332"/>
          </a:xfrm>
          <a:prstGeom prst="rect">
            <a:avLst/>
          </a:prstGeom>
          <a:noFill/>
        </p:spPr>
        <p:txBody>
          <a:bodyPr wrap="square" rtlCol="0">
            <a:spAutoFit/>
          </a:bodyPr>
          <a:lstStyle/>
          <a:p>
            <a:r>
              <a:rPr lang="en-US" dirty="0" smtClean="0"/>
              <a:t>        2012 Hurricane Sandy</a:t>
            </a:r>
            <a:endParaRPr lang="en-US" dirty="0"/>
          </a:p>
        </p:txBody>
      </p:sp>
      <p:cxnSp>
        <p:nvCxnSpPr>
          <p:cNvPr id="20" name="Straight Connector 19"/>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Tree>
    <p:extLst>
      <p:ext uri="{BB962C8B-B14F-4D97-AF65-F5344CB8AC3E}">
        <p14:creationId xmlns:p14="http://schemas.microsoft.com/office/powerpoint/2010/main" val="170589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381000"/>
            <a:ext cx="7162800" cy="1143000"/>
          </a:xfrm>
        </p:spPr>
        <p:txBody>
          <a:bodyPr>
            <a:noAutofit/>
          </a:bodyPr>
          <a:lstStyle/>
          <a:p>
            <a:r>
              <a:rPr lang="en-US" sz="3600" b="1" dirty="0" smtClean="0">
                <a:solidFill>
                  <a:schemeClr val="bg1"/>
                </a:solidFill>
                <a:latin typeface="Copperplate Gothic Bold" pitchFamily="34" charset="0"/>
              </a:rPr>
              <a:t>Are Extreme Weather Events Increasing?</a:t>
            </a:r>
            <a:r>
              <a:rPr lang="en-US" sz="3600" b="1" dirty="0" smtClean="0">
                <a:latin typeface="Copperplate Gothic Bold" pitchFamily="34" charset="0"/>
              </a:rPr>
              <a:t/>
            </a:r>
            <a:br>
              <a:rPr lang="en-US" sz="3600" b="1" dirty="0" smtClean="0">
                <a:latin typeface="Copperplate Gothic Bold" pitchFamily="34" charset="0"/>
              </a:rPr>
            </a:br>
            <a:endParaRPr lang="en-US" sz="3600" dirty="0">
              <a:latin typeface="Copperplate Gothic Bold" pitchFamily="34" charset="0"/>
            </a:endParaRPr>
          </a:p>
        </p:txBody>
      </p:sp>
      <p:pic>
        <p:nvPicPr>
          <p:cNvPr id="26626" name="Picture 2" descr="http://131.91.162.18/nasa/sites/default/files/images/ExtremeWeather/IPCCExtremeWeatherReportCover.jpg"/>
          <p:cNvPicPr>
            <a:picLocks noChangeAspect="1" noChangeArrowheads="1"/>
          </p:cNvPicPr>
          <p:nvPr/>
        </p:nvPicPr>
        <p:blipFill rotWithShape="1">
          <a:blip r:embed="rId2" cstate="print"/>
          <a:srcRect/>
          <a:stretch/>
        </p:blipFill>
        <p:spPr bwMode="auto">
          <a:xfrm>
            <a:off x="5105400" y="1600200"/>
            <a:ext cx="3669562" cy="478155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1981200"/>
            <a:ext cx="4191000" cy="3416320"/>
          </a:xfrm>
          <a:prstGeom prst="rect">
            <a:avLst/>
          </a:prstGeom>
          <a:noFill/>
        </p:spPr>
        <p:txBody>
          <a:bodyPr wrap="square" rtlCol="0">
            <a:spAutoFit/>
          </a:bodyPr>
          <a:lstStyle/>
          <a:p>
            <a:r>
              <a:rPr lang="en-US" dirty="0" smtClean="0"/>
              <a:t>IPCC’s 2012 report, </a:t>
            </a:r>
            <a:r>
              <a:rPr lang="en-US" i="1" dirty="0" smtClean="0"/>
              <a:t>Managing the Risks of Extreme Events and Disasters to Advance Climate Change Adaptation</a:t>
            </a:r>
            <a:r>
              <a:rPr lang="en-US" dirty="0" smtClean="0"/>
              <a:t>, indicates that scientists have enough confidence in the data collected since 1950 to definitively link extreme temperatures to global climate change.</a:t>
            </a:r>
          </a:p>
          <a:p>
            <a:pPr>
              <a:buFont typeface="Arial" pitchFamily="34" charset="0"/>
              <a:buChar char="•"/>
            </a:pPr>
            <a:endParaRPr lang="en-US" dirty="0" smtClean="0"/>
          </a:p>
          <a:p>
            <a:endParaRPr lang="en-US" dirty="0"/>
          </a:p>
          <a:p>
            <a:r>
              <a:rPr lang="en-US" dirty="0" smtClean="0"/>
              <a:t>In late June of 2012, more than 2000 record temperatures were recorded across the U.S.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152400"/>
            <a:ext cx="7467600" cy="1066800"/>
          </a:xfrm>
        </p:spPr>
        <p:txBody>
          <a:bodyPr>
            <a:normAutofit/>
          </a:bodyPr>
          <a:lstStyle/>
          <a:p>
            <a:r>
              <a:rPr lang="en-US" sz="3600" dirty="0" smtClean="0">
                <a:solidFill>
                  <a:schemeClr val="bg1"/>
                </a:solidFill>
                <a:latin typeface="Copperplate Gothic Bold" pitchFamily="34" charset="0"/>
              </a:rPr>
              <a:t>Introduction</a:t>
            </a:r>
            <a:endParaRPr lang="en-US" sz="3600" dirty="0">
              <a:solidFill>
                <a:schemeClr val="bg1"/>
              </a:solidFill>
              <a:latin typeface="Copperplate Gothic Bold" pitchFamily="34" charset="0"/>
            </a:endParaRPr>
          </a:p>
        </p:txBody>
      </p:sp>
      <p:pic>
        <p:nvPicPr>
          <p:cNvPr id="1026" name="Picture 2" descr="http://131.91.162.18/nasa/sites/default/files/images/ExtremeWeather/sandy_goes.jpg"/>
          <p:cNvPicPr>
            <a:picLocks noChangeAspect="1" noChangeArrowheads="1"/>
          </p:cNvPicPr>
          <p:nvPr/>
        </p:nvPicPr>
        <p:blipFill>
          <a:blip r:embed="rId2" cstate="print"/>
          <a:srcRect/>
          <a:stretch>
            <a:fillRect/>
          </a:stretch>
        </p:blipFill>
        <p:spPr bwMode="auto">
          <a:xfrm>
            <a:off x="4800600" y="2133600"/>
            <a:ext cx="4109662" cy="2743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1524000"/>
            <a:ext cx="4114800" cy="4801315"/>
          </a:xfrm>
          <a:prstGeom prst="rect">
            <a:avLst/>
          </a:prstGeom>
          <a:noFill/>
        </p:spPr>
        <p:txBody>
          <a:bodyPr wrap="square" rtlCol="0">
            <a:spAutoFit/>
          </a:bodyPr>
          <a:lstStyle/>
          <a:p>
            <a:r>
              <a:rPr lang="en-US" dirty="0" smtClean="0"/>
              <a:t>Before the end of June 2011, the National Oceanic and Atmospheric Administration (NOAA) officially declared the year as being among the most extreme weather-event years in recorded U.S. history (</a:t>
            </a:r>
            <a:r>
              <a:rPr lang="en-US" dirty="0" err="1" smtClean="0"/>
              <a:t>Morello</a:t>
            </a:r>
            <a:r>
              <a:rPr lang="en-US" dirty="0" smtClean="0"/>
              <a:t> &amp; </a:t>
            </a:r>
            <a:r>
              <a:rPr lang="en-US" dirty="0" err="1" smtClean="0"/>
              <a:t>ClimateWire</a:t>
            </a:r>
            <a:r>
              <a:rPr lang="en-US" dirty="0" smtClean="0"/>
              <a:t>, 2011).</a:t>
            </a:r>
          </a:p>
          <a:p>
            <a:pPr>
              <a:buFont typeface="Arial" pitchFamily="34" charset="0"/>
              <a:buChar char="•"/>
            </a:pPr>
            <a:endParaRPr lang="en-US" dirty="0"/>
          </a:p>
          <a:p>
            <a:r>
              <a:rPr lang="en-US" dirty="0" smtClean="0"/>
              <a:t>Even though it is impossible to directly link global climate change to a particular event, many of these extreme events are consistent with expected changes from a warming climate.</a:t>
            </a:r>
          </a:p>
          <a:p>
            <a:pPr>
              <a:buFont typeface="Arial" pitchFamily="34" charset="0"/>
              <a:buChar char="•"/>
            </a:pPr>
            <a:endParaRPr lang="en-US" dirty="0"/>
          </a:p>
          <a:p>
            <a:r>
              <a:rPr lang="en-US" dirty="0" smtClean="0"/>
              <a:t>Evidence is beginning to show a pattern consistent with scientists’ predictions of consequences resulting from climate change.</a:t>
            </a:r>
            <a:endParaRPr lang="en-US" dirty="0"/>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88731"/>
            <a:ext cx="7391400" cy="1143000"/>
          </a:xfrm>
        </p:spPr>
        <p:txBody>
          <a:bodyPr>
            <a:normAutofit fontScale="90000"/>
          </a:bodyPr>
          <a:lstStyle/>
          <a:p>
            <a:r>
              <a:rPr lang="en-US" sz="3600" dirty="0">
                <a:solidFill>
                  <a:schemeClr val="bg1"/>
                </a:solidFill>
                <a:latin typeface="Copperplate Gothic Bold" pitchFamily="34" charset="0"/>
              </a:rPr>
              <a:t>What You Will Be Able To Do After This Module </a:t>
            </a:r>
          </a:p>
        </p:txBody>
      </p:sp>
      <p:sp>
        <p:nvSpPr>
          <p:cNvPr id="5" name="TextBox 4"/>
          <p:cNvSpPr txBox="1"/>
          <p:nvPr/>
        </p:nvSpPr>
        <p:spPr>
          <a:xfrm>
            <a:off x="304800" y="1676400"/>
            <a:ext cx="8534400" cy="4431983"/>
          </a:xfrm>
          <a:prstGeom prst="rect">
            <a:avLst/>
          </a:prstGeom>
          <a:noFill/>
        </p:spPr>
        <p:txBody>
          <a:bodyPr wrap="square" rtlCol="0">
            <a:spAutoFit/>
          </a:bodyPr>
          <a:lstStyle/>
          <a:p>
            <a:pPr marL="285750" lvl="0" indent="-285750">
              <a:buFont typeface="Arial"/>
              <a:buChar char="•"/>
            </a:pPr>
            <a:r>
              <a:rPr lang="en-US" sz="2400" dirty="0"/>
              <a:t>Differentiate between weather, and climate.</a:t>
            </a:r>
          </a:p>
          <a:p>
            <a:pPr marL="285750" lvl="0" indent="-285750">
              <a:buFont typeface="Arial"/>
              <a:buChar char="•"/>
            </a:pPr>
            <a:r>
              <a:rPr lang="en-US" sz="2400" dirty="0"/>
              <a:t>Characterize the five general types of climate, as defined by </a:t>
            </a:r>
            <a:r>
              <a:rPr lang="en-US" sz="2400" dirty="0" err="1"/>
              <a:t>Koppen’s</a:t>
            </a:r>
            <a:r>
              <a:rPr lang="en-US" sz="2400" dirty="0"/>
              <a:t> Climate classification system. </a:t>
            </a:r>
          </a:p>
          <a:p>
            <a:pPr marL="285750" lvl="0" indent="-285750">
              <a:buFont typeface="Arial"/>
              <a:buChar char="•"/>
            </a:pPr>
            <a:r>
              <a:rPr lang="en-US" sz="2400" dirty="0"/>
              <a:t>Explain the relationship between global warming and climate change. </a:t>
            </a:r>
          </a:p>
          <a:p>
            <a:pPr marL="285750" lvl="0" indent="-285750">
              <a:buFont typeface="Arial"/>
              <a:buChar char="•"/>
            </a:pPr>
            <a:r>
              <a:rPr lang="en-US" sz="2400" dirty="0"/>
              <a:t>Compare methods meteorologists use for forecasting weather to those used by climate scientists for predicting climate trends. </a:t>
            </a:r>
          </a:p>
          <a:p>
            <a:pPr marL="285750" lvl="0" indent="-285750">
              <a:buFont typeface="Arial"/>
              <a:buChar char="•"/>
            </a:pPr>
            <a:r>
              <a:rPr lang="en-US" sz="2400" dirty="0"/>
              <a:t>Analyze temperature data to identify recent heat waves at various locations on Earth.</a:t>
            </a:r>
          </a:p>
          <a:p>
            <a:pPr marL="285750" lvl="0" indent="-285750">
              <a:buFont typeface="Arial"/>
              <a:buChar char="•"/>
            </a:pPr>
            <a:r>
              <a:rPr lang="en-US" sz="2400" dirty="0"/>
              <a:t>Identify extreme weather events using the National Climatic Data Center (NCDC) website.</a:t>
            </a:r>
          </a:p>
          <a:p>
            <a:endParaRPr lang="en-US" dirty="0"/>
          </a:p>
        </p:txBody>
      </p:sp>
    </p:spTree>
    <p:extLst>
      <p:ext uri="{BB962C8B-B14F-4D97-AF65-F5344CB8AC3E}">
        <p14:creationId xmlns:p14="http://schemas.microsoft.com/office/powerpoint/2010/main" val="86576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828800" y="88731"/>
            <a:ext cx="7239000" cy="1143000"/>
          </a:xfrm>
        </p:spPr>
        <p:txBody>
          <a:bodyPr>
            <a:noAutofit/>
          </a:bodyPr>
          <a:lstStyle/>
          <a:p>
            <a:r>
              <a:rPr lang="en-US" sz="3600" dirty="0" smtClean="0">
                <a:solidFill>
                  <a:schemeClr val="bg1"/>
                </a:solidFill>
                <a:latin typeface="Copperplate Gothic Bold" pitchFamily="34" charset="0"/>
              </a:rPr>
              <a:t>Are Weather and Climate the Same?</a:t>
            </a:r>
            <a:endParaRPr lang="en-US" sz="3600" dirty="0">
              <a:solidFill>
                <a:schemeClr val="bg1"/>
              </a:solidFill>
              <a:latin typeface="Copperplate Gothic Bold" pitchFamily="34" charset="0"/>
            </a:endParaRPr>
          </a:p>
        </p:txBody>
      </p:sp>
      <p:pic>
        <p:nvPicPr>
          <p:cNvPr id="15362" name="Picture 2" descr="Weather - the state of the atmosphere at some place and time"/>
          <p:cNvPicPr>
            <a:picLocks noChangeAspect="1" noChangeArrowheads="1"/>
          </p:cNvPicPr>
          <p:nvPr/>
        </p:nvPicPr>
        <p:blipFill>
          <a:blip r:embed="rId2" cstate="print"/>
          <a:srcRect/>
          <a:stretch>
            <a:fillRect/>
          </a:stretch>
        </p:blipFill>
        <p:spPr bwMode="auto">
          <a:xfrm>
            <a:off x="5638800" y="1524000"/>
            <a:ext cx="2801620" cy="227158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7200" y="1981200"/>
            <a:ext cx="3886200" cy="3970318"/>
          </a:xfrm>
          <a:prstGeom prst="rect">
            <a:avLst/>
          </a:prstGeom>
          <a:noFill/>
        </p:spPr>
        <p:txBody>
          <a:bodyPr wrap="square" rtlCol="0">
            <a:spAutoFit/>
          </a:bodyPr>
          <a:lstStyle/>
          <a:p>
            <a:r>
              <a:rPr lang="en-US" b="1" dirty="0" smtClean="0"/>
              <a:t>Weather</a:t>
            </a:r>
            <a:r>
              <a:rPr lang="en-US" dirty="0" smtClean="0"/>
              <a:t> is defined as the state of the atmosphere at some place and time, usually expressed in terms of temperature, air pressure, humidity, wind speed and direction, precipitation, and cloudiness.</a:t>
            </a:r>
          </a:p>
          <a:p>
            <a:r>
              <a:rPr lang="en-US" dirty="0" smtClean="0"/>
              <a:t>Meteorologists study weather.</a:t>
            </a:r>
          </a:p>
          <a:p>
            <a:endParaRPr lang="en-US" dirty="0"/>
          </a:p>
          <a:p>
            <a:r>
              <a:rPr lang="en-US" b="1" dirty="0" smtClean="0"/>
              <a:t>Climate</a:t>
            </a:r>
            <a:r>
              <a:rPr lang="en-US" dirty="0" smtClean="0"/>
              <a:t> is defined in terms of the average (mean) of weather elements (such as temperature and precipitation) over a specified period of time (30 years according to the World Meteorological Organization). </a:t>
            </a:r>
            <a:endParaRPr lang="en-US" dirty="0"/>
          </a:p>
        </p:txBody>
      </p:sp>
      <p:pic>
        <p:nvPicPr>
          <p:cNvPr id="15364" name="Picture 4" descr="Climate - the average of weather elements over a specified period of time "/>
          <p:cNvPicPr>
            <a:picLocks noChangeAspect="1" noChangeArrowheads="1"/>
          </p:cNvPicPr>
          <p:nvPr/>
        </p:nvPicPr>
        <p:blipFill>
          <a:blip r:embed="rId3" cstate="print"/>
          <a:srcRect/>
          <a:stretch>
            <a:fillRect/>
          </a:stretch>
        </p:blipFill>
        <p:spPr bwMode="auto">
          <a:xfrm>
            <a:off x="5638801" y="4038600"/>
            <a:ext cx="2819400" cy="22463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05000" y="77688"/>
            <a:ext cx="7086600" cy="1165086"/>
          </a:xfrm>
        </p:spPr>
        <p:txBody>
          <a:bodyPr>
            <a:normAutofit/>
          </a:bodyPr>
          <a:lstStyle/>
          <a:p>
            <a:r>
              <a:rPr lang="en-US" sz="3200" dirty="0" smtClean="0">
                <a:solidFill>
                  <a:schemeClr val="bg1"/>
                </a:solidFill>
                <a:latin typeface="Copperplate Gothic Bold" pitchFamily="34" charset="0"/>
              </a:rPr>
              <a:t>The </a:t>
            </a:r>
            <a:r>
              <a:rPr lang="en-US" sz="3200" dirty="0" err="1" smtClean="0">
                <a:solidFill>
                  <a:schemeClr val="bg1"/>
                </a:solidFill>
                <a:latin typeface="Copperplate Gothic Bold" pitchFamily="34" charset="0"/>
              </a:rPr>
              <a:t>Köppen</a:t>
            </a:r>
            <a:r>
              <a:rPr lang="en-US" sz="3200" dirty="0" smtClean="0">
                <a:solidFill>
                  <a:schemeClr val="bg1"/>
                </a:solidFill>
                <a:latin typeface="Copperplate Gothic Bold" pitchFamily="34" charset="0"/>
              </a:rPr>
              <a:t> Climate Classification System </a:t>
            </a:r>
            <a:endParaRPr lang="en-US" sz="3200" dirty="0">
              <a:solidFill>
                <a:schemeClr val="bg1"/>
              </a:solidFill>
              <a:latin typeface="Copperplate Gothic Bold" pitchFamily="34" charset="0"/>
            </a:endParaRPr>
          </a:p>
        </p:txBody>
      </p:sp>
      <p:pic>
        <p:nvPicPr>
          <p:cNvPr id="16386" name="Picture 2"/>
          <p:cNvPicPr>
            <a:picLocks noChangeAspect="1" noChangeArrowheads="1"/>
          </p:cNvPicPr>
          <p:nvPr/>
        </p:nvPicPr>
        <p:blipFill rotWithShape="1">
          <a:blip r:embed="rId2" cstate="print"/>
          <a:srcRect l="28125" t="18436" r="7607" b="42463"/>
          <a:stretch/>
        </p:blipFill>
        <p:spPr bwMode="auto">
          <a:xfrm>
            <a:off x="62305" y="3200400"/>
            <a:ext cx="4672952" cy="284870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1676400"/>
            <a:ext cx="8153400" cy="923330"/>
          </a:xfrm>
          <a:prstGeom prst="rect">
            <a:avLst/>
          </a:prstGeom>
          <a:noFill/>
        </p:spPr>
        <p:txBody>
          <a:bodyPr wrap="square" rtlCol="0">
            <a:spAutoFit/>
          </a:bodyPr>
          <a:lstStyle/>
          <a:p>
            <a:r>
              <a:rPr lang="en-US" dirty="0" smtClean="0"/>
              <a:t>In the early 20th century, a German scientist named </a:t>
            </a:r>
            <a:r>
              <a:rPr lang="en-US" dirty="0" err="1" smtClean="0"/>
              <a:t>Wladimir</a:t>
            </a:r>
            <a:r>
              <a:rPr lang="en-US" dirty="0" smtClean="0"/>
              <a:t> </a:t>
            </a:r>
            <a:r>
              <a:rPr lang="en-US" dirty="0" err="1" smtClean="0"/>
              <a:t>Köppen</a:t>
            </a:r>
            <a:r>
              <a:rPr lang="en-US" dirty="0" smtClean="0"/>
              <a:t> developed one of the most widely used classification systems. The </a:t>
            </a:r>
            <a:r>
              <a:rPr lang="en-US" dirty="0" err="1" smtClean="0"/>
              <a:t>Köppen</a:t>
            </a:r>
            <a:r>
              <a:rPr lang="en-US" dirty="0" smtClean="0"/>
              <a:t> system categorizes climate into five main types, which can be further divided into subcategories. </a:t>
            </a:r>
            <a:endParaRPr lang="en-US" dirty="0"/>
          </a:p>
        </p:txBody>
      </p:sp>
      <p:pic>
        <p:nvPicPr>
          <p:cNvPr id="16388" name="Picture 4" descr="File:ClimateMap World.png"/>
          <p:cNvPicPr>
            <a:picLocks noChangeAspect="1" noChangeArrowheads="1"/>
          </p:cNvPicPr>
          <p:nvPr/>
        </p:nvPicPr>
        <p:blipFill>
          <a:blip r:embed="rId3" cstate="print"/>
          <a:srcRect/>
          <a:stretch>
            <a:fillRect/>
          </a:stretch>
        </p:blipFill>
        <p:spPr bwMode="auto">
          <a:xfrm>
            <a:off x="4843924" y="3329354"/>
            <a:ext cx="4241139"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66645"/>
            <a:ext cx="7386145" cy="1228755"/>
          </a:xfrm>
        </p:spPr>
        <p:txBody>
          <a:bodyPr>
            <a:noAutofit/>
          </a:bodyPr>
          <a:lstStyle/>
          <a:p>
            <a:r>
              <a:rPr lang="en-US" sz="2800" dirty="0" smtClean="0">
                <a:solidFill>
                  <a:schemeClr val="bg1"/>
                </a:solidFill>
                <a:latin typeface="Copperplate Gothic Bold" pitchFamily="34" charset="0"/>
              </a:rPr>
              <a:t>Temperature change </a:t>
            </a:r>
            <a:r>
              <a:rPr lang="en-US" sz="2800" dirty="0" smtClean="0">
                <a:solidFill>
                  <a:schemeClr val="bg1"/>
                </a:solidFill>
                <a:latin typeface="Copperplate Gothic Bold" pitchFamily="34" charset="0"/>
              </a:rPr>
              <a:t>                               in </a:t>
            </a:r>
            <a:r>
              <a:rPr lang="en-US" sz="2800" dirty="0" smtClean="0">
                <a:solidFill>
                  <a:schemeClr val="bg1"/>
                </a:solidFill>
                <a:latin typeface="Copperplate Gothic Bold" pitchFamily="34" charset="0"/>
              </a:rPr>
              <a:t>the atmosphere </a:t>
            </a:r>
            <a:r>
              <a:rPr lang="en-US" sz="2800" dirty="0" smtClean="0">
                <a:solidFill>
                  <a:schemeClr val="bg1"/>
                </a:solidFill>
                <a:latin typeface="Copperplate Gothic Bold" pitchFamily="34" charset="0"/>
              </a:rPr>
              <a:t>                                      over </a:t>
            </a:r>
            <a:r>
              <a:rPr lang="en-US" sz="2800" dirty="0" smtClean="0">
                <a:solidFill>
                  <a:schemeClr val="bg1"/>
                </a:solidFill>
                <a:latin typeface="Copperplate Gothic Bold" pitchFamily="34" charset="0"/>
              </a:rPr>
              <a:t>the past 800,000 years</a:t>
            </a:r>
            <a:endParaRPr lang="en-US" sz="2800" dirty="0">
              <a:solidFill>
                <a:schemeClr val="bg1"/>
              </a:solidFill>
              <a:latin typeface="Copperplate Gothic Bold" pitchFamily="34" charset="0"/>
            </a:endParaRPr>
          </a:p>
        </p:txBody>
      </p:sp>
      <p:pic>
        <p:nvPicPr>
          <p:cNvPr id="4" name="Picture 3" descr="Interglacials-590x205.jpg"/>
          <p:cNvPicPr>
            <a:picLocks noChangeAspect="1"/>
          </p:cNvPicPr>
          <p:nvPr/>
        </p:nvPicPr>
        <p:blipFill>
          <a:blip r:embed="rId2" cstate="print"/>
          <a:stretch>
            <a:fillRect/>
          </a:stretch>
        </p:blipFill>
        <p:spPr>
          <a:xfrm>
            <a:off x="609600" y="1905000"/>
            <a:ext cx="7784139" cy="259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4800600"/>
            <a:ext cx="8305800" cy="1754327"/>
          </a:xfrm>
          <a:prstGeom prst="rect">
            <a:avLst/>
          </a:prstGeom>
          <a:noFill/>
        </p:spPr>
        <p:txBody>
          <a:bodyPr wrap="square" rtlCol="0">
            <a:spAutoFit/>
          </a:bodyPr>
          <a:lstStyle/>
          <a:p>
            <a:r>
              <a:rPr lang="en-US" dirty="0" smtClean="0"/>
              <a:t>The planet’s climate has changed many times over Earth’s long geologic history. </a:t>
            </a:r>
            <a:r>
              <a:rPr lang="en-US" dirty="0"/>
              <a:t>O</a:t>
            </a:r>
            <a:r>
              <a:rPr lang="en-US" dirty="0" smtClean="0"/>
              <a:t>ver the past million years, Earth has experienced several glacial periods interspersed with interglacial (warmer) periods. </a:t>
            </a:r>
          </a:p>
          <a:p>
            <a:endParaRPr lang="en-US" dirty="0"/>
          </a:p>
          <a:p>
            <a:r>
              <a:rPr lang="en-US" dirty="0" smtClean="0"/>
              <a:t>The relatively constant and favorable interglacial period of climate experienced over the past 8,000 years has made human civilization’s advancement possible.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limate change - a significant and sustained change from one climatic condition to another"/>
          <p:cNvPicPr>
            <a:picLocks noChangeAspect="1" noChangeArrowheads="1"/>
          </p:cNvPicPr>
          <p:nvPr/>
        </p:nvPicPr>
        <p:blipFill>
          <a:blip r:embed="rId2" cstate="print"/>
          <a:srcRect/>
          <a:stretch>
            <a:fillRect/>
          </a:stretch>
        </p:blipFill>
        <p:spPr bwMode="auto">
          <a:xfrm>
            <a:off x="6019800" y="1447800"/>
            <a:ext cx="2209800" cy="1809750"/>
          </a:xfrm>
          <a:prstGeom prst="rect">
            <a:avLst/>
          </a:prstGeom>
          <a:ln>
            <a:noFill/>
          </a:ln>
          <a:effectLst>
            <a:outerShdw blurRad="292100" dist="139700" dir="2700000" algn="tl" rotWithShape="0">
              <a:srgbClr val="333333">
                <a:alpha val="65000"/>
              </a:srgbClr>
            </a:outerShdw>
          </a:effectLst>
        </p:spPr>
      </p:pic>
      <p:pic>
        <p:nvPicPr>
          <p:cNvPr id="17412" name="Picture 4" descr="Global warming - a specific kind of climate change in which Earth’s average temperature is increasing"/>
          <p:cNvPicPr>
            <a:picLocks noChangeAspect="1" noChangeArrowheads="1"/>
          </p:cNvPicPr>
          <p:nvPr/>
        </p:nvPicPr>
        <p:blipFill>
          <a:blip r:embed="rId3" cstate="print"/>
          <a:srcRect/>
          <a:stretch>
            <a:fillRect/>
          </a:stretch>
        </p:blipFill>
        <p:spPr bwMode="auto">
          <a:xfrm>
            <a:off x="6705600" y="3374104"/>
            <a:ext cx="2209800" cy="179173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19100" y="1687889"/>
            <a:ext cx="5410200" cy="3139321"/>
          </a:xfrm>
          <a:prstGeom prst="rect">
            <a:avLst/>
          </a:prstGeom>
          <a:noFill/>
        </p:spPr>
        <p:txBody>
          <a:bodyPr wrap="square" rtlCol="0">
            <a:spAutoFit/>
          </a:bodyPr>
          <a:lstStyle/>
          <a:p>
            <a:r>
              <a:rPr lang="en-US" b="1" dirty="0" smtClean="0"/>
              <a:t>Climate change</a:t>
            </a:r>
            <a:r>
              <a:rPr lang="en-US" dirty="0" smtClean="0"/>
              <a:t> refers to a significant and sustained (over decades or longer) change from one climatic condition to another.</a:t>
            </a:r>
          </a:p>
          <a:p>
            <a:pPr>
              <a:buFont typeface="Arial" pitchFamily="34" charset="0"/>
              <a:buChar char="•"/>
            </a:pPr>
            <a:endParaRPr lang="en-US" dirty="0"/>
          </a:p>
          <a:p>
            <a:r>
              <a:rPr lang="en-US" dirty="0" smtClean="0"/>
              <a:t>The term “</a:t>
            </a:r>
            <a:r>
              <a:rPr lang="en-US" b="1" dirty="0" smtClean="0"/>
              <a:t>global warming</a:t>
            </a:r>
            <a:r>
              <a:rPr lang="en-US" dirty="0" smtClean="0"/>
              <a:t>” refers to a specific kind of climate change in which Earth’s average temperature is increasing.</a:t>
            </a:r>
          </a:p>
          <a:p>
            <a:pPr>
              <a:buFont typeface="Arial" pitchFamily="34" charset="0"/>
              <a:buChar char="•"/>
            </a:pPr>
            <a:endParaRPr lang="en-US" dirty="0"/>
          </a:p>
          <a:p>
            <a:r>
              <a:rPr lang="en-US" b="1" dirty="0"/>
              <a:t>A</a:t>
            </a:r>
            <a:r>
              <a:rPr lang="en-US" b="1" dirty="0" smtClean="0"/>
              <a:t>brupt climate change</a:t>
            </a:r>
            <a:r>
              <a:rPr lang="en-US" b="1" dirty="0"/>
              <a:t> </a:t>
            </a:r>
            <a:r>
              <a:rPr lang="en-US" dirty="0" smtClean="0"/>
              <a:t>refers to a sudden, rapid change from one climate state to another (over a period of years rather than centuries or millennia).</a:t>
            </a:r>
            <a:endParaRPr lang="en-US" b="1"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399" y="88731"/>
            <a:ext cx="7459717" cy="1130469"/>
          </a:xfrm>
        </p:spPr>
        <p:txBody>
          <a:bodyPr>
            <a:noAutofit/>
          </a:bodyPr>
          <a:lstStyle/>
          <a:p>
            <a:r>
              <a:rPr lang="en-US" sz="2800" dirty="0" smtClean="0">
                <a:solidFill>
                  <a:schemeClr val="bg1"/>
                </a:solidFill>
                <a:latin typeface="Copperplate Gothic Bold" pitchFamily="34" charset="0"/>
              </a:rPr>
              <a:t>What</a:t>
            </a:r>
            <a:r>
              <a:rPr lang="en-US" sz="2800" dirty="0">
                <a:solidFill>
                  <a:schemeClr val="bg1"/>
                </a:solidFill>
                <a:latin typeface="Copperplate Gothic Bold" pitchFamily="34" charset="0"/>
              </a:rPr>
              <a:t> </a:t>
            </a:r>
            <a:r>
              <a:rPr lang="en-US" sz="2800" dirty="0" smtClean="0">
                <a:solidFill>
                  <a:schemeClr val="bg1"/>
                </a:solidFill>
                <a:latin typeface="Copperplate Gothic Bold" pitchFamily="34" charset="0"/>
              </a:rPr>
              <a:t>Is the Difference between climate change and global warming</a:t>
            </a:r>
            <a:endParaRPr lang="en-US" sz="2800" dirty="0">
              <a:solidFill>
                <a:schemeClr val="bg1"/>
              </a:solidFill>
              <a:latin typeface="Copperplate Gothic Bold" pitchFamily="34" charset="0"/>
            </a:endParaRPr>
          </a:p>
        </p:txBody>
      </p:sp>
      <p:sp>
        <p:nvSpPr>
          <p:cNvPr id="11" name="Rounded Rectangle 10"/>
          <p:cNvSpPr/>
          <p:nvPr/>
        </p:nvSpPr>
        <p:spPr>
          <a:xfrm>
            <a:off x="304800" y="5334000"/>
            <a:ext cx="8610599" cy="1386720"/>
          </a:xfrm>
          <a:prstGeom prst="roundRect">
            <a:avLst>
              <a:gd name="adj" fmla="val 4888"/>
            </a:avLst>
          </a:prstGeom>
          <a:gradFill flip="none" rotWithShape="1">
            <a:gsLst>
              <a:gs pos="1000">
                <a:srgbClr val="A2F8DD"/>
              </a:gs>
              <a:gs pos="100000">
                <a:srgbClr val="E7FDE9"/>
              </a:gs>
            </a:gsLst>
            <a:lin ang="189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sz="1500" b="1" dirty="0" smtClean="0">
                <a:solidFill>
                  <a:schemeClr val="tx1"/>
                </a:solidFill>
              </a:rPr>
              <a:t>What </a:t>
            </a:r>
            <a:r>
              <a:rPr lang="en-US" sz="1500" b="1" dirty="0">
                <a:solidFill>
                  <a:schemeClr val="tx1"/>
                </a:solidFill>
              </a:rPr>
              <a:t>Is Abrupt Climate Change?</a:t>
            </a:r>
          </a:p>
          <a:p>
            <a:pPr algn="ctr"/>
            <a:r>
              <a:rPr lang="en-US" sz="1500" dirty="0">
                <a:solidFill>
                  <a:schemeClr val="tx1"/>
                </a:solidFill>
              </a:rPr>
              <a:t>The United States Climate Change Science Program defines abrupt climate change as “a change in the climate (for example, in temperature or precipitation) that takes place over a few decades or less, persists for at least a few decades, and causes substantial disruptions in human and natural systems.” Abrupt climate change may affect the entire globe or just a region.</a:t>
            </a:r>
          </a:p>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828800" y="381000"/>
            <a:ext cx="7239000" cy="990600"/>
          </a:xfrm>
        </p:spPr>
        <p:txBody>
          <a:bodyPr>
            <a:noAutofit/>
          </a:bodyPr>
          <a:lstStyle/>
          <a:p>
            <a:r>
              <a:rPr lang="en-US" sz="3200" dirty="0" smtClean="0">
                <a:solidFill>
                  <a:schemeClr val="bg1"/>
                </a:solidFill>
                <a:latin typeface="Copperplate Gothic Bold" pitchFamily="34" charset="0"/>
              </a:rPr>
              <a:t>Forecasting Weather </a:t>
            </a:r>
            <a:r>
              <a:rPr lang="en-US" sz="3200" dirty="0" smtClean="0">
                <a:solidFill>
                  <a:schemeClr val="bg1"/>
                </a:solidFill>
                <a:latin typeface="Copperplate Gothic Bold" pitchFamily="34" charset="0"/>
              </a:rPr>
              <a:t>          Versus </a:t>
            </a:r>
            <a:r>
              <a:rPr lang="en-US" sz="3200" dirty="0" smtClean="0">
                <a:solidFill>
                  <a:schemeClr val="bg1"/>
                </a:solidFill>
                <a:latin typeface="Copperplate Gothic Bold" pitchFamily="34" charset="0"/>
              </a:rPr>
              <a:t>Climate</a:t>
            </a:r>
            <a:r>
              <a:rPr lang="en-US" sz="3600" dirty="0" smtClean="0">
                <a:solidFill>
                  <a:schemeClr val="bg1"/>
                </a:solidFill>
                <a:latin typeface="Copperplate Gothic Bold" pitchFamily="34" charset="0"/>
              </a:rPr>
              <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pic>
        <p:nvPicPr>
          <p:cNvPr id="19458" name="Picture 2" descr="http://www.ncdc.noaa.gov/paleo/image/collage/treering-large.jpg"/>
          <p:cNvPicPr>
            <a:picLocks noChangeAspect="1" noChangeArrowheads="1"/>
          </p:cNvPicPr>
          <p:nvPr/>
        </p:nvPicPr>
        <p:blipFill>
          <a:blip r:embed="rId2" cstate="print"/>
          <a:srcRect/>
          <a:stretch>
            <a:fillRect/>
          </a:stretch>
        </p:blipFill>
        <p:spPr bwMode="auto">
          <a:xfrm>
            <a:off x="5334000" y="1956378"/>
            <a:ext cx="3152775" cy="386673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2450" y="2133600"/>
            <a:ext cx="4267200" cy="3693319"/>
          </a:xfrm>
          <a:prstGeom prst="rect">
            <a:avLst/>
          </a:prstGeom>
          <a:noFill/>
        </p:spPr>
        <p:txBody>
          <a:bodyPr wrap="square" rtlCol="0">
            <a:spAutoFit/>
          </a:bodyPr>
          <a:lstStyle/>
          <a:p>
            <a:r>
              <a:rPr lang="en-US" dirty="0" smtClean="0"/>
              <a:t>Meteorologists focus primarily on real-time (current) data to predict local or regional atmospheric conditions for the hours, days, or weeks ahead. Thus, weather prediction tends to be more local and relates to conditions in the immediate future from days to weeks.</a:t>
            </a:r>
          </a:p>
          <a:p>
            <a:pPr>
              <a:buFont typeface="Arial" pitchFamily="34" charset="0"/>
              <a:buChar char="•"/>
            </a:pPr>
            <a:endParaRPr lang="en-US" dirty="0"/>
          </a:p>
          <a:p>
            <a:r>
              <a:rPr lang="en-US" dirty="0" smtClean="0"/>
              <a:t>Climate scientists, on the other hand, look at atmospheric conditions in terms of averages and trends (patterns) that have occurred over many decades, centuries, and millennia.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152400"/>
            <a:ext cx="16764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WEATHER AND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64970" y="49143"/>
            <a:ext cx="7467600" cy="1143000"/>
          </a:xfrm>
        </p:spPr>
        <p:txBody>
          <a:bodyPr>
            <a:normAutofit/>
          </a:bodyPr>
          <a:lstStyle/>
          <a:p>
            <a:r>
              <a:rPr lang="en-US" sz="3600" dirty="0" smtClean="0">
                <a:solidFill>
                  <a:schemeClr val="bg1"/>
                </a:solidFill>
                <a:latin typeface="Copperplate Gothic Bold" pitchFamily="34" charset="0"/>
              </a:rPr>
              <a:t>What </a:t>
            </a:r>
            <a:r>
              <a:rPr lang="en-US" sz="3600" dirty="0" smtClean="0">
                <a:solidFill>
                  <a:schemeClr val="bg1"/>
                </a:solidFill>
                <a:latin typeface="Copperplate Gothic Bold" pitchFamily="34" charset="0"/>
              </a:rPr>
              <a:t>are P</a:t>
            </a:r>
            <a:r>
              <a:rPr lang="en-US" sz="3600" dirty="0" smtClean="0">
                <a:solidFill>
                  <a:schemeClr val="bg1"/>
                </a:solidFill>
                <a:latin typeface="Copperplate Gothic Bold" pitchFamily="34" charset="0"/>
              </a:rPr>
              <a:t>roxy Data</a:t>
            </a:r>
            <a:r>
              <a:rPr lang="en-US" sz="3600" dirty="0" smtClean="0">
                <a:solidFill>
                  <a:schemeClr val="bg1"/>
                </a:solidFill>
                <a:latin typeface="Copperplate Gothic Bold" pitchFamily="34" charset="0"/>
              </a:rPr>
              <a:t>? </a:t>
            </a:r>
            <a:endParaRPr lang="en-US" sz="3600" dirty="0">
              <a:solidFill>
                <a:schemeClr val="bg1"/>
              </a:solidFill>
              <a:latin typeface="Copperplate Gothic Bold" pitchFamily="34" charset="0"/>
            </a:endParaRPr>
          </a:p>
        </p:txBody>
      </p:sp>
      <p:sp>
        <p:nvSpPr>
          <p:cNvPr id="4" name="TextBox 3"/>
          <p:cNvSpPr txBox="1"/>
          <p:nvPr/>
        </p:nvSpPr>
        <p:spPr>
          <a:xfrm>
            <a:off x="792479" y="2133600"/>
            <a:ext cx="7543800" cy="1200329"/>
          </a:xfrm>
          <a:prstGeom prst="rect">
            <a:avLst/>
          </a:prstGeom>
          <a:noFill/>
        </p:spPr>
        <p:txBody>
          <a:bodyPr wrap="square" rtlCol="0">
            <a:spAutoFit/>
          </a:bodyPr>
          <a:lstStyle/>
          <a:p>
            <a:r>
              <a:rPr lang="en-US" dirty="0" smtClean="0"/>
              <a:t>Weather is variable, but can be averaged over time to indicate climate trends.</a:t>
            </a:r>
          </a:p>
          <a:p>
            <a:endParaRPr lang="en-US" dirty="0"/>
          </a:p>
          <a:p>
            <a:r>
              <a:rPr lang="en-US" dirty="0" smtClean="0"/>
              <a:t>Therefore, climate scientists can use weather data plus </a:t>
            </a:r>
            <a:r>
              <a:rPr lang="en-US" b="1" dirty="0" smtClean="0"/>
              <a:t>proxy data</a:t>
            </a:r>
            <a:r>
              <a:rPr lang="en-US" dirty="0" smtClean="0"/>
              <a:t> to help them identify previous trends to improve their predictions of future trends.</a:t>
            </a:r>
            <a:endParaRPr lang="en-US" dirty="0"/>
          </a:p>
        </p:txBody>
      </p:sp>
      <p:sp>
        <p:nvSpPr>
          <p:cNvPr id="6" name="Rounded Rectangle 5"/>
          <p:cNvSpPr/>
          <p:nvPr/>
        </p:nvSpPr>
        <p:spPr>
          <a:xfrm>
            <a:off x="266700" y="3962400"/>
            <a:ext cx="8610599" cy="2377320"/>
          </a:xfrm>
          <a:prstGeom prst="roundRect">
            <a:avLst>
              <a:gd name="adj" fmla="val 4888"/>
            </a:avLst>
          </a:prstGeom>
          <a:gradFill flip="none" rotWithShape="1">
            <a:gsLst>
              <a:gs pos="1000">
                <a:srgbClr val="A2F8DD"/>
              </a:gs>
              <a:gs pos="100000">
                <a:srgbClr val="E7FDE9"/>
              </a:gs>
            </a:gsLst>
            <a:lin ang="189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000" b="1" dirty="0">
                <a:solidFill>
                  <a:schemeClr val="tx1"/>
                </a:solidFill>
              </a:rPr>
              <a:t>What Are Proxy Data?</a:t>
            </a:r>
          </a:p>
          <a:p>
            <a:pPr algn="ctr"/>
            <a:r>
              <a:rPr lang="en-US" sz="2000" dirty="0">
                <a:solidFill>
                  <a:schemeClr val="tx1"/>
                </a:solidFill>
              </a:rPr>
              <a:t>Proxy data include biological, </a:t>
            </a:r>
            <a:r>
              <a:rPr lang="en-US" sz="2000" dirty="0" err="1">
                <a:solidFill>
                  <a:schemeClr val="tx1"/>
                </a:solidFill>
              </a:rPr>
              <a:t>cryological</a:t>
            </a:r>
            <a:r>
              <a:rPr lang="en-US" sz="2000" dirty="0">
                <a:solidFill>
                  <a:schemeClr val="tx1"/>
                </a:solidFill>
              </a:rPr>
              <a:t> (which refers to frozen water), geological, and historical records that scientists use to deduce Earth’s atmospheric conditions in the distant past. By examining evidence such as the tree rings of old-growth trees and ice core samples taken from glaciers, scientists can figure out what Earth’s temperature, greenhouse gas composition, and precipitation levels were like over the course of its geologic history.</a:t>
            </a:r>
          </a:p>
          <a:p>
            <a:pPr algn="ct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1211</Words>
  <Application>Microsoft Office PowerPoint</Application>
  <PresentationFormat>On-screen Show (4:3)</PresentationFormat>
  <Paragraphs>104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Weather and Climate</vt:lpstr>
      <vt:lpstr>Introduction</vt:lpstr>
      <vt:lpstr>What You Will Be Able To Do After This Module </vt:lpstr>
      <vt:lpstr>Are Weather and Climate the Same?</vt:lpstr>
      <vt:lpstr>The Köppen Climate Classification System </vt:lpstr>
      <vt:lpstr>Temperature change                                in the atmosphere                                       over the past 800,000 years</vt:lpstr>
      <vt:lpstr>What Is the Difference between climate change and global warming</vt:lpstr>
      <vt:lpstr>Forecasting Weather           Versus Climate </vt:lpstr>
      <vt:lpstr>What are Proxy Data? </vt:lpstr>
      <vt:lpstr>Tools Used to Forecast Climate and Weather</vt:lpstr>
      <vt:lpstr>Increasing Resolution of Global Climate Models </vt:lpstr>
      <vt:lpstr>Extreme Weather Events</vt:lpstr>
      <vt:lpstr>How “Extreme” is Extreme?</vt:lpstr>
      <vt:lpstr>What Is the Significance of Weather Extremes? </vt:lpstr>
      <vt:lpstr>Recent Extreme                       Weather Events</vt:lpstr>
      <vt:lpstr>Are Extreme Weather Events Increasing?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dc:creator>aedwards</dc:creator>
  <cp:lastModifiedBy>Alana</cp:lastModifiedBy>
  <cp:revision>20</cp:revision>
  <dcterms:created xsi:type="dcterms:W3CDTF">2013-03-25T16:25:26Z</dcterms:created>
  <dcterms:modified xsi:type="dcterms:W3CDTF">2013-05-14T17:17:49Z</dcterms:modified>
</cp:coreProperties>
</file>