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3"/>
  </p:notesMasterIdLst>
  <p:sldIdLst>
    <p:sldId id="257" r:id="rId3"/>
    <p:sldId id="339" r:id="rId4"/>
    <p:sldId id="258" r:id="rId5"/>
    <p:sldId id="317" r:id="rId6"/>
    <p:sldId id="340" r:id="rId7"/>
    <p:sldId id="318" r:id="rId8"/>
    <p:sldId id="316" r:id="rId9"/>
    <p:sldId id="314" r:id="rId10"/>
    <p:sldId id="323" r:id="rId11"/>
    <p:sldId id="319" r:id="rId12"/>
    <p:sldId id="320" r:id="rId13"/>
    <p:sldId id="313" r:id="rId14"/>
    <p:sldId id="315" r:id="rId15"/>
    <p:sldId id="321" r:id="rId16"/>
    <p:sldId id="322" r:id="rId17"/>
    <p:sldId id="325" r:id="rId18"/>
    <p:sldId id="326" r:id="rId19"/>
    <p:sldId id="327" r:id="rId20"/>
    <p:sldId id="328" r:id="rId21"/>
    <p:sldId id="329" r:id="rId22"/>
    <p:sldId id="341" r:id="rId23"/>
    <p:sldId id="342" r:id="rId24"/>
    <p:sldId id="343" r:id="rId25"/>
    <p:sldId id="330" r:id="rId26"/>
    <p:sldId id="331" r:id="rId27"/>
    <p:sldId id="337" r:id="rId28"/>
    <p:sldId id="332" r:id="rId29"/>
    <p:sldId id="336" r:id="rId30"/>
    <p:sldId id="338" r:id="rId31"/>
    <p:sldId id="3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74533" autoAdjust="0"/>
  </p:normalViewPr>
  <p:slideViewPr>
    <p:cSldViewPr snapToGrid="0">
      <p:cViewPr varScale="1">
        <p:scale>
          <a:sx n="40" d="100"/>
          <a:sy n="40" d="100"/>
        </p:scale>
        <p:origin x="-76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6750-36FD-4804-8842-79073DE78C8B}" type="datetimeFigureOut">
              <a:rPr lang="en-US" smtClean="0"/>
              <a:pPr/>
              <a:t>6/10/2014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4EA34-555D-47DB-93DE-EFAC50B879B1}" type="slidenum">
              <a:rPr lang="en-US" smtClean="0"/>
              <a:pPr/>
              <a:t>‹#›</a:t>
            </a:fld>
            <a:endParaRPr lang="en-US"/>
          </a:p>
        </p:txBody>
      </p:sp>
    </p:spTree>
    <p:extLst>
      <p:ext uri="{BB962C8B-B14F-4D97-AF65-F5344CB8AC3E}">
        <p14:creationId xmlns="" xmlns:p14="http://schemas.microsoft.com/office/powerpoint/2010/main" val="215240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4EA34-555D-47DB-93DE-EFAC50B879B1}" type="slidenum">
              <a:rPr lang="en-US" smtClean="0"/>
              <a:pPr/>
              <a:t>1</a:t>
            </a:fld>
            <a:endParaRPr lang="en-US"/>
          </a:p>
        </p:txBody>
      </p:sp>
    </p:spTree>
    <p:extLst>
      <p:ext uri="{BB962C8B-B14F-4D97-AF65-F5344CB8AC3E}">
        <p14:creationId xmlns="" xmlns:p14="http://schemas.microsoft.com/office/powerpoint/2010/main" val="278823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695700"/>
            <a:ext cx="109728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2130430"/>
            <a:ext cx="8940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400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6799" y="4406905"/>
            <a:ext cx="8989484"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36799" y="2906713"/>
            <a:ext cx="898948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3368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6002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3600" y="15240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35200" y="2209800"/>
            <a:ext cx="44725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08800" y="1535113"/>
            <a:ext cx="4673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08800" y="2174875"/>
            <a:ext cx="4673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0E52194-A5D5-4EA9-B764-1066EAB72085}" type="datetimeFigureOut">
              <a:rPr lang="en-US" smtClean="0"/>
              <a:pPr/>
              <a:t>6/10/2014</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75BE8019-A264-4DF5-A752-5B4C5893F9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336800" y="1600200"/>
            <a:ext cx="9245600" cy="40386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0E52194-A5D5-4EA9-B764-1066EAB72085}" type="datetimeFigureOut">
              <a:rPr lang="en-US" smtClean="0"/>
              <a:pPr/>
              <a:t>6/10/2014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5BE8019-A264-4DF5-A752-5B4C5893F9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fld id="{10E52194-A5D5-4EA9-B764-1066EAB72085}" type="datetimeFigureOut">
              <a:rPr lang="en-US" smtClean="0"/>
              <a:pPr/>
              <a:t>6/10/2014</a:t>
            </a:fld>
            <a:endParaRPr lang="en-US"/>
          </a:p>
        </p:txBody>
      </p:sp>
      <p:sp>
        <p:nvSpPr>
          <p:cNvPr id="624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endParaRPr lang="en-US"/>
          </a:p>
        </p:txBody>
      </p:sp>
      <p:sp>
        <p:nvSpPr>
          <p:cNvPr id="624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BE8019-A264-4DF5-A752-5B4C5893F9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336800" y="381000"/>
            <a:ext cx="924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2336800" y="1600200"/>
            <a:ext cx="9245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36" y="1406530"/>
            <a:ext cx="8989484" cy="2514995"/>
          </a:xfrm>
        </p:spPr>
        <p:txBody>
          <a:bodyPr/>
          <a:lstStyle/>
          <a:p>
            <a:pPr algn="ctr"/>
            <a:r>
              <a:rPr lang="en-US" dirty="0"/>
              <a:t>Suspicious Drug Screening:  What am I seeing and what do I do about it?</a:t>
            </a:r>
          </a:p>
        </p:txBody>
      </p:sp>
      <p:sp>
        <p:nvSpPr>
          <p:cNvPr id="3" name="Text Placeholder 2"/>
          <p:cNvSpPr>
            <a:spLocks noGrp="1"/>
          </p:cNvSpPr>
          <p:nvPr>
            <p:ph type="body" idx="1"/>
          </p:nvPr>
        </p:nvSpPr>
        <p:spPr>
          <a:xfrm>
            <a:off x="2293937" y="3706813"/>
            <a:ext cx="8989484" cy="1500187"/>
          </a:xfrm>
        </p:spPr>
        <p:txBody>
          <a:bodyPr/>
          <a:lstStyle/>
          <a:p>
            <a:pPr algn="ctr"/>
            <a:r>
              <a:rPr lang="en-US" dirty="0" smtClean="0"/>
              <a:t>Dr. Diane Tennies, PhD, LADC</a:t>
            </a:r>
            <a:endParaRPr lang="en-US" dirty="0"/>
          </a:p>
          <a:p>
            <a:pPr algn="ctr"/>
            <a:r>
              <a:rPr lang="en-US" dirty="0" smtClean="0"/>
              <a:t>Lead TEAP Health Specialist, Humanitas</a:t>
            </a:r>
          </a:p>
          <a:p>
            <a:pPr algn="ctr"/>
            <a:r>
              <a:rPr lang="en-US" dirty="0" smtClean="0"/>
              <a:t>6/10 &amp; 6/12/2014</a:t>
            </a:r>
          </a:p>
        </p:txBody>
      </p:sp>
    </p:spTree>
    <p:extLst>
      <p:ext uri="{BB962C8B-B14F-4D97-AF65-F5344CB8AC3E}">
        <p14:creationId xmlns="" xmlns:p14="http://schemas.microsoft.com/office/powerpoint/2010/main" val="297205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Observable Behaviors</a:t>
            </a:r>
            <a:endParaRPr lang="en-US" dirty="0"/>
          </a:p>
        </p:txBody>
      </p:sp>
      <p:sp>
        <p:nvSpPr>
          <p:cNvPr id="3" name="Content Placeholder 2"/>
          <p:cNvSpPr>
            <a:spLocks noGrp="1"/>
          </p:cNvSpPr>
          <p:nvPr>
            <p:ph idx="1"/>
          </p:nvPr>
        </p:nvSpPr>
        <p:spPr>
          <a:xfrm>
            <a:off x="2336800" y="1600200"/>
            <a:ext cx="9245600" cy="4618218"/>
          </a:xfrm>
        </p:spPr>
        <p:txBody>
          <a:bodyPr/>
          <a:lstStyle/>
          <a:p>
            <a:pPr lvl="0"/>
            <a:r>
              <a:rPr lang="en-US" sz="2400" dirty="0" smtClean="0"/>
              <a:t>Distorted perceptions</a:t>
            </a:r>
            <a:endParaRPr lang="en-US" sz="2400" dirty="0"/>
          </a:p>
          <a:p>
            <a:pPr lvl="0"/>
            <a:r>
              <a:rPr lang="en-US" sz="2400" dirty="0" smtClean="0"/>
              <a:t>Impaired coordination</a:t>
            </a:r>
          </a:p>
          <a:p>
            <a:pPr lvl="0"/>
            <a:r>
              <a:rPr lang="en-US" sz="2400" dirty="0" smtClean="0"/>
              <a:t>Slow </a:t>
            </a:r>
            <a:r>
              <a:rPr lang="en-US" sz="2400" dirty="0"/>
              <a:t>reaction </a:t>
            </a:r>
            <a:r>
              <a:rPr lang="en-US" sz="2400" dirty="0" smtClean="0"/>
              <a:t>time</a:t>
            </a:r>
            <a:endParaRPr lang="en-US" sz="2400" dirty="0"/>
          </a:p>
          <a:p>
            <a:pPr lvl="0"/>
            <a:r>
              <a:rPr lang="en-US" sz="2400" dirty="0" smtClean="0"/>
              <a:t>Difficulty </a:t>
            </a:r>
            <a:r>
              <a:rPr lang="en-US" sz="2400" dirty="0"/>
              <a:t>in thinking and problem solving</a:t>
            </a:r>
          </a:p>
          <a:p>
            <a:pPr lvl="0"/>
            <a:r>
              <a:rPr lang="en-US" sz="2400" dirty="0" smtClean="0"/>
              <a:t>Red</a:t>
            </a:r>
            <a:r>
              <a:rPr lang="en-US" sz="2400" dirty="0"/>
              <a:t>, blurry, bloodshot eyes</a:t>
            </a:r>
          </a:p>
          <a:p>
            <a:pPr lvl="0"/>
            <a:r>
              <a:rPr lang="en-US" sz="2400" dirty="0" smtClean="0"/>
              <a:t>Constant</a:t>
            </a:r>
            <a:r>
              <a:rPr lang="en-US" sz="2400" dirty="0"/>
              <a:t>, mucus-filled cough</a:t>
            </a:r>
          </a:p>
          <a:p>
            <a:pPr lvl="0"/>
            <a:r>
              <a:rPr lang="en-US" sz="2400" dirty="0" smtClean="0"/>
              <a:t>Complaints </a:t>
            </a:r>
            <a:r>
              <a:rPr lang="en-US" sz="2400" dirty="0"/>
              <a:t>of rapid heartbeat</a:t>
            </a:r>
          </a:p>
          <a:p>
            <a:pPr lvl="0"/>
            <a:r>
              <a:rPr lang="en-US" sz="2400" dirty="0" smtClean="0"/>
              <a:t>Increased appetite</a:t>
            </a:r>
          </a:p>
          <a:p>
            <a:pPr lvl="0"/>
            <a:r>
              <a:rPr lang="en-US" sz="2400" dirty="0" smtClean="0"/>
              <a:t>Complaints </a:t>
            </a:r>
            <a:r>
              <a:rPr lang="en-US" sz="2400" dirty="0"/>
              <a:t>of dry mouth</a:t>
            </a:r>
          </a:p>
          <a:p>
            <a:pPr lvl="0"/>
            <a:r>
              <a:rPr lang="en-US" sz="2400" dirty="0" smtClean="0"/>
              <a:t>Anxiety</a:t>
            </a:r>
            <a:r>
              <a:rPr lang="en-US" sz="2400" dirty="0"/>
              <a:t>, paranoia, or </a:t>
            </a:r>
            <a:r>
              <a:rPr lang="en-US" sz="2400" dirty="0" smtClean="0"/>
              <a:t>fear</a:t>
            </a:r>
            <a:endParaRPr lang="en-US" sz="2400" dirty="0"/>
          </a:p>
        </p:txBody>
      </p:sp>
    </p:spTree>
    <p:extLst>
      <p:ext uri="{BB962C8B-B14F-4D97-AF65-F5344CB8AC3E}">
        <p14:creationId xmlns="" xmlns:p14="http://schemas.microsoft.com/office/powerpoint/2010/main" val="3451767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Observable Signs</a:t>
            </a:r>
            <a:endParaRPr lang="en-US" dirty="0"/>
          </a:p>
        </p:txBody>
      </p:sp>
      <p:sp>
        <p:nvSpPr>
          <p:cNvPr id="3" name="Content Placeholder 2"/>
          <p:cNvSpPr>
            <a:spLocks noGrp="1"/>
          </p:cNvSpPr>
          <p:nvPr>
            <p:ph idx="1"/>
          </p:nvPr>
        </p:nvSpPr>
        <p:spPr>
          <a:xfrm>
            <a:off x="2336800" y="1600200"/>
            <a:ext cx="9245600" cy="5257800"/>
          </a:xfrm>
        </p:spPr>
        <p:txBody>
          <a:bodyPr/>
          <a:lstStyle/>
          <a:p>
            <a:r>
              <a:rPr lang="en-US" sz="2400" dirty="0"/>
              <a:t>Sudden change in behavior</a:t>
            </a:r>
          </a:p>
          <a:p>
            <a:r>
              <a:rPr lang="en-US" sz="2400" dirty="0"/>
              <a:t>Mood swings</a:t>
            </a:r>
          </a:p>
          <a:p>
            <a:r>
              <a:rPr lang="en-US" sz="2400" dirty="0"/>
              <a:t>Withdrawal</a:t>
            </a:r>
          </a:p>
          <a:p>
            <a:r>
              <a:rPr lang="en-US" sz="2400" dirty="0"/>
              <a:t>Careless about grooming </a:t>
            </a:r>
          </a:p>
          <a:p>
            <a:r>
              <a:rPr lang="en-US" sz="2400" dirty="0"/>
              <a:t>Lost of interest in hobby, activities</a:t>
            </a:r>
          </a:p>
          <a:p>
            <a:r>
              <a:rPr lang="en-US" sz="2400" dirty="0" smtClean="0"/>
              <a:t>Sleeplessness</a:t>
            </a:r>
            <a:endParaRPr lang="en-US" sz="2400" dirty="0"/>
          </a:p>
          <a:p>
            <a:r>
              <a:rPr lang="en-US" sz="2400" dirty="0"/>
              <a:t>Dizziness</a:t>
            </a:r>
          </a:p>
          <a:p>
            <a:r>
              <a:rPr lang="en-US" sz="2400" dirty="0"/>
              <a:t>Mental confusion </a:t>
            </a:r>
          </a:p>
          <a:p>
            <a:r>
              <a:rPr lang="en-US" sz="2400" dirty="0"/>
              <a:t>Dilated pupils</a:t>
            </a:r>
          </a:p>
          <a:p>
            <a:r>
              <a:rPr lang="en-US" sz="2400" dirty="0" smtClean="0"/>
              <a:t>Delayed </a:t>
            </a:r>
            <a:r>
              <a:rPr lang="en-US" sz="2400" dirty="0"/>
              <a:t>motor skills</a:t>
            </a:r>
          </a:p>
          <a:p>
            <a:r>
              <a:rPr lang="en-US" sz="2400" dirty="0" smtClean="0"/>
              <a:t>Smell of alcohol/marijuana/chemical smells</a:t>
            </a:r>
            <a:endParaRPr lang="en-US" sz="2400" dirty="0"/>
          </a:p>
        </p:txBody>
      </p:sp>
    </p:spTree>
    <p:extLst>
      <p:ext uri="{BB962C8B-B14F-4D97-AF65-F5344CB8AC3E}">
        <p14:creationId xmlns="" xmlns:p14="http://schemas.microsoft.com/office/powerpoint/2010/main" val="132453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Process to Ensure Staff Rely on Observable  Behaviors</a:t>
            </a:r>
            <a:r>
              <a:rPr lang="en-US" sz="3200" dirty="0"/>
              <a:t> </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PRH </a:t>
            </a:r>
            <a:r>
              <a:rPr lang="en-US" dirty="0" smtClean="0"/>
              <a:t>6.11 e. 1. (a) (3) – footnote</a:t>
            </a:r>
          </a:p>
          <a:p>
            <a:pPr marL="0" indent="0">
              <a:buNone/>
            </a:pPr>
            <a:r>
              <a:rPr lang="en-US" dirty="0"/>
              <a:t>Reasonable suspicion </a:t>
            </a:r>
            <a:r>
              <a:rPr lang="en-US" dirty="0" smtClean="0"/>
              <a:t>includes:</a:t>
            </a:r>
          </a:p>
          <a:p>
            <a:pPr marL="514350" indent="-514350">
              <a:buNone/>
            </a:pPr>
            <a:r>
              <a:rPr lang="en-US" dirty="0" smtClean="0"/>
              <a:t>direct </a:t>
            </a:r>
            <a:r>
              <a:rPr lang="en-US" dirty="0"/>
              <a:t>observation of drug use or </a:t>
            </a:r>
            <a:r>
              <a:rPr lang="en-US" dirty="0" smtClean="0"/>
              <a:t>behavioral</a:t>
            </a:r>
          </a:p>
          <a:p>
            <a:pPr marL="514350" indent="-514350">
              <a:buNone/>
            </a:pPr>
            <a:r>
              <a:rPr lang="en-US" dirty="0" smtClean="0"/>
              <a:t>signs </a:t>
            </a:r>
            <a:r>
              <a:rPr lang="en-US" dirty="0"/>
              <a:t>or symptoms suggestive of drug </a:t>
            </a:r>
            <a:r>
              <a:rPr lang="en-US" dirty="0" smtClean="0"/>
              <a:t>use </a:t>
            </a:r>
            <a:endParaRPr lang="en-US" dirty="0"/>
          </a:p>
          <a:p>
            <a:pPr marL="0" indent="0">
              <a:buNone/>
            </a:pPr>
            <a:r>
              <a:rPr lang="en-US" dirty="0" smtClean="0"/>
              <a:t>(</a:t>
            </a:r>
            <a:r>
              <a:rPr lang="en-US" dirty="0"/>
              <a:t>2) reliable information that a student recently used drugs. </a:t>
            </a:r>
          </a:p>
          <a:p>
            <a:pPr marL="0" indent="0">
              <a:buNone/>
            </a:pPr>
            <a:endParaRPr lang="en-US" dirty="0" smtClean="0"/>
          </a:p>
        </p:txBody>
      </p:sp>
    </p:spTree>
    <p:extLst>
      <p:ext uri="{BB962C8B-B14F-4D97-AF65-F5344CB8AC3E}">
        <p14:creationId xmlns="" xmlns:p14="http://schemas.microsoft.com/office/powerpoint/2010/main" val="1290255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Guidance</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Make sure regular training in place around observable </a:t>
            </a:r>
            <a:r>
              <a:rPr lang="en-US" dirty="0" smtClean="0"/>
              <a:t>signs and gestalt of signs</a:t>
            </a:r>
          </a:p>
          <a:p>
            <a:pPr lvl="1"/>
            <a:r>
              <a:rPr lang="en-US" dirty="0" smtClean="0"/>
              <a:t>Do not rely on just one such as ‘sleeps in class’</a:t>
            </a:r>
            <a:endParaRPr lang="en-US" dirty="0"/>
          </a:p>
          <a:p>
            <a:r>
              <a:rPr lang="en-US" dirty="0"/>
              <a:t>Make good use of winter/summer breaks</a:t>
            </a:r>
          </a:p>
          <a:p>
            <a:r>
              <a:rPr lang="en-US" dirty="0"/>
              <a:t>Use of form which delineates observable </a:t>
            </a:r>
            <a:r>
              <a:rPr lang="en-US" dirty="0" smtClean="0"/>
              <a:t>behaviors CLEARLY</a:t>
            </a:r>
            <a:endParaRPr lang="en-US" dirty="0"/>
          </a:p>
          <a:p>
            <a:endParaRPr lang="en-US" dirty="0"/>
          </a:p>
        </p:txBody>
      </p:sp>
    </p:spTree>
    <p:extLst>
      <p:ext uri="{BB962C8B-B14F-4D97-AF65-F5344CB8AC3E}">
        <p14:creationId xmlns="" xmlns:p14="http://schemas.microsoft.com/office/powerpoint/2010/main" val="3825031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6-07 at 11.46.52 A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57374" y="508000"/>
            <a:ext cx="9105900" cy="6350000"/>
          </a:xfrm>
          <a:prstGeom prst="rect">
            <a:avLst/>
          </a:prstGeom>
        </p:spPr>
      </p:pic>
    </p:spTree>
    <p:extLst>
      <p:ext uri="{BB962C8B-B14F-4D97-AF65-F5344CB8AC3E}">
        <p14:creationId xmlns="" xmlns:p14="http://schemas.microsoft.com/office/powerpoint/2010/main" val="164239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07 at 11.51.13 A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30672" y="744832"/>
            <a:ext cx="9499600" cy="5181600"/>
          </a:xfrm>
          <a:prstGeom prst="rect">
            <a:avLst/>
          </a:prstGeom>
        </p:spPr>
      </p:pic>
    </p:spTree>
    <p:extLst>
      <p:ext uri="{BB962C8B-B14F-4D97-AF65-F5344CB8AC3E}">
        <p14:creationId xmlns="" xmlns:p14="http://schemas.microsoft.com/office/powerpoint/2010/main" val="870368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Collection Process </a:t>
            </a:r>
            <a:endParaRPr lang="en-US" dirty="0"/>
          </a:p>
        </p:txBody>
      </p:sp>
      <p:pic>
        <p:nvPicPr>
          <p:cNvPr id="4" name="Content Placeholder 3"/>
          <p:cNvPicPr>
            <a:picLocks noGrp="1" noChangeAspect="1"/>
          </p:cNvPicPr>
          <p:nvPr>
            <p:ph idx="1"/>
          </p:nvPr>
        </p:nvPicPr>
        <p:blipFill>
          <a:blip r:embed="rId2" cstate="print"/>
          <a:srcRect l="-145699" r="-145699"/>
          <a:stretch>
            <a:fillRect/>
          </a:stretch>
        </p:blipFill>
        <p:spPr/>
      </p:pic>
    </p:spTree>
    <p:extLst>
      <p:ext uri="{BB962C8B-B14F-4D97-AF65-F5344CB8AC3E}">
        <p14:creationId xmlns="" xmlns:p14="http://schemas.microsoft.com/office/powerpoint/2010/main" val="3413619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pic>
        <p:nvPicPr>
          <p:cNvPr id="4" name="Content Placeholder 3" descr="Screen Shot 2014-06-07 at 12.09.54 PM.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28197" r="-28197"/>
          <a:stretch>
            <a:fillRect/>
          </a:stretch>
        </p:blipFill>
        <p:spPr/>
      </p:pic>
    </p:spTree>
    <p:extLst>
      <p:ext uri="{BB962C8B-B14F-4D97-AF65-F5344CB8AC3E}">
        <p14:creationId xmlns="" xmlns:p14="http://schemas.microsoft.com/office/powerpoint/2010/main" val="201904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Custody is Key to Integrity</a:t>
            </a:r>
            <a:endParaRPr lang="en-US" dirty="0"/>
          </a:p>
        </p:txBody>
      </p:sp>
      <p:sp>
        <p:nvSpPr>
          <p:cNvPr id="3" name="Content Placeholder 2"/>
          <p:cNvSpPr>
            <a:spLocks noGrp="1"/>
          </p:cNvSpPr>
          <p:nvPr>
            <p:ph idx="1"/>
          </p:nvPr>
        </p:nvSpPr>
        <p:spPr>
          <a:xfrm>
            <a:off x="2336800" y="1600200"/>
            <a:ext cx="9245600" cy="4618218"/>
          </a:xfrm>
        </p:spPr>
        <p:txBody>
          <a:bodyPr/>
          <a:lstStyle/>
          <a:p>
            <a:r>
              <a:rPr lang="en-US" sz="2400" dirty="0" smtClean="0"/>
              <a:t>Providing </a:t>
            </a:r>
            <a:r>
              <a:rPr lang="en-US" sz="2400" dirty="0"/>
              <a:t>a private area for specimen </a:t>
            </a:r>
            <a:r>
              <a:rPr lang="en-US" sz="2400" dirty="0" smtClean="0"/>
              <a:t>collection (more on this later) </a:t>
            </a:r>
            <a:endParaRPr lang="en-US" sz="2400" dirty="0"/>
          </a:p>
          <a:p>
            <a:r>
              <a:rPr lang="en-US" sz="2400" dirty="0" smtClean="0"/>
              <a:t>Supervising </a:t>
            </a:r>
            <a:r>
              <a:rPr lang="en-US" sz="2400" dirty="0"/>
              <a:t>the collection process and ensuring that there is strict adherence to chain of custody principles. </a:t>
            </a:r>
            <a:endParaRPr lang="en-US" sz="2400" dirty="0" smtClean="0"/>
          </a:p>
          <a:p>
            <a:r>
              <a:rPr lang="en-US" sz="2400" dirty="0" smtClean="0"/>
              <a:t>Definition: The </a:t>
            </a:r>
            <a:r>
              <a:rPr lang="en-US" sz="2400" dirty="0"/>
              <a:t>course of action of documenting the management and storage of a specimen from the moment a donor gives the specimen to the collector to the final destination of the specimen and the review and reporting of the final result. </a:t>
            </a:r>
            <a:endParaRPr lang="en-US" sz="2400" dirty="0" smtClean="0"/>
          </a:p>
          <a:p>
            <a:r>
              <a:rPr lang="en-US" sz="2400" dirty="0" smtClean="0"/>
              <a:t>All </a:t>
            </a:r>
            <a:r>
              <a:rPr lang="en-US" sz="2400" dirty="0"/>
              <a:t>urine toxicology screening shall incorporate a Chain of Custody form and process to insure the integrity of the specimen to be </a:t>
            </a:r>
            <a:r>
              <a:rPr lang="en-US" sz="2400" dirty="0" smtClean="0"/>
              <a:t>tested.</a:t>
            </a:r>
            <a:endParaRPr lang="en-US" sz="2400" dirty="0"/>
          </a:p>
          <a:p>
            <a:endParaRPr lang="en-US" dirty="0"/>
          </a:p>
        </p:txBody>
      </p:sp>
    </p:spTree>
    <p:extLst>
      <p:ext uri="{BB962C8B-B14F-4D97-AF65-F5344CB8AC3E}">
        <p14:creationId xmlns="" xmlns:p14="http://schemas.microsoft.com/office/powerpoint/2010/main" val="714046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Chain of Custody</a:t>
            </a:r>
            <a:endParaRPr lang="en-US" dirty="0"/>
          </a:p>
        </p:txBody>
      </p:sp>
      <p:sp>
        <p:nvSpPr>
          <p:cNvPr id="3" name="Content Placeholder 2"/>
          <p:cNvSpPr>
            <a:spLocks noGrp="1"/>
          </p:cNvSpPr>
          <p:nvPr>
            <p:ph idx="1"/>
          </p:nvPr>
        </p:nvSpPr>
        <p:spPr>
          <a:xfrm>
            <a:off x="2336800" y="1600199"/>
            <a:ext cx="9245600" cy="4935675"/>
          </a:xfrm>
        </p:spPr>
        <p:txBody>
          <a:bodyPr/>
          <a:lstStyle/>
          <a:p>
            <a:r>
              <a:rPr lang="en-US" sz="2400" dirty="0" smtClean="0"/>
              <a:t>Can there be medical explanation </a:t>
            </a:r>
            <a:r>
              <a:rPr lang="en-US" sz="2400" dirty="0"/>
              <a:t>for a positive </a:t>
            </a:r>
            <a:r>
              <a:rPr lang="en-US" sz="2400" dirty="0" smtClean="0"/>
              <a:t>result? </a:t>
            </a:r>
          </a:p>
          <a:p>
            <a:pPr lvl="1"/>
            <a:r>
              <a:rPr lang="en-US" sz="2000" dirty="0" smtClean="0"/>
              <a:t>Positive for opiates and student had </a:t>
            </a:r>
            <a:r>
              <a:rPr lang="en-US" sz="2000" dirty="0"/>
              <a:t>a legitimate </a:t>
            </a:r>
            <a:r>
              <a:rPr lang="en-US" sz="2000" dirty="0" smtClean="0"/>
              <a:t>prescription</a:t>
            </a:r>
          </a:p>
          <a:p>
            <a:pPr lvl="1"/>
            <a:r>
              <a:rPr lang="en-US" sz="2000" dirty="0" smtClean="0"/>
              <a:t>A student prescribed stimulants for ADHD</a:t>
            </a:r>
            <a:endParaRPr lang="en-US" sz="2000" dirty="0"/>
          </a:p>
          <a:p>
            <a:r>
              <a:rPr lang="en-US" sz="2400" dirty="0" smtClean="0"/>
              <a:t>Consulting </a:t>
            </a:r>
            <a:r>
              <a:rPr lang="en-US" sz="2400" dirty="0"/>
              <a:t>with toxicology professionals, such as staff at the nationally contracted </a:t>
            </a:r>
            <a:r>
              <a:rPr lang="en-US" sz="2400" dirty="0" smtClean="0"/>
              <a:t>laboratory (CDD), </a:t>
            </a:r>
            <a:r>
              <a:rPr lang="en-US" sz="2400" dirty="0"/>
              <a:t>if required </a:t>
            </a:r>
            <a:endParaRPr lang="en-US" sz="2400" dirty="0" smtClean="0"/>
          </a:p>
          <a:p>
            <a:r>
              <a:rPr lang="en-US" sz="2400" dirty="0" smtClean="0"/>
              <a:t>Provide all students with results of all screens and document results in SHR (opportunity for further assessment and brief interventions)</a:t>
            </a:r>
          </a:p>
          <a:p>
            <a:r>
              <a:rPr lang="en-US" sz="2400" dirty="0" smtClean="0"/>
              <a:t>If cannot produce sample or dispute their </a:t>
            </a:r>
            <a:r>
              <a:rPr lang="en-US" sz="2400" dirty="0"/>
              <a:t>test result </a:t>
            </a:r>
            <a:r>
              <a:rPr lang="en-US" sz="2400" dirty="0" smtClean="0"/>
              <a:t>then refer to  </a:t>
            </a:r>
            <a:r>
              <a:rPr lang="en-US" sz="2400" dirty="0"/>
              <a:t>center </a:t>
            </a:r>
            <a:r>
              <a:rPr lang="en-US" sz="2400" dirty="0" smtClean="0"/>
              <a:t>physician</a:t>
            </a:r>
          </a:p>
          <a:p>
            <a:r>
              <a:rPr lang="en-US" sz="2400" dirty="0" smtClean="0"/>
              <a:t>Students who refuse to provide specimen (or unexcused absence) are referred to Center’s behavior management system</a:t>
            </a:r>
            <a:endParaRPr lang="en-US" sz="2400" dirty="0"/>
          </a:p>
          <a:p>
            <a:endParaRPr lang="en-US" sz="2400" dirty="0" smtClean="0"/>
          </a:p>
          <a:p>
            <a:endParaRPr lang="en-US" sz="2400" dirty="0"/>
          </a:p>
          <a:p>
            <a:endParaRPr lang="en-US" dirty="0"/>
          </a:p>
        </p:txBody>
      </p:sp>
    </p:spTree>
    <p:extLst>
      <p:ext uri="{BB962C8B-B14F-4D97-AF65-F5344CB8AC3E}">
        <p14:creationId xmlns="" xmlns:p14="http://schemas.microsoft.com/office/powerpoint/2010/main" val="64343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2521" y="617451"/>
            <a:ext cx="5035874" cy="5530049"/>
          </a:xfrm>
          <a:prstGeom prst="rect">
            <a:avLst/>
          </a:prstGeom>
        </p:spPr>
      </p:pic>
    </p:spTree>
    <p:extLst>
      <p:ext uri="{BB962C8B-B14F-4D97-AF65-F5344CB8AC3E}">
        <p14:creationId xmlns="" xmlns:p14="http://schemas.microsoft.com/office/powerpoint/2010/main" val="2795819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collects the Urine?</a:t>
            </a:r>
            <a:endParaRPr lang="en-US" dirty="0"/>
          </a:p>
        </p:txBody>
      </p:sp>
      <p:sp>
        <p:nvSpPr>
          <p:cNvPr id="3" name="Content Placeholder 2"/>
          <p:cNvSpPr>
            <a:spLocks noGrp="1"/>
          </p:cNvSpPr>
          <p:nvPr>
            <p:ph idx="1"/>
          </p:nvPr>
        </p:nvSpPr>
        <p:spPr/>
        <p:txBody>
          <a:bodyPr/>
          <a:lstStyle/>
          <a:p>
            <a:pPr marL="0" indent="0">
              <a:buNone/>
            </a:pPr>
            <a:r>
              <a:rPr lang="en-US" sz="2400" dirty="0" smtClean="0"/>
              <a:t>PRH 6.11 R1 e. 1. d. and e.</a:t>
            </a:r>
          </a:p>
          <a:p>
            <a:r>
              <a:rPr lang="en-US" sz="2400" dirty="0"/>
              <a:t>Collection of urine for drug testing shall be in accord with chain- of-custody principles and conducted by health and wellness staff or a staff member trained in urine collection procedures</a:t>
            </a:r>
            <a:r>
              <a:rPr lang="en-US" sz="2400" dirty="0" smtClean="0"/>
              <a:t>.</a:t>
            </a:r>
          </a:p>
          <a:p>
            <a:r>
              <a:rPr lang="en-US" sz="2400" dirty="0" smtClean="0"/>
              <a:t>Why Wellness staff is recommended:</a:t>
            </a:r>
          </a:p>
          <a:p>
            <a:pPr lvl="1"/>
            <a:r>
              <a:rPr lang="en-US" sz="2400" dirty="0" smtClean="0"/>
              <a:t>Trained health care providers</a:t>
            </a:r>
          </a:p>
          <a:p>
            <a:pPr lvl="1"/>
            <a:r>
              <a:rPr lang="en-US" sz="2400" dirty="0" smtClean="0"/>
              <a:t>Know Chain of Custody</a:t>
            </a:r>
          </a:p>
          <a:p>
            <a:pPr lvl="1"/>
            <a:r>
              <a:rPr lang="en-US" sz="2400" dirty="0" smtClean="0"/>
              <a:t>No significant issues with waiting until Monday to test</a:t>
            </a:r>
            <a:endParaRPr lang="en-US" sz="2400" dirty="0"/>
          </a:p>
          <a:p>
            <a:r>
              <a:rPr lang="en-US" sz="2400" dirty="0" smtClean="0"/>
              <a:t>The </a:t>
            </a:r>
            <a:r>
              <a:rPr lang="en-US" sz="2400" dirty="0"/>
              <a:t>Job Corps nationally contracted laboratory shall be used for all required drug testing. On-center urine drug testing is prohibited. </a:t>
            </a:r>
          </a:p>
          <a:p>
            <a:endParaRPr lang="en-US" dirty="0"/>
          </a:p>
        </p:txBody>
      </p:sp>
    </p:spTree>
    <p:extLst>
      <p:ext uri="{BB962C8B-B14F-4D97-AF65-F5344CB8AC3E}">
        <p14:creationId xmlns="" xmlns:p14="http://schemas.microsoft.com/office/powerpoint/2010/main" val="228689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Chain of Custody and Why Ryan Braun is so Happy </a:t>
            </a:r>
            <a:endParaRPr lang="en-US" sz="3600" dirty="0"/>
          </a:p>
        </p:txBody>
      </p:sp>
      <p:pic>
        <p:nvPicPr>
          <p:cNvPr id="4" name="Content Placeholder 3"/>
          <p:cNvPicPr>
            <a:picLocks noGrp="1" noChangeAspect="1"/>
          </p:cNvPicPr>
          <p:nvPr>
            <p:ph idx="1"/>
          </p:nvPr>
        </p:nvPicPr>
        <p:blipFill>
          <a:blip r:embed="rId2" cstate="print"/>
          <a:srcRect l="-35329" r="-35329"/>
          <a:stretch>
            <a:fillRect/>
          </a:stretch>
        </p:blipFill>
        <p:spPr/>
      </p:pic>
    </p:spTree>
    <p:extLst>
      <p:ext uri="{BB962C8B-B14F-4D97-AF65-F5344CB8AC3E}">
        <p14:creationId xmlns="" xmlns:p14="http://schemas.microsoft.com/office/powerpoint/2010/main" val="2418339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Ryan Braun Cleared as Chain of Custody is Decisive</a:t>
            </a:r>
            <a:endParaRPr lang="en-US" sz="3600" dirty="0"/>
          </a:p>
        </p:txBody>
      </p:sp>
      <p:sp>
        <p:nvSpPr>
          <p:cNvPr id="3" name="Content Placeholder 2"/>
          <p:cNvSpPr>
            <a:spLocks noGrp="1"/>
          </p:cNvSpPr>
          <p:nvPr>
            <p:ph idx="1"/>
          </p:nvPr>
        </p:nvSpPr>
        <p:spPr/>
        <p:txBody>
          <a:bodyPr/>
          <a:lstStyle/>
          <a:p>
            <a:r>
              <a:rPr lang="en-US" sz="2400" dirty="0"/>
              <a:t>People familiar with the details said the sample was not dropped off that day at FedEx to be sent to the MLB testing lab in Montreal because the collector thought it was too late and the shipping company was closed.</a:t>
            </a:r>
          </a:p>
          <a:p>
            <a:r>
              <a:rPr lang="en-US" sz="2400" dirty="0"/>
              <a:t>Instead, the collector kept the sample, and perhaps others, refrigerated at home for two days before making the shipment. Though the seals on the samples were unbroken upon arriving at the lab, that lapse in protocol became the crux of the hearing in which Braun's side contested the validity of the test itself.</a:t>
            </a:r>
          </a:p>
          <a:p>
            <a:endParaRPr lang="en-US" dirty="0"/>
          </a:p>
        </p:txBody>
      </p:sp>
    </p:spTree>
    <p:extLst>
      <p:ext uri="{BB962C8B-B14F-4D97-AF65-F5344CB8AC3E}">
        <p14:creationId xmlns="" xmlns:p14="http://schemas.microsoft.com/office/powerpoint/2010/main" val="429021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Custody</a:t>
            </a:r>
            <a:endParaRPr lang="en-US" dirty="0"/>
          </a:p>
        </p:txBody>
      </p:sp>
      <p:sp>
        <p:nvSpPr>
          <p:cNvPr id="3" name="Content Placeholder 2"/>
          <p:cNvSpPr>
            <a:spLocks noGrp="1"/>
          </p:cNvSpPr>
          <p:nvPr>
            <p:ph idx="1"/>
          </p:nvPr>
        </p:nvSpPr>
        <p:spPr>
          <a:xfrm>
            <a:off x="2336800" y="1600199"/>
            <a:ext cx="9245600" cy="5067851"/>
          </a:xfrm>
        </p:spPr>
        <p:txBody>
          <a:bodyPr/>
          <a:lstStyle/>
          <a:p>
            <a:r>
              <a:rPr lang="en-US" sz="2400" dirty="0"/>
              <a:t>The MLB drug </a:t>
            </a:r>
            <a:r>
              <a:rPr lang="en-US" sz="2400" dirty="0" smtClean="0"/>
              <a:t>policy (think SOP) </a:t>
            </a:r>
            <a:r>
              <a:rPr lang="en-US" sz="2400" dirty="0"/>
              <a:t>states that "absent unusual circumstances, the specimens should be sent by FedEx to the laboratory on the same day they are collected."</a:t>
            </a:r>
          </a:p>
          <a:p>
            <a:r>
              <a:rPr lang="en-US" sz="2400" dirty="0"/>
              <a:t>The policy goes on to say, "If the specimen is not immediately prepared for shipment, the collector shall ensure that it is appropriately safeguarded during temporary storage. The collector must keep the chain of custody intact. The collector must store the samples in a cool and secure location</a:t>
            </a:r>
            <a:r>
              <a:rPr lang="en-US" sz="2400" dirty="0" smtClean="0"/>
              <a:t>.”</a:t>
            </a:r>
          </a:p>
          <a:p>
            <a:r>
              <a:rPr lang="en-US" sz="2400" dirty="0"/>
              <a:t>MLB officials argued that despite the delay in shipping, the collector did keep the chain of custody intact and store the samples in the proper environment. Das thought there was room for error in the process, however, and ruled accordingly.</a:t>
            </a:r>
          </a:p>
          <a:p>
            <a:endParaRPr lang="en-US" sz="2400" dirty="0"/>
          </a:p>
          <a:p>
            <a:endParaRPr lang="en-US" dirty="0"/>
          </a:p>
        </p:txBody>
      </p:sp>
    </p:spTree>
    <p:extLst>
      <p:ext uri="{BB962C8B-B14F-4D97-AF65-F5344CB8AC3E}">
        <p14:creationId xmlns="" xmlns:p14="http://schemas.microsoft.com/office/powerpoint/2010/main" val="1552547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Urine Collection Procedures: The Basics</a:t>
            </a:r>
            <a:endParaRPr lang="en-US" sz="4000" dirty="0"/>
          </a:p>
        </p:txBody>
      </p:sp>
      <p:sp>
        <p:nvSpPr>
          <p:cNvPr id="3" name="Content Placeholder 2"/>
          <p:cNvSpPr>
            <a:spLocks noGrp="1"/>
          </p:cNvSpPr>
          <p:nvPr>
            <p:ph idx="1"/>
          </p:nvPr>
        </p:nvSpPr>
        <p:spPr>
          <a:xfrm>
            <a:off x="2355478" y="1600200"/>
            <a:ext cx="9245600" cy="4038600"/>
          </a:xfrm>
        </p:spPr>
        <p:txBody>
          <a:bodyPr/>
          <a:lstStyle/>
          <a:p>
            <a:pPr marL="0" indent="0">
              <a:buNone/>
            </a:pPr>
            <a:r>
              <a:rPr lang="en-US" sz="2400" dirty="0" smtClean="0"/>
              <a:t>Decrease </a:t>
            </a:r>
            <a:r>
              <a:rPr lang="en-US" sz="2400" dirty="0"/>
              <a:t>the likelihood of adulteration of the </a:t>
            </a:r>
            <a:r>
              <a:rPr lang="en-US" sz="2400" dirty="0" smtClean="0"/>
              <a:t>specimen</a:t>
            </a:r>
            <a:r>
              <a:rPr lang="en-US" sz="2400" dirty="0"/>
              <a:t> </a:t>
            </a:r>
            <a:r>
              <a:rPr lang="en-US" sz="2400" dirty="0" smtClean="0"/>
              <a:t>by:</a:t>
            </a:r>
            <a:endParaRPr lang="en-US" sz="2400" dirty="0"/>
          </a:p>
          <a:p>
            <a:pPr lvl="1"/>
            <a:r>
              <a:rPr lang="en-US" sz="2400" dirty="0" smtClean="0"/>
              <a:t>Remove </a:t>
            </a:r>
            <a:r>
              <a:rPr lang="en-US" sz="2400" dirty="0"/>
              <a:t>all cleaning products from the collection room area. </a:t>
            </a:r>
          </a:p>
          <a:p>
            <a:pPr lvl="1"/>
            <a:r>
              <a:rPr lang="en-US" sz="2400" dirty="0" smtClean="0"/>
              <a:t>Perform </a:t>
            </a:r>
            <a:r>
              <a:rPr lang="en-US" sz="2400" dirty="0"/>
              <a:t>visual and temperature </a:t>
            </a:r>
            <a:r>
              <a:rPr lang="en-US" sz="2400" dirty="0" smtClean="0"/>
              <a:t>checks. The </a:t>
            </a:r>
            <a:r>
              <a:rPr lang="en-US" sz="2400" dirty="0"/>
              <a:t>sample temperature should fall between </a:t>
            </a:r>
            <a:r>
              <a:rPr lang="en-US" sz="2400" dirty="0" smtClean="0"/>
              <a:t>90.5 F </a:t>
            </a:r>
            <a:r>
              <a:rPr lang="en-US" sz="2400" dirty="0"/>
              <a:t>and </a:t>
            </a:r>
            <a:r>
              <a:rPr lang="en-US" sz="2400" dirty="0" smtClean="0"/>
              <a:t>99 F. Visually </a:t>
            </a:r>
            <a:r>
              <a:rPr lang="en-US" sz="2400" dirty="0"/>
              <a:t>should appear free of possible contaminants </a:t>
            </a:r>
          </a:p>
          <a:p>
            <a:pPr lvl="1"/>
            <a:r>
              <a:rPr lang="en-US" sz="2400" dirty="0" smtClean="0"/>
              <a:t>Turn </a:t>
            </a:r>
            <a:r>
              <a:rPr lang="en-US" sz="2400" dirty="0"/>
              <a:t>off additional water sources in the immediate collection area, if possible. </a:t>
            </a:r>
          </a:p>
          <a:p>
            <a:pPr lvl="1"/>
            <a:r>
              <a:rPr lang="en-US" sz="2400" dirty="0" smtClean="0"/>
              <a:t>Place </a:t>
            </a:r>
            <a:r>
              <a:rPr lang="en-US" sz="2400" dirty="0"/>
              <a:t>a blue chemical in the toilet tank to color the water. </a:t>
            </a:r>
          </a:p>
          <a:p>
            <a:pPr lvl="1"/>
            <a:r>
              <a:rPr lang="en-US" sz="2400" dirty="0" smtClean="0"/>
              <a:t>Have </a:t>
            </a:r>
            <a:r>
              <a:rPr lang="en-US" sz="2400" dirty="0"/>
              <a:t>the student wash (with water only) hands and clean under nails; hand the student a paper towel for hand drying before he/she provides the requested sample. </a:t>
            </a:r>
          </a:p>
          <a:p>
            <a:endParaRPr lang="en-US" dirty="0"/>
          </a:p>
        </p:txBody>
      </p:sp>
    </p:spTree>
    <p:extLst>
      <p:ext uri="{BB962C8B-B14F-4D97-AF65-F5344CB8AC3E}">
        <p14:creationId xmlns="" xmlns:p14="http://schemas.microsoft.com/office/powerpoint/2010/main" val="3750853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Basics</a:t>
            </a:r>
            <a:endParaRPr lang="en-US" dirty="0"/>
          </a:p>
        </p:txBody>
      </p:sp>
      <p:sp>
        <p:nvSpPr>
          <p:cNvPr id="3" name="Content Placeholder 2"/>
          <p:cNvSpPr>
            <a:spLocks noGrp="1"/>
          </p:cNvSpPr>
          <p:nvPr>
            <p:ph idx="1"/>
          </p:nvPr>
        </p:nvSpPr>
        <p:spPr/>
        <p:txBody>
          <a:bodyPr/>
          <a:lstStyle/>
          <a:p>
            <a:r>
              <a:rPr lang="en-US" sz="2400" dirty="0"/>
              <a:t>Have the student remove outer garments (e.g., coats, sweaters, jackets). </a:t>
            </a:r>
          </a:p>
          <a:p>
            <a:r>
              <a:rPr lang="en-US" sz="2400" dirty="0" smtClean="0"/>
              <a:t>Prohibit </a:t>
            </a:r>
            <a:r>
              <a:rPr lang="en-US" sz="2400" dirty="0"/>
              <a:t>bags, packages, or purses in the collection area. </a:t>
            </a:r>
          </a:p>
          <a:p>
            <a:r>
              <a:rPr lang="en-US" sz="2400" dirty="0" smtClean="0"/>
              <a:t>Have </a:t>
            </a:r>
            <a:r>
              <a:rPr lang="en-US" sz="2400" dirty="0"/>
              <a:t>the student provide the specimen while in an examination gown, if urine collection is part of a medical exam. </a:t>
            </a:r>
          </a:p>
          <a:p>
            <a:r>
              <a:rPr lang="en-US" sz="2400" dirty="0" smtClean="0"/>
              <a:t>Have </a:t>
            </a:r>
            <a:r>
              <a:rPr lang="en-US" sz="2400" dirty="0"/>
              <a:t>collection personnel stand close to the door and be aware of unusual sounds when conducting a routine </a:t>
            </a:r>
            <a:r>
              <a:rPr lang="en-US" sz="2400" b="1" dirty="0">
                <a:solidFill>
                  <a:srgbClr val="FF0000"/>
                </a:solidFill>
              </a:rPr>
              <a:t>supervised collection</a:t>
            </a:r>
            <a:r>
              <a:rPr lang="en-US" sz="2400" dirty="0"/>
              <a:t>. </a:t>
            </a:r>
          </a:p>
          <a:p>
            <a:r>
              <a:rPr lang="en-US" sz="2400" dirty="0" smtClean="0"/>
              <a:t>Make </a:t>
            </a:r>
            <a:r>
              <a:rPr lang="en-US" sz="2400" dirty="0"/>
              <a:t>sure the student hands the specimen directly and immediately to collection personnel. </a:t>
            </a:r>
          </a:p>
          <a:p>
            <a:endParaRPr lang="en-US" sz="2400" dirty="0"/>
          </a:p>
        </p:txBody>
      </p:sp>
    </p:spTree>
    <p:extLst>
      <p:ext uri="{BB962C8B-B14F-4D97-AF65-F5344CB8AC3E}">
        <p14:creationId xmlns="" xmlns:p14="http://schemas.microsoft.com/office/powerpoint/2010/main" val="1501215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725509" y="462838"/>
            <a:ext cx="4165172" cy="5437863"/>
          </a:xfrm>
          <a:prstGeom prst="rect">
            <a:avLst/>
          </a:prstGeom>
        </p:spPr>
      </p:pic>
    </p:spTree>
    <p:extLst>
      <p:ext uri="{BB962C8B-B14F-4D97-AF65-F5344CB8AC3E}">
        <p14:creationId xmlns="" xmlns:p14="http://schemas.microsoft.com/office/powerpoint/2010/main" val="18879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versus Observed</a:t>
            </a:r>
            <a:endParaRPr lang="en-US" dirty="0"/>
          </a:p>
        </p:txBody>
      </p:sp>
      <p:sp>
        <p:nvSpPr>
          <p:cNvPr id="3" name="Content Placeholder 2"/>
          <p:cNvSpPr>
            <a:spLocks noGrp="1"/>
          </p:cNvSpPr>
          <p:nvPr>
            <p:ph idx="1"/>
          </p:nvPr>
        </p:nvSpPr>
        <p:spPr/>
        <p:txBody>
          <a:bodyPr/>
          <a:lstStyle/>
          <a:p>
            <a:pPr marL="0" indent="0">
              <a:buNone/>
            </a:pPr>
            <a:r>
              <a:rPr lang="en-US" dirty="0" smtClean="0"/>
              <a:t>Observed ONLY recommended if adulteration possible:</a:t>
            </a:r>
            <a:br>
              <a:rPr lang="en-US" dirty="0" smtClean="0"/>
            </a:br>
            <a:r>
              <a:rPr lang="en-US" dirty="0" smtClean="0"/>
              <a:t/>
            </a:r>
            <a:br>
              <a:rPr lang="en-US" dirty="0" smtClean="0"/>
            </a:br>
            <a:r>
              <a:rPr lang="en-US" dirty="0" smtClean="0"/>
              <a:t>Watching the urine stream leave the body and enter the specimen container</a:t>
            </a:r>
            <a:endParaRPr lang="en-US" dirty="0"/>
          </a:p>
        </p:txBody>
      </p:sp>
    </p:spTree>
    <p:extLst>
      <p:ext uri="{BB962C8B-B14F-4D97-AF65-F5344CB8AC3E}">
        <p14:creationId xmlns="" xmlns:p14="http://schemas.microsoft.com/office/powerpoint/2010/main" val="64741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idx="1"/>
          </p:nvPr>
        </p:nvSpPr>
        <p:spPr>
          <a:xfrm>
            <a:off x="2336800" y="1600200"/>
            <a:ext cx="9245600" cy="5257800"/>
          </a:xfrm>
        </p:spPr>
        <p:txBody>
          <a:bodyPr/>
          <a:lstStyle/>
          <a:p>
            <a:r>
              <a:rPr lang="en-US" dirty="0" smtClean="0"/>
              <a:t>Review results – tie back to original referral</a:t>
            </a:r>
          </a:p>
          <a:p>
            <a:r>
              <a:rPr lang="en-US" dirty="0" smtClean="0"/>
              <a:t>Combine with other data </a:t>
            </a:r>
          </a:p>
          <a:p>
            <a:r>
              <a:rPr lang="en-US" dirty="0" smtClean="0"/>
              <a:t>Now what?</a:t>
            </a:r>
          </a:p>
          <a:p>
            <a:pPr lvl="1"/>
            <a:r>
              <a:rPr lang="en-US" dirty="0" smtClean="0"/>
              <a:t>Intervention services if positive</a:t>
            </a:r>
          </a:p>
          <a:p>
            <a:pPr lvl="2"/>
            <a:r>
              <a:rPr lang="en-US" dirty="0" smtClean="0"/>
              <a:t>Tie back to employability</a:t>
            </a:r>
          </a:p>
          <a:p>
            <a:pPr lvl="1"/>
            <a:r>
              <a:rPr lang="en-US" dirty="0" smtClean="0"/>
              <a:t>Further assessment</a:t>
            </a:r>
          </a:p>
          <a:p>
            <a:pPr lvl="2"/>
            <a:r>
              <a:rPr lang="en-US" dirty="0" smtClean="0"/>
              <a:t>MSWR?</a:t>
            </a:r>
          </a:p>
          <a:p>
            <a:pPr lvl="2"/>
            <a:r>
              <a:rPr lang="en-US" dirty="0" smtClean="0"/>
              <a:t>CMHC referral?</a:t>
            </a:r>
          </a:p>
          <a:p>
            <a:pPr lvl="1"/>
            <a:r>
              <a:rPr lang="en-US" dirty="0" smtClean="0"/>
              <a:t>Brief intervention, if negative</a:t>
            </a:r>
          </a:p>
          <a:p>
            <a:pPr lvl="1"/>
            <a:r>
              <a:rPr lang="en-US" dirty="0" smtClean="0"/>
              <a:t>Document in SHR</a:t>
            </a:r>
            <a:endParaRPr lang="en-US" dirty="0"/>
          </a:p>
        </p:txBody>
      </p:sp>
    </p:spTree>
    <p:extLst>
      <p:ext uri="{BB962C8B-B14F-4D97-AF65-F5344CB8AC3E}">
        <p14:creationId xmlns="" xmlns:p14="http://schemas.microsoft.com/office/powerpoint/2010/main" val="2576659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would be easier if…</a:t>
            </a:r>
            <a:endParaRPr lang="en-US" dirty="0"/>
          </a:p>
        </p:txBody>
      </p:sp>
      <p:pic>
        <p:nvPicPr>
          <p:cNvPr id="4" name="Content Placeholder 3"/>
          <p:cNvPicPr>
            <a:picLocks noGrp="1" noChangeAspect="1"/>
          </p:cNvPicPr>
          <p:nvPr>
            <p:ph idx="1"/>
          </p:nvPr>
        </p:nvPicPr>
        <p:blipFill>
          <a:blip r:embed="rId2" cstate="print"/>
          <a:srcRect l="-73653" r="-73653"/>
          <a:stretch>
            <a:fillRect/>
          </a:stretch>
        </p:blipFill>
        <p:spPr/>
      </p:pic>
    </p:spTree>
    <p:extLst>
      <p:ext uri="{BB962C8B-B14F-4D97-AF65-F5344CB8AC3E}">
        <p14:creationId xmlns="" xmlns:p14="http://schemas.microsoft.com/office/powerpoint/2010/main" val="130934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Discussion </a:t>
            </a:r>
            <a:endParaRPr lang="en-US" dirty="0"/>
          </a:p>
        </p:txBody>
      </p:sp>
      <p:sp>
        <p:nvSpPr>
          <p:cNvPr id="5" name="Content Placeholder 4"/>
          <p:cNvSpPr>
            <a:spLocks noGrp="1"/>
          </p:cNvSpPr>
          <p:nvPr>
            <p:ph idx="1"/>
          </p:nvPr>
        </p:nvSpPr>
        <p:spPr/>
        <p:txBody>
          <a:bodyPr>
            <a:noAutofit/>
          </a:bodyPr>
          <a:lstStyle/>
          <a:p>
            <a:r>
              <a:rPr lang="en-US" sz="2800" dirty="0"/>
              <a:t>Clarify Job Corps PRH regarding the procedures for conducting suspicious drug screens</a:t>
            </a:r>
          </a:p>
          <a:p>
            <a:r>
              <a:rPr lang="en-US" sz="2800" dirty="0" smtClean="0"/>
              <a:t>Identify </a:t>
            </a:r>
            <a:r>
              <a:rPr lang="en-US" sz="2800" dirty="0"/>
              <a:t>behaviors typically associated with licit and illicit drug use</a:t>
            </a:r>
          </a:p>
          <a:p>
            <a:r>
              <a:rPr lang="en-US" sz="2800" dirty="0" smtClean="0"/>
              <a:t>Learn </a:t>
            </a:r>
            <a:r>
              <a:rPr lang="en-US" sz="2800" dirty="0"/>
              <a:t>how to maintain the integrity of the chain of </a:t>
            </a:r>
            <a:r>
              <a:rPr lang="en-US" sz="2800" dirty="0" smtClean="0"/>
              <a:t>custody and what this really means</a:t>
            </a:r>
            <a:endParaRPr lang="en-US" sz="2800" dirty="0"/>
          </a:p>
          <a:p>
            <a:r>
              <a:rPr lang="en-US" sz="2800" dirty="0"/>
              <a:t>D</a:t>
            </a:r>
            <a:r>
              <a:rPr lang="en-US" sz="2800" dirty="0" smtClean="0"/>
              <a:t>efine </a:t>
            </a:r>
            <a:r>
              <a:rPr lang="en-US" sz="2800" dirty="0"/>
              <a:t>two differences between an observed and supervised urine collection</a:t>
            </a:r>
          </a:p>
          <a:p>
            <a:pPr marL="0" indent="0">
              <a:buNone/>
            </a:pPr>
            <a:r>
              <a:rPr lang="en-US" sz="2800" b="1" dirty="0"/>
              <a:t> </a:t>
            </a:r>
            <a:endParaRPr lang="en-US" sz="2800" dirty="0"/>
          </a:p>
        </p:txBody>
      </p:sp>
    </p:spTree>
    <p:extLst>
      <p:ext uri="{BB962C8B-B14F-4D97-AF65-F5344CB8AC3E}">
        <p14:creationId xmlns="" xmlns:p14="http://schemas.microsoft.com/office/powerpoint/2010/main" val="1442613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solidFill>
                  <a:schemeClr val="tx1"/>
                </a:solidFill>
                <a:ea typeface="+mj-ea"/>
              </a:rPr>
              <a:t>Comments, Questions and Concerns</a:t>
            </a:r>
            <a:endParaRPr lang="en-US" sz="4000" dirty="0">
              <a:solidFill>
                <a:schemeClr val="tx1"/>
              </a:solidFill>
              <a:ea typeface="+mj-ea"/>
            </a:endParaRPr>
          </a:p>
        </p:txBody>
      </p:sp>
      <p:pic>
        <p:nvPicPr>
          <p:cNvPr id="45059" name="Picture 2" descr="C:\Documents and Settings\Dianne\Local Settings\Temporary Internet Files\Content.IE5\3XOXKRDZ\MC900357525[1].wmf"/>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a:xfrm>
            <a:off x="5080000" y="2133600"/>
            <a:ext cx="1212851" cy="909638"/>
          </a:xfrm>
        </p:spPr>
      </p:pic>
      <p:pic>
        <p:nvPicPr>
          <p:cNvPr id="45061" name="Picture 4" descr="C:\Documents and Settings\Dianne\Local Settings\Temporary Internet Files\Content.IE5\7NSNIOK5\MC90044137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97744" y="3710613"/>
            <a:ext cx="2438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3" name="Slide Number Placeholder 5"/>
          <p:cNvSpPr>
            <a:spLocks noGrp="1"/>
          </p:cNvSpPr>
          <p:nvPr>
            <p:ph type="sldNum" sz="quarter" idx="11"/>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343C6F-0B31-1341-AE25-C00548F206E0}" type="slidenum">
              <a:rPr lang="en-US">
                <a:solidFill>
                  <a:srgbClr val="FFFFFF"/>
                </a:solidFill>
                <a:latin typeface="Century Schoolbook" charset="0"/>
              </a:rPr>
              <a:pPr eaLnBrk="1" hangingPunct="1"/>
              <a:t>30</a:t>
            </a:fld>
            <a:endParaRPr lang="en-US">
              <a:solidFill>
                <a:srgbClr val="FFFFFF"/>
              </a:solidFill>
              <a:latin typeface="Century Schoolbook" charset="0"/>
            </a:endParaRPr>
          </a:p>
        </p:txBody>
      </p:sp>
      <p:pic>
        <p:nvPicPr>
          <p:cNvPr id="4" name="Picture 3"/>
          <p:cNvPicPr>
            <a:picLocks noChangeAspect="1"/>
          </p:cNvPicPr>
          <p:nvPr/>
        </p:nvPicPr>
        <p:blipFill>
          <a:blip r:embed="rId4" cstate="print"/>
          <a:stretch>
            <a:fillRect/>
          </a:stretch>
        </p:blipFill>
        <p:spPr>
          <a:xfrm>
            <a:off x="7851427" y="2022361"/>
            <a:ext cx="1631698" cy="3729595"/>
          </a:xfrm>
          <a:prstGeom prst="rect">
            <a:avLst/>
          </a:prstGeom>
        </p:spPr>
      </p:pic>
    </p:spTree>
    <p:extLst>
      <p:ext uri="{BB962C8B-B14F-4D97-AF65-F5344CB8AC3E}">
        <p14:creationId xmlns="" xmlns:p14="http://schemas.microsoft.com/office/powerpoint/2010/main" val="252398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06416" y="1299869"/>
            <a:ext cx="3060700" cy="4445000"/>
          </a:xfrm>
          <a:prstGeom prst="rect">
            <a:avLst/>
          </a:prstGeom>
        </p:spPr>
      </p:pic>
    </p:spTree>
    <p:extLst>
      <p:ext uri="{BB962C8B-B14F-4D97-AF65-F5344CB8AC3E}">
        <p14:creationId xmlns="" xmlns:p14="http://schemas.microsoft.com/office/powerpoint/2010/main" val="2835662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there a Suspicious Screen Process?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stretch>
            <a:fillRect/>
          </a:stretch>
        </p:blipFill>
        <p:spPr>
          <a:xfrm>
            <a:off x="4046958" y="1822494"/>
            <a:ext cx="5609818" cy="4656149"/>
          </a:xfrm>
          <a:prstGeom prst="rect">
            <a:avLst/>
          </a:prstGeom>
        </p:spPr>
      </p:pic>
    </p:spTree>
    <p:extLst>
      <p:ext uri="{BB962C8B-B14F-4D97-AF65-F5344CB8AC3E}">
        <p14:creationId xmlns="" xmlns:p14="http://schemas.microsoft.com/office/powerpoint/2010/main" val="274466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461769" y="1446382"/>
            <a:ext cx="2812542" cy="4362565"/>
          </a:xfrm>
          <a:prstGeom prst="rect">
            <a:avLst/>
          </a:prstGeom>
        </p:spPr>
      </p:pic>
    </p:spTree>
    <p:extLst>
      <p:ext uri="{BB962C8B-B14F-4D97-AF65-F5344CB8AC3E}">
        <p14:creationId xmlns="" xmlns:p14="http://schemas.microsoft.com/office/powerpoint/2010/main" val="111005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PRH regarding Suspicious Screens</a:t>
            </a:r>
            <a:endParaRPr lang="en-US" dirty="0"/>
          </a:p>
        </p:txBody>
      </p:sp>
      <p:sp>
        <p:nvSpPr>
          <p:cNvPr id="3" name="Content Placeholder 2"/>
          <p:cNvSpPr>
            <a:spLocks noGrp="1"/>
          </p:cNvSpPr>
          <p:nvPr>
            <p:ph idx="1"/>
          </p:nvPr>
        </p:nvSpPr>
        <p:spPr/>
        <p:txBody>
          <a:bodyPr/>
          <a:lstStyle/>
          <a:p>
            <a:r>
              <a:rPr lang="en-US" dirty="0" smtClean="0"/>
              <a:t>6.11 R1 e 1 (a) (</a:t>
            </a:r>
            <a:r>
              <a:rPr lang="en-US" dirty="0" smtClean="0"/>
              <a:t>3)</a:t>
            </a:r>
            <a:endParaRPr lang="en-US" dirty="0" smtClean="0"/>
          </a:p>
          <a:p>
            <a:r>
              <a:rPr lang="en-US" dirty="0" smtClean="0"/>
              <a:t>Students </a:t>
            </a:r>
            <a:r>
              <a:rPr lang="en-US" dirty="0"/>
              <a:t>who are </a:t>
            </a:r>
            <a:r>
              <a:rPr lang="en-US" dirty="0" smtClean="0"/>
              <a:t>suspected of </a:t>
            </a:r>
            <a:r>
              <a:rPr lang="en-US" dirty="0"/>
              <a:t>using drugs at any point after arrival on center (including during the 45-day intervention period) shall be </a:t>
            </a:r>
            <a:r>
              <a:rPr lang="en-US" dirty="0" smtClean="0"/>
              <a:t>tested</a:t>
            </a:r>
            <a:endParaRPr lang="en-US" dirty="0"/>
          </a:p>
          <a:p>
            <a:r>
              <a:rPr lang="en-US" dirty="0" smtClean="0"/>
              <a:t>This </a:t>
            </a:r>
            <a:r>
              <a:rPr lang="en-US" dirty="0"/>
              <a:t>testing shall take place as soon as possible after staff suspects use. </a:t>
            </a:r>
          </a:p>
          <a:p>
            <a:pPr marL="0" indent="0">
              <a:buNone/>
            </a:pPr>
            <a:endParaRPr lang="en-US" dirty="0"/>
          </a:p>
        </p:txBody>
      </p:sp>
    </p:spTree>
    <p:extLst>
      <p:ext uri="{BB962C8B-B14F-4D97-AF65-F5344CB8AC3E}">
        <p14:creationId xmlns="" xmlns:p14="http://schemas.microsoft.com/office/powerpoint/2010/main" val="55951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Well…that’s clear?</a:t>
            </a:r>
            <a:endParaRPr lang="en-US" dirty="0"/>
          </a:p>
        </p:txBody>
      </p:sp>
      <p:pic>
        <p:nvPicPr>
          <p:cNvPr id="4" name="Content Placeholder 3"/>
          <p:cNvPicPr>
            <a:picLocks noGrp="1" noChangeAspect="1"/>
          </p:cNvPicPr>
          <p:nvPr>
            <p:ph idx="1"/>
          </p:nvPr>
        </p:nvPicPr>
        <p:blipFill>
          <a:blip r:embed="rId2" cstate="print"/>
          <a:srcRect l="-64976" r="-64976"/>
          <a:stretch>
            <a:fillRect/>
          </a:stretch>
        </p:blipFill>
        <p:spPr/>
      </p:pic>
    </p:spTree>
    <p:extLst>
      <p:ext uri="{BB962C8B-B14F-4D97-AF65-F5344CB8AC3E}">
        <p14:creationId xmlns="" xmlns:p14="http://schemas.microsoft.com/office/powerpoint/2010/main" val="3547177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Components of an Effective Suspicious Screening Process  </a:t>
            </a:r>
            <a:endParaRPr lang="en-US" dirty="0"/>
          </a:p>
        </p:txBody>
      </p:sp>
      <p:sp>
        <p:nvSpPr>
          <p:cNvPr id="3" name="Content Placeholder 2"/>
          <p:cNvSpPr>
            <a:spLocks noGrp="1"/>
          </p:cNvSpPr>
          <p:nvPr>
            <p:ph idx="1"/>
          </p:nvPr>
        </p:nvSpPr>
        <p:spPr/>
        <p:txBody>
          <a:bodyPr/>
          <a:lstStyle/>
          <a:p>
            <a:endParaRPr lang="en-US" dirty="0" smtClean="0"/>
          </a:p>
          <a:p>
            <a:r>
              <a:rPr lang="en-US" dirty="0" smtClean="0"/>
              <a:t>Observable signs</a:t>
            </a:r>
          </a:p>
          <a:p>
            <a:r>
              <a:rPr lang="en-US" dirty="0" smtClean="0"/>
              <a:t>Training the staff on the process – </a:t>
            </a:r>
            <a:r>
              <a:rPr lang="en-US" dirty="0" smtClean="0">
                <a:solidFill>
                  <a:srgbClr val="FF0000"/>
                </a:solidFill>
              </a:rPr>
              <a:t>ESSENTIAL </a:t>
            </a:r>
            <a:endParaRPr lang="en-US" dirty="0" smtClean="0"/>
          </a:p>
          <a:p>
            <a:r>
              <a:rPr lang="en-US" dirty="0" smtClean="0"/>
              <a:t>SOP for direction/guidance</a:t>
            </a:r>
          </a:p>
          <a:p>
            <a:r>
              <a:rPr lang="en-US" dirty="0" smtClean="0"/>
              <a:t>Clear and concise form</a:t>
            </a:r>
          </a:p>
          <a:p>
            <a:r>
              <a:rPr lang="en-US" dirty="0" smtClean="0"/>
              <a:t>FOLLOW YOUR PROCESS</a:t>
            </a:r>
          </a:p>
          <a:p>
            <a:r>
              <a:rPr lang="en-US" dirty="0" smtClean="0"/>
              <a:t>Assess and Intervene</a:t>
            </a:r>
            <a:endParaRPr lang="en-US" dirty="0"/>
          </a:p>
        </p:txBody>
      </p:sp>
    </p:spTree>
    <p:extLst>
      <p:ext uri="{BB962C8B-B14F-4D97-AF65-F5344CB8AC3E}">
        <p14:creationId xmlns="" xmlns:p14="http://schemas.microsoft.com/office/powerpoint/2010/main" val="344016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2CD46F3BE81345BC2BBAE3CC4A1805" ma:contentTypeVersion="2" ma:contentTypeDescription="Create a new document." ma:contentTypeScope="" ma:versionID="6ace8cad26c69ec48e39406d832337cc">
  <xsd:schema xmlns:xsd="http://www.w3.org/2001/XMLSchema" xmlns:xs="http://www.w3.org/2001/XMLSchema" xmlns:p="http://schemas.microsoft.com/office/2006/metadata/properties" xmlns:ns1="http://schemas.microsoft.com/sharepoint/v3" targetNamespace="http://schemas.microsoft.com/office/2006/metadata/properties" ma:root="true" ma:fieldsID="27b6d4f77c3f88e4baa162ec4d7b1a8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A756F2-6732-4F71-B5B0-8399EDF325F4}"/>
</file>

<file path=customXml/itemProps2.xml><?xml version="1.0" encoding="utf-8"?>
<ds:datastoreItem xmlns:ds="http://schemas.openxmlformats.org/officeDocument/2006/customXml" ds:itemID="{DEF24912-D07A-4043-995C-6C14C2B67B74}"/>
</file>

<file path=customXml/itemProps3.xml><?xml version="1.0" encoding="utf-8"?>
<ds:datastoreItem xmlns:ds="http://schemas.openxmlformats.org/officeDocument/2006/customXml" ds:itemID="{8EF3FB47-6F27-4D7F-9F41-73E6CE0334B5}"/>
</file>

<file path=docProps/app.xml><?xml version="1.0" encoding="utf-8"?>
<Properties xmlns="http://schemas.openxmlformats.org/officeDocument/2006/extended-properties" xmlns:vt="http://schemas.openxmlformats.org/officeDocument/2006/docPropsVTypes">
  <Template>JC PowerPoint Template</Template>
  <TotalTime>18170</TotalTime>
  <Words>1089</Words>
  <Application>Microsoft Office PowerPoint</Application>
  <PresentationFormat>Custom</PresentationFormat>
  <Paragraphs>123</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JC PowerPoint Template</vt:lpstr>
      <vt:lpstr>Custom Design</vt:lpstr>
      <vt:lpstr>Suspicious Drug Screening:  What am I seeing and what do I do about it?</vt:lpstr>
      <vt:lpstr>Slide 2</vt:lpstr>
      <vt:lpstr>Today’s Discussion </vt:lpstr>
      <vt:lpstr>Slide 4</vt:lpstr>
      <vt:lpstr>Why is there a Suspicious Screen Process?</vt:lpstr>
      <vt:lpstr>Slide 6</vt:lpstr>
      <vt:lpstr>PRH regarding Suspicious Screens</vt:lpstr>
      <vt:lpstr>Well…that’s clear?</vt:lpstr>
      <vt:lpstr>The Components of an Effective Suspicious Screening Process  </vt:lpstr>
      <vt:lpstr>Observable Behaviors</vt:lpstr>
      <vt:lpstr>More Observable Signs</vt:lpstr>
      <vt:lpstr>Process to Ensure Staff Rely on Observable  Behaviors </vt:lpstr>
      <vt:lpstr>Staff Guidance</vt:lpstr>
      <vt:lpstr>Slide 14</vt:lpstr>
      <vt:lpstr>Slide 15</vt:lpstr>
      <vt:lpstr>Urine Collection Process </vt:lpstr>
      <vt:lpstr>Guidance?</vt:lpstr>
      <vt:lpstr>Chain of Custody is Key to Integrity</vt:lpstr>
      <vt:lpstr>More about Chain of Custody</vt:lpstr>
      <vt:lpstr>Who collects the Urine?</vt:lpstr>
      <vt:lpstr>Chain of Custody and Why Ryan Braun is so Happy </vt:lpstr>
      <vt:lpstr>Ryan Braun Cleared as Chain of Custody is Decisive</vt:lpstr>
      <vt:lpstr>Chain of Custody</vt:lpstr>
      <vt:lpstr>Urine Collection Procedures: The Basics</vt:lpstr>
      <vt:lpstr>More Basics</vt:lpstr>
      <vt:lpstr>Slide 26</vt:lpstr>
      <vt:lpstr>Supervised versus Observed</vt:lpstr>
      <vt:lpstr>Then What?</vt:lpstr>
      <vt:lpstr>Life would be easier if…</vt:lpstr>
      <vt:lpstr>Comments, Questions and Concerns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Suspicious Drug Screening:  What am I seeing and what do I do about it?</dc:title>
  <dc:creator>Melissa</dc:creator>
  <cp:lastModifiedBy>jluht</cp:lastModifiedBy>
  <cp:revision>127</cp:revision>
  <dcterms:created xsi:type="dcterms:W3CDTF">2014-01-06T16:30:23Z</dcterms:created>
  <dcterms:modified xsi:type="dcterms:W3CDTF">2014-06-10T13:30:31Z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0x010100E42CD46F3BE81345BC2BBAE3CC4A1805</vt:lpwstr>
  </property>
</Properties>
</file>