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56"/>
  </p:notesMasterIdLst>
  <p:sldIdLst>
    <p:sldId id="256" r:id="rId2"/>
    <p:sldId id="336" r:id="rId3"/>
    <p:sldId id="257" r:id="rId4"/>
    <p:sldId id="269" r:id="rId5"/>
    <p:sldId id="266" r:id="rId6"/>
    <p:sldId id="267" r:id="rId7"/>
    <p:sldId id="268" r:id="rId8"/>
    <p:sldId id="262" r:id="rId9"/>
    <p:sldId id="278" r:id="rId10"/>
    <p:sldId id="270" r:id="rId11"/>
    <p:sldId id="280" r:id="rId12"/>
    <p:sldId id="273" r:id="rId13"/>
    <p:sldId id="279" r:id="rId14"/>
    <p:sldId id="271" r:id="rId15"/>
    <p:sldId id="282" r:id="rId16"/>
    <p:sldId id="290" r:id="rId17"/>
    <p:sldId id="284" r:id="rId18"/>
    <p:sldId id="264" r:id="rId19"/>
    <p:sldId id="281" r:id="rId20"/>
    <p:sldId id="276" r:id="rId21"/>
    <p:sldId id="314" r:id="rId22"/>
    <p:sldId id="289" r:id="rId23"/>
    <p:sldId id="265" r:id="rId24"/>
    <p:sldId id="303" r:id="rId25"/>
    <p:sldId id="299" r:id="rId26"/>
    <p:sldId id="300" r:id="rId27"/>
    <p:sldId id="259" r:id="rId28"/>
    <p:sldId id="272" r:id="rId29"/>
    <p:sldId id="301" r:id="rId30"/>
    <p:sldId id="277" r:id="rId31"/>
    <p:sldId id="337" r:id="rId32"/>
    <p:sldId id="342" r:id="rId33"/>
    <p:sldId id="338" r:id="rId34"/>
    <p:sldId id="304" r:id="rId35"/>
    <p:sldId id="339" r:id="rId36"/>
    <p:sldId id="302" r:id="rId37"/>
    <p:sldId id="275" r:id="rId38"/>
    <p:sldId id="307" r:id="rId39"/>
    <p:sldId id="315" r:id="rId40"/>
    <p:sldId id="316" r:id="rId41"/>
    <p:sldId id="318" r:id="rId42"/>
    <p:sldId id="317" r:id="rId43"/>
    <p:sldId id="334" r:id="rId44"/>
    <p:sldId id="319" r:id="rId45"/>
    <p:sldId id="308" r:id="rId46"/>
    <p:sldId id="321" r:id="rId47"/>
    <p:sldId id="312" r:id="rId48"/>
    <p:sldId id="310" r:id="rId49"/>
    <p:sldId id="306" r:id="rId50"/>
    <p:sldId id="305" r:id="rId51"/>
    <p:sldId id="311" r:id="rId52"/>
    <p:sldId id="309" r:id="rId53"/>
    <p:sldId id="335" r:id="rId54"/>
    <p:sldId id="313" r:id="rId55"/>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1267" y="-77"/>
      </p:cViewPr>
      <p:guideLst>
        <p:guide orient="horz" pos="2160"/>
        <p:guide pos="2880"/>
      </p:guideLst>
    </p:cSldViewPr>
  </p:slideViewPr>
  <p:notesTextViewPr>
    <p:cViewPr>
      <p:scale>
        <a:sx n="75" d="100"/>
        <a:sy n="75" d="100"/>
      </p:scale>
      <p:origin x="0" y="0"/>
    </p:cViewPr>
  </p:notesTextViewPr>
  <p:sorterViewPr>
    <p:cViewPr>
      <p:scale>
        <a:sx n="100" d="100"/>
        <a:sy n="100" d="100"/>
      </p:scale>
      <p:origin x="0" y="229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2EBA59C2-A74A-4BC6-9E51-F52BDC705391}" type="datetimeFigureOut">
              <a:rPr lang="en-US" smtClean="0"/>
              <a:t>1/10/2011</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7495B19B-BF5E-4D20-9260-1D948821B3DF}" type="slidenum">
              <a:rPr lang="en-US" smtClean="0"/>
              <a:t>‹#›</a:t>
            </a:fld>
            <a:endParaRPr lang="en-US"/>
          </a:p>
        </p:txBody>
      </p:sp>
    </p:spTree>
    <p:extLst>
      <p:ext uri="{BB962C8B-B14F-4D97-AF65-F5344CB8AC3E}">
        <p14:creationId xmlns:p14="http://schemas.microsoft.com/office/powerpoint/2010/main" val="3409716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a:t>
            </a:r>
            <a:r>
              <a:rPr lang="en-US" baseline="0" dirty="0" smtClean="0"/>
              <a:t> And welcome to Oklahoma City!  To get started today, I would like to get to know you a bit.</a:t>
            </a:r>
          </a:p>
          <a:p>
            <a:endParaRPr lang="en-US" baseline="0" dirty="0" smtClean="0"/>
          </a:p>
          <a:p>
            <a:pPr marL="228600" indent="-228600">
              <a:buAutoNum type="arabicParenR"/>
            </a:pPr>
            <a:r>
              <a:rPr lang="en-US" baseline="0" dirty="0" smtClean="0"/>
              <a:t>How many of you are from a single location?</a:t>
            </a:r>
          </a:p>
          <a:p>
            <a:pPr marL="228600" indent="-228600">
              <a:buAutoNum type="arabicParenR"/>
            </a:pPr>
            <a:r>
              <a:rPr lang="en-US" baseline="0" dirty="0" smtClean="0"/>
              <a:t>How many of you are from a multiple location?</a:t>
            </a:r>
          </a:p>
          <a:p>
            <a:pPr marL="228600" indent="-228600">
              <a:buAutoNum type="arabicParenR"/>
            </a:pPr>
            <a:r>
              <a:rPr lang="en-US" baseline="0" dirty="0" smtClean="0"/>
              <a:t>How many of you have an existing safety and health program?</a:t>
            </a:r>
          </a:p>
          <a:p>
            <a:pPr marL="228600" indent="-228600">
              <a:buAutoNum type="arabicParenR"/>
            </a:pPr>
            <a:r>
              <a:rPr lang="en-US" baseline="0" dirty="0" smtClean="0"/>
              <a:t>How many of you have an effective safety and health program?</a:t>
            </a:r>
            <a:endParaRPr lang="en-US" dirty="0"/>
          </a:p>
        </p:txBody>
      </p:sp>
      <p:sp>
        <p:nvSpPr>
          <p:cNvPr id="4" name="Slide Number Placeholder 3"/>
          <p:cNvSpPr>
            <a:spLocks noGrp="1"/>
          </p:cNvSpPr>
          <p:nvPr>
            <p:ph type="sldNum" sz="quarter" idx="10"/>
          </p:nvPr>
        </p:nvSpPr>
        <p:spPr/>
        <p:txBody>
          <a:bodyPr/>
          <a:lstStyle/>
          <a:p>
            <a:fld id="{7495B19B-BF5E-4D20-9260-1D948821B3DF}" type="slidenum">
              <a:rPr lang="en-US" smtClean="0"/>
              <a:t>1</a:t>
            </a:fld>
            <a:endParaRPr lang="en-US"/>
          </a:p>
        </p:txBody>
      </p:sp>
    </p:spTree>
    <p:extLst>
      <p:ext uri="{BB962C8B-B14F-4D97-AF65-F5344CB8AC3E}">
        <p14:creationId xmlns:p14="http://schemas.microsoft.com/office/powerpoint/2010/main" val="514346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So—the</a:t>
            </a:r>
            <a:r>
              <a:rPr lang="en-US" baseline="0" dirty="0" smtClean="0"/>
              <a:t> 1</a:t>
            </a:r>
            <a:r>
              <a:rPr lang="en-US" baseline="30000" dirty="0" smtClean="0"/>
              <a:t>st</a:t>
            </a:r>
            <a:r>
              <a:rPr lang="en-US" baseline="0" dirty="0" smtClean="0"/>
              <a:t> component is managements commitment and involvement to the safety and health program.  What does “management commitment” mean to you?  Give me some examples of how your management shows their commitment.</a:t>
            </a:r>
          </a:p>
          <a:p>
            <a:endParaRPr lang="en-US" baseline="0" dirty="0" smtClean="0"/>
          </a:p>
          <a:p>
            <a:endParaRPr lang="en-US" dirty="0" smtClean="0"/>
          </a:p>
          <a:p>
            <a:endParaRPr lang="en-US" dirty="0" smtClean="0"/>
          </a:p>
          <a:p>
            <a:r>
              <a:rPr lang="en-US" dirty="0" smtClean="0"/>
              <a:t>Give example:  So, there was this Safety Director who was hired by a multi</a:t>
            </a:r>
            <a:r>
              <a:rPr lang="en-US" baseline="0" dirty="0" smtClean="0"/>
              <a:t> location cooperative.  In his seven years there—he never made a presentation to the board of directors.  When he asked to conduct a S &amp; H program checkup survey, the GM questioned by the word “health” was included.  Whenever the SD asked for safety supplies </a:t>
            </a:r>
            <a:r>
              <a:rPr lang="en-US" baseline="0" dirty="0" err="1" smtClean="0"/>
              <a:t>etc</a:t>
            </a:r>
            <a:r>
              <a:rPr lang="en-US" baseline="0" dirty="0" smtClean="0"/>
              <a:t>, he was never told no.  But whenever he asked a location manager to help get the word out, they were always pretty busy and would take care of it when they had time.  Do you think this company really had management commitment?</a:t>
            </a:r>
            <a:endParaRPr lang="en-US" dirty="0" smtClean="0"/>
          </a:p>
          <a:p>
            <a:endParaRPr lang="en-US" dirty="0"/>
          </a:p>
        </p:txBody>
      </p:sp>
      <p:sp>
        <p:nvSpPr>
          <p:cNvPr id="4" name="Slide Number Placeholder 3"/>
          <p:cNvSpPr>
            <a:spLocks noGrp="1"/>
          </p:cNvSpPr>
          <p:nvPr>
            <p:ph type="sldNum" sz="quarter" idx="10"/>
          </p:nvPr>
        </p:nvSpPr>
        <p:spPr/>
        <p:txBody>
          <a:bodyPr/>
          <a:lstStyle/>
          <a:p>
            <a:fld id="{7495B19B-BF5E-4D20-9260-1D948821B3DF}" type="slidenum">
              <a:rPr lang="en-US" smtClean="0"/>
              <a:t>10</a:t>
            </a:fld>
            <a:endParaRPr lang="en-US"/>
          </a:p>
        </p:txBody>
      </p:sp>
    </p:spTree>
    <p:extLst>
      <p:ext uri="{BB962C8B-B14F-4D97-AF65-F5344CB8AC3E}">
        <p14:creationId xmlns:p14="http://schemas.microsoft.com/office/powerpoint/2010/main" val="3922503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questions and advance for answers.</a:t>
            </a:r>
            <a:endParaRPr lang="en-US" dirty="0"/>
          </a:p>
        </p:txBody>
      </p:sp>
      <p:sp>
        <p:nvSpPr>
          <p:cNvPr id="4" name="Slide Number Placeholder 3"/>
          <p:cNvSpPr>
            <a:spLocks noGrp="1"/>
          </p:cNvSpPr>
          <p:nvPr>
            <p:ph type="sldNum" sz="quarter" idx="10"/>
          </p:nvPr>
        </p:nvSpPr>
        <p:spPr/>
        <p:txBody>
          <a:bodyPr/>
          <a:lstStyle/>
          <a:p>
            <a:fld id="{7495B19B-BF5E-4D20-9260-1D948821B3DF}" type="slidenum">
              <a:rPr lang="en-US" smtClean="0"/>
              <a:t>11</a:t>
            </a:fld>
            <a:endParaRPr lang="en-US"/>
          </a:p>
        </p:txBody>
      </p:sp>
    </p:spTree>
    <p:extLst>
      <p:ext uri="{BB962C8B-B14F-4D97-AF65-F5344CB8AC3E}">
        <p14:creationId xmlns:p14="http://schemas.microsoft.com/office/powerpoint/2010/main" val="556437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component to</a:t>
            </a:r>
            <a:r>
              <a:rPr lang="en-US" baseline="0" dirty="0" smtClean="0"/>
              <a:t> an effective s &amp; h program is employee involvement.  Doesn’t this make sense?  Employees are the workforce, the do the jobs that are impacted by many of the programs involved in the s &amp; h program.</a:t>
            </a:r>
          </a:p>
          <a:p>
            <a:endParaRPr lang="en-US" baseline="0" dirty="0" smtClean="0"/>
          </a:p>
          <a:p>
            <a:r>
              <a:rPr lang="en-US" baseline="0" dirty="0" smtClean="0"/>
              <a:t>Employees should be involved to a much greater extent than what we have traditionally done.  The people who use the equipment, who do the work, should be involved in </a:t>
            </a:r>
            <a:r>
              <a:rPr lang="en-US" baseline="0" dirty="0" err="1" smtClean="0"/>
              <a:t>evaulating</a:t>
            </a:r>
            <a:r>
              <a:rPr lang="en-US" baseline="0" dirty="0" smtClean="0"/>
              <a:t> the hazards.  They should review procedures.  They should help select PPE.</a:t>
            </a:r>
          </a:p>
          <a:p>
            <a:endParaRPr lang="en-US" baseline="0" dirty="0" smtClean="0"/>
          </a:p>
          <a:p>
            <a:r>
              <a:rPr lang="en-US" baseline="0" dirty="0" smtClean="0"/>
              <a:t>Give example:  Sidewalks at ISU.  Monkey guy.  Air monitors.</a:t>
            </a:r>
            <a:endParaRPr lang="en-US" dirty="0"/>
          </a:p>
        </p:txBody>
      </p:sp>
      <p:sp>
        <p:nvSpPr>
          <p:cNvPr id="4" name="Slide Number Placeholder 3"/>
          <p:cNvSpPr>
            <a:spLocks noGrp="1"/>
          </p:cNvSpPr>
          <p:nvPr>
            <p:ph type="sldNum" sz="quarter" idx="10"/>
          </p:nvPr>
        </p:nvSpPr>
        <p:spPr/>
        <p:txBody>
          <a:bodyPr/>
          <a:lstStyle/>
          <a:p>
            <a:fld id="{7495B19B-BF5E-4D20-9260-1D948821B3DF}" type="slidenum">
              <a:rPr lang="en-US" smtClean="0"/>
              <a:t>12</a:t>
            </a:fld>
            <a:endParaRPr lang="en-US"/>
          </a:p>
        </p:txBody>
      </p:sp>
    </p:spTree>
    <p:extLst>
      <p:ext uri="{BB962C8B-B14F-4D97-AF65-F5344CB8AC3E}">
        <p14:creationId xmlns:p14="http://schemas.microsoft.com/office/powerpoint/2010/main" val="3151718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need a couple of volunteers for this one.  Marty, Rob.  Okay—you are both new employees.  Okay Rob, we’ve gone over all your paperwork so you can get insurance and a paycheck. You have received your employee handbook and I have your acknowledgement form that you have received it.   Now you need to go see you immediate </a:t>
            </a:r>
            <a:r>
              <a:rPr lang="en-US" baseline="0" dirty="0" err="1" smtClean="0"/>
              <a:t>superviisor</a:t>
            </a:r>
            <a:r>
              <a:rPr lang="en-US" baseline="0" dirty="0" smtClean="0"/>
              <a:t>.  He should go over a couple of safety things with you.  But he might be busy this week, so he will get around to it sometime.  If you have any questions, just ask.</a:t>
            </a:r>
          </a:p>
          <a:p>
            <a:endParaRPr lang="en-US" baseline="0" dirty="0" smtClean="0"/>
          </a:p>
          <a:p>
            <a:r>
              <a:rPr lang="en-US" baseline="0" dirty="0" smtClean="0"/>
              <a:t>Now Marty….Same as Rob on all the HR, stuff…but we are going to take some time to go over the company safety </a:t>
            </a:r>
            <a:r>
              <a:rPr lang="en-US" baseline="0" dirty="0" err="1" smtClean="0"/>
              <a:t>proceudres</a:t>
            </a:r>
            <a:r>
              <a:rPr lang="en-US" baseline="0" dirty="0" smtClean="0"/>
              <a:t>.  Here is a checklist we are going to go over, and in this bag is all the company issued </a:t>
            </a:r>
            <a:r>
              <a:rPr lang="en-US" baseline="0" dirty="0" err="1" smtClean="0"/>
              <a:t>safeaty</a:t>
            </a:r>
            <a:r>
              <a:rPr lang="en-US" baseline="0" dirty="0" smtClean="0"/>
              <a:t> equipment.  Please keep in mind that whenever you are on company property…..</a:t>
            </a:r>
            <a:endParaRPr lang="en-US" dirty="0"/>
          </a:p>
        </p:txBody>
      </p:sp>
      <p:sp>
        <p:nvSpPr>
          <p:cNvPr id="4" name="Slide Number Placeholder 3"/>
          <p:cNvSpPr>
            <a:spLocks noGrp="1"/>
          </p:cNvSpPr>
          <p:nvPr>
            <p:ph type="sldNum" sz="quarter" idx="10"/>
          </p:nvPr>
        </p:nvSpPr>
        <p:spPr/>
        <p:txBody>
          <a:bodyPr/>
          <a:lstStyle/>
          <a:p>
            <a:fld id="{7495B19B-BF5E-4D20-9260-1D948821B3DF}" type="slidenum">
              <a:rPr lang="en-US" smtClean="0"/>
              <a:t>13</a:t>
            </a:fld>
            <a:endParaRPr lang="en-US"/>
          </a:p>
        </p:txBody>
      </p:sp>
    </p:spTree>
    <p:extLst>
      <p:ext uri="{BB962C8B-B14F-4D97-AF65-F5344CB8AC3E}">
        <p14:creationId xmlns:p14="http://schemas.microsoft.com/office/powerpoint/2010/main" val="3595996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Third component is hazard analysis.  This starts getting to the “meat” of the S &amp; H program.</a:t>
            </a:r>
            <a:endParaRPr lang="en-US" dirty="0"/>
          </a:p>
        </p:txBody>
      </p:sp>
      <p:sp>
        <p:nvSpPr>
          <p:cNvPr id="4" name="Slide Number Placeholder 3"/>
          <p:cNvSpPr>
            <a:spLocks noGrp="1"/>
          </p:cNvSpPr>
          <p:nvPr>
            <p:ph type="sldNum" sz="quarter" idx="10"/>
          </p:nvPr>
        </p:nvSpPr>
        <p:spPr/>
        <p:txBody>
          <a:bodyPr/>
          <a:lstStyle/>
          <a:p>
            <a:fld id="{7495B19B-BF5E-4D20-9260-1D948821B3DF}" type="slidenum">
              <a:rPr lang="en-US" smtClean="0"/>
              <a:t>14</a:t>
            </a:fld>
            <a:endParaRPr lang="en-US"/>
          </a:p>
        </p:txBody>
      </p:sp>
    </p:spTree>
    <p:extLst>
      <p:ext uri="{BB962C8B-B14F-4D97-AF65-F5344CB8AC3E}">
        <p14:creationId xmlns:p14="http://schemas.microsoft.com/office/powerpoint/2010/main" val="2808393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the terms you might have heard are job task analysis, job hazard analysis, </a:t>
            </a:r>
            <a:r>
              <a:rPr lang="en-US" dirty="0" err="1" smtClean="0"/>
              <a:t>etc</a:t>
            </a:r>
            <a:r>
              <a:rPr lang="en-US" dirty="0" smtClean="0"/>
              <a:t>, etc.  The whole</a:t>
            </a:r>
            <a:r>
              <a:rPr lang="en-US" baseline="0" dirty="0" smtClean="0"/>
              <a:t> purpose behind this component is to evaluate what you have in order to give you the information you need to write any required programs, to determine any safety measures that need to be implemented or constructed, to help you know what personal protective equipment you might need to purchase.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most of your locations most of our existing programs were written years ago and we have no documentation from the hazard </a:t>
            </a:r>
            <a:r>
              <a:rPr lang="en-US" baseline="0" dirty="0" err="1" smtClean="0"/>
              <a:t>anallysis</a:t>
            </a:r>
            <a:r>
              <a:rPr lang="en-US" baseline="0" dirty="0" smtClean="0"/>
              <a:t>.  So, it is probably time to go back and conduct these critical </a:t>
            </a:r>
            <a:r>
              <a:rPr lang="en-US" baseline="0" dirty="0" err="1" smtClean="0"/>
              <a:t>evaulations</a:t>
            </a:r>
            <a:r>
              <a:rPr lang="en-US" baseline="0" dirty="0" smtClean="0"/>
              <a:t>.  There are examples available from OSHA.  There are simple forms.  There are complex forms.  But this is a component that must be done.  This is where you can get employees involved.  When you get to identifying confined spaces, you need to thoroughly understand what you want your company procedures to be….you don’t want to start identifying spaces, labeling them, then find out that the procedure is too complicated for employees to use, so they just ignore the whole process….for example…boot pits, are they a confined space or not?  Well, it depends…</a:t>
            </a:r>
            <a:endParaRPr lang="en-US" dirty="0" smtClean="0"/>
          </a:p>
        </p:txBody>
      </p:sp>
      <p:sp>
        <p:nvSpPr>
          <p:cNvPr id="4" name="Slide Number Placeholder 3"/>
          <p:cNvSpPr>
            <a:spLocks noGrp="1"/>
          </p:cNvSpPr>
          <p:nvPr>
            <p:ph type="sldNum" sz="quarter" idx="10"/>
          </p:nvPr>
        </p:nvSpPr>
        <p:spPr/>
        <p:txBody>
          <a:bodyPr/>
          <a:lstStyle/>
          <a:p>
            <a:fld id="{7495B19B-BF5E-4D20-9260-1D948821B3DF}" type="slidenum">
              <a:rPr lang="en-US" smtClean="0"/>
              <a:t>15</a:t>
            </a:fld>
            <a:endParaRPr lang="en-US"/>
          </a:p>
        </p:txBody>
      </p:sp>
    </p:spTree>
    <p:extLst>
      <p:ext uri="{BB962C8B-B14F-4D97-AF65-F5344CB8AC3E}">
        <p14:creationId xmlns:p14="http://schemas.microsoft.com/office/powerpoint/2010/main" val="3534711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you evaluate your facility and the jobs that employees do, take a look at everything.  Do you see any thing wrong in this picture?  It looks like someone has put wire around the safety mechanism to override the system.  Is this appropriate?</a:t>
            </a:r>
            <a:endParaRPr lang="en-US" dirty="0"/>
          </a:p>
        </p:txBody>
      </p:sp>
      <p:sp>
        <p:nvSpPr>
          <p:cNvPr id="4" name="Slide Number Placeholder 3"/>
          <p:cNvSpPr>
            <a:spLocks noGrp="1"/>
          </p:cNvSpPr>
          <p:nvPr>
            <p:ph type="sldNum" sz="quarter" idx="10"/>
          </p:nvPr>
        </p:nvSpPr>
        <p:spPr/>
        <p:txBody>
          <a:bodyPr/>
          <a:lstStyle/>
          <a:p>
            <a:fld id="{7495B19B-BF5E-4D20-9260-1D948821B3DF}" type="slidenum">
              <a:rPr lang="en-US" smtClean="0"/>
              <a:t>16</a:t>
            </a:fld>
            <a:endParaRPr lang="en-US"/>
          </a:p>
        </p:txBody>
      </p:sp>
    </p:spTree>
    <p:extLst>
      <p:ext uri="{BB962C8B-B14F-4D97-AF65-F5344CB8AC3E}">
        <p14:creationId xmlns:p14="http://schemas.microsoft.com/office/powerpoint/2010/main" val="1538258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evaluating your facility</a:t>
            </a:r>
            <a:r>
              <a:rPr lang="en-US" baseline="0" dirty="0" smtClean="0"/>
              <a:t> you need to keep in mind both employee safety and regulations.  For a ladder like this, you might need fall protection on the employee, you might need a safety cage on the ladder, through procedure, you might want to prohibit employees from using this ladder.</a:t>
            </a:r>
            <a:endParaRPr lang="en-US" dirty="0"/>
          </a:p>
        </p:txBody>
      </p:sp>
      <p:sp>
        <p:nvSpPr>
          <p:cNvPr id="4" name="Slide Number Placeholder 3"/>
          <p:cNvSpPr>
            <a:spLocks noGrp="1"/>
          </p:cNvSpPr>
          <p:nvPr>
            <p:ph type="sldNum" sz="quarter" idx="10"/>
          </p:nvPr>
        </p:nvSpPr>
        <p:spPr/>
        <p:txBody>
          <a:bodyPr/>
          <a:lstStyle/>
          <a:p>
            <a:fld id="{7495B19B-BF5E-4D20-9260-1D948821B3DF}" type="slidenum">
              <a:rPr lang="en-US" smtClean="0"/>
              <a:t>17</a:t>
            </a:fld>
            <a:endParaRPr lang="en-US"/>
          </a:p>
        </p:txBody>
      </p:sp>
    </p:spTree>
    <p:extLst>
      <p:ext uri="{BB962C8B-B14F-4D97-AF65-F5344CB8AC3E}">
        <p14:creationId xmlns:p14="http://schemas.microsoft.com/office/powerpoint/2010/main" val="1699745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fourth component of an effective s &amp; h program is the actual determination of what</a:t>
            </a:r>
            <a:r>
              <a:rPr lang="en-US" baseline="0" dirty="0" smtClean="0"/>
              <a:t> prevention and control measures  needed including written programs, procedures, etc. and developing them.</a:t>
            </a:r>
            <a:endParaRPr lang="en-US" dirty="0"/>
          </a:p>
        </p:txBody>
      </p:sp>
      <p:sp>
        <p:nvSpPr>
          <p:cNvPr id="4" name="Slide Number Placeholder 3"/>
          <p:cNvSpPr>
            <a:spLocks noGrp="1"/>
          </p:cNvSpPr>
          <p:nvPr>
            <p:ph type="sldNum" sz="quarter" idx="10"/>
          </p:nvPr>
        </p:nvSpPr>
        <p:spPr/>
        <p:txBody>
          <a:bodyPr/>
          <a:lstStyle/>
          <a:p>
            <a:fld id="{7495B19B-BF5E-4D20-9260-1D948821B3DF}" type="slidenum">
              <a:rPr lang="en-US" smtClean="0"/>
              <a:t>18</a:t>
            </a:fld>
            <a:endParaRPr lang="en-US"/>
          </a:p>
        </p:txBody>
      </p:sp>
    </p:spTree>
    <p:extLst>
      <p:ext uri="{BB962C8B-B14F-4D97-AF65-F5344CB8AC3E}">
        <p14:creationId xmlns:p14="http://schemas.microsoft.com/office/powerpoint/2010/main" val="193682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several problems when we get to the programs.  1) do you have the work place. Job analysis completed?  2) how are you going to review and revise your programs?  How are you going to track any changes?  Who is responsible for the updating?  Do you have just one set of  programs?  Do you conduct training on your specific programs?  Have employees even read/seen the program?</a:t>
            </a:r>
            <a:endParaRPr lang="en-US" dirty="0"/>
          </a:p>
        </p:txBody>
      </p:sp>
      <p:sp>
        <p:nvSpPr>
          <p:cNvPr id="4" name="Slide Number Placeholder 3"/>
          <p:cNvSpPr>
            <a:spLocks noGrp="1"/>
          </p:cNvSpPr>
          <p:nvPr>
            <p:ph type="sldNum" sz="quarter" idx="10"/>
          </p:nvPr>
        </p:nvSpPr>
        <p:spPr/>
        <p:txBody>
          <a:bodyPr/>
          <a:lstStyle/>
          <a:p>
            <a:fld id="{7495B19B-BF5E-4D20-9260-1D948821B3DF}" type="slidenum">
              <a:rPr lang="en-US" smtClean="0"/>
              <a:t>19</a:t>
            </a:fld>
            <a:endParaRPr lang="en-US"/>
          </a:p>
        </p:txBody>
      </p:sp>
    </p:spTree>
    <p:extLst>
      <p:ext uri="{BB962C8B-B14F-4D97-AF65-F5344CB8AC3E}">
        <p14:creationId xmlns:p14="http://schemas.microsoft.com/office/powerpoint/2010/main" val="3710307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95B19B-BF5E-4D20-9260-1D948821B3DF}" type="slidenum">
              <a:rPr lang="en-US" smtClean="0"/>
              <a:t>2</a:t>
            </a:fld>
            <a:endParaRPr lang="en-US"/>
          </a:p>
        </p:txBody>
      </p:sp>
    </p:spTree>
    <p:extLst>
      <p:ext uri="{BB962C8B-B14F-4D97-AF65-F5344CB8AC3E}">
        <p14:creationId xmlns:p14="http://schemas.microsoft.com/office/powerpoint/2010/main" val="16869314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things that seems rather simple, is actually a really big part of making you safety and health program work.  If you have 20 written programs, is it better to have them in one three in binder? Or would they be more</a:t>
            </a:r>
            <a:r>
              <a:rPr lang="en-US" baseline="0" dirty="0" smtClean="0"/>
              <a:t> useful in individual binders?  If you have a system for reviewing and updating your programs, do you have an effective method to make sure all the “manuals” are the latest version? </a:t>
            </a:r>
            <a:endParaRPr lang="en-US" dirty="0"/>
          </a:p>
        </p:txBody>
      </p:sp>
      <p:sp>
        <p:nvSpPr>
          <p:cNvPr id="4" name="Slide Number Placeholder 3"/>
          <p:cNvSpPr>
            <a:spLocks noGrp="1"/>
          </p:cNvSpPr>
          <p:nvPr>
            <p:ph type="sldNum" sz="quarter" idx="10"/>
          </p:nvPr>
        </p:nvSpPr>
        <p:spPr/>
        <p:txBody>
          <a:bodyPr/>
          <a:lstStyle/>
          <a:p>
            <a:fld id="{7495B19B-BF5E-4D20-9260-1D948821B3DF}" type="slidenum">
              <a:rPr lang="en-US" smtClean="0"/>
              <a:t>20</a:t>
            </a:fld>
            <a:endParaRPr lang="en-US"/>
          </a:p>
        </p:txBody>
      </p:sp>
    </p:spTree>
    <p:extLst>
      <p:ext uri="{BB962C8B-B14F-4D97-AF65-F5344CB8AC3E}">
        <p14:creationId xmlns:p14="http://schemas.microsoft.com/office/powerpoint/2010/main" val="7472939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you develop your programs, you will review the signage that is required by various programs.  Take a look a the signage you currently have and make sure it is appropriate.</a:t>
            </a:r>
            <a:endParaRPr lang="en-US" dirty="0"/>
          </a:p>
        </p:txBody>
      </p:sp>
      <p:sp>
        <p:nvSpPr>
          <p:cNvPr id="4" name="Slide Number Placeholder 3"/>
          <p:cNvSpPr>
            <a:spLocks noGrp="1"/>
          </p:cNvSpPr>
          <p:nvPr>
            <p:ph type="sldNum" sz="quarter" idx="10"/>
          </p:nvPr>
        </p:nvSpPr>
        <p:spPr/>
        <p:txBody>
          <a:bodyPr/>
          <a:lstStyle/>
          <a:p>
            <a:fld id="{7495B19B-BF5E-4D20-9260-1D948821B3DF}" type="slidenum">
              <a:rPr lang="en-US" smtClean="0"/>
              <a:t>21</a:t>
            </a:fld>
            <a:endParaRPr lang="en-US"/>
          </a:p>
        </p:txBody>
      </p:sp>
    </p:spTree>
    <p:extLst>
      <p:ext uri="{BB962C8B-B14F-4D97-AF65-F5344CB8AC3E}">
        <p14:creationId xmlns:p14="http://schemas.microsoft.com/office/powerpoint/2010/main" val="39294525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additional signage needed to enforce</a:t>
            </a:r>
            <a:r>
              <a:rPr lang="en-US" baseline="0" dirty="0" smtClean="0"/>
              <a:t> the policies you have developed?</a:t>
            </a:r>
            <a:endParaRPr lang="en-US" dirty="0"/>
          </a:p>
        </p:txBody>
      </p:sp>
      <p:sp>
        <p:nvSpPr>
          <p:cNvPr id="4" name="Slide Number Placeholder 3"/>
          <p:cNvSpPr>
            <a:spLocks noGrp="1"/>
          </p:cNvSpPr>
          <p:nvPr>
            <p:ph type="sldNum" sz="quarter" idx="10"/>
          </p:nvPr>
        </p:nvSpPr>
        <p:spPr/>
        <p:txBody>
          <a:bodyPr/>
          <a:lstStyle/>
          <a:p>
            <a:fld id="{7495B19B-BF5E-4D20-9260-1D948821B3DF}" type="slidenum">
              <a:rPr lang="en-US" smtClean="0"/>
              <a:t>22</a:t>
            </a:fld>
            <a:endParaRPr lang="en-US"/>
          </a:p>
        </p:txBody>
      </p:sp>
    </p:spTree>
    <p:extLst>
      <p:ext uri="{BB962C8B-B14F-4D97-AF65-F5344CB8AC3E}">
        <p14:creationId xmlns:p14="http://schemas.microsoft.com/office/powerpoint/2010/main" val="33522324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training is a major component to </a:t>
            </a:r>
            <a:r>
              <a:rPr lang="en-US" dirty="0" err="1" smtClean="0"/>
              <a:t>haaving</a:t>
            </a:r>
            <a:r>
              <a:rPr lang="en-US" baseline="0" dirty="0" smtClean="0"/>
              <a:t> an EFFECTIVE program.  Training can also be considered the implementation phase.  Training does not just refer to watching videos or taking quizzes.  How else could/should you train employees so they know, understand and use the </a:t>
            </a:r>
            <a:r>
              <a:rPr lang="en-US" baseline="0" dirty="0" err="1" smtClean="0"/>
              <a:t>proceudres</a:t>
            </a:r>
            <a:r>
              <a:rPr lang="en-US" baseline="0" dirty="0" smtClean="0"/>
              <a:t> that have been written?  Hands on.  Drills.  Practice.</a:t>
            </a:r>
            <a:endParaRPr lang="en-US" dirty="0"/>
          </a:p>
        </p:txBody>
      </p:sp>
      <p:sp>
        <p:nvSpPr>
          <p:cNvPr id="4" name="Slide Number Placeholder 3"/>
          <p:cNvSpPr>
            <a:spLocks noGrp="1"/>
          </p:cNvSpPr>
          <p:nvPr>
            <p:ph type="sldNum" sz="quarter" idx="10"/>
          </p:nvPr>
        </p:nvSpPr>
        <p:spPr/>
        <p:txBody>
          <a:bodyPr/>
          <a:lstStyle/>
          <a:p>
            <a:fld id="{7495B19B-BF5E-4D20-9260-1D948821B3DF}" type="slidenum">
              <a:rPr lang="en-US" smtClean="0"/>
              <a:t>23</a:t>
            </a:fld>
            <a:endParaRPr lang="en-US"/>
          </a:p>
        </p:txBody>
      </p:sp>
    </p:spTree>
    <p:extLst>
      <p:ext uri="{BB962C8B-B14F-4D97-AF65-F5344CB8AC3E}">
        <p14:creationId xmlns:p14="http://schemas.microsoft.com/office/powerpoint/2010/main" val="39301798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95B19B-BF5E-4D20-9260-1D948821B3DF}" type="slidenum">
              <a:rPr lang="en-US" smtClean="0"/>
              <a:t>24</a:t>
            </a:fld>
            <a:endParaRPr lang="en-US"/>
          </a:p>
        </p:txBody>
      </p:sp>
    </p:spTree>
    <p:extLst>
      <p:ext uri="{BB962C8B-B14F-4D97-AF65-F5344CB8AC3E}">
        <p14:creationId xmlns:p14="http://schemas.microsoft.com/office/powerpoint/2010/main" val="42149470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95B19B-BF5E-4D20-9260-1D948821B3DF}" type="slidenum">
              <a:rPr lang="en-US" smtClean="0"/>
              <a:t>25</a:t>
            </a:fld>
            <a:endParaRPr lang="en-US"/>
          </a:p>
        </p:txBody>
      </p:sp>
    </p:spTree>
    <p:extLst>
      <p:ext uri="{BB962C8B-B14F-4D97-AF65-F5344CB8AC3E}">
        <p14:creationId xmlns:p14="http://schemas.microsoft.com/office/powerpoint/2010/main" val="15401411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95B19B-BF5E-4D20-9260-1D948821B3DF}" type="slidenum">
              <a:rPr lang="en-US" smtClean="0"/>
              <a:t>26</a:t>
            </a:fld>
            <a:endParaRPr lang="en-US"/>
          </a:p>
        </p:txBody>
      </p:sp>
    </p:spTree>
    <p:extLst>
      <p:ext uri="{BB962C8B-B14F-4D97-AF65-F5344CB8AC3E}">
        <p14:creationId xmlns:p14="http://schemas.microsoft.com/office/powerpoint/2010/main" val="21966471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95B19B-BF5E-4D20-9260-1D948821B3DF}" type="slidenum">
              <a:rPr lang="en-US" smtClean="0"/>
              <a:t>27</a:t>
            </a:fld>
            <a:endParaRPr lang="en-US"/>
          </a:p>
        </p:txBody>
      </p:sp>
    </p:spTree>
    <p:extLst>
      <p:ext uri="{BB962C8B-B14F-4D97-AF65-F5344CB8AC3E}">
        <p14:creationId xmlns:p14="http://schemas.microsoft.com/office/powerpoint/2010/main" val="28657074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95B19B-BF5E-4D20-9260-1D948821B3DF}" type="slidenum">
              <a:rPr lang="en-US" smtClean="0"/>
              <a:t>28</a:t>
            </a:fld>
            <a:endParaRPr lang="en-US"/>
          </a:p>
        </p:txBody>
      </p:sp>
    </p:spTree>
    <p:extLst>
      <p:ext uri="{BB962C8B-B14F-4D97-AF65-F5344CB8AC3E}">
        <p14:creationId xmlns:p14="http://schemas.microsoft.com/office/powerpoint/2010/main" val="6733199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95B19B-BF5E-4D20-9260-1D948821B3DF}" type="slidenum">
              <a:rPr lang="en-US" smtClean="0"/>
              <a:t>29</a:t>
            </a:fld>
            <a:endParaRPr lang="en-US"/>
          </a:p>
        </p:txBody>
      </p:sp>
    </p:spTree>
    <p:extLst>
      <p:ext uri="{BB962C8B-B14F-4D97-AF65-F5344CB8AC3E}">
        <p14:creationId xmlns:p14="http://schemas.microsoft.com/office/powerpoint/2010/main" val="2107752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a:t>
            </a:r>
          </a:p>
          <a:p>
            <a:r>
              <a:rPr lang="en-US" dirty="0" smtClean="0"/>
              <a:t>___________</a:t>
            </a:r>
          </a:p>
          <a:p>
            <a:endParaRPr lang="en-US" dirty="0" smtClean="0"/>
          </a:p>
          <a:p>
            <a:r>
              <a:rPr lang="en-US" dirty="0" smtClean="0"/>
              <a:t>I sure as</a:t>
            </a:r>
            <a:r>
              <a:rPr lang="en-US" baseline="0" dirty="0" smtClean="0"/>
              <a:t> I share my information, you will recognize some of the components of a safety and health program.  Each of you might recognize different aspects.  So, to get us all on the same page, I am going to compare several different lists that itemize the components of a safety and health program.  </a:t>
            </a:r>
            <a:endParaRPr lang="en-US" dirty="0"/>
          </a:p>
        </p:txBody>
      </p:sp>
      <p:sp>
        <p:nvSpPr>
          <p:cNvPr id="4" name="Slide Number Placeholder 3"/>
          <p:cNvSpPr>
            <a:spLocks noGrp="1"/>
          </p:cNvSpPr>
          <p:nvPr>
            <p:ph type="sldNum" sz="quarter" idx="10"/>
          </p:nvPr>
        </p:nvSpPr>
        <p:spPr/>
        <p:txBody>
          <a:bodyPr/>
          <a:lstStyle/>
          <a:p>
            <a:fld id="{7495B19B-BF5E-4D20-9260-1D948821B3DF}" type="slidenum">
              <a:rPr lang="en-US" smtClean="0"/>
              <a:t>3</a:t>
            </a:fld>
            <a:endParaRPr lang="en-US"/>
          </a:p>
        </p:txBody>
      </p:sp>
    </p:spTree>
    <p:extLst>
      <p:ext uri="{BB962C8B-B14F-4D97-AF65-F5344CB8AC3E}">
        <p14:creationId xmlns:p14="http://schemas.microsoft.com/office/powerpoint/2010/main" val="5062278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a:t>
            </a:r>
            <a:r>
              <a:rPr lang="en-US" dirty="0" err="1" smtClean="0"/>
              <a:t>proceudres</a:t>
            </a:r>
            <a:r>
              <a:rPr lang="en-US" dirty="0" smtClean="0"/>
              <a:t> readily available to employees?  Are all the forms readily available.  Do employees know how to fill out the forms.  Where do forms go after a procedure is completed?  How long</a:t>
            </a:r>
            <a:r>
              <a:rPr lang="en-US" baseline="0" dirty="0" smtClean="0"/>
              <a:t> do you retain documents?  </a:t>
            </a:r>
            <a:endParaRPr lang="en-US" dirty="0"/>
          </a:p>
        </p:txBody>
      </p:sp>
      <p:sp>
        <p:nvSpPr>
          <p:cNvPr id="4" name="Slide Number Placeholder 3"/>
          <p:cNvSpPr>
            <a:spLocks noGrp="1"/>
          </p:cNvSpPr>
          <p:nvPr>
            <p:ph type="sldNum" sz="quarter" idx="10"/>
          </p:nvPr>
        </p:nvSpPr>
        <p:spPr/>
        <p:txBody>
          <a:bodyPr/>
          <a:lstStyle/>
          <a:p>
            <a:fld id="{7495B19B-BF5E-4D20-9260-1D948821B3DF}" type="slidenum">
              <a:rPr lang="en-US" smtClean="0"/>
              <a:t>30</a:t>
            </a:fld>
            <a:endParaRPr lang="en-US"/>
          </a:p>
        </p:txBody>
      </p:sp>
    </p:spTree>
    <p:extLst>
      <p:ext uri="{BB962C8B-B14F-4D97-AF65-F5344CB8AC3E}">
        <p14:creationId xmlns:p14="http://schemas.microsoft.com/office/powerpoint/2010/main" val="33454637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95B19B-BF5E-4D20-9260-1D948821B3DF}" type="slidenum">
              <a:rPr lang="en-US" smtClean="0"/>
              <a:t>31</a:t>
            </a:fld>
            <a:endParaRPr lang="en-US"/>
          </a:p>
        </p:txBody>
      </p:sp>
    </p:spTree>
    <p:extLst>
      <p:ext uri="{BB962C8B-B14F-4D97-AF65-F5344CB8AC3E}">
        <p14:creationId xmlns:p14="http://schemas.microsoft.com/office/powerpoint/2010/main" val="16869314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95B19B-BF5E-4D20-9260-1D948821B3DF}" type="slidenum">
              <a:rPr lang="en-US" smtClean="0"/>
              <a:t>32</a:t>
            </a:fld>
            <a:endParaRPr lang="en-US"/>
          </a:p>
        </p:txBody>
      </p:sp>
    </p:spTree>
    <p:extLst>
      <p:ext uri="{BB962C8B-B14F-4D97-AF65-F5344CB8AC3E}">
        <p14:creationId xmlns:p14="http://schemas.microsoft.com/office/powerpoint/2010/main" val="16869314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95B19B-BF5E-4D20-9260-1D948821B3DF}" type="slidenum">
              <a:rPr lang="en-US" smtClean="0"/>
              <a:t>33</a:t>
            </a:fld>
            <a:endParaRPr lang="en-US"/>
          </a:p>
        </p:txBody>
      </p:sp>
    </p:spTree>
    <p:extLst>
      <p:ext uri="{BB962C8B-B14F-4D97-AF65-F5344CB8AC3E}">
        <p14:creationId xmlns:p14="http://schemas.microsoft.com/office/powerpoint/2010/main" val="16869314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a:t>
            </a:r>
            <a:r>
              <a:rPr lang="en-US" baseline="0" dirty="0" smtClean="0"/>
              <a:t> any one check to see if forms are filled out properly?  Does anyone check to see if </a:t>
            </a:r>
            <a:r>
              <a:rPr lang="en-US" baseline="0" dirty="0" err="1" smtClean="0"/>
              <a:t>houskeeping</a:t>
            </a:r>
            <a:r>
              <a:rPr lang="en-US" baseline="0" dirty="0" smtClean="0"/>
              <a:t> was completed as the employee says?  Do you have any method to follow up if any </a:t>
            </a:r>
            <a:r>
              <a:rPr lang="en-US" baseline="0" dirty="0" err="1" smtClean="0"/>
              <a:t>dispariaaties</a:t>
            </a:r>
            <a:r>
              <a:rPr lang="en-US" baseline="0" dirty="0" smtClean="0"/>
              <a:t> are found?  Do you inspect the facility to see that all the physical  </a:t>
            </a:r>
            <a:r>
              <a:rPr lang="en-US" baseline="0" dirty="0" err="1" smtClean="0"/>
              <a:t>safeaty</a:t>
            </a:r>
            <a:r>
              <a:rPr lang="en-US" baseline="0" dirty="0" smtClean="0"/>
              <a:t> measures are in place?  Again, do you have any method to follow up if any issues are found?</a:t>
            </a:r>
            <a:endParaRPr lang="en-US" dirty="0"/>
          </a:p>
        </p:txBody>
      </p:sp>
      <p:sp>
        <p:nvSpPr>
          <p:cNvPr id="4" name="Slide Number Placeholder 3"/>
          <p:cNvSpPr>
            <a:spLocks noGrp="1"/>
          </p:cNvSpPr>
          <p:nvPr>
            <p:ph type="sldNum" sz="quarter" idx="10"/>
          </p:nvPr>
        </p:nvSpPr>
        <p:spPr/>
        <p:txBody>
          <a:bodyPr/>
          <a:lstStyle/>
          <a:p>
            <a:fld id="{7495B19B-BF5E-4D20-9260-1D948821B3DF}" type="slidenum">
              <a:rPr lang="en-US" smtClean="0"/>
              <a:t>34</a:t>
            </a:fld>
            <a:endParaRPr lang="en-US"/>
          </a:p>
        </p:txBody>
      </p:sp>
    </p:spTree>
    <p:extLst>
      <p:ext uri="{BB962C8B-B14F-4D97-AF65-F5344CB8AC3E}">
        <p14:creationId xmlns:p14="http://schemas.microsoft.com/office/powerpoint/2010/main" val="41532899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 one of the components that were not on all four of those lists, but it is actually integral in all of them, therefore not a component</a:t>
            </a:r>
            <a:r>
              <a:rPr lang="en-US" baseline="0" dirty="0" smtClean="0"/>
              <a:t> on its own.</a:t>
            </a:r>
            <a:endParaRPr lang="en-US" dirty="0"/>
          </a:p>
        </p:txBody>
      </p:sp>
      <p:sp>
        <p:nvSpPr>
          <p:cNvPr id="4" name="Slide Number Placeholder 3"/>
          <p:cNvSpPr>
            <a:spLocks noGrp="1"/>
          </p:cNvSpPr>
          <p:nvPr>
            <p:ph type="sldNum" sz="quarter" idx="10"/>
          </p:nvPr>
        </p:nvSpPr>
        <p:spPr/>
        <p:txBody>
          <a:bodyPr/>
          <a:lstStyle/>
          <a:p>
            <a:fld id="{7495B19B-BF5E-4D20-9260-1D948821B3DF}" type="slidenum">
              <a:rPr lang="en-US" smtClean="0"/>
              <a:t>35</a:t>
            </a:fld>
            <a:endParaRPr lang="en-US"/>
          </a:p>
        </p:txBody>
      </p:sp>
    </p:spTree>
    <p:extLst>
      <p:ext uri="{BB962C8B-B14F-4D97-AF65-F5344CB8AC3E}">
        <p14:creationId xmlns:p14="http://schemas.microsoft.com/office/powerpoint/2010/main" val="36313745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these are some other communication items that should be considered.</a:t>
            </a:r>
            <a:endParaRPr lang="en-US" dirty="0"/>
          </a:p>
        </p:txBody>
      </p:sp>
      <p:sp>
        <p:nvSpPr>
          <p:cNvPr id="4" name="Slide Number Placeholder 3"/>
          <p:cNvSpPr>
            <a:spLocks noGrp="1"/>
          </p:cNvSpPr>
          <p:nvPr>
            <p:ph type="sldNum" sz="quarter" idx="10"/>
          </p:nvPr>
        </p:nvSpPr>
        <p:spPr/>
        <p:txBody>
          <a:bodyPr/>
          <a:lstStyle/>
          <a:p>
            <a:fld id="{7495B19B-BF5E-4D20-9260-1D948821B3DF}" type="slidenum">
              <a:rPr lang="en-US" smtClean="0"/>
              <a:t>36</a:t>
            </a:fld>
            <a:endParaRPr lang="en-US"/>
          </a:p>
        </p:txBody>
      </p:sp>
    </p:spTree>
    <p:extLst>
      <p:ext uri="{BB962C8B-B14F-4D97-AF65-F5344CB8AC3E}">
        <p14:creationId xmlns:p14="http://schemas.microsoft.com/office/powerpoint/2010/main" val="3281698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Emergency</a:t>
            </a:r>
            <a:r>
              <a:rPr lang="en-US" baseline="0" dirty="0" smtClean="0"/>
              <a:t> preparedness is a part of the implementation </a:t>
            </a:r>
            <a:r>
              <a:rPr lang="en-US" baseline="0" dirty="0" err="1" smtClean="0"/>
              <a:t>phasae</a:t>
            </a:r>
            <a:r>
              <a:rPr lang="en-US" baseline="0" dirty="0" smtClean="0"/>
              <a:t>.  It is not separate, it should be inherent.</a:t>
            </a:r>
            <a:endParaRPr lang="en-US" dirty="0" smtClean="0"/>
          </a:p>
          <a:p>
            <a:endParaRPr lang="en-US" dirty="0"/>
          </a:p>
        </p:txBody>
      </p:sp>
      <p:sp>
        <p:nvSpPr>
          <p:cNvPr id="4" name="Slide Number Placeholder 3"/>
          <p:cNvSpPr>
            <a:spLocks noGrp="1"/>
          </p:cNvSpPr>
          <p:nvPr>
            <p:ph type="sldNum" sz="quarter" idx="10"/>
          </p:nvPr>
        </p:nvSpPr>
        <p:spPr/>
        <p:txBody>
          <a:bodyPr/>
          <a:lstStyle/>
          <a:p>
            <a:fld id="{7495B19B-BF5E-4D20-9260-1D948821B3DF}" type="slidenum">
              <a:rPr lang="en-US" smtClean="0"/>
              <a:t>37</a:t>
            </a:fld>
            <a:endParaRPr lang="en-US"/>
          </a:p>
        </p:txBody>
      </p:sp>
    </p:spTree>
    <p:extLst>
      <p:ext uri="{BB962C8B-B14F-4D97-AF65-F5344CB8AC3E}">
        <p14:creationId xmlns:p14="http://schemas.microsoft.com/office/powerpoint/2010/main" val="2893747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95B19B-BF5E-4D20-9260-1D948821B3DF}" type="slidenum">
              <a:rPr lang="en-US" smtClean="0"/>
              <a:t>38</a:t>
            </a:fld>
            <a:endParaRPr lang="en-US"/>
          </a:p>
        </p:txBody>
      </p:sp>
    </p:spTree>
    <p:extLst>
      <p:ext uri="{BB962C8B-B14F-4D97-AF65-F5344CB8AC3E}">
        <p14:creationId xmlns:p14="http://schemas.microsoft.com/office/powerpoint/2010/main" val="41025284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My final discussion will be summarizing the missing links to typical safety programs—how to “close the loop” so to speak:  1) developing a safety “attitude” 2) successful </a:t>
            </a:r>
            <a:r>
              <a:rPr lang="en-US" dirty="0" err="1" smtClean="0"/>
              <a:t>devellementation</a:t>
            </a:r>
            <a:r>
              <a:rPr lang="en-US" dirty="0" smtClean="0"/>
              <a:t>; and 3) inspecting what you expect .</a:t>
            </a:r>
          </a:p>
          <a:p>
            <a:endParaRPr lang="en-US" dirty="0"/>
          </a:p>
        </p:txBody>
      </p:sp>
      <p:sp>
        <p:nvSpPr>
          <p:cNvPr id="4" name="Slide Number Placeholder 3"/>
          <p:cNvSpPr>
            <a:spLocks noGrp="1"/>
          </p:cNvSpPr>
          <p:nvPr>
            <p:ph type="sldNum" sz="quarter" idx="10"/>
          </p:nvPr>
        </p:nvSpPr>
        <p:spPr/>
        <p:txBody>
          <a:bodyPr/>
          <a:lstStyle/>
          <a:p>
            <a:fld id="{7495B19B-BF5E-4D20-9260-1D948821B3DF}" type="slidenum">
              <a:rPr lang="en-US" smtClean="0"/>
              <a:t>39</a:t>
            </a:fld>
            <a:endParaRPr lang="en-US"/>
          </a:p>
        </p:txBody>
      </p:sp>
    </p:spTree>
    <p:extLst>
      <p:ext uri="{BB962C8B-B14F-4D97-AF65-F5344CB8AC3E}">
        <p14:creationId xmlns:p14="http://schemas.microsoft.com/office/powerpoint/2010/main" val="3705473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list I have is from the flyer advertising this seminar.  Note there are four components.</a:t>
            </a:r>
            <a:endParaRPr lang="en-US" dirty="0"/>
          </a:p>
        </p:txBody>
      </p:sp>
      <p:sp>
        <p:nvSpPr>
          <p:cNvPr id="4" name="Slide Number Placeholder 3"/>
          <p:cNvSpPr>
            <a:spLocks noGrp="1"/>
          </p:cNvSpPr>
          <p:nvPr>
            <p:ph type="sldNum" sz="quarter" idx="10"/>
          </p:nvPr>
        </p:nvSpPr>
        <p:spPr/>
        <p:txBody>
          <a:bodyPr/>
          <a:lstStyle/>
          <a:p>
            <a:fld id="{7495B19B-BF5E-4D20-9260-1D948821B3DF}" type="slidenum">
              <a:rPr lang="en-US" smtClean="0"/>
              <a:t>4</a:t>
            </a:fld>
            <a:endParaRPr lang="en-US"/>
          </a:p>
        </p:txBody>
      </p:sp>
    </p:spTree>
    <p:extLst>
      <p:ext uri="{BB962C8B-B14F-4D97-AF65-F5344CB8AC3E}">
        <p14:creationId xmlns:p14="http://schemas.microsoft.com/office/powerpoint/2010/main" val="8539647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Safety is an </a:t>
            </a:r>
            <a:r>
              <a:rPr lang="en-US" sz="1200" b="1" kern="1200" dirty="0" err="1" smtClean="0">
                <a:solidFill>
                  <a:schemeClr val="tx1"/>
                </a:solidFill>
                <a:effectLst/>
                <a:latin typeface="+mn-lt"/>
                <a:ea typeface="+mn-ea"/>
                <a:cs typeface="+mn-cs"/>
              </a:rPr>
              <a:t>Attitude..a</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cutlure</a:t>
            </a:r>
            <a:r>
              <a:rPr lang="en-US" sz="1200" b="1" kern="1200" dirty="0" smtClean="0">
                <a:solidFill>
                  <a:schemeClr val="tx1"/>
                </a:solidFill>
                <a:effectLst/>
                <a:latin typeface="+mn-lt"/>
                <a:ea typeface="+mn-ea"/>
                <a:cs typeface="+mn-cs"/>
              </a:rPr>
              <a:t>…a way of life</a:t>
            </a:r>
            <a:r>
              <a:rPr lang="en-US" sz="1200" kern="1200" dirty="0" smtClean="0">
                <a:solidFill>
                  <a:schemeClr val="tx1"/>
                </a:solidFill>
                <a:effectLst/>
                <a:latin typeface="+mn-lt"/>
                <a:ea typeface="+mn-ea"/>
                <a:cs typeface="+mn-cs"/>
              </a:rPr>
              <a:t>. Occupational Health and Safety is a program.  You cannot make your safety and health program effective unless</a:t>
            </a:r>
            <a:r>
              <a:rPr lang="en-US" sz="1200" kern="1200" baseline="0" dirty="0" smtClean="0">
                <a:solidFill>
                  <a:schemeClr val="tx1"/>
                </a:solidFill>
                <a:effectLst/>
                <a:latin typeface="+mn-lt"/>
                <a:ea typeface="+mn-ea"/>
                <a:cs typeface="+mn-cs"/>
              </a:rPr>
              <a:t> you have a good safety </a:t>
            </a:r>
            <a:r>
              <a:rPr lang="en-US" sz="1200" kern="1200" baseline="0" dirty="0" err="1" smtClean="0">
                <a:solidFill>
                  <a:schemeClr val="tx1"/>
                </a:solidFill>
                <a:effectLst/>
                <a:latin typeface="+mn-lt"/>
                <a:ea typeface="+mn-ea"/>
                <a:cs typeface="+mn-cs"/>
              </a:rPr>
              <a:t>attutude</a:t>
            </a:r>
            <a:r>
              <a:rPr lang="en-US" sz="1200" kern="1200" baseline="0" dirty="0" smtClean="0">
                <a:solidFill>
                  <a:schemeClr val="tx1"/>
                </a:solidFill>
                <a:effectLst/>
                <a:latin typeface="+mn-lt"/>
                <a:ea typeface="+mn-ea"/>
                <a:cs typeface="+mn-cs"/>
              </a:rPr>
              <a:t> at your company.  If you don’t have a safety culture or a good safety attitude at your company, your people war their required </a:t>
            </a:r>
            <a:r>
              <a:rPr lang="en-US" sz="1200" kern="1200" baseline="0" dirty="0" err="1" smtClean="0">
                <a:solidFill>
                  <a:schemeClr val="tx1"/>
                </a:solidFill>
                <a:effectLst/>
                <a:latin typeface="+mn-lt"/>
                <a:ea typeface="+mn-ea"/>
                <a:cs typeface="+mn-cs"/>
              </a:rPr>
              <a:t>ppe</a:t>
            </a:r>
            <a:r>
              <a:rPr lang="en-US" sz="1200" kern="1200" baseline="0" dirty="0" smtClean="0">
                <a:solidFill>
                  <a:schemeClr val="tx1"/>
                </a:solidFill>
                <a:effectLst/>
                <a:latin typeface="+mn-lt"/>
                <a:ea typeface="+mn-ea"/>
                <a:cs typeface="+mn-cs"/>
              </a:rPr>
              <a:t> because of compliance.  If you a safety culture or attitude, then choose to wear </a:t>
            </a:r>
            <a:r>
              <a:rPr lang="en-US" sz="1200" kern="1200" baseline="0" dirty="0" err="1" smtClean="0">
                <a:solidFill>
                  <a:schemeClr val="tx1"/>
                </a:solidFill>
                <a:effectLst/>
                <a:latin typeface="+mn-lt"/>
                <a:ea typeface="+mn-ea"/>
                <a:cs typeface="+mn-cs"/>
              </a:rPr>
              <a:t>ppe</a:t>
            </a:r>
            <a:r>
              <a:rPr lang="en-US" sz="1200" kern="1200" baseline="0" dirty="0" smtClean="0">
                <a:solidFill>
                  <a:schemeClr val="tx1"/>
                </a:solidFill>
                <a:effectLst/>
                <a:latin typeface="+mn-lt"/>
                <a:ea typeface="+mn-ea"/>
                <a:cs typeface="+mn-cs"/>
              </a:rPr>
              <a:t> because its what you do….  This is where the management commitment and involvement gets really critical.  Lead by example.  Start at the </a:t>
            </a:r>
            <a:r>
              <a:rPr lang="en-US" sz="1200" kern="1200" baseline="0" dirty="0" err="1" smtClean="0">
                <a:solidFill>
                  <a:schemeClr val="tx1"/>
                </a:solidFill>
                <a:effectLst/>
                <a:latin typeface="+mn-lt"/>
                <a:ea typeface="+mn-ea"/>
                <a:cs typeface="+mn-cs"/>
              </a:rPr>
              <a:t>beginning..set</a:t>
            </a:r>
            <a:r>
              <a:rPr lang="en-US" sz="1200" kern="1200" baseline="0" dirty="0" smtClean="0">
                <a:solidFill>
                  <a:schemeClr val="tx1"/>
                </a:solidFill>
                <a:effectLst/>
                <a:latin typeface="+mn-lt"/>
                <a:ea typeface="+mn-ea"/>
                <a:cs typeface="+mn-cs"/>
              </a:rPr>
              <a:t> the employee up with the safety attitude when they first start. </a:t>
            </a:r>
            <a:endParaRPr lang="en-US" dirty="0"/>
          </a:p>
        </p:txBody>
      </p:sp>
      <p:sp>
        <p:nvSpPr>
          <p:cNvPr id="4" name="Slide Number Placeholder 3"/>
          <p:cNvSpPr>
            <a:spLocks noGrp="1"/>
          </p:cNvSpPr>
          <p:nvPr>
            <p:ph type="sldNum" sz="quarter" idx="10"/>
          </p:nvPr>
        </p:nvSpPr>
        <p:spPr/>
        <p:txBody>
          <a:bodyPr/>
          <a:lstStyle/>
          <a:p>
            <a:fld id="{7495B19B-BF5E-4D20-9260-1D948821B3DF}" type="slidenum">
              <a:rPr lang="en-US" smtClean="0"/>
              <a:t>40</a:t>
            </a:fld>
            <a:endParaRPr lang="en-US"/>
          </a:p>
        </p:txBody>
      </p:sp>
    </p:spTree>
    <p:extLst>
      <p:ext uri="{BB962C8B-B14F-4D97-AF65-F5344CB8AC3E}">
        <p14:creationId xmlns:p14="http://schemas.microsoft.com/office/powerpoint/2010/main" val="16869314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Besides</a:t>
            </a:r>
            <a:r>
              <a:rPr lang="en-US" baseline="0" dirty="0" smtClean="0"/>
              <a:t> needing a good safety culture, you need the proper implementation.  Don’t just sit you employees down to watch a video and expect them to understand how your company should do lockout tagout—  Don’t take for granted that your employees know what to do if something goes wrong, practice, exercise, drill.  Have the program/</a:t>
            </a:r>
            <a:r>
              <a:rPr lang="en-US" baseline="0" dirty="0" err="1" smtClean="0"/>
              <a:t>proceudres</a:t>
            </a:r>
            <a:r>
              <a:rPr lang="en-US" baseline="0" dirty="0" smtClean="0"/>
              <a:t> available.  If the employees need locks and tags in the electrical room, should they be kept in the office; but if a manager is to sign off on the lockout procedure, then maybe the locks should be where the written procedure forms are, and where the manager is available.</a:t>
            </a:r>
            <a:endParaRPr lang="en-US" dirty="0"/>
          </a:p>
        </p:txBody>
      </p:sp>
      <p:sp>
        <p:nvSpPr>
          <p:cNvPr id="4" name="Slide Number Placeholder 3"/>
          <p:cNvSpPr>
            <a:spLocks noGrp="1"/>
          </p:cNvSpPr>
          <p:nvPr>
            <p:ph type="sldNum" sz="quarter" idx="10"/>
          </p:nvPr>
        </p:nvSpPr>
        <p:spPr/>
        <p:txBody>
          <a:bodyPr/>
          <a:lstStyle/>
          <a:p>
            <a:fld id="{7495B19B-BF5E-4D20-9260-1D948821B3DF}" type="slidenum">
              <a:rPr lang="en-US" smtClean="0"/>
              <a:t>41</a:t>
            </a:fld>
            <a:endParaRPr lang="en-US"/>
          </a:p>
        </p:txBody>
      </p:sp>
    </p:spTree>
    <p:extLst>
      <p:ext uri="{BB962C8B-B14F-4D97-AF65-F5344CB8AC3E}">
        <p14:creationId xmlns:p14="http://schemas.microsoft.com/office/powerpoint/2010/main" val="16869314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the success of your safety and health program measureable?  If not, how do you know it is successful.  In order to measure, you need to inspect what you expect.  Build</a:t>
            </a:r>
            <a:r>
              <a:rPr lang="en-US" baseline="0" dirty="0" smtClean="0"/>
              <a:t> a mechanism into your program for auditing.  Along with auditing, determine how you correct any </a:t>
            </a:r>
            <a:r>
              <a:rPr lang="en-US" baseline="0" dirty="0" err="1" smtClean="0"/>
              <a:t>difficiencies</a:t>
            </a:r>
            <a:r>
              <a:rPr lang="en-US" baseline="0" dirty="0" smtClean="0"/>
              <a:t> found during an audit whether it is an audit of a program, an audit of a physical facility, or an audit of completed documentation.  Who will fix any </a:t>
            </a:r>
            <a:r>
              <a:rPr lang="en-US" baseline="0" dirty="0" err="1" smtClean="0"/>
              <a:t>difficiencies</a:t>
            </a:r>
            <a:r>
              <a:rPr lang="en-US" baseline="0" dirty="0" smtClean="0"/>
              <a:t>, when will they be fixed.</a:t>
            </a:r>
            <a:endParaRPr lang="en-US" dirty="0"/>
          </a:p>
        </p:txBody>
      </p:sp>
      <p:sp>
        <p:nvSpPr>
          <p:cNvPr id="4" name="Slide Number Placeholder 3"/>
          <p:cNvSpPr>
            <a:spLocks noGrp="1"/>
          </p:cNvSpPr>
          <p:nvPr>
            <p:ph type="sldNum" sz="quarter" idx="10"/>
          </p:nvPr>
        </p:nvSpPr>
        <p:spPr/>
        <p:txBody>
          <a:bodyPr/>
          <a:lstStyle/>
          <a:p>
            <a:fld id="{7495B19B-BF5E-4D20-9260-1D948821B3DF}" type="slidenum">
              <a:rPr lang="en-US" smtClean="0"/>
              <a:t>42</a:t>
            </a:fld>
            <a:endParaRPr lang="en-US"/>
          </a:p>
        </p:txBody>
      </p:sp>
    </p:spTree>
    <p:extLst>
      <p:ext uri="{BB962C8B-B14F-4D97-AF65-F5344CB8AC3E}">
        <p14:creationId xmlns:p14="http://schemas.microsoft.com/office/powerpoint/2010/main" val="16869314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to summarize</a:t>
            </a:r>
            <a:endParaRPr lang="en-US" dirty="0"/>
          </a:p>
        </p:txBody>
      </p:sp>
      <p:sp>
        <p:nvSpPr>
          <p:cNvPr id="4" name="Slide Number Placeholder 3"/>
          <p:cNvSpPr>
            <a:spLocks noGrp="1"/>
          </p:cNvSpPr>
          <p:nvPr>
            <p:ph type="sldNum" sz="quarter" idx="10"/>
          </p:nvPr>
        </p:nvSpPr>
        <p:spPr/>
        <p:txBody>
          <a:bodyPr/>
          <a:lstStyle/>
          <a:p>
            <a:fld id="{7495B19B-BF5E-4D20-9260-1D948821B3DF}" type="slidenum">
              <a:rPr lang="en-US" smtClean="0"/>
              <a:t>43</a:t>
            </a:fld>
            <a:endParaRPr lang="en-US"/>
          </a:p>
        </p:txBody>
      </p:sp>
    </p:spTree>
    <p:extLst>
      <p:ext uri="{BB962C8B-B14F-4D97-AF65-F5344CB8AC3E}">
        <p14:creationId xmlns:p14="http://schemas.microsoft.com/office/powerpoint/2010/main" val="29896908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95B19B-BF5E-4D20-9260-1D948821B3DF}" type="slidenum">
              <a:rPr lang="en-US" smtClean="0"/>
              <a:t>44</a:t>
            </a:fld>
            <a:endParaRPr lang="en-US"/>
          </a:p>
        </p:txBody>
      </p:sp>
    </p:spTree>
    <p:extLst>
      <p:ext uri="{BB962C8B-B14F-4D97-AF65-F5344CB8AC3E}">
        <p14:creationId xmlns:p14="http://schemas.microsoft.com/office/powerpoint/2010/main" val="37054736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95B19B-BF5E-4D20-9260-1D948821B3DF}" type="slidenum">
              <a:rPr lang="en-US" smtClean="0"/>
              <a:t>45</a:t>
            </a:fld>
            <a:endParaRPr lang="en-US"/>
          </a:p>
        </p:txBody>
      </p:sp>
    </p:spTree>
    <p:extLst>
      <p:ext uri="{BB962C8B-B14F-4D97-AF65-F5344CB8AC3E}">
        <p14:creationId xmlns:p14="http://schemas.microsoft.com/office/powerpoint/2010/main" val="11995034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95B19B-BF5E-4D20-9260-1D948821B3DF}" type="slidenum">
              <a:rPr lang="en-US" smtClean="0"/>
              <a:t>46</a:t>
            </a:fld>
            <a:endParaRPr lang="en-US"/>
          </a:p>
        </p:txBody>
      </p:sp>
    </p:spTree>
    <p:extLst>
      <p:ext uri="{BB962C8B-B14F-4D97-AF65-F5344CB8AC3E}">
        <p14:creationId xmlns:p14="http://schemas.microsoft.com/office/powerpoint/2010/main" val="16869314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95B19B-BF5E-4D20-9260-1D948821B3DF}" type="slidenum">
              <a:rPr lang="en-US" smtClean="0"/>
              <a:t>47</a:t>
            </a:fld>
            <a:endParaRPr lang="en-US"/>
          </a:p>
        </p:txBody>
      </p:sp>
    </p:spTree>
    <p:extLst>
      <p:ext uri="{BB962C8B-B14F-4D97-AF65-F5344CB8AC3E}">
        <p14:creationId xmlns:p14="http://schemas.microsoft.com/office/powerpoint/2010/main" val="26973126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95B19B-BF5E-4D20-9260-1D948821B3DF}" type="slidenum">
              <a:rPr lang="en-US" smtClean="0"/>
              <a:t>48</a:t>
            </a:fld>
            <a:endParaRPr lang="en-US"/>
          </a:p>
        </p:txBody>
      </p:sp>
    </p:spTree>
    <p:extLst>
      <p:ext uri="{BB962C8B-B14F-4D97-AF65-F5344CB8AC3E}">
        <p14:creationId xmlns:p14="http://schemas.microsoft.com/office/powerpoint/2010/main" val="2475438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95B19B-BF5E-4D20-9260-1D948821B3DF}" type="slidenum">
              <a:rPr lang="en-US" smtClean="0"/>
              <a:t>49</a:t>
            </a:fld>
            <a:endParaRPr lang="en-US"/>
          </a:p>
        </p:txBody>
      </p:sp>
    </p:spTree>
    <p:extLst>
      <p:ext uri="{BB962C8B-B14F-4D97-AF65-F5344CB8AC3E}">
        <p14:creationId xmlns:p14="http://schemas.microsoft.com/office/powerpoint/2010/main" val="1155761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list I found was from a</a:t>
            </a:r>
            <a:r>
              <a:rPr lang="en-US" baseline="0" dirty="0" smtClean="0"/>
              <a:t> website on the internet.  But as is typical when I find something online, when I went back to quote the source, I couldn't find it again….but it has six components.</a:t>
            </a:r>
            <a:endParaRPr lang="en-US" dirty="0"/>
          </a:p>
        </p:txBody>
      </p:sp>
      <p:sp>
        <p:nvSpPr>
          <p:cNvPr id="4" name="Slide Number Placeholder 3"/>
          <p:cNvSpPr>
            <a:spLocks noGrp="1"/>
          </p:cNvSpPr>
          <p:nvPr>
            <p:ph type="sldNum" sz="quarter" idx="10"/>
          </p:nvPr>
        </p:nvSpPr>
        <p:spPr/>
        <p:txBody>
          <a:bodyPr/>
          <a:lstStyle/>
          <a:p>
            <a:fld id="{7495B19B-BF5E-4D20-9260-1D948821B3DF}" type="slidenum">
              <a:rPr lang="en-US" smtClean="0"/>
              <a:t>5</a:t>
            </a:fld>
            <a:endParaRPr lang="en-US"/>
          </a:p>
        </p:txBody>
      </p:sp>
    </p:spTree>
    <p:extLst>
      <p:ext uri="{BB962C8B-B14F-4D97-AF65-F5344CB8AC3E}">
        <p14:creationId xmlns:p14="http://schemas.microsoft.com/office/powerpoint/2010/main" val="3361567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95B19B-BF5E-4D20-9260-1D948821B3DF}" type="slidenum">
              <a:rPr lang="en-US" smtClean="0"/>
              <a:t>50</a:t>
            </a:fld>
            <a:endParaRPr lang="en-US"/>
          </a:p>
        </p:txBody>
      </p:sp>
    </p:spTree>
    <p:extLst>
      <p:ext uri="{BB962C8B-B14F-4D97-AF65-F5344CB8AC3E}">
        <p14:creationId xmlns:p14="http://schemas.microsoft.com/office/powerpoint/2010/main" val="15424025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95B19B-BF5E-4D20-9260-1D948821B3DF}" type="slidenum">
              <a:rPr lang="en-US" smtClean="0"/>
              <a:t>51</a:t>
            </a:fld>
            <a:endParaRPr lang="en-US"/>
          </a:p>
        </p:txBody>
      </p:sp>
    </p:spTree>
    <p:extLst>
      <p:ext uri="{BB962C8B-B14F-4D97-AF65-F5344CB8AC3E}">
        <p14:creationId xmlns:p14="http://schemas.microsoft.com/office/powerpoint/2010/main" val="19841376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95B19B-BF5E-4D20-9260-1D948821B3DF}" type="slidenum">
              <a:rPr lang="en-US" smtClean="0"/>
              <a:t>52</a:t>
            </a:fld>
            <a:endParaRPr lang="en-US"/>
          </a:p>
        </p:txBody>
      </p:sp>
    </p:spTree>
    <p:extLst>
      <p:ext uri="{BB962C8B-B14F-4D97-AF65-F5344CB8AC3E}">
        <p14:creationId xmlns:p14="http://schemas.microsoft.com/office/powerpoint/2010/main" val="4693554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95B19B-BF5E-4D20-9260-1D948821B3DF}" type="slidenum">
              <a:rPr lang="en-US" smtClean="0"/>
              <a:t>53</a:t>
            </a:fld>
            <a:endParaRPr lang="en-US"/>
          </a:p>
        </p:txBody>
      </p:sp>
    </p:spTree>
    <p:extLst>
      <p:ext uri="{BB962C8B-B14F-4D97-AF65-F5344CB8AC3E}">
        <p14:creationId xmlns:p14="http://schemas.microsoft.com/office/powerpoint/2010/main" val="37054736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95B19B-BF5E-4D20-9260-1D948821B3DF}" type="slidenum">
              <a:rPr lang="en-US" smtClean="0"/>
              <a:t>54</a:t>
            </a:fld>
            <a:endParaRPr lang="en-US"/>
          </a:p>
        </p:txBody>
      </p:sp>
    </p:spTree>
    <p:extLst>
      <p:ext uri="{BB962C8B-B14F-4D97-AF65-F5344CB8AC3E}">
        <p14:creationId xmlns:p14="http://schemas.microsoft.com/office/powerpoint/2010/main" val="1686931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made sense that I should also look to OSHA to see what they listed as the components of a S &amp; H Program.  Notice, they also have six components—but the are slightly different than the previous slide.</a:t>
            </a:r>
            <a:endParaRPr lang="en-US" dirty="0"/>
          </a:p>
        </p:txBody>
      </p:sp>
      <p:sp>
        <p:nvSpPr>
          <p:cNvPr id="4" name="Slide Number Placeholder 3"/>
          <p:cNvSpPr>
            <a:spLocks noGrp="1"/>
          </p:cNvSpPr>
          <p:nvPr>
            <p:ph type="sldNum" sz="quarter" idx="10"/>
          </p:nvPr>
        </p:nvSpPr>
        <p:spPr/>
        <p:txBody>
          <a:bodyPr/>
          <a:lstStyle/>
          <a:p>
            <a:fld id="{7495B19B-BF5E-4D20-9260-1D948821B3DF}" type="slidenum">
              <a:rPr lang="en-US" smtClean="0"/>
              <a:t>6</a:t>
            </a:fld>
            <a:endParaRPr lang="en-US"/>
          </a:p>
        </p:txBody>
      </p:sp>
    </p:spTree>
    <p:extLst>
      <p:ext uri="{BB962C8B-B14F-4D97-AF65-F5344CB8AC3E}">
        <p14:creationId xmlns:p14="http://schemas.microsoft.com/office/powerpoint/2010/main" val="1146634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fourth list I found was from a gentleman who had a long list of credentials.  Along with his long list of credentials, he also has a long list of components for a S &amp; H program.</a:t>
            </a:r>
          </a:p>
          <a:p>
            <a:endParaRPr lang="en-US" baseline="0" dirty="0" smtClean="0"/>
          </a:p>
          <a:p>
            <a:r>
              <a:rPr lang="en-US" baseline="0" dirty="0" smtClean="0"/>
              <a:t>So, what’s all this do for you?  Confusing?  Which one to use?  Common sense says lets go to OSHA—but I wanted to put the lists together.</a:t>
            </a:r>
            <a:endParaRPr lang="en-US" dirty="0"/>
          </a:p>
        </p:txBody>
      </p:sp>
      <p:sp>
        <p:nvSpPr>
          <p:cNvPr id="4" name="Slide Number Placeholder 3"/>
          <p:cNvSpPr>
            <a:spLocks noGrp="1"/>
          </p:cNvSpPr>
          <p:nvPr>
            <p:ph type="sldNum" sz="quarter" idx="10"/>
          </p:nvPr>
        </p:nvSpPr>
        <p:spPr/>
        <p:txBody>
          <a:bodyPr/>
          <a:lstStyle/>
          <a:p>
            <a:fld id="{7495B19B-BF5E-4D20-9260-1D948821B3DF}" type="slidenum">
              <a:rPr lang="en-US" smtClean="0"/>
              <a:t>7</a:t>
            </a:fld>
            <a:endParaRPr lang="en-US"/>
          </a:p>
        </p:txBody>
      </p:sp>
    </p:spTree>
    <p:extLst>
      <p:ext uri="{BB962C8B-B14F-4D97-AF65-F5344CB8AC3E}">
        <p14:creationId xmlns:p14="http://schemas.microsoft.com/office/powerpoint/2010/main" val="2491334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table</a:t>
            </a:r>
            <a:r>
              <a:rPr lang="en-US" baseline="0" dirty="0" smtClean="0"/>
              <a:t> might be slightly hard to read, but the white blocks are the most interesting for right now.  Even though Gooding had fourteen components to start with, several of them can be combined to fit more general categories.  </a:t>
            </a:r>
          </a:p>
          <a:p>
            <a:endParaRPr lang="en-US" baseline="0" dirty="0" smtClean="0"/>
          </a:p>
          <a:p>
            <a:r>
              <a:rPr lang="en-US" baseline="0" dirty="0" smtClean="0"/>
              <a:t>Anyway—the last column is what I came up with for titles for our Safety and Health Program, today.  Bottom line—you may find lists that have different names for the various components, but even though the words are different, the concepts still fit six slots.  </a:t>
            </a:r>
          </a:p>
          <a:p>
            <a:endParaRPr lang="en-US" baseline="0" dirty="0" smtClean="0"/>
          </a:p>
          <a:p>
            <a:r>
              <a:rPr lang="en-US" baseline="0" dirty="0" smtClean="0"/>
              <a:t>Now—let me point out the white spaces and think through the logic of </a:t>
            </a:r>
            <a:r>
              <a:rPr lang="en-US" baseline="0" dirty="0" err="1" smtClean="0"/>
              <a:t>combiningg</a:t>
            </a:r>
            <a:r>
              <a:rPr lang="en-US" baseline="0" dirty="0" smtClean="0"/>
              <a:t> or discarding a topic.</a:t>
            </a:r>
            <a:endParaRPr lang="en-US" dirty="0"/>
          </a:p>
        </p:txBody>
      </p:sp>
      <p:sp>
        <p:nvSpPr>
          <p:cNvPr id="4" name="Slide Number Placeholder 3"/>
          <p:cNvSpPr>
            <a:spLocks noGrp="1"/>
          </p:cNvSpPr>
          <p:nvPr>
            <p:ph type="sldNum" sz="quarter" idx="10"/>
          </p:nvPr>
        </p:nvSpPr>
        <p:spPr/>
        <p:txBody>
          <a:bodyPr/>
          <a:lstStyle/>
          <a:p>
            <a:fld id="{7495B19B-BF5E-4D20-9260-1D948821B3DF}" type="slidenum">
              <a:rPr lang="en-US" smtClean="0"/>
              <a:t>8</a:t>
            </a:fld>
            <a:endParaRPr lang="en-US"/>
          </a:p>
        </p:txBody>
      </p:sp>
    </p:spTree>
    <p:extLst>
      <p:ext uri="{BB962C8B-B14F-4D97-AF65-F5344CB8AC3E}">
        <p14:creationId xmlns:p14="http://schemas.microsoft.com/office/powerpoint/2010/main" val="311891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So—this</a:t>
            </a:r>
            <a:r>
              <a:rPr lang="en-US" baseline="0" dirty="0" smtClean="0"/>
              <a:t> list is a bit easier to read.  Here are the six components to an effective safety and health program.  If you are familiar with the general “design” principles—you see that the components of this model fit standard planning/design process.</a:t>
            </a:r>
            <a:endParaRPr lang="en-US" dirty="0"/>
          </a:p>
        </p:txBody>
      </p:sp>
      <p:sp>
        <p:nvSpPr>
          <p:cNvPr id="4" name="Slide Number Placeholder 3"/>
          <p:cNvSpPr>
            <a:spLocks noGrp="1"/>
          </p:cNvSpPr>
          <p:nvPr>
            <p:ph type="sldNum" sz="quarter" idx="10"/>
          </p:nvPr>
        </p:nvSpPr>
        <p:spPr/>
        <p:txBody>
          <a:bodyPr/>
          <a:lstStyle/>
          <a:p>
            <a:fld id="{7495B19B-BF5E-4D20-9260-1D948821B3DF}" type="slidenum">
              <a:rPr lang="en-US" smtClean="0"/>
              <a:t>9</a:t>
            </a:fld>
            <a:endParaRPr lang="en-US"/>
          </a:p>
        </p:txBody>
      </p:sp>
    </p:spTree>
    <p:extLst>
      <p:ext uri="{BB962C8B-B14F-4D97-AF65-F5344CB8AC3E}">
        <p14:creationId xmlns:p14="http://schemas.microsoft.com/office/powerpoint/2010/main" val="29896908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2F61ACC-2D9B-411D-A3BB-A82E441BD7DD}" type="datetimeFigureOut">
              <a:rPr lang="en-US" smtClean="0"/>
              <a:t>1/10/2011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15AE068-48BE-450F-97D6-AFF541846F8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2F61ACC-2D9B-411D-A3BB-A82E441BD7DD}" type="datetimeFigureOut">
              <a:rPr lang="en-US" smtClean="0"/>
              <a:t>1/10/2011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15AE068-48BE-450F-97D6-AFF541846F8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2F61ACC-2D9B-411D-A3BB-A82E441BD7DD}" type="datetimeFigureOut">
              <a:rPr lang="en-US" smtClean="0"/>
              <a:t>1/10/2011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15AE068-48BE-450F-97D6-AFF541846F8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2F61ACC-2D9B-411D-A3BB-A82E441BD7DD}" type="datetimeFigureOut">
              <a:rPr lang="en-US" smtClean="0"/>
              <a:t>1/10/2011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15AE068-48BE-450F-97D6-AFF541846F8E}"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2F61ACC-2D9B-411D-A3BB-A82E441BD7DD}" type="datetimeFigureOut">
              <a:rPr lang="en-US" smtClean="0"/>
              <a:t>1/10/2011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15AE068-48BE-450F-97D6-AFF541846F8E}"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2F61ACC-2D9B-411D-A3BB-A82E441BD7DD}" type="datetimeFigureOut">
              <a:rPr lang="en-US" smtClean="0"/>
              <a:t>1/10/2011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15AE068-48BE-450F-97D6-AFF541846F8E}"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2F61ACC-2D9B-411D-A3BB-A82E441BD7DD}" type="datetimeFigureOut">
              <a:rPr lang="en-US" smtClean="0"/>
              <a:t>1/10/2011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A15AE068-48BE-450F-97D6-AFF541846F8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32F61ACC-2D9B-411D-A3BB-A82E441BD7DD}" type="datetimeFigureOut">
              <a:rPr lang="en-US" smtClean="0"/>
              <a:t>1/10/2011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15AE068-48BE-450F-97D6-AFF541846F8E}"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2F61ACC-2D9B-411D-A3BB-A82E441BD7DD}" type="datetimeFigureOut">
              <a:rPr lang="en-US" smtClean="0"/>
              <a:t>1/10/2011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A15AE068-48BE-450F-97D6-AFF541846F8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32F61ACC-2D9B-411D-A3BB-A82E441BD7DD}" type="datetimeFigureOut">
              <a:rPr lang="en-US" smtClean="0"/>
              <a:t>1/10/2011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15AE068-48BE-450F-97D6-AFF541846F8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2F61ACC-2D9B-411D-A3BB-A82E441BD7DD}" type="datetimeFigureOut">
              <a:rPr lang="en-US" smtClean="0"/>
              <a:t>1/10/2011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15AE068-48BE-450F-97D6-AFF541846F8E}"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2F61ACC-2D9B-411D-A3BB-A82E441BD7DD}" type="datetimeFigureOut">
              <a:rPr lang="en-US" smtClean="0"/>
              <a:t>1/10/2011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15AE068-48BE-450F-97D6-AFF541846F8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hyperlink" Target="file:///C:\Users\Julie\Desktop\Developing%20a%20Safety%20Program\www.tdi.state.tx.us" TargetMode="External"/><Relationship Id="rId5" Type="http://schemas.openxmlformats.org/officeDocument/2006/relationships/hyperlink" Target="http://www.tdi.state.tx.us/wc/safety/videoresources/onlinepubsb.html" TargetMode="External"/><Relationship Id="rId4" Type="http://schemas.openxmlformats.org/officeDocument/2006/relationships/hyperlink" Target="http://www.doa.state.wi.us/docview.asp?docid=668"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00"/>
            <a:ext cx="7772400" cy="1828800"/>
          </a:xfrm>
        </p:spPr>
        <p:txBody>
          <a:bodyPr>
            <a:normAutofit fontScale="90000"/>
          </a:bodyPr>
          <a:lstStyle/>
          <a:p>
            <a:r>
              <a:rPr lang="en-US" dirty="0" smtClean="0"/>
              <a:t>Developing an Effective </a:t>
            </a:r>
            <a:r>
              <a:rPr lang="en-US" dirty="0"/>
              <a:t>S</a:t>
            </a:r>
            <a:r>
              <a:rPr lang="en-US" dirty="0" smtClean="0"/>
              <a:t>afety and Health </a:t>
            </a:r>
            <a:r>
              <a:rPr lang="en-US" dirty="0"/>
              <a:t>P</a:t>
            </a:r>
            <a:r>
              <a:rPr lang="en-US" dirty="0" smtClean="0"/>
              <a:t>rogram</a:t>
            </a:r>
            <a:endParaRPr lang="en-US" dirty="0"/>
          </a:p>
        </p:txBody>
      </p:sp>
      <p:sp>
        <p:nvSpPr>
          <p:cNvPr id="3" name="Subtitle 2"/>
          <p:cNvSpPr>
            <a:spLocks noGrp="1"/>
          </p:cNvSpPr>
          <p:nvPr>
            <p:ph type="subTitle" idx="1"/>
          </p:nvPr>
        </p:nvSpPr>
        <p:spPr/>
        <p:txBody>
          <a:bodyPr/>
          <a:lstStyle/>
          <a:p>
            <a:r>
              <a:rPr lang="en-US" dirty="0" smtClean="0"/>
              <a:t>Texas and Oklahoma</a:t>
            </a:r>
          </a:p>
          <a:p>
            <a:r>
              <a:rPr lang="en-US" dirty="0" smtClean="0"/>
              <a:t>2011</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9920" y="381000"/>
            <a:ext cx="1752600" cy="1752600"/>
          </a:xfrm>
          <a:prstGeom prst="rect">
            <a:avLst/>
          </a:prstGeom>
        </p:spPr>
      </p:pic>
    </p:spTree>
    <p:extLst>
      <p:ext uri="{BB962C8B-B14F-4D97-AF65-F5344CB8AC3E}">
        <p14:creationId xmlns:p14="http://schemas.microsoft.com/office/powerpoint/2010/main" val="744618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sz="4400" b="1" dirty="0">
                <a:latin typeface="Elephant" pitchFamily="18" charset="0"/>
              </a:rPr>
              <a:t>Management Commitment/Involvement-</a:t>
            </a:r>
          </a:p>
        </p:txBody>
      </p:sp>
      <p:sp>
        <p:nvSpPr>
          <p:cNvPr id="3" name="Title 2"/>
          <p:cNvSpPr>
            <a:spLocks noGrp="1"/>
          </p:cNvSpPr>
          <p:nvPr>
            <p:ph type="title"/>
          </p:nvPr>
        </p:nvSpPr>
        <p:spPr>
          <a:xfrm>
            <a:off x="609600" y="3276600"/>
            <a:ext cx="8229600" cy="1143000"/>
          </a:xfrm>
        </p:spPr>
        <p:txBody>
          <a:bodyPr>
            <a:normAutofit/>
          </a:bodyPr>
          <a:lstStyle/>
          <a:p>
            <a:r>
              <a:rPr lang="en-US" dirty="0" smtClean="0">
                <a:effectLst/>
              </a:rPr>
              <a:t>-</a:t>
            </a:r>
            <a:r>
              <a:rPr lang="en-US" i="1" dirty="0">
                <a:effectLst/>
              </a:rPr>
              <a:t>What does this mean to you?</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553075"/>
            <a:ext cx="13049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30178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553075"/>
            <a:ext cx="13049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42900" y="364420"/>
            <a:ext cx="5715000" cy="5778691"/>
          </a:xfrm>
        </p:spPr>
        <p:txBody>
          <a:bodyPr>
            <a:normAutofit fontScale="40000" lnSpcReduction="20000"/>
          </a:bodyPr>
          <a:lstStyle/>
          <a:p>
            <a:pPr lvl="0"/>
            <a:r>
              <a:rPr lang="en-US" sz="4400" dirty="0"/>
              <a:t>Commitment statement by board of directors? </a:t>
            </a:r>
            <a:endParaRPr lang="en-US" sz="4400" dirty="0" smtClean="0"/>
          </a:p>
          <a:p>
            <a:pPr lvl="0"/>
            <a:endParaRPr lang="en-US" sz="4400" dirty="0"/>
          </a:p>
          <a:p>
            <a:pPr lvl="0"/>
            <a:r>
              <a:rPr lang="en-US" sz="4400" dirty="0"/>
              <a:t>Commitment statement posted on </a:t>
            </a:r>
            <a:r>
              <a:rPr lang="en-US" sz="4400" dirty="0" smtClean="0"/>
              <a:t>walls?</a:t>
            </a:r>
            <a:endParaRPr lang="en-US" sz="4400" i="1" dirty="0" smtClean="0"/>
          </a:p>
          <a:p>
            <a:pPr lvl="0"/>
            <a:endParaRPr lang="en-US" sz="4400" dirty="0"/>
          </a:p>
          <a:p>
            <a:pPr lvl="0"/>
            <a:r>
              <a:rPr lang="en-US" sz="4400" dirty="0" smtClean="0"/>
              <a:t>* Manager Attitude</a:t>
            </a:r>
            <a:r>
              <a:rPr lang="en-US" sz="4400" dirty="0"/>
              <a:t>? </a:t>
            </a:r>
            <a:endParaRPr lang="en-US" sz="4400" dirty="0" smtClean="0"/>
          </a:p>
          <a:p>
            <a:pPr lvl="0"/>
            <a:endParaRPr lang="en-US" sz="4400" dirty="0"/>
          </a:p>
          <a:p>
            <a:pPr lvl="0"/>
            <a:r>
              <a:rPr lang="en-US" sz="4400" dirty="0"/>
              <a:t>Paycheck stuffers?  </a:t>
            </a:r>
            <a:endParaRPr lang="en-US" sz="4400" dirty="0" smtClean="0"/>
          </a:p>
          <a:p>
            <a:pPr lvl="0"/>
            <a:endParaRPr lang="en-US" sz="4400" dirty="0"/>
          </a:p>
          <a:p>
            <a:pPr lvl="0"/>
            <a:r>
              <a:rPr lang="en-US" sz="4400" dirty="0"/>
              <a:t>Safety as an agenda item at every meeting at every level of operation? </a:t>
            </a:r>
            <a:endParaRPr lang="en-US" sz="4400" dirty="0" smtClean="0"/>
          </a:p>
          <a:p>
            <a:pPr lvl="0"/>
            <a:endParaRPr lang="en-US" sz="4400" dirty="0"/>
          </a:p>
          <a:p>
            <a:pPr lvl="0"/>
            <a:r>
              <a:rPr lang="en-US" sz="4400" dirty="0"/>
              <a:t>Manager accountability for all types of safety involvement? </a:t>
            </a:r>
            <a:endParaRPr lang="en-US" sz="4400" dirty="0" smtClean="0"/>
          </a:p>
          <a:p>
            <a:pPr lvl="0"/>
            <a:endParaRPr lang="en-US" sz="4400" dirty="0"/>
          </a:p>
          <a:p>
            <a:pPr lvl="0"/>
            <a:r>
              <a:rPr lang="en-US" sz="4400" dirty="0" smtClean="0"/>
              <a:t>* Is </a:t>
            </a:r>
            <a:r>
              <a:rPr lang="en-US" sz="4400" dirty="0"/>
              <a:t>the success of the safety program “measureable”?  </a:t>
            </a:r>
            <a:endParaRPr lang="en-US" sz="4400" dirty="0" smtClean="0"/>
          </a:p>
          <a:p>
            <a:pPr lvl="0"/>
            <a:endParaRPr lang="en-US" sz="4400" dirty="0"/>
          </a:p>
          <a:p>
            <a:pPr lvl="0"/>
            <a:r>
              <a:rPr lang="en-US" sz="4400" dirty="0"/>
              <a:t>Does the safety program strive to be proactive rather than reactive?  </a:t>
            </a:r>
            <a:endParaRPr lang="en-US" sz="4400" dirty="0" smtClean="0"/>
          </a:p>
          <a:p>
            <a:pPr lvl="0"/>
            <a:endParaRPr lang="en-US" sz="4400" dirty="0"/>
          </a:p>
          <a:p>
            <a:r>
              <a:rPr lang="en-US" sz="4400" dirty="0"/>
              <a:t>Do managers have “time” for safety or are they too busy? </a:t>
            </a:r>
            <a:endParaRPr lang="en-US" sz="4400" dirty="0">
              <a:latin typeface="Elephant" pitchFamily="18" charset="0"/>
            </a:endParaRPr>
          </a:p>
        </p:txBody>
      </p:sp>
      <p:sp>
        <p:nvSpPr>
          <p:cNvPr id="2" name="TextBox 1"/>
          <p:cNvSpPr txBox="1"/>
          <p:nvPr/>
        </p:nvSpPr>
        <p:spPr>
          <a:xfrm>
            <a:off x="5562600" y="508337"/>
            <a:ext cx="1981200" cy="646331"/>
          </a:xfrm>
          <a:prstGeom prst="rect">
            <a:avLst/>
          </a:prstGeom>
          <a:noFill/>
        </p:spPr>
        <p:txBody>
          <a:bodyPr wrap="square" rtlCol="0">
            <a:spAutoFit/>
          </a:bodyPr>
          <a:lstStyle/>
          <a:p>
            <a:pPr lvl="0"/>
            <a:r>
              <a:rPr lang="en-US" i="1" dirty="0" smtClean="0"/>
              <a:t>Not enough.</a:t>
            </a:r>
          </a:p>
          <a:p>
            <a:pPr lvl="0"/>
            <a:endParaRPr lang="en-US" i="1" dirty="0" smtClean="0"/>
          </a:p>
        </p:txBody>
      </p:sp>
      <p:sp>
        <p:nvSpPr>
          <p:cNvPr id="5" name="TextBox 4"/>
          <p:cNvSpPr txBox="1"/>
          <p:nvPr/>
        </p:nvSpPr>
        <p:spPr>
          <a:xfrm>
            <a:off x="3958067" y="1154668"/>
            <a:ext cx="3993401" cy="369332"/>
          </a:xfrm>
          <a:prstGeom prst="rect">
            <a:avLst/>
          </a:prstGeom>
          <a:noFill/>
        </p:spPr>
        <p:txBody>
          <a:bodyPr wrap="none" rtlCol="0">
            <a:spAutoFit/>
          </a:bodyPr>
          <a:lstStyle/>
          <a:p>
            <a:r>
              <a:rPr lang="en-US" i="1" dirty="0" smtClean="0"/>
              <a:t>Meaningless unless there is more.</a:t>
            </a:r>
            <a:endParaRPr lang="en-US" dirty="0"/>
          </a:p>
        </p:txBody>
      </p:sp>
      <p:sp>
        <p:nvSpPr>
          <p:cNvPr id="6" name="TextBox 5"/>
          <p:cNvSpPr txBox="1"/>
          <p:nvPr/>
        </p:nvSpPr>
        <p:spPr>
          <a:xfrm>
            <a:off x="2954968" y="1411069"/>
            <a:ext cx="1537600" cy="646331"/>
          </a:xfrm>
          <a:prstGeom prst="rect">
            <a:avLst/>
          </a:prstGeom>
          <a:noFill/>
        </p:spPr>
        <p:txBody>
          <a:bodyPr wrap="none" rtlCol="0">
            <a:spAutoFit/>
          </a:bodyPr>
          <a:lstStyle/>
          <a:p>
            <a:pPr lvl="0"/>
            <a:r>
              <a:rPr lang="en-US" i="1" dirty="0" smtClean="0"/>
              <a:t>Major issue.</a:t>
            </a:r>
          </a:p>
          <a:p>
            <a:endParaRPr lang="en-US" dirty="0"/>
          </a:p>
        </p:txBody>
      </p:sp>
      <p:sp>
        <p:nvSpPr>
          <p:cNvPr id="7" name="TextBox 6"/>
          <p:cNvSpPr txBox="1"/>
          <p:nvPr/>
        </p:nvSpPr>
        <p:spPr>
          <a:xfrm>
            <a:off x="2954968" y="1965960"/>
            <a:ext cx="1571264" cy="646331"/>
          </a:xfrm>
          <a:prstGeom prst="rect">
            <a:avLst/>
          </a:prstGeom>
          <a:noFill/>
        </p:spPr>
        <p:txBody>
          <a:bodyPr wrap="none" rtlCol="0">
            <a:spAutoFit/>
          </a:bodyPr>
          <a:lstStyle/>
          <a:p>
            <a:pPr lvl="0"/>
            <a:r>
              <a:rPr lang="en-US" i="1" dirty="0" smtClean="0"/>
              <a:t>Not enough.</a:t>
            </a:r>
          </a:p>
          <a:p>
            <a:endParaRPr lang="en-US" dirty="0"/>
          </a:p>
        </p:txBody>
      </p:sp>
      <p:sp>
        <p:nvSpPr>
          <p:cNvPr id="8" name="TextBox 7"/>
          <p:cNvSpPr txBox="1"/>
          <p:nvPr/>
        </p:nvSpPr>
        <p:spPr>
          <a:xfrm>
            <a:off x="3740600" y="2819400"/>
            <a:ext cx="1396536" cy="646331"/>
          </a:xfrm>
          <a:prstGeom prst="rect">
            <a:avLst/>
          </a:prstGeom>
          <a:noFill/>
        </p:spPr>
        <p:txBody>
          <a:bodyPr wrap="none" rtlCol="0">
            <a:spAutoFit/>
          </a:bodyPr>
          <a:lstStyle/>
          <a:p>
            <a:pPr lvl="0"/>
            <a:r>
              <a:rPr lang="en-US" i="1" dirty="0" smtClean="0"/>
              <a:t>Good idea.</a:t>
            </a:r>
          </a:p>
          <a:p>
            <a:endParaRPr lang="en-US" dirty="0"/>
          </a:p>
        </p:txBody>
      </p:sp>
      <p:sp>
        <p:nvSpPr>
          <p:cNvPr id="9" name="TextBox 8"/>
          <p:cNvSpPr txBox="1"/>
          <p:nvPr/>
        </p:nvSpPr>
        <p:spPr>
          <a:xfrm>
            <a:off x="2743200" y="3471982"/>
            <a:ext cx="1143000" cy="646331"/>
          </a:xfrm>
          <a:prstGeom prst="rect">
            <a:avLst/>
          </a:prstGeom>
          <a:noFill/>
        </p:spPr>
        <p:txBody>
          <a:bodyPr wrap="square" rtlCol="0">
            <a:spAutoFit/>
          </a:bodyPr>
          <a:lstStyle/>
          <a:p>
            <a:pPr lvl="0"/>
            <a:r>
              <a:rPr lang="en-US" i="1" dirty="0" smtClean="0"/>
              <a:t>Yes.</a:t>
            </a:r>
          </a:p>
          <a:p>
            <a:endParaRPr lang="en-US" dirty="0"/>
          </a:p>
        </p:txBody>
      </p:sp>
      <p:sp>
        <p:nvSpPr>
          <p:cNvPr id="10" name="TextBox 9"/>
          <p:cNvSpPr txBox="1"/>
          <p:nvPr/>
        </p:nvSpPr>
        <p:spPr>
          <a:xfrm>
            <a:off x="2712720" y="4343400"/>
            <a:ext cx="1588897" cy="646331"/>
          </a:xfrm>
          <a:prstGeom prst="rect">
            <a:avLst/>
          </a:prstGeom>
          <a:noFill/>
        </p:spPr>
        <p:txBody>
          <a:bodyPr wrap="none" rtlCol="0">
            <a:spAutoFit/>
          </a:bodyPr>
          <a:lstStyle/>
          <a:p>
            <a:pPr lvl="0"/>
            <a:r>
              <a:rPr lang="en-US" i="1" dirty="0" smtClean="0"/>
              <a:t>It should be!</a:t>
            </a:r>
          </a:p>
          <a:p>
            <a:endParaRPr lang="en-US" dirty="0"/>
          </a:p>
        </p:txBody>
      </p:sp>
      <p:sp>
        <p:nvSpPr>
          <p:cNvPr id="11" name="TextBox 10"/>
          <p:cNvSpPr txBox="1"/>
          <p:nvPr/>
        </p:nvSpPr>
        <p:spPr>
          <a:xfrm>
            <a:off x="3537648" y="5020211"/>
            <a:ext cx="1396536" cy="646331"/>
          </a:xfrm>
          <a:prstGeom prst="rect">
            <a:avLst/>
          </a:prstGeom>
          <a:noFill/>
        </p:spPr>
        <p:txBody>
          <a:bodyPr wrap="none" rtlCol="0">
            <a:spAutoFit/>
          </a:bodyPr>
          <a:lstStyle/>
          <a:p>
            <a:pPr lvl="0"/>
            <a:r>
              <a:rPr lang="en-US" i="1" dirty="0" smtClean="0"/>
              <a:t>Good idea!</a:t>
            </a:r>
          </a:p>
          <a:p>
            <a:endParaRPr lang="en-US" dirty="0"/>
          </a:p>
        </p:txBody>
      </p:sp>
      <p:sp>
        <p:nvSpPr>
          <p:cNvPr id="12" name="TextBox 11"/>
          <p:cNvSpPr txBox="1"/>
          <p:nvPr/>
        </p:nvSpPr>
        <p:spPr>
          <a:xfrm>
            <a:off x="3507168" y="5882371"/>
            <a:ext cx="4004622" cy="923330"/>
          </a:xfrm>
          <a:prstGeom prst="rect">
            <a:avLst/>
          </a:prstGeom>
          <a:noFill/>
        </p:spPr>
        <p:txBody>
          <a:bodyPr wrap="none" rtlCol="0">
            <a:spAutoFit/>
          </a:bodyPr>
          <a:lstStyle/>
          <a:p>
            <a:r>
              <a:rPr lang="en-US" i="1" dirty="0" smtClean="0"/>
              <a:t>Hear this too much! Goes back to </a:t>
            </a:r>
          </a:p>
          <a:p>
            <a:r>
              <a:rPr lang="en-US" i="1" dirty="0" smtClean="0">
                <a:latin typeface="Elephant" pitchFamily="18" charset="0"/>
              </a:rPr>
              <a:t>Attitude!</a:t>
            </a:r>
          </a:p>
          <a:p>
            <a:endParaRPr lang="en-US" dirty="0"/>
          </a:p>
        </p:txBody>
      </p:sp>
    </p:spTree>
    <p:extLst>
      <p:ext uri="{BB962C8B-B14F-4D97-AF65-F5344CB8AC3E}">
        <p14:creationId xmlns:p14="http://schemas.microsoft.com/office/powerpoint/2010/main" val="300647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1000"/>
                                        <p:tgtEl>
                                          <p:spTgt spid="12"/>
                                        </p:tgtEl>
                                      </p:cBhvr>
                                    </p:animEffect>
                                    <p:anim calcmode="lin" valueType="num">
                                      <p:cBhvr>
                                        <p:cTn id="64" dur="1000" fill="hold"/>
                                        <p:tgtEl>
                                          <p:spTgt spid="12"/>
                                        </p:tgtEl>
                                        <p:attrNameLst>
                                          <p:attrName>ppt_x</p:attrName>
                                        </p:attrNameLst>
                                      </p:cBhvr>
                                      <p:tavLst>
                                        <p:tav tm="0">
                                          <p:val>
                                            <p:strVal val="#ppt_x"/>
                                          </p:val>
                                        </p:tav>
                                        <p:tav tm="100000">
                                          <p:val>
                                            <p:strVal val="#ppt_x"/>
                                          </p:val>
                                        </p:tav>
                                      </p:tavLst>
                                    </p:anim>
                                    <p:anim calcmode="lin" valueType="num">
                                      <p:cBhvr>
                                        <p:cTn id="6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41045" y="2590800"/>
            <a:ext cx="8229600" cy="1143000"/>
          </a:xfrm>
        </p:spPr>
        <p:txBody>
          <a:bodyPr/>
          <a:lstStyle/>
          <a:p>
            <a:r>
              <a:rPr lang="en-US" sz="4400" dirty="0">
                <a:solidFill>
                  <a:schemeClr val="tx1"/>
                </a:solidFill>
                <a:latin typeface="Elephant" pitchFamily="18" charset="0"/>
                <a:ea typeface="+mn-ea"/>
                <a:cs typeface="+mn-cs"/>
              </a:rPr>
              <a:t>Employee Involvement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553075"/>
            <a:ext cx="13049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7367636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553075"/>
            <a:ext cx="13049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381000"/>
            <a:ext cx="8229600" cy="5626291"/>
          </a:xfrm>
        </p:spPr>
        <p:txBody>
          <a:bodyPr>
            <a:normAutofit fontScale="62500" lnSpcReduction="20000"/>
          </a:bodyPr>
          <a:lstStyle/>
          <a:p>
            <a:pPr lvl="0"/>
            <a:endParaRPr lang="en-US" sz="4400" dirty="0"/>
          </a:p>
          <a:p>
            <a:pPr lvl="0"/>
            <a:r>
              <a:rPr lang="en-US" sz="4400" dirty="0"/>
              <a:t>Include employees in the analysis and planning process—either upfront or after the fact</a:t>
            </a:r>
            <a:r>
              <a:rPr lang="en-US" sz="4400" dirty="0" smtClean="0"/>
              <a:t>.</a:t>
            </a:r>
          </a:p>
          <a:p>
            <a:pPr lvl="0"/>
            <a:endParaRPr lang="en-US" sz="4400" dirty="0"/>
          </a:p>
          <a:p>
            <a:r>
              <a:rPr lang="en-US" sz="4400" dirty="0"/>
              <a:t>Employees know when a “near miss” occurs—do they know how to follow up</a:t>
            </a:r>
            <a:r>
              <a:rPr lang="en-US" sz="4400" dirty="0" smtClean="0"/>
              <a:t>?</a:t>
            </a:r>
          </a:p>
          <a:p>
            <a:endParaRPr lang="en-US" sz="4400" dirty="0"/>
          </a:p>
          <a:p>
            <a:r>
              <a:rPr lang="en-US" sz="4400" dirty="0" smtClean="0"/>
              <a:t>What about employee observations? </a:t>
            </a:r>
          </a:p>
          <a:p>
            <a:endParaRPr lang="en-US" sz="4400" dirty="0">
              <a:latin typeface="Elephant" pitchFamily="18" charset="0"/>
            </a:endParaRPr>
          </a:p>
          <a:p>
            <a:pPr lvl="0"/>
            <a:r>
              <a:rPr lang="en-US" sz="4400" dirty="0"/>
              <a:t>An employee should not begin work until safety orientation has been conducted—what message are they given when they start work?</a:t>
            </a:r>
          </a:p>
          <a:p>
            <a:endParaRPr lang="en-US" sz="4400" dirty="0">
              <a:latin typeface="Elephant" pitchFamily="18" charset="0"/>
            </a:endParaRPr>
          </a:p>
        </p:txBody>
      </p:sp>
    </p:spTree>
    <p:extLst>
      <p:ext uri="{BB962C8B-B14F-4D97-AF65-F5344CB8AC3E}">
        <p14:creationId xmlns:p14="http://schemas.microsoft.com/office/powerpoint/2010/main" val="218166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553075"/>
            <a:ext cx="13049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p:txBody>
          <a:bodyPr>
            <a:normAutofit/>
          </a:bodyPr>
          <a:lstStyle/>
          <a:p>
            <a:pPr marL="109728" indent="0">
              <a:buNone/>
            </a:pPr>
            <a:r>
              <a:rPr lang="en-US" sz="4400" b="1" dirty="0">
                <a:latin typeface="Elephant" pitchFamily="18" charset="0"/>
                <a:ea typeface="Calibri"/>
                <a:cs typeface="Times New Roman"/>
              </a:rPr>
              <a:t>Worksite Hazard Analysis:  </a:t>
            </a:r>
            <a:endParaRPr lang="en-US" sz="4400" b="1" dirty="0" smtClean="0">
              <a:latin typeface="Elephant" pitchFamily="18" charset="0"/>
              <a:ea typeface="Calibri"/>
              <a:cs typeface="Times New Roman"/>
            </a:endParaRPr>
          </a:p>
          <a:p>
            <a:pPr marL="109728" indent="0">
              <a:buNone/>
            </a:pPr>
            <a:endParaRPr lang="en-US" sz="4400" b="1" dirty="0">
              <a:highlight>
                <a:srgbClr val="FFFF00"/>
              </a:highlight>
              <a:latin typeface="Elephant" pitchFamily="18" charset="0"/>
              <a:ea typeface="Calibri"/>
              <a:cs typeface="Times New Roman"/>
            </a:endParaRPr>
          </a:p>
          <a:p>
            <a:pPr marL="109728" indent="0">
              <a:buNone/>
            </a:pPr>
            <a:r>
              <a:rPr lang="en-US" sz="4400" b="1" dirty="0" smtClean="0">
                <a:highlight>
                  <a:srgbClr val="FFFF00"/>
                </a:highlight>
                <a:latin typeface="Elephant" pitchFamily="18" charset="0"/>
                <a:ea typeface="Calibri"/>
                <a:cs typeface="Times New Roman"/>
              </a:rPr>
              <a:t>Evaluation</a:t>
            </a:r>
            <a:endParaRPr lang="en-US" sz="4400" dirty="0">
              <a:latin typeface="Elephant" pitchFamily="18" charset="0"/>
            </a:endParaRPr>
          </a:p>
        </p:txBody>
      </p:sp>
    </p:spTree>
    <p:extLst>
      <p:ext uri="{BB962C8B-B14F-4D97-AF65-F5344CB8AC3E}">
        <p14:creationId xmlns:p14="http://schemas.microsoft.com/office/powerpoint/2010/main" val="19469059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553075"/>
            <a:ext cx="13049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914400"/>
            <a:ext cx="8229600" cy="5092891"/>
          </a:xfrm>
        </p:spPr>
        <p:txBody>
          <a:bodyPr>
            <a:normAutofit fontScale="62500" lnSpcReduction="20000"/>
          </a:bodyPr>
          <a:lstStyle/>
          <a:p>
            <a:pPr lvl="0"/>
            <a:r>
              <a:rPr lang="en-US" sz="4400" dirty="0"/>
              <a:t>Job task analysis</a:t>
            </a:r>
            <a:r>
              <a:rPr lang="en-US" sz="4400" dirty="0" smtClean="0"/>
              <a:t>.</a:t>
            </a:r>
          </a:p>
          <a:p>
            <a:pPr lvl="0"/>
            <a:endParaRPr lang="en-US" sz="4400" dirty="0"/>
          </a:p>
          <a:p>
            <a:pPr lvl="0"/>
            <a:r>
              <a:rPr lang="en-US" sz="4400" dirty="0"/>
              <a:t>Job hazard analysis</a:t>
            </a:r>
            <a:r>
              <a:rPr lang="en-US" sz="4400" dirty="0" smtClean="0"/>
              <a:t>.</a:t>
            </a:r>
          </a:p>
          <a:p>
            <a:pPr lvl="0"/>
            <a:endParaRPr lang="en-US" sz="4400" dirty="0"/>
          </a:p>
          <a:p>
            <a:pPr lvl="0"/>
            <a:r>
              <a:rPr lang="en-US" sz="4400" dirty="0"/>
              <a:t>Confined space hazard analysis—Look at all your spaces and determine how to classify them</a:t>
            </a:r>
            <a:r>
              <a:rPr lang="en-US" sz="4400" dirty="0" smtClean="0"/>
              <a:t>.</a:t>
            </a:r>
          </a:p>
          <a:p>
            <a:pPr lvl="0"/>
            <a:endParaRPr lang="en-US" sz="4400" dirty="0"/>
          </a:p>
          <a:p>
            <a:pPr lvl="0"/>
            <a:r>
              <a:rPr lang="en-US" sz="4400" dirty="0"/>
              <a:t>Lockout tagout </a:t>
            </a:r>
            <a:r>
              <a:rPr lang="en-US" sz="4400" dirty="0" smtClean="0"/>
              <a:t>analysis—look at your equipment and electrical.</a:t>
            </a:r>
          </a:p>
          <a:p>
            <a:pPr lvl="0"/>
            <a:endParaRPr lang="en-US" sz="4400" dirty="0"/>
          </a:p>
          <a:p>
            <a:r>
              <a:rPr lang="en-US" sz="4400" dirty="0"/>
              <a:t>Hazard communication program analysis.</a:t>
            </a:r>
            <a:endParaRPr lang="en-US" sz="4400" dirty="0">
              <a:latin typeface="Elephant" pitchFamily="18" charset="0"/>
            </a:endParaRPr>
          </a:p>
        </p:txBody>
      </p:sp>
    </p:spTree>
    <p:extLst>
      <p:ext uri="{BB962C8B-B14F-4D97-AF65-F5344CB8AC3E}">
        <p14:creationId xmlns:p14="http://schemas.microsoft.com/office/powerpoint/2010/main" val="5038237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553075"/>
            <a:ext cx="13049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Content Placeholder 1"/>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57200" y="304800"/>
            <a:ext cx="7357533" cy="5518150"/>
          </a:xfrm>
        </p:spPr>
      </p:pic>
    </p:spTree>
    <p:extLst>
      <p:ext uri="{BB962C8B-B14F-4D97-AF65-F5344CB8AC3E}">
        <p14:creationId xmlns:p14="http://schemas.microsoft.com/office/powerpoint/2010/main" val="15915548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553075"/>
            <a:ext cx="13049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Content Placeholder 1"/>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743200" y="304800"/>
            <a:ext cx="4252913" cy="5670551"/>
          </a:xfrm>
        </p:spPr>
      </p:pic>
    </p:spTree>
    <p:extLst>
      <p:ext uri="{BB962C8B-B14F-4D97-AF65-F5344CB8AC3E}">
        <p14:creationId xmlns:p14="http://schemas.microsoft.com/office/powerpoint/2010/main" val="14443745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553075"/>
            <a:ext cx="13049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p:txBody>
          <a:bodyPr>
            <a:normAutofit/>
          </a:bodyPr>
          <a:lstStyle/>
          <a:p>
            <a:pPr marL="109728" indent="0">
              <a:buNone/>
            </a:pPr>
            <a:r>
              <a:rPr lang="en-US" sz="4400" b="1" dirty="0">
                <a:latin typeface="Elephant" pitchFamily="18" charset="0"/>
              </a:rPr>
              <a:t>Prevention and Control Measures: </a:t>
            </a:r>
            <a:endParaRPr lang="en-US" sz="4400" b="1" dirty="0" smtClean="0">
              <a:latin typeface="Elephant" pitchFamily="18" charset="0"/>
            </a:endParaRPr>
          </a:p>
          <a:p>
            <a:pPr marL="109728" indent="0">
              <a:buNone/>
            </a:pPr>
            <a:endParaRPr lang="en-US" sz="4400" b="1" dirty="0">
              <a:latin typeface="Elephant" pitchFamily="18" charset="0"/>
            </a:endParaRPr>
          </a:p>
          <a:p>
            <a:pPr marL="109728" indent="0">
              <a:buNone/>
            </a:pPr>
            <a:r>
              <a:rPr lang="en-US" sz="4400" b="1" dirty="0" smtClean="0">
                <a:solidFill>
                  <a:schemeClr val="tx1">
                    <a:lumMod val="95000"/>
                    <a:lumOff val="5000"/>
                  </a:schemeClr>
                </a:solidFill>
                <a:latin typeface="Elephant" pitchFamily="18" charset="0"/>
              </a:rPr>
              <a:t>Program </a:t>
            </a:r>
            <a:r>
              <a:rPr lang="en-US" sz="4400" b="1" dirty="0">
                <a:solidFill>
                  <a:schemeClr val="tx1">
                    <a:lumMod val="95000"/>
                    <a:lumOff val="5000"/>
                  </a:schemeClr>
                </a:solidFill>
                <a:latin typeface="Elephant" pitchFamily="18" charset="0"/>
              </a:rPr>
              <a:t>Development </a:t>
            </a:r>
            <a:endParaRPr lang="en-US" sz="4400" dirty="0">
              <a:solidFill>
                <a:schemeClr val="tx1">
                  <a:lumMod val="95000"/>
                  <a:lumOff val="5000"/>
                </a:schemeClr>
              </a:solidFill>
              <a:latin typeface="Elephant" pitchFamily="18" charset="0"/>
            </a:endParaRPr>
          </a:p>
        </p:txBody>
      </p:sp>
    </p:spTree>
    <p:extLst>
      <p:ext uri="{BB962C8B-B14F-4D97-AF65-F5344CB8AC3E}">
        <p14:creationId xmlns:p14="http://schemas.microsoft.com/office/powerpoint/2010/main" val="42334114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553075"/>
            <a:ext cx="13049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304800"/>
            <a:ext cx="8229600" cy="5702491"/>
          </a:xfrm>
        </p:spPr>
        <p:txBody>
          <a:bodyPr>
            <a:normAutofit fontScale="77500" lnSpcReduction="20000"/>
          </a:bodyPr>
          <a:lstStyle/>
          <a:p>
            <a:pPr lvl="0"/>
            <a:r>
              <a:rPr lang="en-US" sz="2800" dirty="0"/>
              <a:t>Determine and develop programs that are needed (and/or required</a:t>
            </a:r>
            <a:r>
              <a:rPr lang="en-US" sz="2800" dirty="0" smtClean="0"/>
              <a:t>).</a:t>
            </a:r>
          </a:p>
          <a:p>
            <a:pPr lvl="0"/>
            <a:endParaRPr lang="en-US" sz="3200" dirty="0"/>
          </a:p>
          <a:p>
            <a:pPr lvl="0"/>
            <a:r>
              <a:rPr lang="en-US" sz="2800" dirty="0" smtClean="0"/>
              <a:t>Determine </a:t>
            </a:r>
            <a:r>
              <a:rPr lang="en-US" sz="2800" dirty="0"/>
              <a:t>and put into place any control measures that are needed—machine guards in place; are ladders appropriate; are railings adequate</a:t>
            </a:r>
            <a:r>
              <a:rPr lang="en-US" sz="2800" dirty="0" smtClean="0"/>
              <a:t>?</a:t>
            </a:r>
          </a:p>
          <a:p>
            <a:pPr lvl="0"/>
            <a:endParaRPr lang="en-US" sz="3200" dirty="0"/>
          </a:p>
          <a:p>
            <a:pPr lvl="0"/>
            <a:r>
              <a:rPr lang="en-US" sz="2800" dirty="0"/>
              <a:t>Determine what PPE is required, purchase it, disseminate it, and encourage the use of it!  Train on it, train with it.  Managers must set an example in using it</a:t>
            </a:r>
            <a:r>
              <a:rPr lang="en-US" sz="2800" dirty="0" smtClean="0"/>
              <a:t>!</a:t>
            </a:r>
          </a:p>
          <a:p>
            <a:pPr lvl="0"/>
            <a:endParaRPr lang="en-US" sz="3200" dirty="0"/>
          </a:p>
          <a:p>
            <a:pPr lvl="0"/>
            <a:r>
              <a:rPr lang="en-US" sz="2800" dirty="0"/>
              <a:t>Determine any signage that may be required:  electrical warnings, CS warnings, LOTO warnings; warnings on ladders; warnings if contractors are working in electrical room; fire extinguishers; egress signs; etc</a:t>
            </a:r>
            <a:r>
              <a:rPr lang="en-US" sz="2800" dirty="0" smtClean="0"/>
              <a:t>.</a:t>
            </a:r>
          </a:p>
          <a:p>
            <a:pPr lvl="0"/>
            <a:endParaRPr lang="en-US" sz="3200" dirty="0"/>
          </a:p>
          <a:p>
            <a:r>
              <a:rPr lang="en-US" sz="2800" b="1" dirty="0"/>
              <a:t>Develop a plan for reviewing, revising, auditing your programs and compliance.</a:t>
            </a:r>
            <a:endParaRPr lang="en-US" sz="8000" dirty="0">
              <a:latin typeface="Elephant" pitchFamily="18" charset="0"/>
            </a:endParaRPr>
          </a:p>
        </p:txBody>
      </p:sp>
    </p:spTree>
    <p:extLst>
      <p:ext uri="{BB962C8B-B14F-4D97-AF65-F5344CB8AC3E}">
        <p14:creationId xmlns:p14="http://schemas.microsoft.com/office/powerpoint/2010/main" val="2294050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553075"/>
            <a:ext cx="13049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2590800"/>
            <a:ext cx="8229600" cy="2133599"/>
          </a:xfrm>
        </p:spPr>
        <p:txBody>
          <a:bodyPr>
            <a:normAutofit lnSpcReduction="10000"/>
          </a:bodyPr>
          <a:lstStyle/>
          <a:p>
            <a:pPr marL="109728" indent="0" algn="ctr">
              <a:buNone/>
            </a:pPr>
            <a:r>
              <a:rPr lang="en-US" sz="4400" dirty="0" smtClean="0">
                <a:latin typeface="Elephant" pitchFamily="18" charset="0"/>
              </a:rPr>
              <a:t>Why should you have an EFFECTIVE </a:t>
            </a:r>
          </a:p>
          <a:p>
            <a:pPr marL="109728" indent="0" algn="ctr">
              <a:buNone/>
            </a:pPr>
            <a:r>
              <a:rPr lang="en-US" sz="4400" dirty="0" smtClean="0">
                <a:latin typeface="Elephant" pitchFamily="18" charset="0"/>
              </a:rPr>
              <a:t>Safety and Health Program?</a:t>
            </a:r>
            <a:endParaRPr lang="en-US" sz="4400" dirty="0">
              <a:latin typeface="Elephant" pitchFamily="18" charset="0"/>
            </a:endParaRPr>
          </a:p>
        </p:txBody>
      </p:sp>
    </p:spTree>
    <p:extLst>
      <p:ext uri="{BB962C8B-B14F-4D97-AF65-F5344CB8AC3E}">
        <p14:creationId xmlns:p14="http://schemas.microsoft.com/office/powerpoint/2010/main" val="26276859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553075"/>
            <a:ext cx="13049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Content Placeholder 1"/>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609600" y="647700"/>
            <a:ext cx="7247466" cy="5435600"/>
          </a:xfrm>
        </p:spPr>
      </p:pic>
    </p:spTree>
    <p:extLst>
      <p:ext uri="{BB962C8B-B14F-4D97-AF65-F5344CB8AC3E}">
        <p14:creationId xmlns:p14="http://schemas.microsoft.com/office/powerpoint/2010/main" val="16437301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6800" y="1481328"/>
            <a:ext cx="7620000" cy="4525963"/>
          </a:xfrm>
        </p:spPr>
        <p:txBody>
          <a:bodyPr/>
          <a:lstStyle/>
          <a:p>
            <a:pPr marL="624078" indent="-514350">
              <a:buFont typeface="+mj-lt"/>
              <a:buAutoNum type="arabicPeriod"/>
            </a:pPr>
            <a:endParaRPr lang="en-US" b="1" dirty="0"/>
          </a:p>
          <a:p>
            <a:endParaRPr lang="en-US" dirty="0"/>
          </a:p>
        </p:txBody>
      </p:sp>
      <p:sp>
        <p:nvSpPr>
          <p:cNvPr id="3" name="Title 2"/>
          <p:cNvSpPr>
            <a:spLocks noGrp="1"/>
          </p:cNvSpPr>
          <p:nvPr>
            <p:ph type="title"/>
          </p:nvPr>
        </p:nvSpPr>
        <p:spPr/>
        <p:txBody>
          <a:bodyPr>
            <a:normAutofit/>
          </a:bodyPr>
          <a:lstStyle/>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553075"/>
            <a:ext cx="13049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8" name="Picture 2" descr="C:\Users\Julie\Documents\Client\CHS\CHS 2010\CHS.Jasper.072010\DSC0065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399" y="666749"/>
            <a:ext cx="7385049" cy="5538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1326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553075"/>
            <a:ext cx="13049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297094" y="990600"/>
            <a:ext cx="6383866" cy="4787900"/>
          </a:xfrm>
        </p:spPr>
      </p:pic>
    </p:spTree>
    <p:extLst>
      <p:ext uri="{BB962C8B-B14F-4D97-AF65-F5344CB8AC3E}">
        <p14:creationId xmlns:p14="http://schemas.microsoft.com/office/powerpoint/2010/main" val="25330702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553075"/>
            <a:ext cx="13049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1905000"/>
            <a:ext cx="8229600" cy="4102291"/>
          </a:xfrm>
        </p:spPr>
        <p:txBody>
          <a:bodyPr>
            <a:normAutofit/>
          </a:bodyPr>
          <a:lstStyle/>
          <a:p>
            <a:pPr marL="109728" indent="0">
              <a:buNone/>
            </a:pPr>
            <a:r>
              <a:rPr lang="en-US" sz="4400" b="1" dirty="0" smtClean="0">
                <a:latin typeface="Elephant" pitchFamily="18" charset="0"/>
                <a:ea typeface="Calibri"/>
                <a:cs typeface="Times New Roman"/>
              </a:rPr>
              <a:t>Training</a:t>
            </a:r>
          </a:p>
          <a:p>
            <a:pPr marL="109728" indent="0">
              <a:buNone/>
            </a:pPr>
            <a:endParaRPr lang="en-US" sz="4400" b="1" dirty="0">
              <a:highlight>
                <a:srgbClr val="FFFF00"/>
              </a:highlight>
              <a:latin typeface="Elephant" pitchFamily="18" charset="0"/>
              <a:ea typeface="Calibri"/>
              <a:cs typeface="Times New Roman"/>
            </a:endParaRPr>
          </a:p>
          <a:p>
            <a:pPr marL="109728" indent="0">
              <a:buNone/>
            </a:pPr>
            <a:r>
              <a:rPr lang="en-US" sz="4400" b="1" dirty="0" smtClean="0">
                <a:highlight>
                  <a:srgbClr val="FFFF00"/>
                </a:highlight>
                <a:latin typeface="Elephant" pitchFamily="18" charset="0"/>
                <a:ea typeface="Calibri"/>
                <a:cs typeface="Times New Roman"/>
              </a:rPr>
              <a:t>IMPLEMENTATION</a:t>
            </a:r>
            <a:r>
              <a:rPr lang="en-US" sz="4400" b="1" dirty="0" smtClean="0">
                <a:latin typeface="Elephant" pitchFamily="18" charset="0"/>
                <a:ea typeface="Calibri"/>
                <a:cs typeface="Times New Roman"/>
              </a:rPr>
              <a:t> </a:t>
            </a:r>
            <a:endParaRPr lang="en-US" sz="4400" dirty="0">
              <a:latin typeface="Elephant" pitchFamily="18" charset="0"/>
            </a:endParaRPr>
          </a:p>
        </p:txBody>
      </p:sp>
    </p:spTree>
    <p:extLst>
      <p:ext uri="{BB962C8B-B14F-4D97-AF65-F5344CB8AC3E}">
        <p14:creationId xmlns:p14="http://schemas.microsoft.com/office/powerpoint/2010/main" val="16750393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553075"/>
            <a:ext cx="13049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457200"/>
            <a:ext cx="8229600" cy="5550091"/>
          </a:xfrm>
        </p:spPr>
        <p:txBody>
          <a:bodyPr>
            <a:normAutofit fontScale="62500" lnSpcReduction="20000"/>
          </a:bodyPr>
          <a:lstStyle/>
          <a:p>
            <a:pPr lvl="0"/>
            <a:r>
              <a:rPr lang="en-US" sz="4400" dirty="0"/>
              <a:t>Require and conduct new employee training BEFORE an employee starts to work</a:t>
            </a:r>
            <a:r>
              <a:rPr lang="en-US" sz="4400" dirty="0" smtClean="0"/>
              <a:t>.</a:t>
            </a:r>
          </a:p>
          <a:p>
            <a:pPr lvl="0"/>
            <a:endParaRPr lang="en-US" sz="4400" dirty="0"/>
          </a:p>
          <a:p>
            <a:pPr lvl="0"/>
            <a:r>
              <a:rPr lang="en-US" sz="4400" dirty="0"/>
              <a:t>Videos only cover the basics.</a:t>
            </a:r>
          </a:p>
          <a:p>
            <a:pPr lvl="0"/>
            <a:r>
              <a:rPr lang="en-US" sz="4400" dirty="0"/>
              <a:t>Conduct onsite hands on/mentor training.</a:t>
            </a:r>
          </a:p>
          <a:p>
            <a:pPr lvl="0"/>
            <a:r>
              <a:rPr lang="en-US" sz="4400" dirty="0"/>
              <a:t>Vary the training methods</a:t>
            </a:r>
            <a:r>
              <a:rPr lang="en-US" sz="4400" dirty="0" smtClean="0"/>
              <a:t>.</a:t>
            </a:r>
          </a:p>
          <a:p>
            <a:pPr lvl="0"/>
            <a:endParaRPr lang="en-US" sz="4400" dirty="0"/>
          </a:p>
          <a:p>
            <a:r>
              <a:rPr lang="en-US" sz="4400" dirty="0"/>
              <a:t>Employees are included in training—at least in watching videos.  Are there regularly scheduled </a:t>
            </a:r>
            <a:r>
              <a:rPr lang="en-US" sz="4400" dirty="0" smtClean="0"/>
              <a:t>drills </a:t>
            </a:r>
            <a:r>
              <a:rPr lang="en-US" sz="4400" dirty="0"/>
              <a:t>for employees?  Do you include your emergency responders?  Come up with some “what if” scenarios and put them into action.  Can you react quickly enough?</a:t>
            </a:r>
            <a:endParaRPr lang="en-US" sz="4400" dirty="0">
              <a:latin typeface="Elephant" pitchFamily="18" charset="0"/>
            </a:endParaRPr>
          </a:p>
        </p:txBody>
      </p:sp>
    </p:spTree>
    <p:extLst>
      <p:ext uri="{BB962C8B-B14F-4D97-AF65-F5344CB8AC3E}">
        <p14:creationId xmlns:p14="http://schemas.microsoft.com/office/powerpoint/2010/main" val="5614300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553075"/>
            <a:ext cx="13049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1981200"/>
            <a:ext cx="8229600" cy="3416491"/>
          </a:xfrm>
        </p:spPr>
        <p:txBody>
          <a:bodyPr>
            <a:normAutofit/>
          </a:bodyPr>
          <a:lstStyle/>
          <a:p>
            <a:pPr marL="109728" indent="0">
              <a:buNone/>
            </a:pPr>
            <a:r>
              <a:rPr lang="en-US" sz="4400" dirty="0" smtClean="0">
                <a:latin typeface="Elephant" pitchFamily="18" charset="0"/>
              </a:rPr>
              <a:t>What if an employee has a heart attack while on the catwalk—what would you do?</a:t>
            </a:r>
            <a:endParaRPr lang="en-US" sz="4400" dirty="0">
              <a:latin typeface="Elephant" pitchFamily="18" charset="0"/>
            </a:endParaRPr>
          </a:p>
        </p:txBody>
      </p:sp>
    </p:spTree>
    <p:extLst>
      <p:ext uri="{BB962C8B-B14F-4D97-AF65-F5344CB8AC3E}">
        <p14:creationId xmlns:p14="http://schemas.microsoft.com/office/powerpoint/2010/main" val="17282388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553075"/>
            <a:ext cx="13049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2136584"/>
            <a:ext cx="8229600" cy="3416491"/>
          </a:xfrm>
        </p:spPr>
        <p:txBody>
          <a:bodyPr>
            <a:normAutofit/>
          </a:bodyPr>
          <a:lstStyle/>
          <a:p>
            <a:pPr marL="109728" indent="0">
              <a:buNone/>
            </a:pPr>
            <a:r>
              <a:rPr lang="en-US" sz="4400" dirty="0" smtClean="0">
                <a:latin typeface="Elephant" pitchFamily="18" charset="0"/>
              </a:rPr>
              <a:t>What if an employee “goes down” while in the boot pit—what would you do?</a:t>
            </a:r>
            <a:endParaRPr lang="en-US" sz="4400" dirty="0">
              <a:latin typeface="Elephant" pitchFamily="18" charset="0"/>
            </a:endParaRPr>
          </a:p>
        </p:txBody>
      </p:sp>
    </p:spTree>
    <p:extLst>
      <p:ext uri="{BB962C8B-B14F-4D97-AF65-F5344CB8AC3E}">
        <p14:creationId xmlns:p14="http://schemas.microsoft.com/office/powerpoint/2010/main" val="41166836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54692" y="1481138"/>
            <a:ext cx="6034616" cy="4525962"/>
          </a:xfrm>
        </p:spPr>
      </p:pic>
      <p:sp>
        <p:nvSpPr>
          <p:cNvPr id="4" name="Title 3"/>
          <p:cNvSpPr>
            <a:spLocks noGrp="1"/>
          </p:cNvSpPr>
          <p:nvPr>
            <p:ph type="title"/>
          </p:nvPr>
        </p:nvSpPr>
        <p:spPr/>
        <p:txBody>
          <a:bodyPr>
            <a:normAutofit fontScale="90000"/>
          </a:bodyPr>
          <a:lstStyle/>
          <a:p>
            <a:r>
              <a:rPr lang="en-US" dirty="0" smtClean="0"/>
              <a:t>Emergency Preparedness:  Exercise, practice, improve</a:t>
            </a: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5553075"/>
            <a:ext cx="13049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28780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553075"/>
            <a:ext cx="13049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685800" y="2590800"/>
            <a:ext cx="8001000" cy="3416491"/>
          </a:xfrm>
        </p:spPr>
        <p:txBody>
          <a:bodyPr>
            <a:normAutofit/>
          </a:bodyPr>
          <a:lstStyle/>
          <a:p>
            <a:pPr marL="109728" indent="0">
              <a:buNone/>
            </a:pPr>
            <a:r>
              <a:rPr lang="en-US" sz="4400" b="1" dirty="0">
                <a:latin typeface="Elephant" pitchFamily="18" charset="0"/>
              </a:rPr>
              <a:t>Documentation</a:t>
            </a:r>
            <a:endParaRPr lang="en-US" sz="4400" dirty="0">
              <a:latin typeface="Elephant" pitchFamily="18" charset="0"/>
            </a:endParaRPr>
          </a:p>
        </p:txBody>
      </p:sp>
    </p:spTree>
    <p:extLst>
      <p:ext uri="{BB962C8B-B14F-4D97-AF65-F5344CB8AC3E}">
        <p14:creationId xmlns:p14="http://schemas.microsoft.com/office/powerpoint/2010/main" val="20104953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553075"/>
            <a:ext cx="13049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304800"/>
            <a:ext cx="8229600" cy="6324600"/>
          </a:xfrm>
        </p:spPr>
        <p:txBody>
          <a:bodyPr>
            <a:normAutofit fontScale="55000" lnSpcReduction="20000"/>
          </a:bodyPr>
          <a:lstStyle/>
          <a:p>
            <a:pPr lvl="0"/>
            <a:r>
              <a:rPr lang="en-US" sz="4400" dirty="0"/>
              <a:t>Written programs are documentation.</a:t>
            </a:r>
          </a:p>
          <a:p>
            <a:pPr lvl="0"/>
            <a:r>
              <a:rPr lang="en-US" sz="4400" dirty="0"/>
              <a:t>Housekeeping and preventive maintenance records are documentation</a:t>
            </a:r>
          </a:p>
          <a:p>
            <a:pPr lvl="0"/>
            <a:r>
              <a:rPr lang="en-US" sz="4400" dirty="0"/>
              <a:t>OSHA 300 and 300A are documentation.</a:t>
            </a:r>
          </a:p>
          <a:p>
            <a:pPr lvl="0"/>
            <a:r>
              <a:rPr lang="en-US" sz="4400" dirty="0"/>
              <a:t>Audits are documentation.</a:t>
            </a:r>
          </a:p>
          <a:p>
            <a:pPr lvl="0"/>
            <a:r>
              <a:rPr lang="en-US" sz="4400" dirty="0"/>
              <a:t>Employee signoff on training or procedure reviews are documentation.</a:t>
            </a:r>
          </a:p>
          <a:p>
            <a:pPr lvl="0"/>
            <a:r>
              <a:rPr lang="en-US" sz="4400" dirty="0"/>
              <a:t>Procedures are documentation.</a:t>
            </a:r>
          </a:p>
          <a:p>
            <a:pPr lvl="0"/>
            <a:r>
              <a:rPr lang="en-US" sz="4400" dirty="0"/>
              <a:t>If you don’t have written procedures, how do employees know what to do?</a:t>
            </a:r>
          </a:p>
          <a:p>
            <a:pPr lvl="0"/>
            <a:r>
              <a:rPr lang="en-US" sz="4400" dirty="0"/>
              <a:t>If you don’t have complete documentation of training, how do you know how effectively an employee was educated on their job and on safety?</a:t>
            </a:r>
          </a:p>
          <a:p>
            <a:pPr lvl="0"/>
            <a:r>
              <a:rPr lang="en-US" sz="4400" dirty="0"/>
              <a:t>What method do employees use to document housekeeping?</a:t>
            </a:r>
          </a:p>
          <a:p>
            <a:pPr lvl="0"/>
            <a:r>
              <a:rPr lang="en-US" sz="4400" dirty="0"/>
              <a:t>Employees must complete much of the documentation—Do they have adequate tools (forms)?  </a:t>
            </a:r>
          </a:p>
          <a:p>
            <a:pPr marL="109728" indent="0">
              <a:buNone/>
            </a:pPr>
            <a:endParaRPr lang="en-US" sz="4400" dirty="0">
              <a:latin typeface="Elephant" pitchFamily="18" charset="0"/>
            </a:endParaRPr>
          </a:p>
        </p:txBody>
      </p:sp>
    </p:spTree>
    <p:extLst>
      <p:ext uri="{BB962C8B-B14F-4D97-AF65-F5344CB8AC3E}">
        <p14:creationId xmlns:p14="http://schemas.microsoft.com/office/powerpoint/2010/main" val="2307887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70000" lnSpcReduction="20000"/>
          </a:bodyPr>
          <a:lstStyle/>
          <a:p>
            <a:pPr marL="109728" indent="0">
              <a:buNone/>
            </a:pPr>
            <a:r>
              <a:rPr lang="en-US" b="1" dirty="0"/>
              <a:t>The goal of my presentation is to give you some ideas on how to improve or develop the safety </a:t>
            </a:r>
            <a:r>
              <a:rPr lang="en-US" b="1" dirty="0" smtClean="0"/>
              <a:t>and health program </a:t>
            </a:r>
            <a:r>
              <a:rPr lang="en-US" b="1" dirty="0"/>
              <a:t>for your company.</a:t>
            </a:r>
          </a:p>
          <a:p>
            <a:pPr marL="109728" indent="0">
              <a:buNone/>
            </a:pPr>
            <a:r>
              <a:rPr lang="en-US" dirty="0"/>
              <a:t> </a:t>
            </a:r>
          </a:p>
          <a:p>
            <a:r>
              <a:rPr lang="en-US" dirty="0" smtClean="0"/>
              <a:t>Cover basic concepts that </a:t>
            </a:r>
            <a:r>
              <a:rPr lang="en-US" dirty="0"/>
              <a:t>should be included in </a:t>
            </a:r>
            <a:r>
              <a:rPr lang="en-US" dirty="0" smtClean="0"/>
              <a:t>a </a:t>
            </a:r>
            <a:r>
              <a:rPr lang="en-US" dirty="0"/>
              <a:t>safety program </a:t>
            </a:r>
          </a:p>
          <a:p>
            <a:endParaRPr lang="en-US" dirty="0"/>
          </a:p>
          <a:p>
            <a:r>
              <a:rPr lang="en-US" dirty="0" smtClean="0"/>
              <a:t>Describe useful examples/suggestions </a:t>
            </a:r>
          </a:p>
          <a:p>
            <a:endParaRPr lang="en-US" dirty="0"/>
          </a:p>
          <a:p>
            <a:r>
              <a:rPr lang="en-US" dirty="0" smtClean="0"/>
              <a:t>Summarize </a:t>
            </a:r>
            <a:r>
              <a:rPr lang="en-US" dirty="0"/>
              <a:t>the missing links to typical safety </a:t>
            </a:r>
            <a:endParaRPr lang="en-US" dirty="0" smtClean="0"/>
          </a:p>
          <a:p>
            <a:pPr lvl="1"/>
            <a:r>
              <a:rPr lang="en-US" dirty="0" smtClean="0"/>
              <a:t>1</a:t>
            </a:r>
            <a:r>
              <a:rPr lang="en-US" dirty="0"/>
              <a:t>) developing a safety “attitude” </a:t>
            </a:r>
            <a:endParaRPr lang="en-US" dirty="0" smtClean="0"/>
          </a:p>
          <a:p>
            <a:pPr lvl="1"/>
            <a:r>
              <a:rPr lang="en-US" dirty="0" smtClean="0"/>
              <a:t>2</a:t>
            </a:r>
            <a:r>
              <a:rPr lang="en-US" dirty="0"/>
              <a:t>) </a:t>
            </a:r>
            <a:r>
              <a:rPr lang="en-US" dirty="0" smtClean="0"/>
              <a:t>implementing a successful program</a:t>
            </a:r>
          </a:p>
          <a:p>
            <a:pPr lvl="1"/>
            <a:r>
              <a:rPr lang="en-US" dirty="0" smtClean="0"/>
              <a:t>3</a:t>
            </a:r>
            <a:r>
              <a:rPr lang="en-US" dirty="0"/>
              <a:t>) inspecting what you </a:t>
            </a:r>
            <a:r>
              <a:rPr lang="en-US" dirty="0" smtClean="0"/>
              <a:t>expect—continuous improvement</a:t>
            </a:r>
            <a:endParaRPr lang="en-US" dirty="0"/>
          </a:p>
          <a:p>
            <a:r>
              <a:rPr lang="en-US" dirty="0" smtClean="0"/>
              <a:t>Provide a plan of action</a:t>
            </a:r>
          </a:p>
          <a:p>
            <a:endParaRPr lang="en-US" dirty="0" smtClean="0"/>
          </a:p>
          <a:p>
            <a:r>
              <a:rPr lang="en-US" dirty="0" smtClean="0"/>
              <a:t>Provide </a:t>
            </a:r>
            <a:r>
              <a:rPr lang="en-US" dirty="0" smtClean="0"/>
              <a:t>resources</a:t>
            </a:r>
            <a:endParaRPr lang="en-US" dirty="0"/>
          </a:p>
          <a:p>
            <a:endParaRPr lang="en-US" dirty="0"/>
          </a:p>
        </p:txBody>
      </p:sp>
      <p:sp>
        <p:nvSpPr>
          <p:cNvPr id="4" name="Title 3"/>
          <p:cNvSpPr>
            <a:spLocks noGrp="1"/>
          </p:cNvSpPr>
          <p:nvPr>
            <p:ph type="title"/>
          </p:nvPr>
        </p:nvSpPr>
        <p:spPr/>
        <p:txBody>
          <a:bodyPr/>
          <a:lstStyle/>
          <a:p>
            <a:r>
              <a:rPr lang="en-US" dirty="0" smtClean="0"/>
              <a:t>Purpose/Goal of Presentation</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553075"/>
            <a:ext cx="13049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95412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553075"/>
            <a:ext cx="13049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Content Placeholder 1"/>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33400" y="558799"/>
            <a:ext cx="7162800" cy="5372101"/>
          </a:xfrm>
        </p:spPr>
      </p:pic>
    </p:spTree>
    <p:extLst>
      <p:ext uri="{BB962C8B-B14F-4D97-AF65-F5344CB8AC3E}">
        <p14:creationId xmlns:p14="http://schemas.microsoft.com/office/powerpoint/2010/main" val="17578732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553075"/>
            <a:ext cx="13049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2590800"/>
            <a:ext cx="8229600" cy="2133599"/>
          </a:xfrm>
        </p:spPr>
        <p:txBody>
          <a:bodyPr>
            <a:normAutofit fontScale="92500" lnSpcReduction="20000"/>
          </a:bodyPr>
          <a:lstStyle/>
          <a:p>
            <a:pPr marL="109728" indent="0" algn="ctr">
              <a:buNone/>
            </a:pPr>
            <a:r>
              <a:rPr lang="en-US" sz="4400" dirty="0" smtClean="0">
                <a:latin typeface="Elephant" pitchFamily="18" charset="0"/>
              </a:rPr>
              <a:t>Do not have all your safety/procedure manuals in your OSHA Inspector“ staging area” </a:t>
            </a:r>
            <a:endParaRPr lang="en-US" sz="4400" dirty="0">
              <a:latin typeface="Elephant" pitchFamily="18" charset="0"/>
            </a:endParaRPr>
          </a:p>
        </p:txBody>
      </p:sp>
    </p:spTree>
    <p:extLst>
      <p:ext uri="{BB962C8B-B14F-4D97-AF65-F5344CB8AC3E}">
        <p14:creationId xmlns:p14="http://schemas.microsoft.com/office/powerpoint/2010/main" val="9940602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553075"/>
            <a:ext cx="13049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2590800"/>
            <a:ext cx="8229600" cy="2133599"/>
          </a:xfrm>
        </p:spPr>
        <p:txBody>
          <a:bodyPr>
            <a:normAutofit/>
          </a:bodyPr>
          <a:lstStyle/>
          <a:p>
            <a:pPr marL="109728" indent="0" algn="ctr">
              <a:buNone/>
            </a:pPr>
            <a:r>
              <a:rPr lang="en-US" sz="4400" dirty="0" smtClean="0">
                <a:latin typeface="Elephant" pitchFamily="18" charset="0"/>
              </a:rPr>
              <a:t>Do not </a:t>
            </a:r>
            <a:r>
              <a:rPr lang="en-US" sz="4400" smtClean="0">
                <a:latin typeface="Elephant" pitchFamily="18" charset="0"/>
              </a:rPr>
              <a:t>have multiple </a:t>
            </a:r>
            <a:r>
              <a:rPr lang="en-US" sz="4400" dirty="0" smtClean="0">
                <a:latin typeface="Elephant" pitchFamily="18" charset="0"/>
              </a:rPr>
              <a:t>versions of safety/procedure manuals. </a:t>
            </a:r>
            <a:endParaRPr lang="en-US" sz="4400" dirty="0">
              <a:latin typeface="Elephant" pitchFamily="18" charset="0"/>
            </a:endParaRPr>
          </a:p>
        </p:txBody>
      </p:sp>
      <p:sp>
        <p:nvSpPr>
          <p:cNvPr id="2" name="Arc 1"/>
          <p:cNvSpPr/>
          <p:nvPr/>
        </p:nvSpPr>
        <p:spPr>
          <a:xfrm>
            <a:off x="6172200" y="3048000"/>
            <a:ext cx="914400" cy="9144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2071951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553075"/>
            <a:ext cx="13049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914400" y="533399"/>
            <a:ext cx="7772400" cy="5672137"/>
          </a:xfrm>
        </p:spPr>
        <p:txBody>
          <a:bodyPr>
            <a:normAutofit lnSpcReduction="10000"/>
          </a:bodyPr>
          <a:lstStyle/>
          <a:p>
            <a:pPr lvl="1"/>
            <a:r>
              <a:rPr lang="en-US" sz="2400" dirty="0"/>
              <a:t>Hazard Communication Program</a:t>
            </a:r>
            <a:endParaRPr lang="en-US" sz="2800" dirty="0"/>
          </a:p>
          <a:p>
            <a:pPr lvl="1"/>
            <a:r>
              <a:rPr lang="en-US" sz="2400" dirty="0"/>
              <a:t>Lock out Tag Out Program</a:t>
            </a:r>
            <a:endParaRPr lang="en-US" sz="2800" dirty="0"/>
          </a:p>
          <a:p>
            <a:pPr lvl="1"/>
            <a:r>
              <a:rPr lang="en-US" sz="2400" dirty="0"/>
              <a:t>Hearing Conservation Program</a:t>
            </a:r>
            <a:endParaRPr lang="en-US" sz="2800" dirty="0"/>
          </a:p>
          <a:p>
            <a:pPr lvl="1"/>
            <a:r>
              <a:rPr lang="en-US" sz="2400" dirty="0"/>
              <a:t>Confined Space/Bin Entry Program</a:t>
            </a:r>
            <a:endParaRPr lang="en-US" sz="2800" dirty="0"/>
          </a:p>
          <a:p>
            <a:pPr lvl="1"/>
            <a:r>
              <a:rPr lang="en-US" sz="2400" dirty="0"/>
              <a:t>Fall Protection Program</a:t>
            </a:r>
            <a:endParaRPr lang="en-US" sz="2800" dirty="0"/>
          </a:p>
          <a:p>
            <a:pPr lvl="1"/>
            <a:r>
              <a:rPr lang="en-US" sz="2400" dirty="0"/>
              <a:t>Housekeeping Program</a:t>
            </a:r>
            <a:endParaRPr lang="en-US" sz="2800" dirty="0"/>
          </a:p>
          <a:p>
            <a:pPr lvl="1"/>
            <a:r>
              <a:rPr lang="en-US" sz="2400" dirty="0"/>
              <a:t>Preventive Maintenance Program</a:t>
            </a:r>
            <a:endParaRPr lang="en-US" sz="2800" dirty="0"/>
          </a:p>
          <a:p>
            <a:pPr lvl="1"/>
            <a:r>
              <a:rPr lang="en-US" sz="2400" dirty="0"/>
              <a:t>Truck and Rail Safety Program</a:t>
            </a:r>
            <a:endParaRPr lang="en-US" sz="2800" dirty="0"/>
          </a:p>
          <a:p>
            <a:pPr lvl="1"/>
            <a:r>
              <a:rPr lang="en-US" sz="2400" dirty="0"/>
              <a:t>Office Ergonomics Safety Program</a:t>
            </a:r>
            <a:endParaRPr lang="en-US" sz="2800" dirty="0"/>
          </a:p>
          <a:p>
            <a:pPr lvl="1"/>
            <a:r>
              <a:rPr lang="en-US" sz="2400" dirty="0"/>
              <a:t>Emergency Action Plan</a:t>
            </a:r>
            <a:endParaRPr lang="en-US" sz="2800" dirty="0"/>
          </a:p>
          <a:p>
            <a:pPr lvl="1"/>
            <a:r>
              <a:rPr lang="en-US" sz="2400" dirty="0"/>
              <a:t>Fire Prevention Program</a:t>
            </a:r>
            <a:endParaRPr lang="en-US" sz="2800" dirty="0"/>
          </a:p>
          <a:p>
            <a:pPr lvl="1"/>
            <a:r>
              <a:rPr lang="en-US" sz="2400" dirty="0"/>
              <a:t>First Aid/</a:t>
            </a:r>
            <a:r>
              <a:rPr lang="en-US" sz="2400" dirty="0" err="1"/>
              <a:t>Bloodborne</a:t>
            </a:r>
            <a:r>
              <a:rPr lang="en-US" sz="2400" dirty="0"/>
              <a:t> Pathogen Program</a:t>
            </a:r>
          </a:p>
          <a:p>
            <a:pPr lvl="1"/>
            <a:r>
              <a:rPr lang="en-US" sz="2400" dirty="0"/>
              <a:t>Contractor Notification </a:t>
            </a:r>
            <a:r>
              <a:rPr lang="en-US" sz="2400" dirty="0" smtClean="0"/>
              <a:t>Program</a:t>
            </a:r>
          </a:p>
          <a:p>
            <a:pPr lvl="1"/>
            <a:r>
              <a:rPr lang="en-US" sz="2400" dirty="0" smtClean="0"/>
              <a:t>Regulatory Inspection Policy/Program</a:t>
            </a:r>
            <a:endParaRPr lang="en-US" sz="2400" dirty="0"/>
          </a:p>
        </p:txBody>
      </p:sp>
    </p:spTree>
    <p:extLst>
      <p:ext uri="{BB962C8B-B14F-4D97-AF65-F5344CB8AC3E}">
        <p14:creationId xmlns:p14="http://schemas.microsoft.com/office/powerpoint/2010/main" val="37756908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Inspect what you expect!!!</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553075"/>
            <a:ext cx="13049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1828800"/>
            <a:ext cx="8229600" cy="4178491"/>
          </a:xfrm>
        </p:spPr>
        <p:txBody>
          <a:bodyPr>
            <a:normAutofit lnSpcReduction="10000"/>
          </a:bodyPr>
          <a:lstStyle/>
          <a:p>
            <a:pPr marL="109728" lvl="0" indent="0">
              <a:buNone/>
            </a:pPr>
            <a:r>
              <a:rPr lang="en-US" sz="4400" dirty="0"/>
              <a:t>Who follows up to see that the documentation actually fits the job that was done</a:t>
            </a:r>
            <a:r>
              <a:rPr lang="en-US" sz="4400" dirty="0" smtClean="0"/>
              <a:t>?</a:t>
            </a:r>
          </a:p>
          <a:p>
            <a:pPr marL="109728" lvl="0" indent="0">
              <a:buNone/>
            </a:pPr>
            <a:endParaRPr lang="en-US" sz="4400" dirty="0"/>
          </a:p>
          <a:p>
            <a:pPr marL="109728" lvl="0" indent="0">
              <a:buNone/>
            </a:pPr>
            <a:r>
              <a:rPr lang="en-US" sz="4400" dirty="0" smtClean="0"/>
              <a:t>This is key to continuous improvement.</a:t>
            </a:r>
            <a:endParaRPr lang="en-US" sz="4400" dirty="0"/>
          </a:p>
          <a:p>
            <a:pPr marL="109728" indent="0">
              <a:buNone/>
            </a:pPr>
            <a:endParaRPr lang="en-US" sz="4400" dirty="0">
              <a:latin typeface="Elephant" pitchFamily="18" charset="0"/>
            </a:endParaRPr>
          </a:p>
        </p:txBody>
      </p:sp>
    </p:spTree>
    <p:extLst>
      <p:ext uri="{BB962C8B-B14F-4D97-AF65-F5344CB8AC3E}">
        <p14:creationId xmlns:p14="http://schemas.microsoft.com/office/powerpoint/2010/main" val="28871941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553075"/>
            <a:ext cx="13049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2590800"/>
            <a:ext cx="8229600" cy="3416491"/>
          </a:xfrm>
        </p:spPr>
        <p:txBody>
          <a:bodyPr>
            <a:normAutofit/>
          </a:bodyPr>
          <a:lstStyle/>
          <a:p>
            <a:pPr marL="109728" indent="0">
              <a:buNone/>
            </a:pPr>
            <a:r>
              <a:rPr lang="en-US" sz="4400" b="1" dirty="0">
                <a:latin typeface="Elephant" pitchFamily="18" charset="0"/>
              </a:rPr>
              <a:t>Communication</a:t>
            </a:r>
            <a:endParaRPr lang="en-US" sz="4400" dirty="0">
              <a:latin typeface="Elephant" pitchFamily="18" charset="0"/>
            </a:endParaRPr>
          </a:p>
        </p:txBody>
      </p:sp>
    </p:spTree>
    <p:extLst>
      <p:ext uri="{BB962C8B-B14F-4D97-AF65-F5344CB8AC3E}">
        <p14:creationId xmlns:p14="http://schemas.microsoft.com/office/powerpoint/2010/main" val="38098847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553075"/>
            <a:ext cx="13049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533400"/>
            <a:ext cx="8229600" cy="5473891"/>
          </a:xfrm>
        </p:spPr>
        <p:txBody>
          <a:bodyPr>
            <a:normAutofit lnSpcReduction="10000"/>
          </a:bodyPr>
          <a:lstStyle/>
          <a:p>
            <a:pPr>
              <a:buFont typeface="Arial" pitchFamily="34" charset="0"/>
              <a:buChar char="•"/>
            </a:pPr>
            <a:r>
              <a:rPr lang="en-US" sz="2800" dirty="0" smtClean="0">
                <a:latin typeface="Elephant" pitchFamily="18" charset="0"/>
              </a:rPr>
              <a:t>If an employee sees something unsafe, what should they do?</a:t>
            </a:r>
          </a:p>
          <a:p>
            <a:pPr>
              <a:buFont typeface="Arial" pitchFamily="34" charset="0"/>
              <a:buChar char="•"/>
            </a:pPr>
            <a:endParaRPr lang="en-US" sz="2800" dirty="0" smtClean="0">
              <a:latin typeface="Elephant" pitchFamily="18" charset="0"/>
            </a:endParaRPr>
          </a:p>
          <a:p>
            <a:pPr>
              <a:buFont typeface="Arial" pitchFamily="34" charset="0"/>
              <a:buChar char="•"/>
            </a:pPr>
            <a:r>
              <a:rPr lang="en-US" sz="2800" dirty="0" smtClean="0">
                <a:latin typeface="Elephant" pitchFamily="18" charset="0"/>
              </a:rPr>
              <a:t>If an employee observes another employee doing something unsafe, what should they do?</a:t>
            </a:r>
          </a:p>
          <a:p>
            <a:pPr>
              <a:buFont typeface="Arial" pitchFamily="34" charset="0"/>
              <a:buChar char="•"/>
            </a:pPr>
            <a:endParaRPr lang="en-US" sz="2800" dirty="0" smtClean="0">
              <a:latin typeface="Elephant" pitchFamily="18" charset="0"/>
            </a:endParaRPr>
          </a:p>
          <a:p>
            <a:pPr>
              <a:buFont typeface="Arial" pitchFamily="34" charset="0"/>
              <a:buChar char="•"/>
            </a:pPr>
            <a:r>
              <a:rPr lang="en-US" sz="2800" dirty="0" smtClean="0">
                <a:latin typeface="Elephant" pitchFamily="18" charset="0"/>
              </a:rPr>
              <a:t>If something has “gone wrong”, how is the rest of the company notified?</a:t>
            </a:r>
          </a:p>
          <a:p>
            <a:pPr>
              <a:buFont typeface="Arial" pitchFamily="34" charset="0"/>
              <a:buChar char="•"/>
            </a:pPr>
            <a:endParaRPr lang="en-US" sz="2800" dirty="0" smtClean="0">
              <a:latin typeface="Elephant" pitchFamily="18" charset="0"/>
            </a:endParaRPr>
          </a:p>
          <a:p>
            <a:pPr>
              <a:buFont typeface="Arial" pitchFamily="34" charset="0"/>
              <a:buChar char="•"/>
            </a:pPr>
            <a:r>
              <a:rPr lang="en-US" sz="2800" dirty="0" smtClean="0">
                <a:latin typeface="Elephant" pitchFamily="18" charset="0"/>
              </a:rPr>
              <a:t>If something has “gone wrong”, how is “retraining” conducted to fix the problem?</a:t>
            </a:r>
          </a:p>
          <a:p>
            <a:pPr>
              <a:buFont typeface="Arial" pitchFamily="34" charset="0"/>
              <a:buChar char="•"/>
            </a:pPr>
            <a:endParaRPr lang="en-US" sz="4400" dirty="0">
              <a:latin typeface="Elephant" pitchFamily="18" charset="0"/>
            </a:endParaRPr>
          </a:p>
        </p:txBody>
      </p:sp>
    </p:spTree>
    <p:extLst>
      <p:ext uri="{BB962C8B-B14F-4D97-AF65-F5344CB8AC3E}">
        <p14:creationId xmlns:p14="http://schemas.microsoft.com/office/powerpoint/2010/main" val="34148779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553075"/>
            <a:ext cx="13049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33400" y="1828800"/>
            <a:ext cx="8229600" cy="3492691"/>
          </a:xfrm>
        </p:spPr>
        <p:txBody>
          <a:bodyPr>
            <a:normAutofit/>
          </a:bodyPr>
          <a:lstStyle/>
          <a:p>
            <a:pPr marL="109728" indent="0">
              <a:buNone/>
            </a:pPr>
            <a:r>
              <a:rPr lang="en-US" sz="4800" b="1" dirty="0">
                <a:latin typeface="Elephant" pitchFamily="18" charset="0"/>
              </a:rPr>
              <a:t>Emergency </a:t>
            </a:r>
            <a:r>
              <a:rPr lang="en-US" sz="4800" b="1" dirty="0" smtClean="0">
                <a:latin typeface="Elephant" pitchFamily="18" charset="0"/>
              </a:rPr>
              <a:t>Preparedness</a:t>
            </a:r>
            <a:endParaRPr lang="en-US" sz="4800" b="1" dirty="0">
              <a:latin typeface="Elephant" pitchFamily="18" charset="0"/>
            </a:endParaRPr>
          </a:p>
          <a:p>
            <a:pPr marL="109728" indent="0">
              <a:buNone/>
            </a:pPr>
            <a:endParaRPr lang="en-US" sz="4800" dirty="0" smtClean="0">
              <a:latin typeface="Elephant" pitchFamily="18" charset="0"/>
            </a:endParaRPr>
          </a:p>
          <a:p>
            <a:pPr marL="109728" indent="0">
              <a:buNone/>
            </a:pPr>
            <a:r>
              <a:rPr lang="en-US" sz="4800" dirty="0" smtClean="0">
                <a:latin typeface="Elephant" pitchFamily="18" charset="0"/>
              </a:rPr>
              <a:t>Knowledge </a:t>
            </a:r>
            <a:r>
              <a:rPr lang="en-US" sz="4800" dirty="0">
                <a:latin typeface="Elephant" pitchFamily="18" charset="0"/>
              </a:rPr>
              <a:t>replaces fear!</a:t>
            </a:r>
          </a:p>
          <a:p>
            <a:pPr marL="109728" indent="0">
              <a:buNone/>
            </a:pPr>
            <a:endParaRPr lang="en-US" sz="4800" dirty="0">
              <a:latin typeface="Elephant" pitchFamily="18" charset="0"/>
            </a:endParaRPr>
          </a:p>
        </p:txBody>
      </p:sp>
    </p:spTree>
    <p:extLst>
      <p:ext uri="{BB962C8B-B14F-4D97-AF65-F5344CB8AC3E}">
        <p14:creationId xmlns:p14="http://schemas.microsoft.com/office/powerpoint/2010/main" val="8172591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553075"/>
            <a:ext cx="13049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066800" y="2590801"/>
            <a:ext cx="7620000" cy="1143000"/>
          </a:xfrm>
        </p:spPr>
        <p:txBody>
          <a:bodyPr>
            <a:normAutofit/>
          </a:bodyPr>
          <a:lstStyle/>
          <a:p>
            <a:pPr marL="109728" indent="0">
              <a:buNone/>
            </a:pPr>
            <a:r>
              <a:rPr lang="en-US" sz="4400" dirty="0" smtClean="0">
                <a:latin typeface="Elephant" pitchFamily="18" charset="0"/>
              </a:rPr>
              <a:t>Closing the Loop…</a:t>
            </a:r>
            <a:endParaRPr lang="en-US" sz="4400" dirty="0">
              <a:latin typeface="Elephant" pitchFamily="18" charset="0"/>
            </a:endParaRPr>
          </a:p>
        </p:txBody>
      </p:sp>
    </p:spTree>
    <p:extLst>
      <p:ext uri="{BB962C8B-B14F-4D97-AF65-F5344CB8AC3E}">
        <p14:creationId xmlns:p14="http://schemas.microsoft.com/office/powerpoint/2010/main" val="24638606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71600" y="2415421"/>
            <a:ext cx="6324600" cy="3137654"/>
          </a:xfrm>
        </p:spPr>
        <p:txBody>
          <a:bodyPr>
            <a:normAutofit lnSpcReduction="10000"/>
          </a:bodyPr>
          <a:lstStyle/>
          <a:p>
            <a:pPr marL="624078" indent="-514350">
              <a:buAutoNum type="arabicPeriod"/>
            </a:pPr>
            <a:r>
              <a:rPr lang="en-US" b="1" dirty="0" smtClean="0"/>
              <a:t>Developing a safety “attitude</a:t>
            </a:r>
            <a:r>
              <a:rPr lang="en-US" b="1" dirty="0" smtClean="0"/>
              <a:t>”</a:t>
            </a:r>
          </a:p>
          <a:p>
            <a:pPr marL="109728" indent="0">
              <a:buNone/>
            </a:pPr>
            <a:r>
              <a:rPr lang="en-US" b="1" dirty="0" smtClean="0"/>
              <a:t>	</a:t>
            </a:r>
            <a:endParaRPr lang="en-US" b="1" dirty="0"/>
          </a:p>
          <a:p>
            <a:pPr marL="624078" indent="-514350">
              <a:buAutoNum type="arabicPeriod"/>
            </a:pPr>
            <a:r>
              <a:rPr lang="en-US" b="1" dirty="0" smtClean="0"/>
              <a:t>Implementing the program successfully</a:t>
            </a:r>
          </a:p>
          <a:p>
            <a:pPr marL="624078" indent="-514350">
              <a:buAutoNum type="arabicPeriod"/>
            </a:pPr>
            <a:endParaRPr lang="en-US" b="1" dirty="0"/>
          </a:p>
          <a:p>
            <a:pPr marL="624078" indent="-514350">
              <a:buAutoNum type="arabicPeriod"/>
            </a:pPr>
            <a:r>
              <a:rPr lang="en-US" b="1" dirty="0" smtClean="0"/>
              <a:t>Inspecting what you expect –Continuous Improvement</a:t>
            </a:r>
            <a:endParaRPr lang="en-US" b="1" dirty="0"/>
          </a:p>
          <a:p>
            <a:endParaRPr lang="en-US" dirty="0"/>
          </a:p>
        </p:txBody>
      </p:sp>
      <p:sp>
        <p:nvSpPr>
          <p:cNvPr id="3" name="Title 2"/>
          <p:cNvSpPr>
            <a:spLocks noGrp="1"/>
          </p:cNvSpPr>
          <p:nvPr>
            <p:ph type="title"/>
          </p:nvPr>
        </p:nvSpPr>
        <p:spPr>
          <a:xfrm>
            <a:off x="756285" y="533400"/>
            <a:ext cx="8229600" cy="1143000"/>
          </a:xfrm>
        </p:spPr>
        <p:txBody>
          <a:bodyPr>
            <a:normAutofit fontScale="90000"/>
          </a:bodyPr>
          <a:lstStyle/>
          <a:p>
            <a:r>
              <a:rPr lang="en-US" dirty="0" smtClean="0"/>
              <a:t>The Missing Links in many </a:t>
            </a:r>
            <a:br>
              <a:rPr lang="en-US" dirty="0" smtClean="0"/>
            </a:br>
            <a:r>
              <a:rPr lang="en-US" dirty="0" smtClean="0"/>
              <a:t>Safety &amp; Health Programs</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553075"/>
            <a:ext cx="13049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76129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6800" y="1481328"/>
            <a:ext cx="7620000" cy="4525963"/>
          </a:xfrm>
        </p:spPr>
        <p:txBody>
          <a:bodyPr/>
          <a:lstStyle/>
          <a:p>
            <a:pPr marL="624078" indent="-514350">
              <a:buFont typeface="+mj-lt"/>
              <a:buAutoNum type="arabicPeriod"/>
            </a:pPr>
            <a:endParaRPr lang="en-US" b="1" dirty="0"/>
          </a:p>
          <a:p>
            <a:pPr marL="624078" lvl="0" indent="-514350">
              <a:buFont typeface="+mj-lt"/>
              <a:buAutoNum type="arabicPeriod"/>
            </a:pPr>
            <a:r>
              <a:rPr lang="en-US" dirty="0"/>
              <a:t>Worksite and employee involvement </a:t>
            </a:r>
            <a:endParaRPr lang="en-US" dirty="0" smtClean="0"/>
          </a:p>
          <a:p>
            <a:pPr marL="624078" lvl="0" indent="-514350">
              <a:buFont typeface="+mj-lt"/>
              <a:buAutoNum type="arabicPeriod"/>
            </a:pPr>
            <a:endParaRPr lang="en-US" b="1" dirty="0"/>
          </a:p>
          <a:p>
            <a:pPr marL="624078" lvl="0" indent="-514350">
              <a:buFont typeface="+mj-lt"/>
              <a:buAutoNum type="arabicPeriod"/>
            </a:pPr>
            <a:r>
              <a:rPr lang="en-US" dirty="0"/>
              <a:t>Worksite analysis </a:t>
            </a:r>
            <a:endParaRPr lang="en-US" dirty="0" smtClean="0"/>
          </a:p>
          <a:p>
            <a:pPr marL="624078" lvl="0" indent="-514350">
              <a:buFont typeface="+mj-lt"/>
              <a:buAutoNum type="arabicPeriod"/>
            </a:pPr>
            <a:endParaRPr lang="en-US" b="1" dirty="0"/>
          </a:p>
          <a:p>
            <a:pPr marL="624078" lvl="0" indent="-514350">
              <a:buFont typeface="+mj-lt"/>
              <a:buAutoNum type="arabicPeriod"/>
            </a:pPr>
            <a:r>
              <a:rPr lang="en-US" dirty="0"/>
              <a:t>Hazard </a:t>
            </a:r>
            <a:r>
              <a:rPr lang="en-US" dirty="0" smtClean="0"/>
              <a:t>prevention</a:t>
            </a:r>
          </a:p>
          <a:p>
            <a:pPr marL="624078" lvl="0" indent="-514350">
              <a:buFont typeface="+mj-lt"/>
              <a:buAutoNum type="arabicPeriod"/>
            </a:pPr>
            <a:endParaRPr lang="en-US" b="1" dirty="0"/>
          </a:p>
          <a:p>
            <a:pPr marL="624078" lvl="0" indent="-514350">
              <a:buFont typeface="+mj-lt"/>
              <a:buAutoNum type="arabicPeriod"/>
            </a:pPr>
            <a:r>
              <a:rPr lang="en-US" dirty="0"/>
              <a:t>Training</a:t>
            </a:r>
            <a:endParaRPr lang="en-US" b="1" dirty="0"/>
          </a:p>
          <a:p>
            <a:endParaRPr lang="en-US" dirty="0"/>
          </a:p>
        </p:txBody>
      </p:sp>
      <p:sp>
        <p:nvSpPr>
          <p:cNvPr id="3" name="Title 2"/>
          <p:cNvSpPr>
            <a:spLocks noGrp="1"/>
          </p:cNvSpPr>
          <p:nvPr>
            <p:ph type="title"/>
          </p:nvPr>
        </p:nvSpPr>
        <p:spPr/>
        <p:txBody>
          <a:bodyPr>
            <a:normAutofit fontScale="90000"/>
          </a:bodyPr>
          <a:lstStyle/>
          <a:p>
            <a:r>
              <a:rPr lang="en-US" dirty="0" smtClean="0"/>
              <a:t>Components from Seminar Flyer</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553075"/>
            <a:ext cx="13049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01123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553075"/>
            <a:ext cx="13049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81000" y="2590800"/>
            <a:ext cx="8458200" cy="2133599"/>
          </a:xfrm>
        </p:spPr>
        <p:txBody>
          <a:bodyPr>
            <a:normAutofit/>
          </a:bodyPr>
          <a:lstStyle/>
          <a:p>
            <a:pPr marL="109728" indent="0">
              <a:buNone/>
            </a:pPr>
            <a:r>
              <a:rPr lang="en-US" sz="4400" b="1" dirty="0"/>
              <a:t>Developing a safety “attitude</a:t>
            </a:r>
            <a:r>
              <a:rPr lang="en-US" sz="4400" b="1" dirty="0" smtClean="0"/>
              <a:t>”</a:t>
            </a:r>
          </a:p>
          <a:p>
            <a:pPr marL="109728" indent="0">
              <a:buNone/>
            </a:pPr>
            <a:r>
              <a:rPr lang="en-US" sz="4400" b="1" dirty="0" smtClean="0"/>
              <a:t>…a safety culture!</a:t>
            </a:r>
            <a:endParaRPr lang="en-US" sz="4400" b="1" dirty="0"/>
          </a:p>
        </p:txBody>
      </p:sp>
    </p:spTree>
    <p:extLst>
      <p:ext uri="{BB962C8B-B14F-4D97-AF65-F5344CB8AC3E}">
        <p14:creationId xmlns:p14="http://schemas.microsoft.com/office/powerpoint/2010/main" val="26511228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553075"/>
            <a:ext cx="13049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2590800"/>
            <a:ext cx="8229600" cy="2133599"/>
          </a:xfrm>
        </p:spPr>
        <p:txBody>
          <a:bodyPr>
            <a:normAutofit/>
          </a:bodyPr>
          <a:lstStyle/>
          <a:p>
            <a:pPr marL="109728" indent="0">
              <a:buNone/>
            </a:pPr>
            <a:r>
              <a:rPr lang="en-US" sz="4400" b="1" dirty="0" smtClean="0"/>
              <a:t>Implementing the program successfully</a:t>
            </a:r>
            <a:endParaRPr lang="en-US" sz="4400" b="1" dirty="0"/>
          </a:p>
        </p:txBody>
      </p:sp>
    </p:spTree>
    <p:extLst>
      <p:ext uri="{BB962C8B-B14F-4D97-AF65-F5344CB8AC3E}">
        <p14:creationId xmlns:p14="http://schemas.microsoft.com/office/powerpoint/2010/main" val="3394935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553075"/>
            <a:ext cx="13049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2590800"/>
            <a:ext cx="8229600" cy="2133599"/>
          </a:xfrm>
        </p:spPr>
        <p:txBody>
          <a:bodyPr>
            <a:normAutofit lnSpcReduction="10000"/>
          </a:bodyPr>
          <a:lstStyle/>
          <a:p>
            <a:pPr marL="109728" indent="0" algn="ctr">
              <a:buNone/>
            </a:pPr>
            <a:r>
              <a:rPr lang="en-US" sz="4400" b="1" dirty="0" smtClean="0"/>
              <a:t>Inspecting </a:t>
            </a:r>
            <a:r>
              <a:rPr lang="en-US" sz="4400" b="1" dirty="0"/>
              <a:t>what you </a:t>
            </a:r>
            <a:r>
              <a:rPr lang="en-US" sz="4400" b="1" dirty="0" smtClean="0"/>
              <a:t>expect—</a:t>
            </a:r>
          </a:p>
          <a:p>
            <a:pPr marL="109728" indent="0" algn="ctr">
              <a:buNone/>
            </a:pPr>
            <a:r>
              <a:rPr lang="en-US" sz="4400" b="1" dirty="0" smtClean="0"/>
              <a:t>Continuous Improvement </a:t>
            </a:r>
            <a:endParaRPr lang="en-US" sz="4400" b="1" dirty="0"/>
          </a:p>
          <a:p>
            <a:pPr marL="109728" indent="0" algn="ctr">
              <a:buNone/>
            </a:pPr>
            <a:endParaRPr lang="en-US" sz="4400" dirty="0">
              <a:latin typeface="Elephant" pitchFamily="18" charset="0"/>
            </a:endParaRPr>
          </a:p>
        </p:txBody>
      </p:sp>
    </p:spTree>
    <p:extLst>
      <p:ext uri="{BB962C8B-B14F-4D97-AF65-F5344CB8AC3E}">
        <p14:creationId xmlns:p14="http://schemas.microsoft.com/office/powerpoint/2010/main" val="14791677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553075"/>
            <a:ext cx="13049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Content Placeholder 1"/>
          <p:cNvGraphicFramePr>
            <a:graphicFrameLocks noGrp="1"/>
          </p:cNvGraphicFramePr>
          <p:nvPr>
            <p:ph idx="1"/>
            <p:extLst>
              <p:ext uri="{D42A27DB-BD31-4B8C-83A1-F6EECF244321}">
                <p14:modId xmlns:p14="http://schemas.microsoft.com/office/powerpoint/2010/main" val="3107542222"/>
              </p:ext>
            </p:extLst>
          </p:nvPr>
        </p:nvGraphicFramePr>
        <p:xfrm>
          <a:off x="2514600" y="762000"/>
          <a:ext cx="3751611" cy="5229217"/>
        </p:xfrm>
        <a:graphic>
          <a:graphicData uri="http://schemas.openxmlformats.org/drawingml/2006/table">
            <a:tbl>
              <a:tblPr>
                <a:tableStyleId>{5C22544A-7EE6-4342-B048-85BDC9FD1C3A}</a:tableStyleId>
              </a:tblPr>
              <a:tblGrid>
                <a:gridCol w="3751611"/>
              </a:tblGrid>
              <a:tr h="548871">
                <a:tc>
                  <a:txBody>
                    <a:bodyPr/>
                    <a:lstStyle/>
                    <a:p>
                      <a:pPr algn="ctr" fontAlgn="ctr"/>
                      <a:r>
                        <a:rPr lang="en-US" sz="2000" b="1" u="none" strike="noStrike" dirty="0">
                          <a:effectLst/>
                        </a:rPr>
                        <a:t>Management Commitment/Involvement</a:t>
                      </a:r>
                      <a:endParaRPr lang="en-US" sz="2000" b="1" i="0" u="none" strike="noStrike" dirty="0">
                        <a:solidFill>
                          <a:srgbClr val="000000"/>
                        </a:solidFill>
                        <a:effectLst/>
                        <a:latin typeface="Times New Roman"/>
                      </a:endParaRPr>
                    </a:p>
                  </a:txBody>
                  <a:tcPr marL="7379" marR="7379" marT="7379" marB="0" anchor="ctr"/>
                </a:tc>
              </a:tr>
              <a:tr h="60726">
                <a:tc>
                  <a:txBody>
                    <a:bodyPr/>
                    <a:lstStyle/>
                    <a:p>
                      <a:pPr algn="ctr" fontAlgn="ctr"/>
                      <a:endParaRPr lang="en-US" sz="800" b="1" i="0" u="none" strike="noStrike" dirty="0">
                        <a:solidFill>
                          <a:srgbClr val="000000"/>
                        </a:solidFill>
                        <a:effectLst/>
                        <a:latin typeface="Times New Roman"/>
                      </a:endParaRPr>
                    </a:p>
                  </a:txBody>
                  <a:tcPr marL="7379" marR="7379" marT="7379" marB="0" anchor="ctr"/>
                </a:tc>
              </a:tr>
              <a:tr h="472919">
                <a:tc>
                  <a:txBody>
                    <a:bodyPr/>
                    <a:lstStyle/>
                    <a:p>
                      <a:pPr algn="ctr" fontAlgn="ctr"/>
                      <a:r>
                        <a:rPr lang="en-US" sz="2000" b="1" u="none" strike="noStrike" dirty="0">
                          <a:effectLst/>
                        </a:rPr>
                        <a:t>Employee Involvement</a:t>
                      </a:r>
                      <a:endParaRPr lang="en-US" sz="2000" b="1" i="0" u="none" strike="noStrike" dirty="0">
                        <a:solidFill>
                          <a:srgbClr val="000000"/>
                        </a:solidFill>
                        <a:effectLst/>
                        <a:latin typeface="Times New Roman"/>
                      </a:endParaRPr>
                    </a:p>
                  </a:txBody>
                  <a:tcPr marL="7379" marR="7379" marT="7379" marB="0" anchor="ctr"/>
                </a:tc>
              </a:tr>
              <a:tr h="303839">
                <a:tc>
                  <a:txBody>
                    <a:bodyPr/>
                    <a:lstStyle/>
                    <a:p>
                      <a:pPr algn="ctr" fontAlgn="ctr"/>
                      <a:endParaRPr lang="en-US" sz="800" b="1" i="0" u="none" strike="noStrike" dirty="0">
                        <a:solidFill>
                          <a:srgbClr val="000000"/>
                        </a:solidFill>
                        <a:effectLst/>
                        <a:latin typeface="Times New Roman"/>
                      </a:endParaRPr>
                    </a:p>
                  </a:txBody>
                  <a:tcPr marL="7379" marR="7379" marT="7379" marB="0" anchor="ctr"/>
                </a:tc>
              </a:tr>
              <a:tr h="495652">
                <a:tc>
                  <a:txBody>
                    <a:bodyPr/>
                    <a:lstStyle/>
                    <a:p>
                      <a:pPr algn="ctr" fontAlgn="ctr"/>
                      <a:r>
                        <a:rPr lang="en-US" sz="2000" b="1" u="none" strike="noStrike" dirty="0">
                          <a:effectLst/>
                        </a:rPr>
                        <a:t>Worksite Hazard Analysis     (Evaluate)</a:t>
                      </a:r>
                      <a:endParaRPr lang="en-US" sz="2000" b="1" i="0" u="none" strike="noStrike" dirty="0">
                        <a:solidFill>
                          <a:srgbClr val="000000"/>
                        </a:solidFill>
                        <a:effectLst/>
                        <a:latin typeface="Times New Roman"/>
                      </a:endParaRPr>
                    </a:p>
                  </a:txBody>
                  <a:tcPr marL="7379" marR="7379" marT="7379" marB="0" anchor="ctr"/>
                </a:tc>
              </a:tr>
              <a:tr h="38709">
                <a:tc>
                  <a:txBody>
                    <a:bodyPr/>
                    <a:lstStyle/>
                    <a:p>
                      <a:pPr algn="ctr" fontAlgn="ctr"/>
                      <a:endParaRPr lang="en-US" sz="800" b="1" i="0" u="none" strike="noStrike" dirty="0">
                        <a:solidFill>
                          <a:srgbClr val="000000"/>
                        </a:solidFill>
                        <a:effectLst/>
                        <a:latin typeface="Times New Roman"/>
                      </a:endParaRPr>
                    </a:p>
                  </a:txBody>
                  <a:tcPr marL="7379" marR="7379" marT="7379" marB="0" anchor="ctr"/>
                </a:tc>
              </a:tr>
              <a:tr h="1235883">
                <a:tc>
                  <a:txBody>
                    <a:bodyPr/>
                    <a:lstStyle/>
                    <a:p>
                      <a:pPr algn="ctr" fontAlgn="ctr"/>
                      <a:r>
                        <a:rPr lang="en-US" sz="2000" b="1" u="none" strike="noStrike" dirty="0">
                          <a:effectLst/>
                        </a:rPr>
                        <a:t>Prevention and Control Measures (physical/tangible measures) </a:t>
                      </a:r>
                      <a:endParaRPr lang="en-US" sz="2000" b="1" u="none" strike="noStrike" dirty="0" smtClean="0">
                        <a:effectLst/>
                      </a:endParaRPr>
                    </a:p>
                    <a:p>
                      <a:pPr algn="ctr" fontAlgn="ctr"/>
                      <a:r>
                        <a:rPr lang="en-US" sz="2000" b="1" u="none" strike="noStrike" dirty="0" smtClean="0">
                          <a:effectLst/>
                        </a:rPr>
                        <a:t>(</a:t>
                      </a:r>
                      <a:r>
                        <a:rPr lang="en-US" sz="2000" b="1" u="none" strike="noStrike" dirty="0">
                          <a:effectLst/>
                        </a:rPr>
                        <a:t>Develop the Programs)</a:t>
                      </a:r>
                      <a:endParaRPr lang="en-US" sz="2000" b="1" i="0" u="none" strike="noStrike" dirty="0">
                        <a:solidFill>
                          <a:srgbClr val="000000"/>
                        </a:solidFill>
                        <a:effectLst/>
                        <a:latin typeface="Times New Roman"/>
                      </a:endParaRPr>
                    </a:p>
                  </a:txBody>
                  <a:tcPr marL="7379" marR="7379" marT="7379" marB="0" anchor="ctr"/>
                </a:tc>
              </a:tr>
              <a:tr h="235230">
                <a:tc>
                  <a:txBody>
                    <a:bodyPr/>
                    <a:lstStyle/>
                    <a:p>
                      <a:pPr algn="ctr" fontAlgn="b"/>
                      <a:endParaRPr lang="en-US" sz="800" b="1" i="0" u="none" strike="noStrike" dirty="0">
                        <a:solidFill>
                          <a:srgbClr val="000000"/>
                        </a:solidFill>
                        <a:effectLst/>
                        <a:latin typeface="Calibri"/>
                      </a:endParaRPr>
                    </a:p>
                  </a:txBody>
                  <a:tcPr marL="7379" marR="7379" marT="7379" marB="0" anchor="b"/>
                </a:tc>
              </a:tr>
              <a:tr h="252727">
                <a:tc>
                  <a:txBody>
                    <a:bodyPr/>
                    <a:lstStyle/>
                    <a:p>
                      <a:pPr algn="ctr" fontAlgn="ctr"/>
                      <a:r>
                        <a:rPr lang="en-US" sz="2000" b="1" u="none" strike="noStrike" dirty="0">
                          <a:effectLst/>
                        </a:rPr>
                        <a:t>Training </a:t>
                      </a:r>
                      <a:endParaRPr lang="en-US" sz="2000" b="1" u="none" strike="noStrike" dirty="0" smtClean="0">
                        <a:effectLst/>
                      </a:endParaRPr>
                    </a:p>
                    <a:p>
                      <a:pPr algn="ctr" fontAlgn="ctr"/>
                      <a:r>
                        <a:rPr lang="en-US" sz="2000" b="1" u="none" strike="noStrike" dirty="0" smtClean="0">
                          <a:effectLst/>
                        </a:rPr>
                        <a:t>(</a:t>
                      </a:r>
                      <a:r>
                        <a:rPr lang="en-US" sz="2000" b="1" u="none" strike="noStrike" dirty="0">
                          <a:effectLst/>
                        </a:rPr>
                        <a:t>Implementation)</a:t>
                      </a:r>
                      <a:endParaRPr lang="en-US" sz="2000" b="1" i="0" u="none" strike="noStrike" dirty="0">
                        <a:solidFill>
                          <a:srgbClr val="000000"/>
                        </a:solidFill>
                        <a:effectLst/>
                        <a:latin typeface="Times New Roman"/>
                      </a:endParaRPr>
                    </a:p>
                  </a:txBody>
                  <a:tcPr marL="7379" marR="7379" marT="7379" marB="0" anchor="ctr"/>
                </a:tc>
              </a:tr>
              <a:tr h="254832">
                <a:tc>
                  <a:txBody>
                    <a:bodyPr/>
                    <a:lstStyle/>
                    <a:p>
                      <a:pPr algn="ctr" fontAlgn="ctr"/>
                      <a:endParaRPr lang="en-US" sz="800" b="1" i="0" u="none" strike="noStrike" dirty="0">
                        <a:solidFill>
                          <a:srgbClr val="000000"/>
                        </a:solidFill>
                        <a:effectLst/>
                        <a:latin typeface="Times New Roman"/>
                      </a:endParaRPr>
                    </a:p>
                  </a:txBody>
                  <a:tcPr marL="7379" marR="7379" marT="7379" marB="0" anchor="ctr"/>
                </a:tc>
              </a:tr>
              <a:tr h="495652">
                <a:tc>
                  <a:txBody>
                    <a:bodyPr/>
                    <a:lstStyle/>
                    <a:p>
                      <a:pPr algn="ctr" fontAlgn="ctr"/>
                      <a:r>
                        <a:rPr lang="en-US" sz="2000" b="1" u="none" strike="noStrike" dirty="0">
                          <a:effectLst/>
                        </a:rPr>
                        <a:t>Documentation                        </a:t>
                      </a:r>
                      <a:endParaRPr lang="en-US" sz="2000" b="1" u="none" strike="noStrike" dirty="0" smtClean="0">
                        <a:effectLst/>
                      </a:endParaRPr>
                    </a:p>
                    <a:p>
                      <a:pPr algn="ctr" fontAlgn="ctr"/>
                      <a:r>
                        <a:rPr lang="en-US" sz="2000" b="1" u="none" strike="noStrike" dirty="0" smtClean="0">
                          <a:effectLst/>
                        </a:rPr>
                        <a:t>(Re-evaluate</a:t>
                      </a:r>
                      <a:r>
                        <a:rPr lang="en-US" sz="2000" b="1" u="none" strike="noStrike" dirty="0">
                          <a:effectLst/>
                        </a:rPr>
                        <a:t>, Revise, Audit)</a:t>
                      </a:r>
                      <a:endParaRPr lang="en-US" sz="2000" b="1" i="0" u="none" strike="noStrike" dirty="0">
                        <a:solidFill>
                          <a:srgbClr val="000000"/>
                        </a:solidFill>
                        <a:effectLst/>
                        <a:latin typeface="Times New Roman"/>
                      </a:endParaRPr>
                    </a:p>
                  </a:txBody>
                  <a:tcPr marL="7379" marR="7379" marT="7379" marB="0" anchor="ctr"/>
                </a:tc>
              </a:tr>
            </a:tbl>
          </a:graphicData>
        </a:graphic>
      </p:graphicFrame>
    </p:spTree>
    <p:extLst>
      <p:ext uri="{BB962C8B-B14F-4D97-AF65-F5344CB8AC3E}">
        <p14:creationId xmlns:p14="http://schemas.microsoft.com/office/powerpoint/2010/main" val="37998312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2133600"/>
            <a:ext cx="8229600" cy="3419475"/>
          </a:xfrm>
        </p:spPr>
        <p:txBody>
          <a:bodyPr>
            <a:normAutofit/>
          </a:bodyPr>
          <a:lstStyle/>
          <a:p>
            <a:pPr marL="624078" indent="-514350">
              <a:buAutoNum type="arabicPeriod"/>
            </a:pPr>
            <a:r>
              <a:rPr lang="en-US" b="1" dirty="0" smtClean="0"/>
              <a:t>Developing a safety “attitude”</a:t>
            </a:r>
          </a:p>
          <a:p>
            <a:pPr marL="886968" lvl="3" indent="0">
              <a:buNone/>
            </a:pPr>
            <a:r>
              <a:rPr lang="en-US" b="1" dirty="0" smtClean="0"/>
              <a:t>It’s a culture, not just a program.</a:t>
            </a:r>
          </a:p>
          <a:p>
            <a:pPr marL="624078" indent="-514350">
              <a:buAutoNum type="arabicPeriod"/>
            </a:pPr>
            <a:endParaRPr lang="en-US" b="1" dirty="0"/>
          </a:p>
          <a:p>
            <a:pPr marL="624078" indent="-514350">
              <a:buAutoNum type="arabicPeriod"/>
            </a:pPr>
            <a:r>
              <a:rPr lang="en-US" b="1" dirty="0" smtClean="0"/>
              <a:t>Implementing the program successfully</a:t>
            </a:r>
          </a:p>
          <a:p>
            <a:pPr marL="886968" lvl="3" indent="0">
              <a:buNone/>
            </a:pPr>
            <a:r>
              <a:rPr lang="en-US" b="1" dirty="0" smtClean="0"/>
              <a:t>Must be hands on by all employees all the time.</a:t>
            </a:r>
          </a:p>
          <a:p>
            <a:pPr marL="624078" indent="-514350">
              <a:buAutoNum type="arabicPeriod"/>
            </a:pPr>
            <a:endParaRPr lang="en-US" b="1" dirty="0"/>
          </a:p>
          <a:p>
            <a:pPr marL="624078" indent="-514350">
              <a:buAutoNum type="arabicPeriod"/>
            </a:pPr>
            <a:r>
              <a:rPr lang="en-US" b="1" dirty="0" smtClean="0"/>
              <a:t>Inspecting what you expect </a:t>
            </a:r>
          </a:p>
          <a:p>
            <a:pPr marL="886968" lvl="3" indent="0">
              <a:buNone/>
            </a:pPr>
            <a:r>
              <a:rPr lang="en-US" b="1" dirty="0" smtClean="0"/>
              <a:t>If you can’t measure it, how do you know it is working?</a:t>
            </a:r>
            <a:endParaRPr lang="en-US" b="1" dirty="0"/>
          </a:p>
          <a:p>
            <a:endParaRPr lang="en-US" dirty="0"/>
          </a:p>
        </p:txBody>
      </p:sp>
      <p:sp>
        <p:nvSpPr>
          <p:cNvPr id="3" name="Title 2"/>
          <p:cNvSpPr>
            <a:spLocks noGrp="1"/>
          </p:cNvSpPr>
          <p:nvPr>
            <p:ph type="title"/>
          </p:nvPr>
        </p:nvSpPr>
        <p:spPr>
          <a:xfrm>
            <a:off x="756285" y="533400"/>
            <a:ext cx="8229600" cy="1143000"/>
          </a:xfrm>
        </p:spPr>
        <p:txBody>
          <a:bodyPr>
            <a:normAutofit fontScale="90000"/>
          </a:bodyPr>
          <a:lstStyle/>
          <a:p>
            <a:r>
              <a:rPr lang="en-US" dirty="0" smtClean="0"/>
              <a:t>The Missing Links in many </a:t>
            </a:r>
            <a:br>
              <a:rPr lang="en-US" dirty="0" smtClean="0"/>
            </a:br>
            <a:r>
              <a:rPr lang="en-US" dirty="0" smtClean="0"/>
              <a:t>Safety &amp; Health Programs</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553075"/>
            <a:ext cx="13049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1052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effectLst/>
              </a:rPr>
              <a:t>Getting Started on Your Health and Safety Program</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553075"/>
            <a:ext cx="13049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04800" y="1585086"/>
            <a:ext cx="8458200" cy="4635691"/>
          </a:xfrm>
        </p:spPr>
        <p:txBody>
          <a:bodyPr>
            <a:normAutofit fontScale="77500" lnSpcReduction="20000"/>
          </a:bodyPr>
          <a:lstStyle/>
          <a:p>
            <a:r>
              <a:rPr lang="en-US" sz="4200" b="1" dirty="0"/>
              <a:t>Look at What You </a:t>
            </a:r>
            <a:r>
              <a:rPr lang="en-US" sz="4200" b="1" dirty="0" smtClean="0"/>
              <a:t>Have</a:t>
            </a:r>
          </a:p>
          <a:p>
            <a:r>
              <a:rPr lang="en-US" sz="4200" b="1" dirty="0"/>
              <a:t>Review and </a:t>
            </a:r>
            <a:r>
              <a:rPr lang="en-US" sz="4200" b="1" dirty="0" smtClean="0"/>
              <a:t>Compare</a:t>
            </a:r>
          </a:p>
          <a:p>
            <a:r>
              <a:rPr lang="en-US" sz="4200" b="1" dirty="0"/>
              <a:t>Develop </a:t>
            </a:r>
            <a:r>
              <a:rPr lang="en-US" sz="4200" b="1" dirty="0" smtClean="0"/>
              <a:t>Procedures, Policies and Plans</a:t>
            </a:r>
          </a:p>
          <a:p>
            <a:r>
              <a:rPr lang="en-US" sz="4200" b="1" dirty="0"/>
              <a:t>Develop an Action </a:t>
            </a:r>
            <a:r>
              <a:rPr lang="en-US" sz="4200" b="1" dirty="0" smtClean="0"/>
              <a:t>Plan for Implementation</a:t>
            </a:r>
            <a:endParaRPr lang="en-US" sz="4200" dirty="0"/>
          </a:p>
          <a:p>
            <a:r>
              <a:rPr lang="en-US" sz="4200" b="1" dirty="0"/>
              <a:t>Take </a:t>
            </a:r>
            <a:r>
              <a:rPr lang="en-US" sz="4200" b="1" dirty="0" smtClean="0"/>
              <a:t>Action</a:t>
            </a:r>
          </a:p>
          <a:p>
            <a:r>
              <a:rPr lang="en-US" sz="4200" b="1" dirty="0"/>
              <a:t>Open </a:t>
            </a:r>
            <a:r>
              <a:rPr lang="en-US" sz="4200" b="1" dirty="0" smtClean="0"/>
              <a:t>Communication</a:t>
            </a:r>
          </a:p>
          <a:p>
            <a:r>
              <a:rPr lang="en-US" sz="4200" b="1" dirty="0"/>
              <a:t>Maintain Your </a:t>
            </a:r>
            <a:r>
              <a:rPr lang="en-US" sz="4200" b="1" dirty="0" smtClean="0"/>
              <a:t>Program-Inspect/Audit</a:t>
            </a:r>
          </a:p>
          <a:p>
            <a:endParaRPr lang="en-US" sz="4400" b="1" dirty="0" smtClean="0"/>
          </a:p>
          <a:p>
            <a:pPr marL="109728" indent="0">
              <a:buNone/>
            </a:pPr>
            <a:endParaRPr lang="en-US" sz="4400" dirty="0">
              <a:latin typeface="Elephant" pitchFamily="18" charset="0"/>
            </a:endParaRPr>
          </a:p>
        </p:txBody>
      </p:sp>
    </p:spTree>
    <p:extLst>
      <p:ext uri="{BB962C8B-B14F-4D97-AF65-F5344CB8AC3E}">
        <p14:creationId xmlns:p14="http://schemas.microsoft.com/office/powerpoint/2010/main" val="28579158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553075"/>
            <a:ext cx="13049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2590800"/>
            <a:ext cx="8229600" cy="2133599"/>
          </a:xfrm>
        </p:spPr>
        <p:txBody>
          <a:bodyPr>
            <a:normAutofit/>
          </a:bodyPr>
          <a:lstStyle/>
          <a:p>
            <a:pPr marL="109728" indent="0" algn="ctr">
              <a:buNone/>
            </a:pPr>
            <a:r>
              <a:rPr lang="en-US" sz="4400" dirty="0" smtClean="0">
                <a:latin typeface="Elephant" pitchFamily="18" charset="0"/>
              </a:rPr>
              <a:t>Where can you go for help?</a:t>
            </a:r>
            <a:endParaRPr lang="en-US" sz="4400" dirty="0">
              <a:latin typeface="Elephant" pitchFamily="18" charset="0"/>
            </a:endParaRPr>
          </a:p>
        </p:txBody>
      </p:sp>
    </p:spTree>
    <p:extLst>
      <p:ext uri="{BB962C8B-B14F-4D97-AF65-F5344CB8AC3E}">
        <p14:creationId xmlns:p14="http://schemas.microsoft.com/office/powerpoint/2010/main" val="29274831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553075"/>
            <a:ext cx="13049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802005" y="838200"/>
            <a:ext cx="8229600" cy="4876800"/>
          </a:xfrm>
        </p:spPr>
        <p:txBody>
          <a:bodyPr>
            <a:normAutofit lnSpcReduction="10000"/>
          </a:bodyPr>
          <a:lstStyle/>
          <a:p>
            <a:r>
              <a:rPr lang="en-US" sz="4400" dirty="0" smtClean="0">
                <a:latin typeface="Elephant" pitchFamily="18" charset="0"/>
              </a:rPr>
              <a:t>NGFA</a:t>
            </a:r>
          </a:p>
          <a:p>
            <a:r>
              <a:rPr lang="en-US" sz="4400" dirty="0" smtClean="0">
                <a:latin typeface="Elephant" pitchFamily="18" charset="0"/>
              </a:rPr>
              <a:t>OSHA</a:t>
            </a:r>
          </a:p>
          <a:p>
            <a:r>
              <a:rPr lang="en-US" sz="4400" dirty="0" smtClean="0">
                <a:latin typeface="Elephant" pitchFamily="18" charset="0"/>
              </a:rPr>
              <a:t>Insurance Companies</a:t>
            </a:r>
          </a:p>
          <a:p>
            <a:r>
              <a:rPr lang="en-US" sz="4400" dirty="0" smtClean="0">
                <a:latin typeface="Elephant" pitchFamily="18" charset="0"/>
              </a:rPr>
              <a:t>Consultants</a:t>
            </a:r>
          </a:p>
          <a:p>
            <a:r>
              <a:rPr lang="en-US" sz="4400" dirty="0" smtClean="0">
                <a:latin typeface="Elephant" pitchFamily="18" charset="0"/>
              </a:rPr>
              <a:t>State safety organizations</a:t>
            </a:r>
          </a:p>
          <a:p>
            <a:r>
              <a:rPr lang="en-US" sz="4400" dirty="0" smtClean="0">
                <a:latin typeface="Elephant" pitchFamily="18" charset="0"/>
              </a:rPr>
              <a:t>National Safety Council</a:t>
            </a:r>
          </a:p>
          <a:p>
            <a:r>
              <a:rPr lang="en-US" sz="4400" dirty="0" smtClean="0">
                <a:latin typeface="Elephant" pitchFamily="18" charset="0"/>
              </a:rPr>
              <a:t>Other Industries</a:t>
            </a:r>
          </a:p>
        </p:txBody>
      </p:sp>
    </p:spTree>
    <p:extLst>
      <p:ext uri="{BB962C8B-B14F-4D97-AF65-F5344CB8AC3E}">
        <p14:creationId xmlns:p14="http://schemas.microsoft.com/office/powerpoint/2010/main" val="12379745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553075"/>
            <a:ext cx="13049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990599"/>
            <a:ext cx="8229600" cy="5214937"/>
          </a:xfrm>
        </p:spPr>
        <p:txBody>
          <a:bodyPr>
            <a:normAutofit fontScale="47500" lnSpcReduction="20000"/>
          </a:bodyPr>
          <a:lstStyle/>
          <a:p>
            <a:pPr marL="109728" indent="0">
              <a:buNone/>
            </a:pPr>
            <a:r>
              <a:rPr lang="en-US" sz="5900" dirty="0"/>
              <a:t>Google:  </a:t>
            </a:r>
            <a:r>
              <a:rPr lang="en-US" sz="5900" b="1" i="1" dirty="0"/>
              <a:t>Developing a Safety </a:t>
            </a:r>
            <a:r>
              <a:rPr lang="en-US" sz="5900" b="1" i="1" dirty="0" smtClean="0"/>
              <a:t>Program</a:t>
            </a:r>
          </a:p>
          <a:p>
            <a:endParaRPr lang="en-US" sz="4400" dirty="0"/>
          </a:p>
          <a:p>
            <a:r>
              <a:rPr lang="en-US" sz="4400" b="1" dirty="0" smtClean="0"/>
              <a:t>Guide </a:t>
            </a:r>
            <a:r>
              <a:rPr lang="en-US" sz="4400" b="1" dirty="0"/>
              <a:t>to Your Written Health and Safety Program; </a:t>
            </a:r>
            <a:r>
              <a:rPr lang="en-US" sz="4400" dirty="0"/>
              <a:t>Developed by: State of Wisconsin Department of Administration Bureau of State Risk </a:t>
            </a:r>
            <a:r>
              <a:rPr lang="en-US" sz="4400" dirty="0" smtClean="0"/>
              <a:t>Management </a:t>
            </a:r>
            <a:r>
              <a:rPr lang="en-US" sz="4400" u="sng" dirty="0" smtClean="0">
                <a:hlinkClick r:id="rId4"/>
              </a:rPr>
              <a:t>http</a:t>
            </a:r>
            <a:r>
              <a:rPr lang="en-US" sz="4400" u="sng" dirty="0">
                <a:hlinkClick r:id="rId4"/>
              </a:rPr>
              <a:t>://www.doa.state.wi.us/docview.asp?docid=668</a:t>
            </a:r>
            <a:endParaRPr lang="en-US" sz="4400" dirty="0"/>
          </a:p>
          <a:p>
            <a:endParaRPr lang="en-US" sz="4400" dirty="0"/>
          </a:p>
          <a:p>
            <a:r>
              <a:rPr lang="en-US" sz="4400" b="1" u="sng" dirty="0">
                <a:hlinkClick r:id="rId5"/>
              </a:rPr>
              <a:t>http://www.tdi.state.tx.us/wc/safety/videoresources/onlinepubsb.html</a:t>
            </a:r>
            <a:endParaRPr lang="en-US" sz="4400" dirty="0"/>
          </a:p>
          <a:p>
            <a:pPr marL="109728" indent="0">
              <a:buNone/>
            </a:pPr>
            <a:r>
              <a:rPr lang="en-US" sz="4400" dirty="0"/>
              <a:t> </a:t>
            </a:r>
          </a:p>
          <a:p>
            <a:r>
              <a:rPr lang="en-US" sz="4400" dirty="0"/>
              <a:t>The Texas Department of Insurance, Division of Workers’ Compensation (TDI, DWC) Resource Center offers a workers’ health and safety video tape library. Call (512) 804-4620 for more information or visit our web site at </a:t>
            </a:r>
            <a:r>
              <a:rPr lang="en-US" sz="4400" u="sng" dirty="0">
                <a:hlinkClick r:id="rId6" action="ppaction://hlinkfile"/>
              </a:rPr>
              <a:t>www.tdi.state.tx.us</a:t>
            </a:r>
            <a:r>
              <a:rPr lang="en-US" sz="4400" dirty="0"/>
              <a:t>. Disclaimer: Information contained in this training program is considered accurate at time of publication.</a:t>
            </a:r>
          </a:p>
          <a:p>
            <a:pPr marL="109728" indent="0">
              <a:buNone/>
            </a:pPr>
            <a:endParaRPr lang="en-US" sz="4400" dirty="0">
              <a:latin typeface="Elephant" pitchFamily="18" charset="0"/>
            </a:endParaRPr>
          </a:p>
        </p:txBody>
      </p:sp>
    </p:spTree>
    <p:extLst>
      <p:ext uri="{BB962C8B-B14F-4D97-AF65-F5344CB8AC3E}">
        <p14:creationId xmlns:p14="http://schemas.microsoft.com/office/powerpoint/2010/main" val="11244596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553075"/>
            <a:ext cx="13049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1524000"/>
            <a:ext cx="8077200" cy="4858576"/>
          </a:xfrm>
        </p:spPr>
        <p:txBody>
          <a:bodyPr>
            <a:normAutofit fontScale="62500" lnSpcReduction="20000"/>
          </a:bodyPr>
          <a:lstStyle/>
          <a:p>
            <a:pPr marL="109728" indent="0">
              <a:buNone/>
            </a:pPr>
            <a:r>
              <a:rPr lang="en-US" sz="4400" dirty="0" smtClean="0"/>
              <a:t>     “</a:t>
            </a:r>
            <a:r>
              <a:rPr lang="en-US" sz="4400" dirty="0"/>
              <a:t>The health and safety of </a:t>
            </a:r>
            <a:r>
              <a:rPr lang="en-US" sz="4400" dirty="0" smtClean="0"/>
              <a:t>our employees </a:t>
            </a:r>
            <a:r>
              <a:rPr lang="en-US" sz="4400" dirty="0"/>
              <a:t>is a major consideration in </a:t>
            </a:r>
            <a:r>
              <a:rPr lang="en-US" sz="4400" dirty="0" smtClean="0"/>
              <a:t>the operation </a:t>
            </a:r>
            <a:r>
              <a:rPr lang="en-US" sz="4400" dirty="0"/>
              <a:t>of </a:t>
            </a:r>
            <a:r>
              <a:rPr lang="en-US" sz="4400" dirty="0" smtClean="0"/>
              <a:t>this company. Management and supervisory </a:t>
            </a:r>
            <a:r>
              <a:rPr lang="en-US" sz="4400" dirty="0"/>
              <a:t>personnel will </a:t>
            </a:r>
            <a:r>
              <a:rPr lang="en-US" sz="4400" dirty="0" smtClean="0"/>
              <a:t>be accountable </a:t>
            </a:r>
            <a:r>
              <a:rPr lang="en-US" sz="4400" dirty="0"/>
              <a:t>for the health and safety </a:t>
            </a:r>
            <a:r>
              <a:rPr lang="en-US" sz="4400" dirty="0" smtClean="0"/>
              <a:t>of the </a:t>
            </a:r>
            <a:r>
              <a:rPr lang="en-US" sz="4400" dirty="0"/>
              <a:t>employees working under </a:t>
            </a:r>
            <a:r>
              <a:rPr lang="en-US" sz="4400" dirty="0" smtClean="0"/>
              <a:t>their supervision </a:t>
            </a:r>
            <a:r>
              <a:rPr lang="en-US" sz="4400" dirty="0"/>
              <a:t>and will be expected </a:t>
            </a:r>
            <a:r>
              <a:rPr lang="en-US" sz="4400" dirty="0" smtClean="0"/>
              <a:t>to conduct </a:t>
            </a:r>
            <a:r>
              <a:rPr lang="en-US" sz="4400" dirty="0"/>
              <a:t>operations in a safe manner </a:t>
            </a:r>
            <a:r>
              <a:rPr lang="en-US" sz="4400" dirty="0" smtClean="0"/>
              <a:t>at all </a:t>
            </a:r>
            <a:r>
              <a:rPr lang="en-US" sz="4400" dirty="0"/>
              <a:t>times.</a:t>
            </a:r>
          </a:p>
          <a:p>
            <a:pPr marL="109728" indent="0">
              <a:buNone/>
            </a:pPr>
            <a:r>
              <a:rPr lang="en-US" sz="4400" dirty="0" smtClean="0"/>
              <a:t>     Management </a:t>
            </a:r>
            <a:r>
              <a:rPr lang="en-US" sz="4400" dirty="0"/>
              <a:t>will also be </a:t>
            </a:r>
            <a:r>
              <a:rPr lang="en-US" sz="4400" dirty="0" smtClean="0"/>
              <a:t>responsible for establishing </a:t>
            </a:r>
            <a:r>
              <a:rPr lang="en-US" sz="4400" dirty="0"/>
              <a:t>safe working </a:t>
            </a:r>
            <a:r>
              <a:rPr lang="en-US" sz="4400" dirty="0" smtClean="0"/>
              <a:t>conditions and </a:t>
            </a:r>
            <a:r>
              <a:rPr lang="en-US" sz="4400" dirty="0"/>
              <a:t>proper attitudes toward safety </a:t>
            </a:r>
            <a:r>
              <a:rPr lang="en-US" sz="4400" dirty="0" smtClean="0"/>
              <a:t>and for </a:t>
            </a:r>
            <a:r>
              <a:rPr lang="en-US" sz="4400" dirty="0"/>
              <a:t>promoting the health and health </a:t>
            </a:r>
            <a:r>
              <a:rPr lang="en-US" sz="4400" dirty="0" smtClean="0"/>
              <a:t>and safety </a:t>
            </a:r>
            <a:r>
              <a:rPr lang="en-US" sz="4400" dirty="0"/>
              <a:t>of all employees”.</a:t>
            </a:r>
            <a:endParaRPr lang="en-US" sz="4400" dirty="0">
              <a:latin typeface="Elephant" pitchFamily="18" charset="0"/>
            </a:endParaRPr>
          </a:p>
        </p:txBody>
      </p:sp>
      <p:sp>
        <p:nvSpPr>
          <p:cNvPr id="2" name="TextBox 1"/>
          <p:cNvSpPr txBox="1"/>
          <p:nvPr/>
        </p:nvSpPr>
        <p:spPr>
          <a:xfrm>
            <a:off x="609600" y="381000"/>
            <a:ext cx="6697603" cy="646331"/>
          </a:xfrm>
          <a:prstGeom prst="rect">
            <a:avLst/>
          </a:prstGeom>
          <a:noFill/>
        </p:spPr>
        <p:txBody>
          <a:bodyPr wrap="none" rtlCol="0">
            <a:spAutoFit/>
          </a:bodyPr>
          <a:lstStyle/>
          <a:p>
            <a:r>
              <a:rPr lang="en-US" sz="3600" b="1" dirty="0" smtClean="0">
                <a:latin typeface="Elephant" pitchFamily="18" charset="0"/>
              </a:rPr>
              <a:t>Sample Mission Statement </a:t>
            </a:r>
            <a:r>
              <a:rPr lang="en-US" sz="3600" dirty="0" smtClean="0">
                <a:latin typeface="Elephant" pitchFamily="18" charset="0"/>
              </a:rPr>
              <a:t>1</a:t>
            </a:r>
            <a:endParaRPr lang="en-US" sz="3600" dirty="0">
              <a:latin typeface="Elephant" pitchFamily="18" charset="0"/>
            </a:endParaRPr>
          </a:p>
        </p:txBody>
      </p:sp>
    </p:spTree>
    <p:extLst>
      <p:ext uri="{BB962C8B-B14F-4D97-AF65-F5344CB8AC3E}">
        <p14:creationId xmlns:p14="http://schemas.microsoft.com/office/powerpoint/2010/main" val="31043951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624078" lvl="0" indent="-514350">
              <a:buFont typeface="+mj-lt"/>
              <a:buAutoNum type="arabicPeriod"/>
            </a:pPr>
            <a:r>
              <a:rPr lang="en-US" sz="2400" dirty="0"/>
              <a:t>Management Commitment and Written </a:t>
            </a:r>
            <a:r>
              <a:rPr lang="en-US" sz="2400" dirty="0" smtClean="0"/>
              <a:t>Plan</a:t>
            </a:r>
            <a:endParaRPr lang="en-US" sz="2400" b="1" dirty="0"/>
          </a:p>
          <a:p>
            <a:pPr marL="624078" lvl="0" indent="-514350">
              <a:buFont typeface="+mj-lt"/>
              <a:buAutoNum type="arabicPeriod"/>
            </a:pPr>
            <a:r>
              <a:rPr lang="en-US" sz="2400" dirty="0"/>
              <a:t>Employee Orientation and Involvement</a:t>
            </a:r>
            <a:endParaRPr lang="en-US" sz="2400" b="1" dirty="0"/>
          </a:p>
          <a:p>
            <a:pPr marL="624078" lvl="0" indent="-514350">
              <a:buFont typeface="+mj-lt"/>
              <a:buAutoNum type="arabicPeriod"/>
            </a:pPr>
            <a:r>
              <a:rPr lang="en-US" sz="2400" dirty="0"/>
              <a:t>Hazard Identification, Evaluation and </a:t>
            </a:r>
            <a:r>
              <a:rPr lang="en-US" sz="2400" dirty="0" smtClean="0"/>
              <a:t>Control</a:t>
            </a:r>
            <a:endParaRPr lang="en-US" sz="2400" b="1" dirty="0"/>
          </a:p>
          <a:p>
            <a:pPr marL="624078" lvl="0" indent="-514350">
              <a:buFont typeface="+mj-lt"/>
              <a:buAutoNum type="arabicPeriod"/>
            </a:pPr>
            <a:r>
              <a:rPr lang="en-US" sz="2400" dirty="0"/>
              <a:t>Chemical Hazard Communication: Inventory, MSDS, Labeling</a:t>
            </a:r>
            <a:endParaRPr lang="en-US" sz="2400" b="1" dirty="0"/>
          </a:p>
          <a:p>
            <a:pPr marL="624078" lvl="0" indent="-514350">
              <a:buFont typeface="+mj-lt"/>
              <a:buAutoNum type="arabicPeriod"/>
            </a:pPr>
            <a:r>
              <a:rPr lang="en-US" sz="2400" dirty="0"/>
              <a:t>OSHA Recordkeeping: OSHA 300 Logs and Form 301</a:t>
            </a:r>
            <a:endParaRPr lang="en-US" sz="2400" b="1" dirty="0"/>
          </a:p>
          <a:p>
            <a:pPr marL="624078" indent="-514350">
              <a:buFont typeface="+mj-lt"/>
              <a:buAutoNum type="arabicPeriod"/>
            </a:pPr>
            <a:r>
              <a:rPr lang="en-US" sz="2400" dirty="0"/>
              <a:t>Emergency Preparedness: Fire Safety Plan, </a:t>
            </a:r>
            <a:r>
              <a:rPr lang="en-US" sz="2400" dirty="0" err="1"/>
              <a:t>Bloodborne</a:t>
            </a:r>
            <a:r>
              <a:rPr lang="en-US" sz="2400" dirty="0"/>
              <a:t> Pathogens</a:t>
            </a:r>
          </a:p>
        </p:txBody>
      </p:sp>
      <p:sp>
        <p:nvSpPr>
          <p:cNvPr id="3" name="Title 2"/>
          <p:cNvSpPr>
            <a:spLocks noGrp="1"/>
          </p:cNvSpPr>
          <p:nvPr>
            <p:ph type="title"/>
          </p:nvPr>
        </p:nvSpPr>
        <p:spPr/>
        <p:txBody>
          <a:bodyPr>
            <a:normAutofit/>
          </a:bodyPr>
          <a:lstStyle/>
          <a:p>
            <a:r>
              <a:rPr lang="en-US" sz="3200" dirty="0" smtClean="0"/>
              <a:t>Components From some Random Source</a:t>
            </a:r>
            <a:endParaRPr lang="en-US" sz="32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553075"/>
            <a:ext cx="13049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24807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553075"/>
            <a:ext cx="13049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838200" y="1524001"/>
            <a:ext cx="7848600" cy="4343400"/>
          </a:xfrm>
        </p:spPr>
        <p:txBody>
          <a:bodyPr>
            <a:normAutofit fontScale="62500" lnSpcReduction="20000"/>
          </a:bodyPr>
          <a:lstStyle/>
          <a:p>
            <a:pPr marL="109728" indent="0">
              <a:buNone/>
            </a:pPr>
            <a:r>
              <a:rPr lang="en-US" sz="4400" dirty="0"/>
              <a:t>“It is the intent of this </a:t>
            </a:r>
            <a:r>
              <a:rPr lang="en-US" sz="4400" dirty="0" smtClean="0"/>
              <a:t>company to comply with </a:t>
            </a:r>
            <a:r>
              <a:rPr lang="en-US" sz="4400" dirty="0"/>
              <a:t>all applicable state </a:t>
            </a:r>
            <a:r>
              <a:rPr lang="en-US" sz="4400" dirty="0" smtClean="0"/>
              <a:t>and federal </a:t>
            </a:r>
            <a:r>
              <a:rPr lang="en-US" sz="4400" dirty="0"/>
              <a:t>health and safety standards. </a:t>
            </a:r>
            <a:r>
              <a:rPr lang="en-US" sz="4400" dirty="0" smtClean="0"/>
              <a:t>To do </a:t>
            </a:r>
            <a:r>
              <a:rPr lang="en-US" sz="4400" dirty="0"/>
              <a:t>this, we </a:t>
            </a:r>
            <a:r>
              <a:rPr lang="en-US" sz="4400" dirty="0" smtClean="0"/>
              <a:t>must constantly </a:t>
            </a:r>
            <a:r>
              <a:rPr lang="en-US" sz="4400" dirty="0"/>
              <a:t>be aware </a:t>
            </a:r>
            <a:r>
              <a:rPr lang="en-US" sz="4400" dirty="0" smtClean="0"/>
              <a:t>of conditions </a:t>
            </a:r>
            <a:r>
              <a:rPr lang="en-US" sz="4400" dirty="0"/>
              <a:t>in all work areas that </a:t>
            </a:r>
            <a:r>
              <a:rPr lang="en-US" sz="4400" dirty="0" smtClean="0"/>
              <a:t>can produce </a:t>
            </a:r>
            <a:r>
              <a:rPr lang="en-US" sz="4400" dirty="0"/>
              <a:t>occupational injuries </a:t>
            </a:r>
            <a:r>
              <a:rPr lang="en-US" sz="4400" dirty="0" smtClean="0"/>
              <a:t>and illnesses</a:t>
            </a:r>
            <a:r>
              <a:rPr lang="en-US" sz="4400" dirty="0"/>
              <a:t>. Your cooperation in </a:t>
            </a:r>
            <a:r>
              <a:rPr lang="en-US" sz="4400" dirty="0" smtClean="0"/>
              <a:t>detecting  and </a:t>
            </a:r>
            <a:r>
              <a:rPr lang="en-US" sz="4400" dirty="0"/>
              <a:t>reporting hazards and, in </a:t>
            </a:r>
            <a:r>
              <a:rPr lang="en-US" sz="4400" dirty="0" smtClean="0"/>
              <a:t>turn, controlling </a:t>
            </a:r>
            <a:r>
              <a:rPr lang="en-US" sz="4400" dirty="0"/>
              <a:t>them, is a condition of </a:t>
            </a:r>
            <a:r>
              <a:rPr lang="en-US" sz="4400" dirty="0" smtClean="0"/>
              <a:t>your employment</a:t>
            </a:r>
            <a:r>
              <a:rPr lang="en-US" sz="4400" dirty="0"/>
              <a:t>. Inform your </a:t>
            </a:r>
            <a:r>
              <a:rPr lang="en-US" sz="4400" dirty="0" smtClean="0"/>
              <a:t>supervisor immediately </a:t>
            </a:r>
            <a:r>
              <a:rPr lang="en-US" sz="4400" dirty="0"/>
              <a:t>of any unsafe </a:t>
            </a:r>
            <a:r>
              <a:rPr lang="en-US" sz="4400" dirty="0" smtClean="0"/>
              <a:t>situation beyond </a:t>
            </a:r>
            <a:r>
              <a:rPr lang="en-US" sz="4400" dirty="0"/>
              <a:t>your ability to correct."</a:t>
            </a:r>
            <a:endParaRPr lang="en-US" sz="4400" dirty="0">
              <a:latin typeface="Elephant" pitchFamily="18" charset="0"/>
            </a:endParaRPr>
          </a:p>
        </p:txBody>
      </p:sp>
      <p:sp>
        <p:nvSpPr>
          <p:cNvPr id="5" name="TextBox 4"/>
          <p:cNvSpPr txBox="1"/>
          <p:nvPr/>
        </p:nvSpPr>
        <p:spPr>
          <a:xfrm>
            <a:off x="609600" y="381000"/>
            <a:ext cx="6792180" cy="646331"/>
          </a:xfrm>
          <a:prstGeom prst="rect">
            <a:avLst/>
          </a:prstGeom>
          <a:noFill/>
        </p:spPr>
        <p:txBody>
          <a:bodyPr wrap="none" rtlCol="0">
            <a:spAutoFit/>
          </a:bodyPr>
          <a:lstStyle/>
          <a:p>
            <a:r>
              <a:rPr lang="en-US" sz="3600" b="1" dirty="0" smtClean="0">
                <a:latin typeface="Elephant" pitchFamily="18" charset="0"/>
              </a:rPr>
              <a:t>Sample Mission Statement </a:t>
            </a:r>
            <a:r>
              <a:rPr lang="en-US" sz="3600" dirty="0">
                <a:latin typeface="Elephant" pitchFamily="18" charset="0"/>
              </a:rPr>
              <a:t>2</a:t>
            </a:r>
          </a:p>
        </p:txBody>
      </p:sp>
    </p:spTree>
    <p:extLst>
      <p:ext uri="{BB962C8B-B14F-4D97-AF65-F5344CB8AC3E}">
        <p14:creationId xmlns:p14="http://schemas.microsoft.com/office/powerpoint/2010/main" val="17840229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553075"/>
            <a:ext cx="13049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436" t="11715" r="6154" b="8475"/>
          <a:stretch/>
        </p:blipFill>
        <p:spPr bwMode="auto">
          <a:xfrm>
            <a:off x="838200" y="822960"/>
            <a:ext cx="7659798" cy="39776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73896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553075"/>
            <a:ext cx="13049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2590801"/>
            <a:ext cx="8229600" cy="1143000"/>
          </a:xfrm>
        </p:spPr>
        <p:txBody>
          <a:bodyPr>
            <a:normAutofit/>
          </a:bodyPr>
          <a:lstStyle/>
          <a:p>
            <a:pPr marL="109728" indent="0">
              <a:buNone/>
            </a:pPr>
            <a:endParaRPr lang="en-US" sz="4400" dirty="0">
              <a:latin typeface="Elephant" pitchFamily="18" charset="0"/>
            </a:endParaRPr>
          </a:p>
        </p:txBody>
      </p:sp>
      <p:pic>
        <p:nvPicPr>
          <p:cNvPr id="276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507" t="13461" r="2351" b="8072"/>
          <a:stretch/>
        </p:blipFill>
        <p:spPr bwMode="auto">
          <a:xfrm>
            <a:off x="457200" y="1082040"/>
            <a:ext cx="8422811" cy="39471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29601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2133600"/>
            <a:ext cx="8229600" cy="3419475"/>
          </a:xfrm>
        </p:spPr>
        <p:txBody>
          <a:bodyPr>
            <a:normAutofit/>
          </a:bodyPr>
          <a:lstStyle/>
          <a:p>
            <a:pPr marL="624078" indent="-514350">
              <a:buAutoNum type="arabicPeriod"/>
            </a:pPr>
            <a:r>
              <a:rPr lang="en-US" b="1" dirty="0" smtClean="0"/>
              <a:t>Developing a safety “attitude”</a:t>
            </a:r>
          </a:p>
          <a:p>
            <a:pPr marL="886968" lvl="3" indent="0">
              <a:buNone/>
            </a:pPr>
            <a:r>
              <a:rPr lang="en-US" b="1" dirty="0" smtClean="0"/>
              <a:t>It’s a culture, not just a program.</a:t>
            </a:r>
          </a:p>
          <a:p>
            <a:pPr marL="624078" indent="-514350">
              <a:buAutoNum type="arabicPeriod"/>
            </a:pPr>
            <a:endParaRPr lang="en-US" b="1" dirty="0"/>
          </a:p>
          <a:p>
            <a:pPr marL="624078" indent="-514350">
              <a:buAutoNum type="arabicPeriod"/>
            </a:pPr>
            <a:r>
              <a:rPr lang="en-US" b="1" dirty="0" smtClean="0"/>
              <a:t>Implementing the program successfully</a:t>
            </a:r>
          </a:p>
          <a:p>
            <a:pPr marL="886968" lvl="3" indent="0">
              <a:buNone/>
            </a:pPr>
            <a:r>
              <a:rPr lang="en-US" b="1" dirty="0" smtClean="0"/>
              <a:t>Must be hands on by all employees all the time.</a:t>
            </a:r>
          </a:p>
          <a:p>
            <a:pPr marL="624078" indent="-514350">
              <a:buAutoNum type="arabicPeriod"/>
            </a:pPr>
            <a:endParaRPr lang="en-US" b="1" dirty="0"/>
          </a:p>
          <a:p>
            <a:pPr marL="624078" indent="-514350">
              <a:buAutoNum type="arabicPeriod"/>
            </a:pPr>
            <a:r>
              <a:rPr lang="en-US" b="1" dirty="0" smtClean="0"/>
              <a:t>Inspecting what you expect </a:t>
            </a:r>
          </a:p>
          <a:p>
            <a:pPr marL="886968" lvl="3" indent="0">
              <a:buNone/>
            </a:pPr>
            <a:r>
              <a:rPr lang="en-US" b="1" dirty="0" smtClean="0"/>
              <a:t>If you can’t measure it, how do you know it is working?</a:t>
            </a:r>
            <a:endParaRPr lang="en-US" b="1" dirty="0"/>
          </a:p>
          <a:p>
            <a:endParaRPr lang="en-US" dirty="0"/>
          </a:p>
        </p:txBody>
      </p:sp>
      <p:sp>
        <p:nvSpPr>
          <p:cNvPr id="3" name="Title 2"/>
          <p:cNvSpPr>
            <a:spLocks noGrp="1"/>
          </p:cNvSpPr>
          <p:nvPr>
            <p:ph type="title"/>
          </p:nvPr>
        </p:nvSpPr>
        <p:spPr>
          <a:xfrm>
            <a:off x="756285" y="533400"/>
            <a:ext cx="8229600" cy="1143000"/>
          </a:xfrm>
        </p:spPr>
        <p:txBody>
          <a:bodyPr>
            <a:normAutofit fontScale="90000"/>
          </a:bodyPr>
          <a:lstStyle/>
          <a:p>
            <a:r>
              <a:rPr lang="en-US" dirty="0" smtClean="0"/>
              <a:t>The Missing Links in many </a:t>
            </a:r>
            <a:br>
              <a:rPr lang="en-US" dirty="0" smtClean="0"/>
            </a:br>
            <a:r>
              <a:rPr lang="en-US" dirty="0" smtClean="0"/>
              <a:t>Safety &amp; Health Programs</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553075"/>
            <a:ext cx="13049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41303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553075"/>
            <a:ext cx="13049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2590800"/>
            <a:ext cx="8229600" cy="2133599"/>
          </a:xfrm>
        </p:spPr>
        <p:txBody>
          <a:bodyPr>
            <a:normAutofit lnSpcReduction="10000"/>
          </a:bodyPr>
          <a:lstStyle/>
          <a:p>
            <a:pPr marL="109728" indent="0" algn="ctr">
              <a:buNone/>
            </a:pPr>
            <a:r>
              <a:rPr lang="en-US" sz="4400" dirty="0" smtClean="0">
                <a:latin typeface="Elephant" pitchFamily="18" charset="0"/>
              </a:rPr>
              <a:t>Julie Bell Waltz</a:t>
            </a:r>
          </a:p>
          <a:p>
            <a:pPr marL="109728" indent="0" algn="ctr">
              <a:buNone/>
            </a:pPr>
            <a:r>
              <a:rPr lang="en-US" sz="4400" dirty="0" smtClean="0">
                <a:latin typeface="Elephant" pitchFamily="18" charset="0"/>
              </a:rPr>
              <a:t>515.975.7845</a:t>
            </a:r>
          </a:p>
          <a:p>
            <a:pPr marL="109728" indent="0" algn="ctr">
              <a:buNone/>
            </a:pPr>
            <a:r>
              <a:rPr lang="en-US" sz="4400" dirty="0">
                <a:latin typeface="Elephant" pitchFamily="18" charset="0"/>
              </a:rPr>
              <a:t>j</a:t>
            </a:r>
            <a:r>
              <a:rPr lang="en-US" sz="4400" dirty="0" smtClean="0">
                <a:latin typeface="Elephant" pitchFamily="18" charset="0"/>
              </a:rPr>
              <a:t>ulie.bell@rci-safety.com</a:t>
            </a:r>
            <a:endParaRPr lang="en-US" sz="4400" dirty="0">
              <a:latin typeface="Elephant" pitchFamily="18" charset="0"/>
            </a:endParaRPr>
          </a:p>
        </p:txBody>
      </p:sp>
    </p:spTree>
    <p:extLst>
      <p:ext uri="{BB962C8B-B14F-4D97-AF65-F5344CB8AC3E}">
        <p14:creationId xmlns:p14="http://schemas.microsoft.com/office/powerpoint/2010/main" val="16880687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624078" lvl="0" indent="-514350">
              <a:buFont typeface="+mj-lt"/>
              <a:buAutoNum type="arabicPeriod"/>
            </a:pPr>
            <a:r>
              <a:rPr lang="en-US" sz="2000" dirty="0"/>
              <a:t>The credibility of management's involvement in the </a:t>
            </a:r>
            <a:r>
              <a:rPr lang="en-US" sz="2000" dirty="0" smtClean="0"/>
              <a:t>program</a:t>
            </a:r>
          </a:p>
          <a:p>
            <a:pPr marL="624078" lvl="0" indent="-514350">
              <a:buFont typeface="+mj-lt"/>
              <a:buAutoNum type="arabicPeriod"/>
            </a:pPr>
            <a:endParaRPr lang="en-US" sz="1100" b="1" dirty="0"/>
          </a:p>
          <a:p>
            <a:pPr marL="624078" lvl="0" indent="-514350">
              <a:buFont typeface="+mj-lt"/>
              <a:buAutoNum type="arabicPeriod"/>
            </a:pPr>
            <a:r>
              <a:rPr lang="en-US" sz="2000" dirty="0"/>
              <a:t>Inclusion of employees in safety and health </a:t>
            </a:r>
            <a:r>
              <a:rPr lang="en-US" sz="2000" dirty="0" smtClean="0"/>
              <a:t>decisions</a:t>
            </a:r>
          </a:p>
          <a:p>
            <a:pPr marL="624078" lvl="0" indent="-514350">
              <a:buFont typeface="+mj-lt"/>
              <a:buAutoNum type="arabicPeriod"/>
            </a:pPr>
            <a:endParaRPr lang="en-US" sz="1100" b="1" dirty="0"/>
          </a:p>
          <a:p>
            <a:pPr marL="624078" lvl="0" indent="-514350">
              <a:buFont typeface="+mj-lt"/>
              <a:buAutoNum type="arabicPeriod"/>
            </a:pPr>
            <a:r>
              <a:rPr lang="en-US" sz="2000" dirty="0"/>
              <a:t>Rigorous worksite analysis to identify hazards and potential hazards, including those which could result from a change in worksite conditions or practices </a:t>
            </a:r>
            <a:endParaRPr lang="en-US" sz="2000" dirty="0" smtClean="0"/>
          </a:p>
          <a:p>
            <a:pPr marL="624078" lvl="0" indent="-514350">
              <a:buFont typeface="+mj-lt"/>
              <a:buAutoNum type="arabicPeriod"/>
            </a:pPr>
            <a:endParaRPr lang="en-US" sz="1100" b="1" dirty="0"/>
          </a:p>
          <a:p>
            <a:pPr marL="624078" lvl="0" indent="-514350">
              <a:buFont typeface="+mj-lt"/>
              <a:buAutoNum type="arabicPeriod"/>
            </a:pPr>
            <a:r>
              <a:rPr lang="en-US" sz="2000" dirty="0"/>
              <a:t>Stringent prevention and control </a:t>
            </a:r>
            <a:r>
              <a:rPr lang="en-US" sz="2000" dirty="0" smtClean="0"/>
              <a:t>measures</a:t>
            </a:r>
          </a:p>
          <a:p>
            <a:pPr marL="624078" lvl="0" indent="-514350">
              <a:buFont typeface="+mj-lt"/>
              <a:buAutoNum type="arabicPeriod"/>
            </a:pPr>
            <a:endParaRPr lang="en-US" sz="1100" b="1" dirty="0"/>
          </a:p>
          <a:p>
            <a:pPr marL="624078" lvl="0" indent="-514350">
              <a:buFont typeface="+mj-lt"/>
              <a:buAutoNum type="arabicPeriod"/>
            </a:pPr>
            <a:r>
              <a:rPr lang="en-US" sz="2000" dirty="0"/>
              <a:t>Thorough </a:t>
            </a:r>
            <a:r>
              <a:rPr lang="en-US" sz="2000" dirty="0" smtClean="0"/>
              <a:t>training</a:t>
            </a:r>
          </a:p>
          <a:p>
            <a:pPr marL="624078" lvl="0" indent="-514350">
              <a:buFont typeface="+mj-lt"/>
              <a:buAutoNum type="arabicPeriod"/>
            </a:pPr>
            <a:endParaRPr lang="en-US" sz="1100" b="1" dirty="0"/>
          </a:p>
          <a:p>
            <a:pPr marL="624078" indent="-514350">
              <a:buFont typeface="+mj-lt"/>
              <a:buAutoNum type="arabicPeriod"/>
            </a:pPr>
            <a:r>
              <a:rPr lang="en-US" sz="2000" dirty="0"/>
              <a:t>It addresses hazards whether or not they are regulated by government standards </a:t>
            </a:r>
          </a:p>
        </p:txBody>
      </p:sp>
      <p:sp>
        <p:nvSpPr>
          <p:cNvPr id="3" name="Title 2"/>
          <p:cNvSpPr>
            <a:spLocks noGrp="1"/>
          </p:cNvSpPr>
          <p:nvPr>
            <p:ph type="title"/>
          </p:nvPr>
        </p:nvSpPr>
        <p:spPr/>
        <p:txBody>
          <a:bodyPr/>
          <a:lstStyle/>
          <a:p>
            <a:r>
              <a:rPr lang="en-US" dirty="0" smtClean="0"/>
              <a:t>Components From OSHA</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4325" y="5791200"/>
            <a:ext cx="106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23997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624078" lvl="0" indent="-514350">
              <a:buFont typeface="+mj-lt"/>
              <a:buAutoNum type="arabicPeriod"/>
            </a:pPr>
            <a:r>
              <a:rPr lang="en-US" dirty="0"/>
              <a:t>Commitment Statement</a:t>
            </a:r>
          </a:p>
          <a:p>
            <a:pPr marL="624078" lvl="0" indent="-514350">
              <a:buFont typeface="+mj-lt"/>
              <a:buAutoNum type="arabicPeriod"/>
            </a:pPr>
            <a:r>
              <a:rPr lang="en-US" dirty="0"/>
              <a:t>Employee Responsibilities</a:t>
            </a:r>
          </a:p>
          <a:p>
            <a:pPr marL="624078" lvl="0" indent="-514350">
              <a:buFont typeface="+mj-lt"/>
              <a:buAutoNum type="arabicPeriod"/>
            </a:pPr>
            <a:r>
              <a:rPr lang="en-US" dirty="0"/>
              <a:t>Specific Job Duties</a:t>
            </a:r>
          </a:p>
          <a:p>
            <a:pPr marL="624078" lvl="0" indent="-514350">
              <a:buFont typeface="+mj-lt"/>
              <a:buAutoNum type="arabicPeriod"/>
            </a:pPr>
            <a:r>
              <a:rPr lang="en-US" dirty="0"/>
              <a:t>Training Required</a:t>
            </a:r>
          </a:p>
          <a:p>
            <a:pPr marL="624078" lvl="0" indent="-514350">
              <a:buFont typeface="+mj-lt"/>
              <a:buAutoNum type="arabicPeriod"/>
            </a:pPr>
            <a:r>
              <a:rPr lang="en-US" dirty="0"/>
              <a:t>PPE</a:t>
            </a:r>
          </a:p>
          <a:p>
            <a:pPr marL="624078" lvl="0" indent="-514350">
              <a:buFont typeface="+mj-lt"/>
              <a:buAutoNum type="arabicPeriod"/>
            </a:pPr>
            <a:r>
              <a:rPr lang="en-US" dirty="0"/>
              <a:t>Chemical &amp; Material Handing</a:t>
            </a:r>
          </a:p>
          <a:p>
            <a:pPr marL="624078" lvl="0" indent="-514350">
              <a:buFont typeface="+mj-lt"/>
              <a:buAutoNum type="arabicPeriod"/>
            </a:pPr>
            <a:r>
              <a:rPr lang="en-US" dirty="0"/>
              <a:t>Reporting Requirements</a:t>
            </a:r>
          </a:p>
          <a:p>
            <a:pPr marL="624078" lvl="0" indent="-514350">
              <a:buFont typeface="+mj-lt"/>
              <a:buAutoNum type="arabicPeriod"/>
            </a:pPr>
            <a:r>
              <a:rPr lang="en-US" dirty="0"/>
              <a:t>Compliance Documentation</a:t>
            </a:r>
          </a:p>
          <a:p>
            <a:pPr marL="624078" lvl="0" indent="-514350">
              <a:buFont typeface="+mj-lt"/>
              <a:buAutoNum type="arabicPeriod"/>
            </a:pPr>
            <a:r>
              <a:rPr lang="en-US" dirty="0"/>
              <a:t>Communication</a:t>
            </a:r>
          </a:p>
          <a:p>
            <a:pPr marL="624078" lvl="0" indent="-514350">
              <a:buFont typeface="+mj-lt"/>
              <a:buAutoNum type="arabicPeriod"/>
            </a:pPr>
            <a:r>
              <a:rPr lang="en-US" dirty="0"/>
              <a:t>Hazard Assessment</a:t>
            </a:r>
          </a:p>
          <a:p>
            <a:pPr marL="624078" lvl="0" indent="-514350">
              <a:buFont typeface="+mj-lt"/>
              <a:buAutoNum type="arabicPeriod"/>
            </a:pPr>
            <a:r>
              <a:rPr lang="en-US" dirty="0"/>
              <a:t>Accident Investigation</a:t>
            </a:r>
          </a:p>
          <a:p>
            <a:pPr marL="624078" lvl="0" indent="-514350">
              <a:buFont typeface="+mj-lt"/>
              <a:buAutoNum type="arabicPeriod"/>
            </a:pPr>
            <a:r>
              <a:rPr lang="en-US" dirty="0"/>
              <a:t>Hazard Corrective Action</a:t>
            </a:r>
          </a:p>
          <a:p>
            <a:pPr marL="624078" lvl="0" indent="-514350">
              <a:buFont typeface="+mj-lt"/>
              <a:buAutoNum type="arabicPeriod"/>
            </a:pPr>
            <a:r>
              <a:rPr lang="en-US" dirty="0"/>
              <a:t>Training</a:t>
            </a:r>
          </a:p>
          <a:p>
            <a:pPr marL="624078" indent="-514350">
              <a:buFont typeface="+mj-lt"/>
              <a:buAutoNum type="arabicPeriod"/>
            </a:pPr>
            <a:r>
              <a:rPr lang="en-US" dirty="0"/>
              <a:t>Recordkeeping</a:t>
            </a:r>
          </a:p>
        </p:txBody>
      </p:sp>
      <p:sp>
        <p:nvSpPr>
          <p:cNvPr id="3" name="Title 2"/>
          <p:cNvSpPr>
            <a:spLocks noGrp="1"/>
          </p:cNvSpPr>
          <p:nvPr>
            <p:ph type="title"/>
          </p:nvPr>
        </p:nvSpPr>
        <p:spPr/>
        <p:txBody>
          <a:bodyPr>
            <a:normAutofit/>
          </a:bodyPr>
          <a:lstStyle/>
          <a:p>
            <a:r>
              <a:rPr lang="en-US" sz="2800" dirty="0" smtClean="0"/>
              <a:t>Components From William Gooding, 2008</a:t>
            </a:r>
            <a:endParaRPr lang="en-US" sz="28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553075"/>
            <a:ext cx="13049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104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553075"/>
            <a:ext cx="13049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Content Placeholder 2"/>
          <p:cNvGraphicFramePr>
            <a:graphicFrameLocks noGrp="1"/>
          </p:cNvGraphicFramePr>
          <p:nvPr>
            <p:ph idx="1"/>
            <p:extLst>
              <p:ext uri="{D42A27DB-BD31-4B8C-83A1-F6EECF244321}">
                <p14:modId xmlns:p14="http://schemas.microsoft.com/office/powerpoint/2010/main" val="2744988526"/>
              </p:ext>
            </p:extLst>
          </p:nvPr>
        </p:nvGraphicFramePr>
        <p:xfrm>
          <a:off x="329213" y="609600"/>
          <a:ext cx="8433787" cy="5486407"/>
        </p:xfrm>
        <a:graphic>
          <a:graphicData uri="http://schemas.openxmlformats.org/drawingml/2006/table">
            <a:tbl>
              <a:tblPr/>
              <a:tblGrid>
                <a:gridCol w="1925523"/>
                <a:gridCol w="1655949"/>
                <a:gridCol w="1675204"/>
                <a:gridCol w="1598183"/>
                <a:gridCol w="1578928"/>
              </a:tblGrid>
              <a:tr h="372631">
                <a:tc>
                  <a:txBody>
                    <a:bodyPr/>
                    <a:lstStyle/>
                    <a:p>
                      <a:pPr algn="ctr" fontAlgn="ctr"/>
                      <a:r>
                        <a:rPr lang="en-US" sz="1000" b="1" i="0" u="none" strike="noStrike" dirty="0">
                          <a:solidFill>
                            <a:srgbClr val="000000"/>
                          </a:solidFill>
                          <a:effectLst/>
                          <a:latin typeface="Times New Roman"/>
                        </a:rPr>
                        <a:t>From William Gooding, 08/2008</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Times New Roman"/>
                        </a:rPr>
                        <a:t>From OSHA</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Times New Roman"/>
                        </a:rPr>
                        <a:t>From Random Source</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Times New Roman"/>
                        </a:rPr>
                        <a:t>From Seminar Flyer</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Times New Roman"/>
                        </a:rPr>
                        <a:t>Julie's</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9467">
                <a:tc>
                  <a:txBody>
                    <a:bodyPr/>
                    <a:lstStyle/>
                    <a:p>
                      <a:pPr algn="ctr" fontAlgn="ctr"/>
                      <a:endParaRPr lang="en-US" sz="1000" b="1" i="0" u="none" strike="noStrike">
                        <a:solidFill>
                          <a:srgbClr val="000000"/>
                        </a:solidFill>
                        <a:effectLst/>
                        <a:latin typeface="Times New Roman"/>
                      </a:endParaRPr>
                    </a:p>
                  </a:txBody>
                  <a:tcPr marL="5244" marR="5244" marT="524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1" i="0" u="none" strike="noStrike">
                        <a:solidFill>
                          <a:srgbClr val="000000"/>
                        </a:solidFill>
                        <a:effectLst/>
                        <a:latin typeface="Times New Roman"/>
                      </a:endParaRPr>
                    </a:p>
                  </a:txBody>
                  <a:tcPr marL="5244" marR="5244" marT="524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1" i="0" u="none" strike="noStrike">
                        <a:solidFill>
                          <a:srgbClr val="000000"/>
                        </a:solidFill>
                        <a:effectLst/>
                        <a:latin typeface="Times New Roman"/>
                      </a:endParaRPr>
                    </a:p>
                  </a:txBody>
                  <a:tcPr marL="5244" marR="5244" marT="524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1" i="0" u="none" strike="noStrike">
                        <a:solidFill>
                          <a:srgbClr val="000000"/>
                        </a:solidFill>
                        <a:effectLst/>
                        <a:latin typeface="Times New Roman"/>
                      </a:endParaRPr>
                    </a:p>
                  </a:txBody>
                  <a:tcPr marL="5244" marR="5244" marT="524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1" i="0" u="none" strike="noStrike">
                        <a:solidFill>
                          <a:srgbClr val="000000"/>
                        </a:solidFill>
                        <a:effectLst/>
                        <a:latin typeface="Times New Roman"/>
                      </a:endParaRPr>
                    </a:p>
                  </a:txBody>
                  <a:tcPr marL="5244" marR="5244" marT="524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2975">
                <a:tc>
                  <a:txBody>
                    <a:bodyPr/>
                    <a:lstStyle/>
                    <a:p>
                      <a:pPr algn="ctr" fontAlgn="ctr"/>
                      <a:r>
                        <a:rPr lang="en-US" sz="800" b="0" i="0" u="none" strike="noStrike">
                          <a:solidFill>
                            <a:srgbClr val="000000"/>
                          </a:solidFill>
                          <a:effectLst/>
                          <a:latin typeface="Times New Roman"/>
                          <a:ea typeface="Times New Roman"/>
                        </a:rPr>
                        <a:t>Commitment Statement</a:t>
                      </a:r>
                      <a:endParaRPr lang="en-US" sz="800" b="0" i="0" u="none" strike="noStrike">
                        <a:solidFill>
                          <a:srgbClr val="000000"/>
                        </a:solidFill>
                        <a:effectLst/>
                        <a:latin typeface="Times New Roman"/>
                      </a:endParaRP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800" b="0" i="0" u="none" strike="noStrike">
                          <a:solidFill>
                            <a:srgbClr val="000000"/>
                          </a:solidFill>
                          <a:effectLst/>
                          <a:latin typeface="Times New Roman"/>
                        </a:rPr>
                        <a:t>Management Involvement</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800" b="0" i="0" u="none" strike="noStrike">
                          <a:solidFill>
                            <a:srgbClr val="000000"/>
                          </a:solidFill>
                          <a:effectLst/>
                          <a:latin typeface="Times New Roman"/>
                        </a:rPr>
                        <a:t>Management Commitment</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800" b="0" i="0" u="none" strike="noStrike">
                          <a:solidFill>
                            <a:srgbClr val="000000"/>
                          </a:solidFill>
                          <a:effectLst/>
                          <a:latin typeface="Times New Roman"/>
                        </a:rPr>
                        <a:t>see next item (worksite)</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Times New Roman"/>
                        </a:rPr>
                        <a:t>Management Commitment/Involvement</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r>
              <a:tr h="163882">
                <a:tc>
                  <a:txBody>
                    <a:bodyPr/>
                    <a:lstStyle/>
                    <a:p>
                      <a:pPr algn="ctr" fontAlgn="ctr"/>
                      <a:endParaRPr lang="en-US" sz="800" b="0" i="0" u="none" strike="noStrike">
                        <a:solidFill>
                          <a:srgbClr val="000000"/>
                        </a:solidFill>
                        <a:effectLst/>
                        <a:latin typeface="Times New Roman"/>
                      </a:endParaRPr>
                    </a:p>
                  </a:txBody>
                  <a:tcPr marL="5244" marR="5244" marT="524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effectLst/>
                        <a:latin typeface="Times New Roman"/>
                      </a:endParaRPr>
                    </a:p>
                  </a:txBody>
                  <a:tcPr marL="5244" marR="5244" marT="524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effectLst/>
                        <a:latin typeface="Times New Roman"/>
                      </a:endParaRPr>
                    </a:p>
                  </a:txBody>
                  <a:tcPr marL="5244" marR="5244" marT="524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effectLst/>
                        <a:latin typeface="Times New Roman"/>
                      </a:endParaRPr>
                    </a:p>
                  </a:txBody>
                  <a:tcPr marL="5244" marR="5244" marT="524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effectLst/>
                        <a:latin typeface="Times New Roman"/>
                      </a:endParaRPr>
                    </a:p>
                  </a:txBody>
                  <a:tcPr marL="5244" marR="5244" marT="524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1644">
                <a:tc>
                  <a:txBody>
                    <a:bodyPr/>
                    <a:lstStyle/>
                    <a:p>
                      <a:pPr algn="ctr" fontAlgn="ctr"/>
                      <a:r>
                        <a:rPr lang="en-US" sz="800" b="0" i="0" u="none" strike="noStrike">
                          <a:solidFill>
                            <a:srgbClr val="000000"/>
                          </a:solidFill>
                          <a:effectLst/>
                          <a:latin typeface="Times New Roman"/>
                          <a:ea typeface="Times New Roman"/>
                        </a:rPr>
                        <a:t>Employee Responsibilities</a:t>
                      </a:r>
                      <a:endParaRPr lang="en-US" sz="800" b="0" i="0" u="none" strike="noStrike">
                        <a:solidFill>
                          <a:srgbClr val="000000"/>
                        </a:solidFill>
                        <a:effectLst/>
                        <a:latin typeface="Times New Roman"/>
                      </a:endParaRP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800" b="0" i="0" u="none" strike="noStrike">
                          <a:solidFill>
                            <a:srgbClr val="000000"/>
                          </a:solidFill>
                          <a:effectLst/>
                          <a:latin typeface="Times New Roman"/>
                        </a:rPr>
                        <a:t>Inclusion of Employees</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800" b="0" i="0" u="none" strike="noStrike">
                          <a:solidFill>
                            <a:srgbClr val="000000"/>
                          </a:solidFill>
                          <a:effectLst/>
                          <a:latin typeface="Times New Roman"/>
                        </a:rPr>
                        <a:t>Employee Orientation and Inclusion</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800" b="0" i="0" u="none" strike="noStrike">
                          <a:solidFill>
                            <a:srgbClr val="000000"/>
                          </a:solidFill>
                          <a:effectLst/>
                          <a:latin typeface="Times New Roman"/>
                        </a:rPr>
                        <a:t>Worksite and Employee Involvement</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800" b="0" i="0" u="none" strike="noStrike" dirty="0">
                          <a:solidFill>
                            <a:srgbClr val="000000"/>
                          </a:solidFill>
                          <a:effectLst/>
                          <a:latin typeface="Times New Roman"/>
                        </a:rPr>
                        <a:t>Employee Involvement</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r>
              <a:tr h="195397">
                <a:tc>
                  <a:txBody>
                    <a:bodyPr/>
                    <a:lstStyle/>
                    <a:p>
                      <a:pPr algn="ctr" fontAlgn="ctr"/>
                      <a:endParaRPr lang="en-US" sz="800" b="0" i="0" u="none" strike="noStrike">
                        <a:solidFill>
                          <a:srgbClr val="000000"/>
                        </a:solidFill>
                        <a:effectLst/>
                        <a:latin typeface="Times New Roman"/>
                      </a:endParaRPr>
                    </a:p>
                  </a:txBody>
                  <a:tcPr marL="5244" marR="5244" marT="524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effectLst/>
                        <a:latin typeface="Times New Roman"/>
                      </a:endParaRPr>
                    </a:p>
                  </a:txBody>
                  <a:tcPr marL="5244" marR="5244" marT="524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effectLst/>
                        <a:latin typeface="Times New Roman"/>
                      </a:endParaRPr>
                    </a:p>
                  </a:txBody>
                  <a:tcPr marL="5244" marR="5244" marT="524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effectLst/>
                        <a:latin typeface="Times New Roman"/>
                      </a:endParaRPr>
                    </a:p>
                  </a:txBody>
                  <a:tcPr marL="5244" marR="5244" marT="524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effectLst/>
                        <a:latin typeface="Times New Roman"/>
                      </a:endParaRPr>
                    </a:p>
                  </a:txBody>
                  <a:tcPr marL="5244" marR="5244" marT="524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882">
                <a:tc>
                  <a:txBody>
                    <a:bodyPr/>
                    <a:lstStyle/>
                    <a:p>
                      <a:pPr algn="ctr" fontAlgn="ctr"/>
                      <a:r>
                        <a:rPr lang="en-US" sz="800" b="0" i="0" u="none" strike="noStrike">
                          <a:solidFill>
                            <a:srgbClr val="000000"/>
                          </a:solidFill>
                          <a:effectLst/>
                          <a:latin typeface="Times New Roman"/>
                          <a:ea typeface="Times New Roman"/>
                        </a:rPr>
                        <a:t>Hazard Assessment</a:t>
                      </a:r>
                      <a:endParaRPr lang="en-US" sz="800" b="0" i="0" u="none" strike="noStrike">
                        <a:solidFill>
                          <a:srgbClr val="000000"/>
                        </a:solidFill>
                        <a:effectLst/>
                        <a:latin typeface="Times New Roman"/>
                      </a:endParaRP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4">
                  <a:txBody>
                    <a:bodyPr/>
                    <a:lstStyle/>
                    <a:p>
                      <a:pPr algn="ctr" fontAlgn="ctr"/>
                      <a:r>
                        <a:rPr lang="en-US" sz="800" b="0" i="0" u="none" strike="noStrike">
                          <a:solidFill>
                            <a:srgbClr val="000000"/>
                          </a:solidFill>
                          <a:effectLst/>
                          <a:latin typeface="Times New Roman"/>
                        </a:rPr>
                        <a:t>Worksite Hazard Identification</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4">
                  <a:txBody>
                    <a:bodyPr/>
                    <a:lstStyle/>
                    <a:p>
                      <a:pPr algn="ctr" fontAlgn="ctr"/>
                      <a:r>
                        <a:rPr lang="en-US" sz="800" b="0" i="0" u="none" strike="noStrike">
                          <a:solidFill>
                            <a:srgbClr val="000000"/>
                          </a:solidFill>
                          <a:effectLst/>
                          <a:latin typeface="Times New Roman"/>
                        </a:rPr>
                        <a:t>Hazard Identification</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4">
                  <a:txBody>
                    <a:bodyPr/>
                    <a:lstStyle/>
                    <a:p>
                      <a:pPr algn="ctr" fontAlgn="ctr"/>
                      <a:r>
                        <a:rPr lang="en-US" sz="800" b="0" i="0" u="none" strike="noStrike">
                          <a:solidFill>
                            <a:srgbClr val="000000"/>
                          </a:solidFill>
                          <a:effectLst/>
                          <a:latin typeface="Times New Roman"/>
                        </a:rPr>
                        <a:t>Worksite Analysis</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4">
                  <a:txBody>
                    <a:bodyPr/>
                    <a:lstStyle/>
                    <a:p>
                      <a:pPr algn="ctr" fontAlgn="ctr"/>
                      <a:r>
                        <a:rPr lang="en-US" sz="800" b="0" i="0" u="none" strike="noStrike" dirty="0">
                          <a:solidFill>
                            <a:srgbClr val="000000"/>
                          </a:solidFill>
                          <a:effectLst/>
                          <a:latin typeface="Times New Roman"/>
                        </a:rPr>
                        <a:t>Worksite Hazard Analysis     (Evaluate)</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r>
              <a:tr h="163882">
                <a:tc>
                  <a:txBody>
                    <a:bodyPr/>
                    <a:lstStyle/>
                    <a:p>
                      <a:pPr algn="ctr" fontAlgn="ctr"/>
                      <a:r>
                        <a:rPr lang="en-US" sz="800" b="0" i="0" u="none" strike="noStrike">
                          <a:solidFill>
                            <a:srgbClr val="000000"/>
                          </a:solidFill>
                          <a:effectLst/>
                          <a:latin typeface="Times New Roman"/>
                          <a:ea typeface="Times New Roman"/>
                        </a:rPr>
                        <a:t>Specific Job Duties</a:t>
                      </a:r>
                      <a:endParaRPr lang="en-US" sz="800" b="0" i="0" u="none" strike="noStrike">
                        <a:solidFill>
                          <a:srgbClr val="000000"/>
                        </a:solidFill>
                        <a:effectLst/>
                        <a:latin typeface="Times New Roman"/>
                      </a:endParaRP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63882">
                <a:tc>
                  <a:txBody>
                    <a:bodyPr/>
                    <a:lstStyle/>
                    <a:p>
                      <a:pPr algn="ctr" fontAlgn="ctr"/>
                      <a:r>
                        <a:rPr lang="en-US" sz="800" b="0" i="0" u="none" strike="noStrike">
                          <a:solidFill>
                            <a:srgbClr val="000000"/>
                          </a:solidFill>
                          <a:effectLst/>
                          <a:latin typeface="Times New Roman"/>
                          <a:ea typeface="Times New Roman"/>
                        </a:rPr>
                        <a:t>Accident Investigation</a:t>
                      </a:r>
                      <a:endParaRPr lang="en-US" sz="800" b="0" i="0" u="none" strike="noStrike">
                        <a:solidFill>
                          <a:srgbClr val="000000"/>
                        </a:solidFill>
                        <a:effectLst/>
                        <a:latin typeface="Times New Roman"/>
                      </a:endParaRP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63882">
                <a:tc>
                  <a:txBody>
                    <a:bodyPr/>
                    <a:lstStyle/>
                    <a:p>
                      <a:pPr algn="ctr" fontAlgn="ctr"/>
                      <a:r>
                        <a:rPr lang="en-US" sz="800" b="0" i="0" u="none" strike="noStrike" dirty="0">
                          <a:solidFill>
                            <a:srgbClr val="000000"/>
                          </a:solidFill>
                          <a:effectLst/>
                          <a:latin typeface="Times New Roman"/>
                          <a:ea typeface="Times New Roman"/>
                        </a:rPr>
                        <a:t>Hazard Corrective Action</a:t>
                      </a:r>
                      <a:endParaRPr lang="en-US" sz="800" b="0" i="0" u="none" strike="noStrike" dirty="0">
                        <a:solidFill>
                          <a:srgbClr val="000000"/>
                        </a:solidFill>
                        <a:effectLst/>
                        <a:latin typeface="Times New Roman"/>
                      </a:endParaRP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63882">
                <a:tc>
                  <a:txBody>
                    <a:bodyPr/>
                    <a:lstStyle/>
                    <a:p>
                      <a:pPr algn="ctr" fontAlgn="ctr"/>
                      <a:endParaRPr lang="en-US" sz="800" b="0" i="0" u="none" strike="noStrike">
                        <a:solidFill>
                          <a:srgbClr val="000000"/>
                        </a:solidFill>
                        <a:effectLst/>
                        <a:latin typeface="Times New Roman"/>
                      </a:endParaRPr>
                    </a:p>
                  </a:txBody>
                  <a:tcPr marL="5244" marR="5244" marT="524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effectLst/>
                        <a:latin typeface="Times New Roman"/>
                      </a:endParaRPr>
                    </a:p>
                  </a:txBody>
                  <a:tcPr marL="5244" marR="5244" marT="524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effectLst/>
                        <a:latin typeface="Times New Roman"/>
                      </a:endParaRPr>
                    </a:p>
                  </a:txBody>
                  <a:tcPr marL="5244" marR="5244" marT="524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effectLst/>
                        <a:latin typeface="Times New Roman"/>
                      </a:endParaRPr>
                    </a:p>
                  </a:txBody>
                  <a:tcPr marL="5244" marR="5244" marT="524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effectLst/>
                        <a:latin typeface="Times New Roman"/>
                      </a:endParaRPr>
                    </a:p>
                  </a:txBody>
                  <a:tcPr marL="5244" marR="5244" marT="524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882">
                <a:tc>
                  <a:txBody>
                    <a:bodyPr/>
                    <a:lstStyle/>
                    <a:p>
                      <a:pPr algn="ctr" fontAlgn="ctr"/>
                      <a:r>
                        <a:rPr lang="en-US" sz="800" b="0" i="0" u="none" strike="noStrike">
                          <a:solidFill>
                            <a:srgbClr val="000000"/>
                          </a:solidFill>
                          <a:effectLst/>
                          <a:latin typeface="Times New Roman"/>
                          <a:ea typeface="Times New Roman"/>
                        </a:rPr>
                        <a:t>PPE</a:t>
                      </a:r>
                      <a:endParaRPr lang="en-US" sz="800" b="0" i="0" u="none" strike="noStrike">
                        <a:solidFill>
                          <a:srgbClr val="000000"/>
                        </a:solidFill>
                        <a:effectLst/>
                        <a:latin typeface="Times New Roman"/>
                      </a:endParaRP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2">
                  <a:txBody>
                    <a:bodyPr/>
                    <a:lstStyle/>
                    <a:p>
                      <a:pPr algn="ctr" fontAlgn="ctr"/>
                      <a:r>
                        <a:rPr lang="en-US" sz="800" b="0" i="0" u="none" strike="noStrike" dirty="0">
                          <a:solidFill>
                            <a:srgbClr val="000000"/>
                          </a:solidFill>
                          <a:effectLst/>
                          <a:latin typeface="Times New Roman"/>
                        </a:rPr>
                        <a:t>Prevention and control Measures</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2">
                  <a:txBody>
                    <a:bodyPr/>
                    <a:lstStyle/>
                    <a:p>
                      <a:pPr algn="ctr" fontAlgn="ctr"/>
                      <a:r>
                        <a:rPr lang="en-US" sz="800" b="0" i="0" u="none" strike="noStrike">
                          <a:solidFill>
                            <a:srgbClr val="000000"/>
                          </a:solidFill>
                          <a:effectLst/>
                          <a:latin typeface="Times New Roman"/>
                        </a:rPr>
                        <a:t> </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800" b="0" i="0" u="none" strike="noStrike" dirty="0">
                          <a:solidFill>
                            <a:srgbClr val="000000"/>
                          </a:solidFill>
                          <a:effectLst/>
                          <a:latin typeface="Times New Roman"/>
                        </a:rPr>
                        <a:t>Hazard Prevention</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2">
                  <a:txBody>
                    <a:bodyPr/>
                    <a:lstStyle/>
                    <a:p>
                      <a:pPr algn="ctr" fontAlgn="ctr"/>
                      <a:r>
                        <a:rPr lang="en-US" sz="800" b="0" i="0" u="none" strike="noStrike" dirty="0">
                          <a:solidFill>
                            <a:srgbClr val="000000"/>
                          </a:solidFill>
                          <a:effectLst/>
                          <a:latin typeface="Times New Roman"/>
                        </a:rPr>
                        <a:t>Prevention and Control Measures (physical/tangible measures) (Develop the Programs)</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r>
              <a:tr h="447522">
                <a:tc>
                  <a:txBody>
                    <a:bodyPr/>
                    <a:lstStyle/>
                    <a:p>
                      <a:pPr algn="ctr" fontAlgn="ctr"/>
                      <a:r>
                        <a:rPr lang="en-US" sz="800" b="0" i="0" u="none" strike="noStrike" dirty="0">
                          <a:solidFill>
                            <a:srgbClr val="000000"/>
                          </a:solidFill>
                          <a:effectLst/>
                          <a:latin typeface="Times New Roman"/>
                          <a:ea typeface="Times New Roman"/>
                        </a:rPr>
                        <a:t>Chemical &amp; Material Handing</a:t>
                      </a:r>
                      <a:endParaRPr lang="en-US" sz="800" b="0" i="0" u="none" strike="noStrike" dirty="0">
                        <a:solidFill>
                          <a:srgbClr val="000000"/>
                        </a:solidFill>
                        <a:effectLst/>
                        <a:latin typeface="Times New Roman"/>
                      </a:endParaRP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52834">
                <a:tc>
                  <a:txBody>
                    <a:bodyPr/>
                    <a:lstStyle/>
                    <a:p>
                      <a:pPr algn="ctr" fontAlgn="b"/>
                      <a:endParaRPr lang="en-US" sz="800" b="0" i="0" u="none" strike="noStrike">
                        <a:solidFill>
                          <a:srgbClr val="000000"/>
                        </a:solidFill>
                        <a:effectLst/>
                        <a:latin typeface="Calibri"/>
                      </a:endParaRPr>
                    </a:p>
                  </a:txBody>
                  <a:tcPr marL="5244" marR="5244" marT="52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a:endParaRPr>
                    </a:p>
                  </a:txBody>
                  <a:tcPr marL="5244" marR="5244" marT="52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a:endParaRPr>
                    </a:p>
                  </a:txBody>
                  <a:tcPr marL="5244" marR="5244" marT="52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a:endParaRPr>
                    </a:p>
                  </a:txBody>
                  <a:tcPr marL="5244" marR="5244" marT="52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a:endParaRPr>
                    </a:p>
                  </a:txBody>
                  <a:tcPr marL="5244" marR="5244" marT="52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882">
                <a:tc>
                  <a:txBody>
                    <a:bodyPr/>
                    <a:lstStyle/>
                    <a:p>
                      <a:pPr algn="ctr" fontAlgn="ctr"/>
                      <a:r>
                        <a:rPr lang="en-US" sz="800" b="0" i="0" u="none" strike="noStrike">
                          <a:solidFill>
                            <a:srgbClr val="000000"/>
                          </a:solidFill>
                          <a:effectLst/>
                          <a:latin typeface="Times New Roman"/>
                          <a:ea typeface="Times New Roman"/>
                        </a:rPr>
                        <a:t>Training</a:t>
                      </a:r>
                      <a:endParaRPr lang="en-US" sz="800" b="0" i="0" u="none" strike="noStrike">
                        <a:solidFill>
                          <a:srgbClr val="000000"/>
                        </a:solidFill>
                        <a:effectLst/>
                        <a:latin typeface="Times New Roman"/>
                      </a:endParaRP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2">
                  <a:txBody>
                    <a:bodyPr/>
                    <a:lstStyle/>
                    <a:p>
                      <a:pPr algn="ctr" fontAlgn="ctr"/>
                      <a:r>
                        <a:rPr lang="en-US" sz="800" b="0" i="0" u="none" strike="noStrike">
                          <a:solidFill>
                            <a:srgbClr val="000000"/>
                          </a:solidFill>
                          <a:effectLst/>
                          <a:latin typeface="Times New Roman"/>
                        </a:rPr>
                        <a:t>Thorough Training</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2">
                  <a:txBody>
                    <a:bodyPr/>
                    <a:lstStyle/>
                    <a:p>
                      <a:pPr algn="ctr" fontAlgn="ctr"/>
                      <a:r>
                        <a:rPr lang="en-US" sz="800" b="0" i="0" u="none" strike="noStrike">
                          <a:solidFill>
                            <a:srgbClr val="000000"/>
                          </a:solidFill>
                          <a:effectLst/>
                          <a:latin typeface="Times New Roman"/>
                        </a:rPr>
                        <a:t>Employee Orientation  </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2">
                  <a:txBody>
                    <a:bodyPr/>
                    <a:lstStyle/>
                    <a:p>
                      <a:pPr algn="ctr" fontAlgn="ctr"/>
                      <a:r>
                        <a:rPr lang="en-US" sz="800" b="0" i="0" u="none" strike="noStrike" dirty="0">
                          <a:solidFill>
                            <a:srgbClr val="000000"/>
                          </a:solidFill>
                          <a:effectLst/>
                          <a:latin typeface="Times New Roman"/>
                        </a:rPr>
                        <a:t>Training</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2">
                  <a:txBody>
                    <a:bodyPr/>
                    <a:lstStyle/>
                    <a:p>
                      <a:pPr algn="ctr" fontAlgn="ctr"/>
                      <a:r>
                        <a:rPr lang="en-US" sz="800" b="0" i="0" u="none" strike="noStrike" dirty="0">
                          <a:solidFill>
                            <a:srgbClr val="000000"/>
                          </a:solidFill>
                          <a:effectLst/>
                          <a:latin typeface="Times New Roman"/>
                        </a:rPr>
                        <a:t>Training (Implementation)</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r>
              <a:tr h="163882">
                <a:tc>
                  <a:txBody>
                    <a:bodyPr/>
                    <a:lstStyle/>
                    <a:p>
                      <a:pPr algn="ctr" fontAlgn="ctr"/>
                      <a:r>
                        <a:rPr lang="en-US" sz="800" b="0" i="0" u="none" strike="noStrike">
                          <a:solidFill>
                            <a:srgbClr val="000000"/>
                          </a:solidFill>
                          <a:effectLst/>
                          <a:latin typeface="Times New Roman"/>
                          <a:ea typeface="Times New Roman"/>
                        </a:rPr>
                        <a:t>Training Required</a:t>
                      </a:r>
                      <a:endParaRPr lang="en-US" sz="800" b="0" i="0" u="none" strike="noStrike">
                        <a:solidFill>
                          <a:srgbClr val="000000"/>
                        </a:solidFill>
                        <a:effectLst/>
                        <a:latin typeface="Times New Roman"/>
                      </a:endParaRP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63882">
                <a:tc>
                  <a:txBody>
                    <a:bodyPr/>
                    <a:lstStyle/>
                    <a:p>
                      <a:pPr algn="ctr" fontAlgn="ctr"/>
                      <a:endParaRPr lang="en-US" sz="800" b="0" i="0" u="none" strike="noStrike">
                        <a:solidFill>
                          <a:srgbClr val="000000"/>
                        </a:solidFill>
                        <a:effectLst/>
                        <a:latin typeface="Times New Roman"/>
                      </a:endParaRPr>
                    </a:p>
                  </a:txBody>
                  <a:tcPr marL="5244" marR="5244" marT="524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effectLst/>
                        <a:latin typeface="Times New Roman"/>
                      </a:endParaRPr>
                    </a:p>
                  </a:txBody>
                  <a:tcPr marL="5244" marR="5244" marT="524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effectLst/>
                        <a:latin typeface="Times New Roman"/>
                      </a:endParaRPr>
                    </a:p>
                  </a:txBody>
                  <a:tcPr marL="5244" marR="5244" marT="524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effectLst/>
                        <a:latin typeface="Times New Roman"/>
                      </a:endParaRPr>
                    </a:p>
                  </a:txBody>
                  <a:tcPr marL="5244" marR="5244" marT="524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effectLst/>
                        <a:latin typeface="Times New Roman"/>
                      </a:endParaRPr>
                    </a:p>
                  </a:txBody>
                  <a:tcPr marL="5244" marR="5244" marT="524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882">
                <a:tc>
                  <a:txBody>
                    <a:bodyPr/>
                    <a:lstStyle/>
                    <a:p>
                      <a:pPr algn="ctr" fontAlgn="ctr"/>
                      <a:r>
                        <a:rPr lang="en-US" sz="800" b="0" i="0" u="none" strike="noStrike">
                          <a:solidFill>
                            <a:srgbClr val="000000"/>
                          </a:solidFill>
                          <a:effectLst/>
                          <a:latin typeface="Times New Roman"/>
                          <a:ea typeface="Times New Roman"/>
                        </a:rPr>
                        <a:t>Reporting Requirements</a:t>
                      </a:r>
                      <a:endParaRPr lang="en-US" sz="800" b="0" i="0" u="none" strike="noStrike">
                        <a:solidFill>
                          <a:srgbClr val="000000"/>
                        </a:solidFill>
                        <a:effectLst/>
                        <a:latin typeface="Times New Roman"/>
                      </a:endParaRP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3">
                  <a:txBody>
                    <a:bodyPr/>
                    <a:lstStyle/>
                    <a:p>
                      <a:pPr algn="ctr" fontAlgn="ctr"/>
                      <a:r>
                        <a:rPr lang="en-US" sz="800" b="0" i="0" u="none" strike="noStrike" dirty="0">
                          <a:solidFill>
                            <a:srgbClr val="000000"/>
                          </a:solidFill>
                          <a:effectLst/>
                          <a:latin typeface="Times New Roman"/>
                        </a:rPr>
                        <a:t> </a:t>
                      </a:r>
                      <a:r>
                        <a:rPr lang="en-US" sz="800" b="0" i="0" u="none" strike="noStrike" dirty="0" smtClean="0">
                          <a:solidFill>
                            <a:srgbClr val="000000"/>
                          </a:solidFill>
                          <a:effectLst/>
                          <a:latin typeface="Times New Roman"/>
                        </a:rPr>
                        <a:t>duh!</a:t>
                      </a:r>
                      <a:endParaRPr lang="en-US" sz="800" b="0" i="0" u="none" strike="noStrike" dirty="0">
                        <a:solidFill>
                          <a:srgbClr val="000000"/>
                        </a:solidFill>
                        <a:effectLst/>
                        <a:latin typeface="Times New Roman"/>
                      </a:endParaRP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800" b="0" i="0" u="none" strike="noStrike" dirty="0">
                          <a:solidFill>
                            <a:srgbClr val="000000"/>
                          </a:solidFill>
                          <a:effectLst/>
                          <a:latin typeface="Times New Roman"/>
                        </a:rPr>
                        <a:t>OSHA 300 Recordkeeping</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3">
                  <a:txBody>
                    <a:bodyPr/>
                    <a:lstStyle/>
                    <a:p>
                      <a:pPr algn="ctr" fontAlgn="ctr"/>
                      <a:r>
                        <a:rPr lang="en-US" sz="800" b="0" i="0" u="none" strike="noStrike" dirty="0">
                          <a:solidFill>
                            <a:srgbClr val="000000"/>
                          </a:solidFill>
                          <a:effectLst/>
                          <a:latin typeface="Times New Roman"/>
                        </a:rPr>
                        <a:t> </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800" b="0" i="0" u="none" strike="noStrike" dirty="0">
                          <a:solidFill>
                            <a:srgbClr val="000000"/>
                          </a:solidFill>
                          <a:effectLst/>
                          <a:latin typeface="Times New Roman"/>
                        </a:rPr>
                        <a:t>Documentation                        (Revaluate, Revise, Audit)</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r>
              <a:tr h="163882">
                <a:tc>
                  <a:txBody>
                    <a:bodyPr/>
                    <a:lstStyle/>
                    <a:p>
                      <a:pPr algn="ctr" fontAlgn="ctr"/>
                      <a:r>
                        <a:rPr lang="en-US" sz="800" b="0" i="0" u="none" strike="noStrike">
                          <a:solidFill>
                            <a:srgbClr val="000000"/>
                          </a:solidFill>
                          <a:effectLst/>
                          <a:latin typeface="Times New Roman"/>
                          <a:ea typeface="Times New Roman"/>
                        </a:rPr>
                        <a:t>Compliance Documentation</a:t>
                      </a:r>
                      <a:endParaRPr lang="en-US" sz="800" b="0" i="0" u="none" strike="noStrike">
                        <a:solidFill>
                          <a:srgbClr val="000000"/>
                        </a:solidFill>
                        <a:effectLst/>
                        <a:latin typeface="Times New Roman"/>
                      </a:endParaRP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63882">
                <a:tc>
                  <a:txBody>
                    <a:bodyPr/>
                    <a:lstStyle/>
                    <a:p>
                      <a:pPr algn="ctr" fontAlgn="ctr"/>
                      <a:r>
                        <a:rPr lang="en-US" sz="800" b="0" i="0" u="none" strike="noStrike" dirty="0">
                          <a:solidFill>
                            <a:srgbClr val="000000"/>
                          </a:solidFill>
                          <a:effectLst/>
                          <a:latin typeface="Times New Roman"/>
                        </a:rPr>
                        <a:t>Recordkeeping</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63882">
                <a:tc>
                  <a:txBody>
                    <a:bodyPr/>
                    <a:lstStyle/>
                    <a:p>
                      <a:pPr algn="ctr" fontAlgn="ctr"/>
                      <a:endParaRPr lang="en-US" sz="800" b="0" i="0" u="none" strike="noStrike">
                        <a:solidFill>
                          <a:srgbClr val="000000"/>
                        </a:solidFill>
                        <a:effectLst/>
                        <a:latin typeface="Times New Roman"/>
                      </a:endParaRPr>
                    </a:p>
                  </a:txBody>
                  <a:tcPr marL="5244" marR="5244" marT="524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effectLst/>
                        <a:latin typeface="Times New Roman"/>
                      </a:endParaRPr>
                    </a:p>
                  </a:txBody>
                  <a:tcPr marL="5244" marR="5244" marT="524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effectLst/>
                        <a:latin typeface="Times New Roman"/>
                      </a:endParaRPr>
                    </a:p>
                  </a:txBody>
                  <a:tcPr marL="5244" marR="5244" marT="524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effectLst/>
                        <a:latin typeface="Times New Roman"/>
                      </a:endParaRPr>
                    </a:p>
                  </a:txBody>
                  <a:tcPr marL="5244" marR="5244" marT="524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effectLst/>
                        <a:latin typeface="Times New Roman"/>
                      </a:endParaRPr>
                    </a:p>
                  </a:txBody>
                  <a:tcPr marL="5244" marR="5244" marT="524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7096">
                <a:tc>
                  <a:txBody>
                    <a:bodyPr/>
                    <a:lstStyle/>
                    <a:p>
                      <a:pPr algn="ctr" fontAlgn="ctr"/>
                      <a:r>
                        <a:rPr lang="en-US" sz="800" b="0" i="0" u="none" strike="noStrike" dirty="0">
                          <a:solidFill>
                            <a:srgbClr val="000000"/>
                          </a:solidFill>
                          <a:effectLst/>
                          <a:latin typeface="Times New Roman"/>
                          <a:ea typeface="Times New Roman"/>
                        </a:rPr>
                        <a:t>Communication</a:t>
                      </a:r>
                      <a:endParaRPr lang="en-US" sz="800" b="0" i="0" u="none" strike="noStrike" dirty="0">
                        <a:solidFill>
                          <a:srgbClr val="000000"/>
                        </a:solidFill>
                        <a:effectLst/>
                        <a:latin typeface="Times New Roman"/>
                      </a:endParaRP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800" b="0" i="0" u="none" strike="noStrike">
                          <a:solidFill>
                            <a:srgbClr val="000000"/>
                          </a:solidFill>
                          <a:effectLst/>
                          <a:latin typeface="Times New Roman"/>
                        </a:rPr>
                        <a:t> </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Times New Roman"/>
                        </a:rPr>
                        <a:t>Chemical Hazard Communication</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800" b="0" i="0" u="none" strike="noStrike">
                          <a:solidFill>
                            <a:srgbClr val="000000"/>
                          </a:solidFill>
                          <a:effectLst/>
                          <a:latin typeface="Times New Roman"/>
                        </a:rPr>
                        <a:t> </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imes New Roman"/>
                        </a:rPr>
                        <a:t>?</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791">
                <a:tc>
                  <a:txBody>
                    <a:bodyPr/>
                    <a:lstStyle/>
                    <a:p>
                      <a:pPr algn="ctr" fontAlgn="ctr"/>
                      <a:endParaRPr lang="en-US" sz="800" b="0" i="0" u="none" strike="noStrike">
                        <a:solidFill>
                          <a:srgbClr val="000000"/>
                        </a:solidFill>
                        <a:effectLst/>
                        <a:latin typeface="Times New Roman"/>
                      </a:endParaRPr>
                    </a:p>
                  </a:txBody>
                  <a:tcPr marL="5244" marR="5244" marT="524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effectLst/>
                        <a:latin typeface="Times New Roman"/>
                      </a:endParaRPr>
                    </a:p>
                  </a:txBody>
                  <a:tcPr marL="5244" marR="5244" marT="524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effectLst/>
                        <a:latin typeface="Times New Roman"/>
                      </a:endParaRPr>
                    </a:p>
                  </a:txBody>
                  <a:tcPr marL="5244" marR="5244" marT="524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effectLst/>
                        <a:latin typeface="Times New Roman"/>
                      </a:endParaRPr>
                    </a:p>
                  </a:txBody>
                  <a:tcPr marL="5244" marR="5244" marT="524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effectLst/>
                        <a:latin typeface="Times New Roman"/>
                      </a:endParaRPr>
                    </a:p>
                  </a:txBody>
                  <a:tcPr marL="5244" marR="5244" marT="524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9702">
                <a:tc>
                  <a:txBody>
                    <a:bodyPr/>
                    <a:lstStyle/>
                    <a:p>
                      <a:pPr algn="ctr" fontAlgn="ctr"/>
                      <a:r>
                        <a:rPr lang="en-US" sz="800" b="0" i="0" u="none" strike="noStrike">
                          <a:solidFill>
                            <a:srgbClr val="000000"/>
                          </a:solidFill>
                          <a:effectLst/>
                          <a:latin typeface="Times New Roman"/>
                        </a:rPr>
                        <a:t> </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Times New Roman"/>
                        </a:rPr>
                        <a:t> </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Times New Roman"/>
                        </a:rPr>
                        <a:t>Emergency Preparedness</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800" b="0" i="0" u="none" strike="noStrike">
                          <a:solidFill>
                            <a:srgbClr val="000000"/>
                          </a:solidFill>
                          <a:effectLst/>
                          <a:latin typeface="Times New Roman"/>
                        </a:rPr>
                        <a:t> </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Times New Roman"/>
                        </a:rPr>
                        <a:t>?</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915945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553075"/>
            <a:ext cx="13049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Content Placeholder 1"/>
          <p:cNvGraphicFramePr>
            <a:graphicFrameLocks noGrp="1"/>
          </p:cNvGraphicFramePr>
          <p:nvPr>
            <p:ph idx="1"/>
            <p:extLst>
              <p:ext uri="{D42A27DB-BD31-4B8C-83A1-F6EECF244321}">
                <p14:modId xmlns:p14="http://schemas.microsoft.com/office/powerpoint/2010/main" val="1020296624"/>
              </p:ext>
            </p:extLst>
          </p:nvPr>
        </p:nvGraphicFramePr>
        <p:xfrm>
          <a:off x="2133600" y="762000"/>
          <a:ext cx="4495800" cy="5534017"/>
        </p:xfrm>
        <a:graphic>
          <a:graphicData uri="http://schemas.openxmlformats.org/drawingml/2006/table">
            <a:tbl>
              <a:tblPr>
                <a:tableStyleId>{5C22544A-7EE6-4342-B048-85BDC9FD1C3A}</a:tableStyleId>
              </a:tblPr>
              <a:tblGrid>
                <a:gridCol w="4495800"/>
              </a:tblGrid>
              <a:tr h="548871">
                <a:tc>
                  <a:txBody>
                    <a:bodyPr/>
                    <a:lstStyle/>
                    <a:p>
                      <a:pPr algn="ctr" fontAlgn="ctr"/>
                      <a:r>
                        <a:rPr lang="en-US" sz="2000" b="1" u="none" strike="noStrike" dirty="0">
                          <a:effectLst/>
                        </a:rPr>
                        <a:t>Management </a:t>
                      </a:r>
                      <a:r>
                        <a:rPr lang="en-US" sz="2000" b="1" u="none" strike="noStrike" dirty="0" smtClean="0">
                          <a:effectLst/>
                        </a:rPr>
                        <a:t>Commitment/Involvement</a:t>
                      </a:r>
                    </a:p>
                  </a:txBody>
                  <a:tcPr marL="7379" marR="7379" marT="7379" marB="0" anchor="ctr"/>
                </a:tc>
              </a:tr>
              <a:tr h="60726">
                <a:tc>
                  <a:txBody>
                    <a:bodyPr/>
                    <a:lstStyle/>
                    <a:p>
                      <a:pPr algn="ctr" fontAlgn="ctr"/>
                      <a:endParaRPr lang="en-US" sz="800" b="1" i="0" u="none" strike="noStrike" dirty="0">
                        <a:solidFill>
                          <a:srgbClr val="000000"/>
                        </a:solidFill>
                        <a:effectLst/>
                        <a:latin typeface="Times New Roman"/>
                      </a:endParaRPr>
                    </a:p>
                  </a:txBody>
                  <a:tcPr marL="7379" marR="7379" marT="7379" marB="0" anchor="ctr"/>
                </a:tc>
              </a:tr>
              <a:tr h="472919">
                <a:tc>
                  <a:txBody>
                    <a:bodyPr/>
                    <a:lstStyle/>
                    <a:p>
                      <a:pPr algn="ctr" fontAlgn="ctr"/>
                      <a:r>
                        <a:rPr lang="en-US" sz="2000" b="1" u="none" strike="noStrike" dirty="0">
                          <a:effectLst/>
                        </a:rPr>
                        <a:t>Employee Involvement</a:t>
                      </a:r>
                      <a:endParaRPr lang="en-US" sz="2000" b="1" i="0" u="none" strike="noStrike" dirty="0">
                        <a:solidFill>
                          <a:srgbClr val="000000"/>
                        </a:solidFill>
                        <a:effectLst/>
                        <a:latin typeface="Times New Roman"/>
                      </a:endParaRPr>
                    </a:p>
                  </a:txBody>
                  <a:tcPr marL="7379" marR="7379" marT="7379" marB="0" anchor="ctr"/>
                </a:tc>
              </a:tr>
              <a:tr h="303839">
                <a:tc>
                  <a:txBody>
                    <a:bodyPr/>
                    <a:lstStyle/>
                    <a:p>
                      <a:pPr algn="ctr" fontAlgn="ctr"/>
                      <a:endParaRPr lang="en-US" sz="800" b="1" i="0" u="none" strike="noStrike" dirty="0">
                        <a:solidFill>
                          <a:srgbClr val="000000"/>
                        </a:solidFill>
                        <a:effectLst/>
                        <a:latin typeface="Times New Roman"/>
                      </a:endParaRPr>
                    </a:p>
                  </a:txBody>
                  <a:tcPr marL="7379" marR="7379" marT="7379" marB="0" anchor="ctr"/>
                </a:tc>
              </a:tr>
              <a:tr h="495652">
                <a:tc>
                  <a:txBody>
                    <a:bodyPr/>
                    <a:lstStyle/>
                    <a:p>
                      <a:pPr algn="ctr" fontAlgn="ctr"/>
                      <a:r>
                        <a:rPr lang="en-US" sz="2000" b="1" u="none" strike="noStrike" dirty="0">
                          <a:effectLst/>
                        </a:rPr>
                        <a:t>Worksite Hazard Analysis     (Evaluate)</a:t>
                      </a:r>
                      <a:endParaRPr lang="en-US" sz="2000" b="1" i="0" u="none" strike="noStrike" dirty="0">
                        <a:solidFill>
                          <a:srgbClr val="000000"/>
                        </a:solidFill>
                        <a:effectLst/>
                        <a:latin typeface="Times New Roman"/>
                      </a:endParaRPr>
                    </a:p>
                  </a:txBody>
                  <a:tcPr marL="7379" marR="7379" marT="7379" marB="0" anchor="ctr"/>
                </a:tc>
              </a:tr>
              <a:tr h="38709">
                <a:tc>
                  <a:txBody>
                    <a:bodyPr/>
                    <a:lstStyle/>
                    <a:p>
                      <a:pPr algn="ctr" fontAlgn="ctr"/>
                      <a:endParaRPr lang="en-US" sz="800" b="1" i="0" u="none" strike="noStrike" dirty="0">
                        <a:solidFill>
                          <a:srgbClr val="000000"/>
                        </a:solidFill>
                        <a:effectLst/>
                        <a:latin typeface="Times New Roman"/>
                      </a:endParaRPr>
                    </a:p>
                  </a:txBody>
                  <a:tcPr marL="7379" marR="7379" marT="7379" marB="0" anchor="ctr"/>
                </a:tc>
              </a:tr>
              <a:tr h="1235883">
                <a:tc>
                  <a:txBody>
                    <a:bodyPr/>
                    <a:lstStyle/>
                    <a:p>
                      <a:pPr algn="ctr" fontAlgn="ctr"/>
                      <a:r>
                        <a:rPr lang="en-US" sz="2000" b="1" u="none" strike="noStrike" dirty="0">
                          <a:effectLst/>
                        </a:rPr>
                        <a:t>Prevention and Control Measures (physical/tangible measures) </a:t>
                      </a:r>
                      <a:endParaRPr lang="en-US" sz="2000" b="1" u="none" strike="noStrike" dirty="0" smtClean="0">
                        <a:effectLst/>
                      </a:endParaRPr>
                    </a:p>
                    <a:p>
                      <a:pPr algn="ctr" fontAlgn="ctr"/>
                      <a:r>
                        <a:rPr lang="en-US" sz="2000" b="1" u="none" strike="noStrike" dirty="0" smtClean="0">
                          <a:effectLst/>
                        </a:rPr>
                        <a:t>(</a:t>
                      </a:r>
                      <a:r>
                        <a:rPr lang="en-US" sz="2000" b="1" u="none" strike="noStrike" dirty="0">
                          <a:effectLst/>
                        </a:rPr>
                        <a:t>Develop the Programs)</a:t>
                      </a:r>
                      <a:endParaRPr lang="en-US" sz="2000" b="1" i="0" u="none" strike="noStrike" dirty="0">
                        <a:solidFill>
                          <a:srgbClr val="000000"/>
                        </a:solidFill>
                        <a:effectLst/>
                        <a:latin typeface="Times New Roman"/>
                      </a:endParaRPr>
                    </a:p>
                  </a:txBody>
                  <a:tcPr marL="7379" marR="7379" marT="7379" marB="0" anchor="ctr"/>
                </a:tc>
              </a:tr>
              <a:tr h="235230">
                <a:tc>
                  <a:txBody>
                    <a:bodyPr/>
                    <a:lstStyle/>
                    <a:p>
                      <a:pPr algn="ctr" fontAlgn="b"/>
                      <a:endParaRPr lang="en-US" sz="800" b="1" i="0" u="none" strike="noStrike" dirty="0">
                        <a:solidFill>
                          <a:srgbClr val="000000"/>
                        </a:solidFill>
                        <a:effectLst/>
                        <a:latin typeface="Calibri"/>
                      </a:endParaRPr>
                    </a:p>
                  </a:txBody>
                  <a:tcPr marL="7379" marR="7379" marT="7379" marB="0" anchor="b"/>
                </a:tc>
              </a:tr>
              <a:tr h="252727">
                <a:tc>
                  <a:txBody>
                    <a:bodyPr/>
                    <a:lstStyle/>
                    <a:p>
                      <a:pPr algn="ctr" fontAlgn="ctr"/>
                      <a:r>
                        <a:rPr lang="en-US" sz="2000" b="1" u="none" strike="noStrike" dirty="0">
                          <a:effectLst/>
                        </a:rPr>
                        <a:t>Training </a:t>
                      </a:r>
                      <a:endParaRPr lang="en-US" sz="2000" b="1" u="none" strike="noStrike" dirty="0" smtClean="0">
                        <a:effectLst/>
                      </a:endParaRPr>
                    </a:p>
                    <a:p>
                      <a:pPr algn="ctr" fontAlgn="ctr"/>
                      <a:r>
                        <a:rPr lang="en-US" sz="2000" b="1" u="none" strike="noStrike" dirty="0" smtClean="0">
                          <a:effectLst/>
                        </a:rPr>
                        <a:t>(</a:t>
                      </a:r>
                      <a:r>
                        <a:rPr lang="en-US" sz="2000" b="1" u="none" strike="noStrike" dirty="0">
                          <a:effectLst/>
                        </a:rPr>
                        <a:t>Implementation)</a:t>
                      </a:r>
                      <a:endParaRPr lang="en-US" sz="2000" b="1" i="0" u="none" strike="noStrike" dirty="0">
                        <a:solidFill>
                          <a:srgbClr val="000000"/>
                        </a:solidFill>
                        <a:effectLst/>
                        <a:latin typeface="Times New Roman"/>
                      </a:endParaRPr>
                    </a:p>
                  </a:txBody>
                  <a:tcPr marL="7379" marR="7379" marT="7379" marB="0" anchor="ctr"/>
                </a:tc>
              </a:tr>
              <a:tr h="254832">
                <a:tc>
                  <a:txBody>
                    <a:bodyPr/>
                    <a:lstStyle/>
                    <a:p>
                      <a:pPr algn="ctr" fontAlgn="ctr"/>
                      <a:endParaRPr lang="en-US" sz="800" b="1" i="0" u="none" strike="noStrike" dirty="0">
                        <a:solidFill>
                          <a:srgbClr val="000000"/>
                        </a:solidFill>
                        <a:effectLst/>
                        <a:latin typeface="Times New Roman"/>
                      </a:endParaRPr>
                    </a:p>
                  </a:txBody>
                  <a:tcPr marL="7379" marR="7379" marT="7379" marB="0" anchor="ctr"/>
                </a:tc>
              </a:tr>
              <a:tr h="495652">
                <a:tc>
                  <a:txBody>
                    <a:bodyPr/>
                    <a:lstStyle/>
                    <a:p>
                      <a:pPr algn="ctr" fontAlgn="ctr"/>
                      <a:r>
                        <a:rPr lang="en-US" sz="2000" b="1" u="none" strike="noStrike" dirty="0">
                          <a:effectLst/>
                        </a:rPr>
                        <a:t>Documentation                        </a:t>
                      </a:r>
                      <a:endParaRPr lang="en-US" sz="2000" b="1" u="none" strike="noStrike" dirty="0" smtClean="0">
                        <a:effectLst/>
                      </a:endParaRPr>
                    </a:p>
                    <a:p>
                      <a:pPr algn="ctr" fontAlgn="ctr"/>
                      <a:r>
                        <a:rPr lang="en-US" sz="2000" b="1" u="none" strike="noStrike" dirty="0" smtClean="0">
                          <a:effectLst/>
                        </a:rPr>
                        <a:t>(Re-evaluate</a:t>
                      </a:r>
                      <a:r>
                        <a:rPr lang="en-US" sz="2000" b="1" u="none" strike="noStrike" dirty="0">
                          <a:effectLst/>
                        </a:rPr>
                        <a:t>, Revise, </a:t>
                      </a:r>
                      <a:r>
                        <a:rPr lang="en-US" sz="2000" b="1" u="none" strike="noStrike" dirty="0" smtClean="0">
                          <a:effectLst/>
                        </a:rPr>
                        <a:t>Audit</a:t>
                      </a:r>
                    </a:p>
                    <a:p>
                      <a:pPr algn="ctr" fontAlgn="ctr"/>
                      <a:r>
                        <a:rPr lang="en-US" sz="2000" b="1" u="none" strike="noStrike" dirty="0" smtClean="0">
                          <a:effectLst/>
                        </a:rPr>
                        <a:t>Goal is Continuous Improvement)</a:t>
                      </a:r>
                      <a:endParaRPr lang="en-US" sz="2000" b="1" i="0" u="none" strike="noStrike" dirty="0">
                        <a:solidFill>
                          <a:srgbClr val="000000"/>
                        </a:solidFill>
                        <a:effectLst/>
                        <a:latin typeface="Times New Roman"/>
                      </a:endParaRPr>
                    </a:p>
                  </a:txBody>
                  <a:tcPr marL="7379" marR="7379" marT="7379" marB="0" anchor="ctr"/>
                </a:tc>
              </a:tr>
            </a:tbl>
          </a:graphicData>
        </a:graphic>
      </p:graphicFrame>
    </p:spTree>
    <p:extLst>
      <p:ext uri="{BB962C8B-B14F-4D97-AF65-F5344CB8AC3E}">
        <p14:creationId xmlns:p14="http://schemas.microsoft.com/office/powerpoint/2010/main" val="39471416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1652</TotalTime>
  <Words>3705</Words>
  <Application>Microsoft Office PowerPoint</Application>
  <PresentationFormat>On-screen Show (4:3)</PresentationFormat>
  <Paragraphs>423</Paragraphs>
  <Slides>54</Slides>
  <Notes>54</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Concourse</vt:lpstr>
      <vt:lpstr>Developing an Effective Safety and Health Program</vt:lpstr>
      <vt:lpstr>PowerPoint Presentation</vt:lpstr>
      <vt:lpstr>Purpose/Goal of Presentation</vt:lpstr>
      <vt:lpstr>Components from Seminar Flyer</vt:lpstr>
      <vt:lpstr>Components From some Random Source</vt:lpstr>
      <vt:lpstr>Components From OSHA</vt:lpstr>
      <vt:lpstr>Components From William Gooding, 2008</vt:lpstr>
      <vt:lpstr>PowerPoint Presentation</vt:lpstr>
      <vt:lpstr>PowerPoint Presentation</vt:lpstr>
      <vt:lpstr>-What does this mean to you?</vt:lpstr>
      <vt:lpstr>PowerPoint Presentation</vt:lpstr>
      <vt:lpstr>Employee Involvement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Emergency Preparedness:  Exercise, practice, improve</vt:lpstr>
      <vt:lpstr>PowerPoint Presentation</vt:lpstr>
      <vt:lpstr>PowerPoint Presentation</vt:lpstr>
      <vt:lpstr>PowerPoint Presentation</vt:lpstr>
      <vt:lpstr>PowerPoint Presentation</vt:lpstr>
      <vt:lpstr>PowerPoint Presentation</vt:lpstr>
      <vt:lpstr>PowerPoint Presentation</vt:lpstr>
      <vt:lpstr>Inspect what you expect!!!</vt:lpstr>
      <vt:lpstr>PowerPoint Presentation</vt:lpstr>
      <vt:lpstr>PowerPoint Presentation</vt:lpstr>
      <vt:lpstr>PowerPoint Presentation</vt:lpstr>
      <vt:lpstr>PowerPoint Presentation</vt:lpstr>
      <vt:lpstr>The Missing Links in many  Safety &amp; Health Programs</vt:lpstr>
      <vt:lpstr>PowerPoint Presentation</vt:lpstr>
      <vt:lpstr>PowerPoint Presentation</vt:lpstr>
      <vt:lpstr>PowerPoint Presentation</vt:lpstr>
      <vt:lpstr>PowerPoint Presentation</vt:lpstr>
      <vt:lpstr>The Missing Links in many  Safety &amp; Health Programs</vt:lpstr>
      <vt:lpstr>Getting Started on Your Health and Safety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Missing Links in many  Safety &amp; Health Programs</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an Effective Safety and Health Program</dc:title>
  <dc:creator>Julie Bell</dc:creator>
  <cp:lastModifiedBy>Julie Bell</cp:lastModifiedBy>
  <cp:revision>46</cp:revision>
  <cp:lastPrinted>2011-01-05T05:14:47Z</cp:lastPrinted>
  <dcterms:created xsi:type="dcterms:W3CDTF">2011-01-04T02:50:49Z</dcterms:created>
  <dcterms:modified xsi:type="dcterms:W3CDTF">2011-01-10T15:37:35Z</dcterms:modified>
</cp:coreProperties>
</file>