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91" r:id="rId2"/>
    <p:sldId id="260" r:id="rId3"/>
    <p:sldId id="261" r:id="rId4"/>
    <p:sldId id="267" r:id="rId5"/>
    <p:sldId id="268" r:id="rId6"/>
    <p:sldId id="272" r:id="rId7"/>
    <p:sldId id="273" r:id="rId8"/>
    <p:sldId id="274" r:id="rId9"/>
    <p:sldId id="293" r:id="rId10"/>
    <p:sldId id="294" r:id="rId11"/>
    <p:sldId id="263" r:id="rId12"/>
    <p:sldId id="290" r:id="rId13"/>
    <p:sldId id="265" r:id="rId14"/>
    <p:sldId id="270" r:id="rId15"/>
    <p:sldId id="266" r:id="rId16"/>
    <p:sldId id="271" r:id="rId17"/>
    <p:sldId id="275" r:id="rId18"/>
    <p:sldId id="296" r:id="rId19"/>
    <p:sldId id="297" r:id="rId20"/>
    <p:sldId id="298" r:id="rId21"/>
    <p:sldId id="299" r:id="rId22"/>
    <p:sldId id="276" r:id="rId23"/>
    <p:sldId id="300" r:id="rId24"/>
    <p:sldId id="277" r:id="rId25"/>
    <p:sldId id="278" r:id="rId26"/>
    <p:sldId id="279" r:id="rId27"/>
    <p:sldId id="302" r:id="rId28"/>
    <p:sldId id="281" r:id="rId29"/>
    <p:sldId id="301" r:id="rId30"/>
    <p:sldId id="292" r:id="rId3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3344" autoAdjust="0"/>
    <p:restoredTop sz="94605" autoAdjust="0"/>
  </p:normalViewPr>
  <p:slideViewPr>
    <p:cSldViewPr>
      <p:cViewPr varScale="1">
        <p:scale>
          <a:sx n="106" d="100"/>
          <a:sy n="106" d="100"/>
        </p:scale>
        <p:origin x="-7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DF593A5-F8DF-4750-BAF3-D5D9E19D47A9}" type="datetimeFigureOut">
              <a:rPr lang="en-US" smtClean="0"/>
              <a:pPr/>
              <a:t>2/17/2011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CBB3388-D420-4098-BC14-AFF0CC99169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7680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680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7680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13B95276-0B34-4F74-A60F-1A85031C8E1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3B95276-0B34-4F74-A60F-1A85031C8E1C}"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76213" y="4149725"/>
            <a:ext cx="8856662" cy="836613"/>
          </a:xfrm>
        </p:spPr>
        <p:txBody>
          <a:bodyPr/>
          <a:lstStyle>
            <a:lvl1pPr>
              <a:defRPr sz="3800"/>
            </a:lvl1pPr>
          </a:lstStyle>
          <a:p>
            <a:r>
              <a:rPr lang="en-US"/>
              <a:t>Click to edit Master title style</a:t>
            </a:r>
          </a:p>
        </p:txBody>
      </p:sp>
      <p:sp>
        <p:nvSpPr>
          <p:cNvPr id="56323" name="Rectangle 3"/>
          <p:cNvSpPr>
            <a:spLocks noGrp="1" noChangeArrowheads="1"/>
          </p:cNvSpPr>
          <p:nvPr>
            <p:ph type="subTitle" idx="1"/>
          </p:nvPr>
        </p:nvSpPr>
        <p:spPr>
          <a:xfrm>
            <a:off x="179388" y="5132388"/>
            <a:ext cx="8836025" cy="649287"/>
          </a:xfrm>
        </p:spPr>
        <p:txBody>
          <a:bodyPr/>
          <a:lstStyle>
            <a:lvl1pPr marL="0" indent="0">
              <a:buFont typeface="Wingdings" pitchFamily="2" charset="2"/>
              <a:buNone/>
              <a:defRPr>
                <a:solidFill>
                  <a:schemeClr val="tx2"/>
                </a:solidFill>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0EF695C-A522-4D1B-8B9B-037E89E0B4E2}"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BB04CB-872D-4937-BC30-1E1A2A656A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476250"/>
            <a:ext cx="2087563" cy="5976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476250"/>
            <a:ext cx="6113462" cy="5976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96FE2-F5DA-45E7-A9E9-DF71FFAE908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95288" y="476250"/>
            <a:ext cx="8353425" cy="7191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1484313"/>
            <a:ext cx="4100512" cy="4968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84313"/>
            <a:ext cx="4100513" cy="496887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F99D76-4F15-4591-83EA-B6C08C1EEFD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F4C9F0-E084-416E-85F3-89F2E17537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A363C-656E-4EBD-A1F9-AA390BB02F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484313"/>
            <a:ext cx="4100512"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4313"/>
            <a:ext cx="4100513"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9B05B0-EAF8-4246-AACF-AC59C70E6F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28AB15-4EFE-47C7-9906-4D2D7427E5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155775-6BFF-4CA3-843D-883BDB10CC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D040C1-A6F5-4715-84AC-291BE61BD1F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ACBD39-6314-4C97-A8AE-8BF71FE746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59853A-F7EC-4700-825B-6FD1A4C5F1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76250"/>
            <a:ext cx="8353425" cy="719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95288" y="1484313"/>
            <a:ext cx="8353425"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DC15B9F-58EE-4A64-BD81-2396E50759C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7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folHlink"/>
        </a:buClr>
        <a:buSzPct val="7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folHlink"/>
        </a:buClr>
        <a:buSzPct val="7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folHlink"/>
        </a:buClr>
        <a:buSzPct val="7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folHlink"/>
        </a:buClr>
        <a:buSzPct val="7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file:///C:\Documents%20and%20Settings\mbarnhart\Local%20Settings\Temporary%20Internet%20Files\OLK17\haz.gif" TargetMode="External"/><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rds.yahoo.com/_ylt=A0WTb_uDrGhKHwABazWjzbkF/SIG=1290vdflb/EXP=1248460291/**http:/www.flickr.com/photos/18936086@N00/1363481827/"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D952334C-9263-4B4E-8613-13DF23D78926}" type="slidenum">
              <a:rPr lang="en-US" smtClean="0"/>
              <a:pPr/>
              <a:t>1</a:t>
            </a:fld>
            <a:endParaRPr lang="en-US" smtClean="0"/>
          </a:p>
        </p:txBody>
      </p:sp>
      <p:pic>
        <p:nvPicPr>
          <p:cNvPr id="3075" name="Picture 2" descr="DOC Seal"/>
          <p:cNvPicPr>
            <a:picLocks noChangeAspect="1" noChangeArrowheads="1"/>
          </p:cNvPicPr>
          <p:nvPr/>
        </p:nvPicPr>
        <p:blipFill>
          <a:blip r:embed="rId2"/>
          <a:srcRect/>
          <a:stretch>
            <a:fillRect/>
          </a:stretch>
        </p:blipFill>
        <p:spPr bwMode="auto">
          <a:xfrm>
            <a:off x="5029200" y="838200"/>
            <a:ext cx="3429000" cy="3298825"/>
          </a:xfrm>
          <a:prstGeom prst="rect">
            <a:avLst/>
          </a:prstGeom>
          <a:noFill/>
          <a:ln w="9525">
            <a:noFill/>
            <a:miter lim="800000"/>
            <a:headEnd/>
            <a:tailEnd/>
          </a:ln>
        </p:spPr>
      </p:pic>
      <p:sp>
        <p:nvSpPr>
          <p:cNvPr id="57347" name="Text Box 3"/>
          <p:cNvSpPr txBox="1">
            <a:spLocks noChangeArrowheads="1"/>
          </p:cNvSpPr>
          <p:nvPr/>
        </p:nvSpPr>
        <p:spPr bwMode="auto">
          <a:xfrm>
            <a:off x="-838200" y="0"/>
            <a:ext cx="9144000" cy="1446213"/>
          </a:xfrm>
          <a:prstGeom prst="rect">
            <a:avLst/>
          </a:prstGeom>
          <a:noFill/>
          <a:ln w="9525">
            <a:noFill/>
            <a:miter lim="800000"/>
            <a:headEnd/>
            <a:tailEnd/>
          </a:ln>
          <a:effectLst/>
        </p:spPr>
        <p:txBody>
          <a:bodyPr>
            <a:spAutoFit/>
          </a:bodyPr>
          <a:lstStyle/>
          <a:p>
            <a:pPr algn="ctr" eaLnBrk="0" hangingPunct="0">
              <a:defRPr/>
            </a:pPr>
            <a:r>
              <a:rPr lang="en-US" sz="4400" b="1" dirty="0">
                <a:effectLst>
                  <a:outerShdw blurRad="38100" dist="38100" dir="2700000" algn="tl">
                    <a:srgbClr val="000000"/>
                  </a:outerShdw>
                </a:effectLst>
              </a:rPr>
              <a:t>The Indiana Department of Correction</a:t>
            </a:r>
          </a:p>
        </p:txBody>
      </p:sp>
      <p:sp>
        <p:nvSpPr>
          <p:cNvPr id="57348" name="Text Box 4"/>
          <p:cNvSpPr txBox="1">
            <a:spLocks noChangeArrowheads="1"/>
          </p:cNvSpPr>
          <p:nvPr/>
        </p:nvSpPr>
        <p:spPr bwMode="auto">
          <a:xfrm>
            <a:off x="1600200" y="2895600"/>
            <a:ext cx="28956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b="1" i="1" dirty="0">
                <a:effectLst>
                  <a:outerShdw blurRad="38100" dist="38100" dir="2700000" algn="tl">
                    <a:srgbClr val="000000"/>
                  </a:outerShdw>
                </a:effectLst>
              </a:rPr>
              <a:t>presents</a:t>
            </a:r>
          </a:p>
        </p:txBody>
      </p:sp>
      <p:sp>
        <p:nvSpPr>
          <p:cNvPr id="57349" name="Text Box 5"/>
          <p:cNvSpPr txBox="1">
            <a:spLocks noChangeArrowheads="1"/>
          </p:cNvSpPr>
          <p:nvPr/>
        </p:nvSpPr>
        <p:spPr bwMode="auto">
          <a:xfrm>
            <a:off x="152400" y="4343400"/>
            <a:ext cx="8610600" cy="1446213"/>
          </a:xfrm>
          <a:prstGeom prst="rect">
            <a:avLst/>
          </a:prstGeom>
          <a:noFill/>
          <a:ln w="9525">
            <a:noFill/>
            <a:miter lim="800000"/>
            <a:headEnd/>
            <a:tailEnd/>
          </a:ln>
          <a:effectLst/>
        </p:spPr>
        <p:txBody>
          <a:bodyPr>
            <a:spAutoFit/>
          </a:bodyPr>
          <a:lstStyle/>
          <a:p>
            <a:pPr algn="ctr" eaLnBrk="0" hangingPunct="0">
              <a:spcBef>
                <a:spcPct val="50000"/>
              </a:spcBef>
              <a:defRPr/>
            </a:pPr>
            <a:r>
              <a:rPr lang="en-US" sz="4400" b="1" dirty="0">
                <a:effectLst>
                  <a:outerShdw blurRad="38100" dist="38100" dir="2700000" algn="tl">
                    <a:srgbClr val="000000"/>
                  </a:outerShdw>
                </a:effectLst>
              </a:rPr>
              <a:t>New Employee Orientation: </a:t>
            </a:r>
            <a:r>
              <a:rPr lang="en-US" sz="4400" b="1" i="1" dirty="0"/>
              <a:t>Hazardous Materials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A23B60F7-2BA7-4CFD-8A5A-823E3A91E4F7}" type="slidenum">
              <a:rPr lang="en-US" smtClean="0"/>
              <a:pPr/>
              <a:t>10</a:t>
            </a:fld>
            <a:endParaRPr lang="en-US" smtClean="0"/>
          </a:p>
        </p:txBody>
      </p:sp>
      <p:sp>
        <p:nvSpPr>
          <p:cNvPr id="13315" name="Rectangle 2"/>
          <p:cNvSpPr>
            <a:spLocks noGrp="1" noChangeArrowheads="1"/>
          </p:cNvSpPr>
          <p:nvPr>
            <p:ph type="title"/>
          </p:nvPr>
        </p:nvSpPr>
        <p:spPr>
          <a:xfrm>
            <a:off x="304800" y="381000"/>
            <a:ext cx="8353425" cy="719138"/>
          </a:xfrm>
        </p:spPr>
        <p:txBody>
          <a:bodyPr/>
          <a:lstStyle/>
          <a:p>
            <a:pPr eaLnBrk="1" hangingPunct="1"/>
            <a:r>
              <a:rPr lang="en-US" dirty="0" smtClean="0">
                <a:solidFill>
                  <a:schemeClr val="tx1"/>
                </a:solidFill>
              </a:rPr>
              <a:t>Material Data Safety Sheet</a:t>
            </a:r>
          </a:p>
        </p:txBody>
      </p:sp>
      <p:sp>
        <p:nvSpPr>
          <p:cNvPr id="13316" name="Rectangle 3"/>
          <p:cNvSpPr>
            <a:spLocks noGrp="1" noChangeArrowheads="1"/>
          </p:cNvSpPr>
          <p:nvPr>
            <p:ph type="body" idx="1"/>
          </p:nvPr>
        </p:nvSpPr>
        <p:spPr>
          <a:xfrm>
            <a:off x="228600" y="1371600"/>
            <a:ext cx="8520113" cy="5145087"/>
          </a:xfrm>
        </p:spPr>
        <p:txBody>
          <a:bodyPr/>
          <a:lstStyle/>
          <a:p>
            <a:pPr lvl="0" eaLnBrk="1" hangingPunct="1">
              <a:buClr>
                <a:srgbClr val="D18009"/>
              </a:buClr>
            </a:pPr>
            <a:r>
              <a:rPr lang="en-US" sz="2400" dirty="0" smtClean="0"/>
              <a:t>The Safety Hazard Manager at each facility is responsible for maintaining a master file of Material Safety Data Sheets on all products used at their facility.</a:t>
            </a:r>
          </a:p>
          <a:p>
            <a:pPr lvl="0" eaLnBrk="1" hangingPunct="1">
              <a:buClr>
                <a:srgbClr val="D18009"/>
              </a:buClr>
            </a:pPr>
            <a:r>
              <a:rPr lang="en-US" sz="2400" dirty="0" smtClean="0"/>
              <a:t>A duplicate Master File will also be maintained and located in the Medical Department.</a:t>
            </a:r>
          </a:p>
          <a:p>
            <a:pPr lvl="0" eaLnBrk="1" hangingPunct="1">
              <a:buClr>
                <a:srgbClr val="D18009"/>
              </a:buClr>
            </a:pPr>
            <a:r>
              <a:rPr lang="en-US" sz="2400" dirty="0" smtClean="0"/>
              <a:t>Employees are required to know the hazards of the products they may use.</a:t>
            </a:r>
          </a:p>
          <a:p>
            <a:pPr lvl="0" eaLnBrk="1" hangingPunct="1">
              <a:buClr>
                <a:srgbClr val="D18009"/>
              </a:buClr>
            </a:pPr>
            <a:r>
              <a:rPr lang="en-US" sz="2400" dirty="0" smtClean="0"/>
              <a:t>Any employee who may be exposed to a hazardous product has a right to read the MSDS.</a:t>
            </a:r>
          </a:p>
          <a:p>
            <a:pPr lvl="0" eaLnBrk="1" hangingPunct="1">
              <a:buClr>
                <a:srgbClr val="D18009"/>
              </a:buClr>
            </a:pPr>
            <a:r>
              <a:rPr lang="en-US" sz="2400" dirty="0" smtClean="0"/>
              <a:t>A copy of the MSDS sheet may be obtained by making a written request to the Safety Hazard Manager.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2885CB76-D5FA-4E74-881C-7BAD8BD8E5F3}" type="slidenum">
              <a:rPr lang="en-US" smtClean="0"/>
              <a:pPr/>
              <a:t>11</a:t>
            </a:fld>
            <a:endParaRPr lang="en-US" smtClean="0"/>
          </a:p>
        </p:txBody>
      </p:sp>
      <p:sp>
        <p:nvSpPr>
          <p:cNvPr id="14339" name="Rectangle 2"/>
          <p:cNvSpPr>
            <a:spLocks noGrp="1" noChangeArrowheads="1"/>
          </p:cNvSpPr>
          <p:nvPr>
            <p:ph type="title"/>
          </p:nvPr>
        </p:nvSpPr>
        <p:spPr>
          <a:xfrm>
            <a:off x="304800" y="152400"/>
            <a:ext cx="8520113" cy="1123950"/>
          </a:xfrm>
        </p:spPr>
        <p:txBody>
          <a:bodyPr/>
          <a:lstStyle/>
          <a:p>
            <a:pPr eaLnBrk="1" hangingPunct="1"/>
            <a:r>
              <a:rPr lang="en-US" dirty="0" smtClean="0">
                <a:solidFill>
                  <a:schemeClr val="tx1"/>
                </a:solidFill>
              </a:rPr>
              <a:t>Material Data Safety Sheets</a:t>
            </a:r>
            <a:br>
              <a:rPr lang="en-US" dirty="0" smtClean="0">
                <a:solidFill>
                  <a:schemeClr val="tx1"/>
                </a:solidFill>
              </a:rPr>
            </a:br>
            <a:r>
              <a:rPr lang="en-US" dirty="0" smtClean="0">
                <a:solidFill>
                  <a:schemeClr val="tx1"/>
                </a:solidFill>
              </a:rPr>
              <a:t>Provide The Following Information</a:t>
            </a:r>
          </a:p>
        </p:txBody>
      </p:sp>
      <p:sp>
        <p:nvSpPr>
          <p:cNvPr id="14340" name="Rectangle 3"/>
          <p:cNvSpPr>
            <a:spLocks noGrp="1" noChangeArrowheads="1"/>
          </p:cNvSpPr>
          <p:nvPr>
            <p:ph type="body" idx="1"/>
          </p:nvPr>
        </p:nvSpPr>
        <p:spPr>
          <a:xfrm>
            <a:off x="381000" y="1524000"/>
            <a:ext cx="8229600" cy="5105400"/>
          </a:xfrm>
        </p:spPr>
        <p:txBody>
          <a:bodyPr/>
          <a:lstStyle/>
          <a:p>
            <a:pPr eaLnBrk="1" hangingPunct="1"/>
            <a:r>
              <a:rPr lang="en-US" sz="2400" dirty="0" smtClean="0"/>
              <a:t>Manufacturer’s name, address, emergency telephone number, and the date the MSDS was prepared.</a:t>
            </a:r>
          </a:p>
          <a:p>
            <a:pPr eaLnBrk="1" hangingPunct="1"/>
            <a:endParaRPr lang="en-US" sz="800" dirty="0" smtClean="0"/>
          </a:p>
          <a:p>
            <a:pPr eaLnBrk="1" hangingPunct="1"/>
            <a:r>
              <a:rPr lang="en-US" sz="2400" dirty="0" smtClean="0"/>
              <a:t>How to use, store, and handle the product.</a:t>
            </a:r>
          </a:p>
          <a:p>
            <a:pPr eaLnBrk="1" hangingPunct="1"/>
            <a:endParaRPr lang="en-US" sz="800" dirty="0" smtClean="0"/>
          </a:p>
          <a:p>
            <a:pPr eaLnBrk="1" hangingPunct="1"/>
            <a:r>
              <a:rPr lang="en-US" sz="2400" dirty="0" smtClean="0"/>
              <a:t>Hazardous ingredients, chemical components and common names. This is where you will find the permissible exposure limits.</a:t>
            </a:r>
          </a:p>
          <a:p>
            <a:pPr eaLnBrk="1" hangingPunct="1"/>
            <a:endParaRPr lang="en-US" sz="800" dirty="0" smtClean="0"/>
          </a:p>
          <a:p>
            <a:pPr eaLnBrk="1" hangingPunct="1"/>
            <a:r>
              <a:rPr lang="en-US" sz="2400" dirty="0" smtClean="0"/>
              <a:t>Physical and chemical characteristics, i.e. appearance and odor under normal conditions.</a:t>
            </a:r>
          </a:p>
          <a:p>
            <a:pPr eaLnBrk="1" hangingPunct="1"/>
            <a:endParaRPr lang="en-US" sz="800" dirty="0" smtClean="0"/>
          </a:p>
          <a:p>
            <a:pPr eaLnBrk="1" hangingPunct="1"/>
            <a:r>
              <a:rPr lang="en-US" sz="2400" dirty="0" smtClean="0"/>
              <a:t>Physical hazards, such as fires and explosive hazards, and ways to handle these hazards.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643B0816-3563-4BC9-9764-717CCDD7F0D9}" type="slidenum">
              <a:rPr lang="en-US" smtClean="0"/>
              <a:pPr/>
              <a:t>12</a:t>
            </a:fld>
            <a:endParaRPr lang="en-US" smtClean="0"/>
          </a:p>
        </p:txBody>
      </p:sp>
      <p:sp>
        <p:nvSpPr>
          <p:cNvPr id="15364" name="Rectangle 3"/>
          <p:cNvSpPr>
            <a:spLocks noGrp="1" noChangeArrowheads="1"/>
          </p:cNvSpPr>
          <p:nvPr>
            <p:ph type="body" idx="1"/>
          </p:nvPr>
        </p:nvSpPr>
        <p:spPr>
          <a:xfrm>
            <a:off x="304800" y="1447800"/>
            <a:ext cx="8610600" cy="5211762"/>
          </a:xfrm>
        </p:spPr>
        <p:txBody>
          <a:bodyPr/>
          <a:lstStyle/>
          <a:p>
            <a:pPr eaLnBrk="1" hangingPunct="1"/>
            <a:r>
              <a:rPr lang="en-US" sz="2400" dirty="0" smtClean="0"/>
              <a:t>Reactivity information tells you whether the substance is stable, and what other substances must be kept separated.</a:t>
            </a:r>
          </a:p>
          <a:p>
            <a:pPr eaLnBrk="1" hangingPunct="1"/>
            <a:endParaRPr lang="en-US" sz="800" dirty="0" smtClean="0"/>
          </a:p>
          <a:p>
            <a:pPr eaLnBrk="1" hangingPunct="1"/>
            <a:r>
              <a:rPr lang="en-US" sz="2400" dirty="0" smtClean="0"/>
              <a:t>Health hazards of the substance, which is the most important section to the employee. This section describes how the chemical could enter the body and the possible hazards of exposure. This section also lists the signs and symptoms of exposure, as well as emergency and first aid procedures.</a:t>
            </a:r>
          </a:p>
          <a:p>
            <a:pPr eaLnBrk="1" hangingPunct="1"/>
            <a:endParaRPr lang="en-US" sz="800" dirty="0" smtClean="0"/>
          </a:p>
          <a:p>
            <a:pPr eaLnBrk="1" hangingPunct="1"/>
            <a:r>
              <a:rPr lang="en-US" sz="2400" dirty="0" smtClean="0"/>
              <a:t>Spill and leak procedures</a:t>
            </a:r>
          </a:p>
          <a:p>
            <a:pPr eaLnBrk="1" hangingPunct="1"/>
            <a:endParaRPr lang="en-US" sz="800" dirty="0" smtClean="0"/>
          </a:p>
          <a:p>
            <a:pPr eaLnBrk="1" hangingPunct="1"/>
            <a:r>
              <a:rPr lang="en-US" sz="2400" dirty="0" smtClean="0"/>
              <a:t>Personal Protection equipment needs</a:t>
            </a:r>
          </a:p>
        </p:txBody>
      </p:sp>
      <p:sp>
        <p:nvSpPr>
          <p:cNvPr id="6" name="Rectangle 2"/>
          <p:cNvSpPr>
            <a:spLocks noGrp="1" noChangeArrowheads="1"/>
          </p:cNvSpPr>
          <p:nvPr>
            <p:ph type="title"/>
          </p:nvPr>
        </p:nvSpPr>
        <p:spPr>
          <a:xfrm>
            <a:off x="304800" y="152400"/>
            <a:ext cx="8520113" cy="1123950"/>
          </a:xfrm>
        </p:spPr>
        <p:txBody>
          <a:bodyPr/>
          <a:lstStyle/>
          <a:p>
            <a:pPr eaLnBrk="1" hangingPunct="1"/>
            <a:r>
              <a:rPr lang="en-US" dirty="0" smtClean="0">
                <a:solidFill>
                  <a:schemeClr val="tx1"/>
                </a:solidFill>
              </a:rPr>
              <a:t>Material Data Safety Sheets</a:t>
            </a:r>
            <a:br>
              <a:rPr lang="en-US" dirty="0" smtClean="0">
                <a:solidFill>
                  <a:schemeClr val="tx1"/>
                </a:solidFill>
              </a:rPr>
            </a:br>
            <a:r>
              <a:rPr lang="en-US" dirty="0" smtClean="0">
                <a:solidFill>
                  <a:schemeClr val="tx1"/>
                </a:solidFill>
              </a:rPr>
              <a:t>Provide The Following Information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p:spPr>
        <p:txBody>
          <a:bodyPr/>
          <a:lstStyle/>
          <a:p>
            <a:fld id="{52333AE9-EDBF-4515-9D3A-9748BA5D1D55}" type="slidenum">
              <a:rPr lang="en-US" smtClean="0"/>
              <a:pPr/>
              <a:t>13</a:t>
            </a:fld>
            <a:endParaRPr lang="en-US" smtClean="0"/>
          </a:p>
        </p:txBody>
      </p:sp>
      <p:sp>
        <p:nvSpPr>
          <p:cNvPr id="16387" name="Rectangle 4"/>
          <p:cNvSpPr>
            <a:spLocks noGrp="1" noChangeArrowheads="1"/>
          </p:cNvSpPr>
          <p:nvPr>
            <p:ph type="title"/>
          </p:nvPr>
        </p:nvSpPr>
        <p:spPr>
          <a:xfrm>
            <a:off x="381000" y="304800"/>
            <a:ext cx="2424113" cy="706438"/>
          </a:xfrm>
        </p:spPr>
        <p:txBody>
          <a:bodyPr/>
          <a:lstStyle/>
          <a:p>
            <a:pPr eaLnBrk="1" hangingPunct="1"/>
            <a:r>
              <a:rPr lang="en-US" dirty="0" smtClean="0">
                <a:solidFill>
                  <a:schemeClr val="tx1"/>
                </a:solidFill>
              </a:rPr>
              <a:t>Labeling</a:t>
            </a:r>
          </a:p>
        </p:txBody>
      </p:sp>
      <p:sp>
        <p:nvSpPr>
          <p:cNvPr id="16388" name="Text Box 5"/>
          <p:cNvSpPr txBox="1">
            <a:spLocks noChangeArrowheads="1"/>
          </p:cNvSpPr>
          <p:nvPr/>
        </p:nvSpPr>
        <p:spPr bwMode="auto">
          <a:xfrm>
            <a:off x="304800" y="1371600"/>
            <a:ext cx="8610600" cy="5355312"/>
          </a:xfrm>
          <a:prstGeom prst="rect">
            <a:avLst/>
          </a:prstGeom>
          <a:noFill/>
          <a:ln w="9525">
            <a:noFill/>
            <a:miter lim="800000"/>
            <a:headEnd/>
            <a:tailEnd/>
          </a:ln>
        </p:spPr>
        <p:txBody>
          <a:bodyPr wrap="square">
            <a:spAutoFit/>
          </a:bodyPr>
          <a:lstStyle/>
          <a:p>
            <a:r>
              <a:rPr lang="en-US" sz="2200" dirty="0">
                <a:latin typeface="+mn-lt"/>
              </a:rPr>
              <a:t>Manufacturer’s labels must be kept intact on the container at  all times. </a:t>
            </a:r>
            <a:r>
              <a:rPr lang="en-US" sz="2200" dirty="0" smtClean="0">
                <a:latin typeface="+mn-lt"/>
              </a:rPr>
              <a:t> If </a:t>
            </a:r>
            <a:r>
              <a:rPr lang="en-US" sz="2200" dirty="0">
                <a:latin typeface="+mn-lt"/>
              </a:rPr>
              <a:t>torn, or defaced, or removed it must be replaced </a:t>
            </a:r>
            <a:r>
              <a:rPr lang="en-US" sz="2200" dirty="0" smtClean="0">
                <a:latin typeface="+mn-lt"/>
              </a:rPr>
              <a:t>immediately</a:t>
            </a:r>
            <a:r>
              <a:rPr lang="en-US" sz="2200" dirty="0">
                <a:latin typeface="+mn-lt"/>
              </a:rPr>
              <a:t>.  </a:t>
            </a:r>
          </a:p>
          <a:p>
            <a:endParaRPr lang="en-US" sz="2200" dirty="0">
              <a:latin typeface="+mn-lt"/>
            </a:endParaRPr>
          </a:p>
          <a:p>
            <a:r>
              <a:rPr lang="en-US" sz="2200" dirty="0">
                <a:latin typeface="+mn-lt"/>
              </a:rPr>
              <a:t>Chemical containers may contain an NFPA 704 label.  This </a:t>
            </a:r>
            <a:r>
              <a:rPr lang="en-US" sz="2200" dirty="0" smtClean="0">
                <a:latin typeface="+mn-lt"/>
              </a:rPr>
              <a:t>label explains </a:t>
            </a:r>
            <a:r>
              <a:rPr lang="en-US" sz="2200" dirty="0">
                <a:latin typeface="+mn-lt"/>
              </a:rPr>
              <a:t>the following</a:t>
            </a:r>
            <a:r>
              <a:rPr lang="en-US" sz="2200" dirty="0" smtClean="0">
                <a:latin typeface="+mn-lt"/>
              </a:rPr>
              <a:t>:</a:t>
            </a:r>
          </a:p>
          <a:p>
            <a:pPr marL="798513" lvl="1" indent="-341313">
              <a:buClr>
                <a:srgbClr val="FFC000"/>
              </a:buClr>
              <a:buFontTx/>
              <a:buChar char="•"/>
            </a:pPr>
            <a:endParaRPr lang="en-US" sz="1000" dirty="0" smtClean="0">
              <a:latin typeface="Verdana" pitchFamily="34" charset="0"/>
            </a:endParaRPr>
          </a:p>
          <a:p>
            <a:pPr marL="798513" lvl="1" indent="-341313">
              <a:buClr>
                <a:srgbClr val="FFC000"/>
              </a:buClr>
              <a:buFontTx/>
              <a:buChar char="•"/>
            </a:pPr>
            <a:r>
              <a:rPr lang="en-US" sz="2000" dirty="0" smtClean="0">
                <a:latin typeface="Verdana" pitchFamily="34" charset="0"/>
              </a:rPr>
              <a:t>Chemical Identity – Product name.</a:t>
            </a:r>
          </a:p>
          <a:p>
            <a:pPr marL="798513" lvl="1" indent="-341313">
              <a:buClr>
                <a:srgbClr val="FFC000"/>
              </a:buClr>
              <a:buFontTx/>
              <a:buChar char="•"/>
            </a:pPr>
            <a:r>
              <a:rPr lang="en-US" sz="2000" dirty="0" smtClean="0">
                <a:latin typeface="Verdana" pitchFamily="34" charset="0"/>
              </a:rPr>
              <a:t>Health Hazard – 0 to 4 – Blue – shows degree of acute health hazard.</a:t>
            </a:r>
          </a:p>
          <a:p>
            <a:pPr marL="798513" lvl="1" indent="-341313">
              <a:buClr>
                <a:srgbClr val="FFC000"/>
              </a:buClr>
              <a:buFontTx/>
              <a:buChar char="•"/>
            </a:pPr>
            <a:r>
              <a:rPr lang="en-US" sz="2000" dirty="0" smtClean="0">
                <a:latin typeface="Verdana" pitchFamily="34" charset="0"/>
              </a:rPr>
              <a:t>Flammability – 0 to 4 – Red – shows susceptibility of materials to burning.</a:t>
            </a:r>
          </a:p>
          <a:p>
            <a:pPr marL="798513" lvl="1" indent="-341313">
              <a:buClr>
                <a:srgbClr val="FFC000"/>
              </a:buClr>
              <a:buFontTx/>
              <a:buChar char="•"/>
            </a:pPr>
            <a:r>
              <a:rPr lang="en-US" sz="2000" dirty="0" smtClean="0">
                <a:latin typeface="Verdana" pitchFamily="34" charset="0"/>
              </a:rPr>
              <a:t>Reactivity – 0 to 4 – Yellow – shows susceptibility to react and release energy.</a:t>
            </a:r>
          </a:p>
          <a:p>
            <a:pPr marL="798513" lvl="1" indent="-341313">
              <a:buClr>
                <a:srgbClr val="FFC000"/>
              </a:buClr>
              <a:buFontTx/>
              <a:buChar char="•"/>
            </a:pPr>
            <a:r>
              <a:rPr lang="en-US" sz="2000" dirty="0" smtClean="0">
                <a:latin typeface="Verdana" pitchFamily="34" charset="0"/>
              </a:rPr>
              <a:t>Specific Hazard – White – shows specifics hazards. Specific hazards would include such things as oxidizers, acids, alkalis, corrosives, etc.</a:t>
            </a:r>
            <a:r>
              <a:rPr lang="en-US" sz="2000" dirty="0" smtClean="0"/>
              <a:t> </a:t>
            </a:r>
            <a:endParaRPr lang="en-US" sz="2000" dirty="0">
              <a:latin typeface="+mn-lt"/>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p>
            <a:fld id="{D4C5FB25-0A28-4973-B05B-6FCFA8577356}" type="slidenum">
              <a:rPr lang="en-US" smtClean="0"/>
              <a:pPr/>
              <a:t>14</a:t>
            </a:fld>
            <a:endParaRPr lang="en-US" smtClean="0"/>
          </a:p>
        </p:txBody>
      </p:sp>
      <p:pic>
        <p:nvPicPr>
          <p:cNvPr id="17411" name="Picture 4" descr="label"/>
          <p:cNvPicPr>
            <a:picLocks noChangeAspect="1" noChangeArrowheads="1"/>
          </p:cNvPicPr>
          <p:nvPr/>
        </p:nvPicPr>
        <p:blipFill>
          <a:blip r:embed="rId2"/>
          <a:srcRect/>
          <a:stretch>
            <a:fillRect/>
          </a:stretch>
        </p:blipFill>
        <p:spPr bwMode="auto">
          <a:xfrm>
            <a:off x="685800" y="1521229"/>
            <a:ext cx="7620000" cy="5031972"/>
          </a:xfrm>
          <a:prstGeom prst="rect">
            <a:avLst/>
          </a:prstGeom>
          <a:noFill/>
          <a:ln w="9525">
            <a:noFill/>
            <a:miter lim="800000"/>
            <a:headEnd/>
            <a:tailEnd/>
          </a:ln>
        </p:spPr>
      </p:pic>
      <p:sp>
        <p:nvSpPr>
          <p:cNvPr id="17412" name="Text Box 5"/>
          <p:cNvSpPr txBox="1">
            <a:spLocks noChangeArrowheads="1"/>
          </p:cNvSpPr>
          <p:nvPr/>
        </p:nvSpPr>
        <p:spPr bwMode="auto">
          <a:xfrm>
            <a:off x="152400" y="457200"/>
            <a:ext cx="8991600" cy="615553"/>
          </a:xfrm>
          <a:prstGeom prst="rect">
            <a:avLst/>
          </a:prstGeom>
          <a:noFill/>
          <a:ln w="9525">
            <a:noFill/>
            <a:miter lim="800000"/>
            <a:headEnd/>
            <a:tailEnd/>
          </a:ln>
        </p:spPr>
        <p:txBody>
          <a:bodyPr wrap="square">
            <a:spAutoFit/>
          </a:bodyPr>
          <a:lstStyle/>
          <a:p>
            <a:pPr>
              <a:spcBef>
                <a:spcPct val="50000"/>
              </a:spcBef>
            </a:pPr>
            <a:r>
              <a:rPr lang="en-US" sz="3400" b="1" dirty="0"/>
              <a:t>NFPA 704 Labeling System </a:t>
            </a:r>
            <a:r>
              <a:rPr lang="en-US" sz="3400" b="1" dirty="0" smtClean="0"/>
              <a:t>for Chemicals</a:t>
            </a:r>
            <a:endParaRPr lang="en-US" sz="3400" b="1"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p>
            <a:fld id="{62E2C9B9-F6B6-4457-9D73-BFB1DACE3F54}" type="slidenum">
              <a:rPr lang="en-US" smtClean="0"/>
              <a:pPr/>
              <a:t>15</a:t>
            </a:fld>
            <a:endParaRPr lang="en-US" smtClean="0"/>
          </a:p>
        </p:txBody>
      </p:sp>
      <p:sp>
        <p:nvSpPr>
          <p:cNvPr id="18435" name="Text Box 4"/>
          <p:cNvSpPr txBox="1">
            <a:spLocks noChangeArrowheads="1"/>
          </p:cNvSpPr>
          <p:nvPr/>
        </p:nvSpPr>
        <p:spPr bwMode="auto">
          <a:xfrm>
            <a:off x="457200" y="1676400"/>
            <a:ext cx="8382000" cy="4401205"/>
          </a:xfrm>
          <a:prstGeom prst="rect">
            <a:avLst/>
          </a:prstGeom>
          <a:noFill/>
          <a:ln w="9525">
            <a:noFill/>
            <a:miter lim="800000"/>
            <a:headEnd/>
            <a:tailEnd/>
          </a:ln>
        </p:spPr>
        <p:txBody>
          <a:bodyPr wrap="square">
            <a:spAutoFit/>
          </a:bodyPr>
          <a:lstStyle/>
          <a:p>
            <a:r>
              <a:rPr lang="en-US" sz="2800" dirty="0">
                <a:latin typeface="+mn-lt"/>
              </a:rPr>
              <a:t>Chemical containers may also have a Hazardous Materials Identification System (HMIS) label. </a:t>
            </a:r>
            <a:endParaRPr lang="en-US" sz="2800" dirty="0" smtClean="0">
              <a:latin typeface="+mn-lt"/>
            </a:endParaRPr>
          </a:p>
          <a:p>
            <a:endParaRPr lang="en-US" sz="2800" dirty="0" smtClean="0">
              <a:latin typeface="+mn-lt"/>
            </a:endParaRPr>
          </a:p>
          <a:p>
            <a:r>
              <a:rPr lang="en-US" sz="2800" dirty="0" smtClean="0">
                <a:latin typeface="+mn-lt"/>
              </a:rPr>
              <a:t>The </a:t>
            </a:r>
            <a:r>
              <a:rPr lang="en-US" sz="2800" dirty="0">
                <a:latin typeface="+mn-lt"/>
              </a:rPr>
              <a:t>color and numbering coding are identical to the NFPA 704; however, the HMIS uses a colored bar system instead of the diamond. </a:t>
            </a:r>
            <a:endParaRPr lang="en-US" sz="2800" dirty="0" smtClean="0">
              <a:latin typeface="+mn-lt"/>
            </a:endParaRPr>
          </a:p>
          <a:p>
            <a:endParaRPr lang="en-US" sz="2800" dirty="0" smtClean="0">
              <a:latin typeface="+mn-lt"/>
            </a:endParaRPr>
          </a:p>
          <a:p>
            <a:r>
              <a:rPr lang="en-US" sz="2800" dirty="0" smtClean="0">
                <a:latin typeface="+mn-lt"/>
              </a:rPr>
              <a:t>HMIS </a:t>
            </a:r>
            <a:r>
              <a:rPr lang="en-US" sz="2800" dirty="0">
                <a:latin typeface="+mn-lt"/>
              </a:rPr>
              <a:t>deals more with chronic hazards and NFPA 704 deals with more acute hazards</a:t>
            </a:r>
            <a:r>
              <a:rPr lang="en-US" sz="2800" dirty="0" smtClean="0">
                <a:latin typeface="+mn-lt"/>
              </a:rPr>
              <a:t>.</a:t>
            </a:r>
            <a:endParaRPr lang="en-US" sz="2800" dirty="0">
              <a:latin typeface="+mn-lt"/>
            </a:endParaRPr>
          </a:p>
        </p:txBody>
      </p:sp>
      <p:sp>
        <p:nvSpPr>
          <p:cNvPr id="18436" name="Text Box 7"/>
          <p:cNvSpPr txBox="1">
            <a:spLocks noChangeArrowheads="1"/>
          </p:cNvSpPr>
          <p:nvPr/>
        </p:nvSpPr>
        <p:spPr bwMode="auto">
          <a:xfrm>
            <a:off x="304800" y="152400"/>
            <a:ext cx="8229600" cy="1323439"/>
          </a:xfrm>
          <a:prstGeom prst="rect">
            <a:avLst/>
          </a:prstGeom>
          <a:noFill/>
          <a:ln w="9525">
            <a:noFill/>
            <a:miter lim="800000"/>
            <a:headEnd/>
            <a:tailEnd/>
          </a:ln>
        </p:spPr>
        <p:txBody>
          <a:bodyPr>
            <a:spAutoFit/>
          </a:bodyPr>
          <a:lstStyle/>
          <a:p>
            <a:pPr>
              <a:spcBef>
                <a:spcPct val="50000"/>
              </a:spcBef>
            </a:pPr>
            <a:r>
              <a:rPr lang="en-US" sz="4000" dirty="0" smtClean="0"/>
              <a:t>Labeling - Hazardous </a:t>
            </a:r>
            <a:r>
              <a:rPr lang="en-US" sz="4000" dirty="0"/>
              <a:t>Materials Identification System</a:t>
            </a:r>
            <a:r>
              <a:rPr lang="en-US" sz="3200" dirty="0"/>
              <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6"/>
          <p:cNvSpPr>
            <a:spLocks noGrp="1"/>
          </p:cNvSpPr>
          <p:nvPr>
            <p:ph type="sldNum" sz="quarter" idx="12"/>
          </p:nvPr>
        </p:nvSpPr>
        <p:spPr>
          <a:noFill/>
        </p:spPr>
        <p:txBody>
          <a:bodyPr/>
          <a:lstStyle/>
          <a:p>
            <a:fld id="{89076E60-ED1C-49E5-9F92-A10AD2243779}" type="slidenum">
              <a:rPr lang="en-US" smtClean="0"/>
              <a:pPr/>
              <a:t>16</a:t>
            </a:fld>
            <a:endParaRPr lang="en-US" smtClean="0"/>
          </a:p>
        </p:txBody>
      </p:sp>
      <p:pic>
        <p:nvPicPr>
          <p:cNvPr id="19459" name="Picture 4" descr="C:\Documents and Settings\mbarnhart\Local Settings\Temporary Internet Files\OLK17\haz.gif"/>
          <p:cNvPicPr>
            <a:picLocks noChangeAspect="1" noChangeArrowheads="1"/>
          </p:cNvPicPr>
          <p:nvPr/>
        </p:nvPicPr>
        <p:blipFill>
          <a:blip r:embed="rId2" r:link="rId3"/>
          <a:srcRect/>
          <a:stretch>
            <a:fillRect/>
          </a:stretch>
        </p:blipFill>
        <p:spPr bwMode="auto">
          <a:xfrm>
            <a:off x="3581400" y="228600"/>
            <a:ext cx="5373846" cy="6508275"/>
          </a:xfrm>
          <a:prstGeom prst="rect">
            <a:avLst/>
          </a:prstGeom>
          <a:noFill/>
          <a:ln w="9525">
            <a:noFill/>
            <a:miter lim="800000"/>
            <a:headEnd/>
            <a:tailEnd/>
          </a:ln>
        </p:spPr>
      </p:pic>
      <p:sp>
        <p:nvSpPr>
          <p:cNvPr id="19460" name="Rectangle 9"/>
          <p:cNvSpPr>
            <a:spLocks noGrp="1" noChangeArrowheads="1"/>
          </p:cNvSpPr>
          <p:nvPr>
            <p:ph type="body" sz="half" idx="1"/>
          </p:nvPr>
        </p:nvSpPr>
        <p:spPr>
          <a:xfrm>
            <a:off x="152400" y="1676400"/>
            <a:ext cx="3352800" cy="3657600"/>
          </a:xfrm>
        </p:spPr>
        <p:txBody>
          <a:bodyPr/>
          <a:lstStyle/>
          <a:p>
            <a:pPr algn="ctr" eaLnBrk="1" hangingPunct="1">
              <a:buFont typeface="Wingdings" pitchFamily="2" charset="2"/>
              <a:buNone/>
            </a:pPr>
            <a:r>
              <a:rPr lang="en-US" sz="3600" dirty="0" smtClean="0"/>
              <a:t>Hazardous</a:t>
            </a:r>
          </a:p>
          <a:p>
            <a:pPr algn="ctr" eaLnBrk="1" hangingPunct="1">
              <a:buFont typeface="Wingdings" pitchFamily="2" charset="2"/>
              <a:buNone/>
            </a:pPr>
            <a:r>
              <a:rPr lang="en-US" sz="3600" dirty="0" smtClean="0"/>
              <a:t>Material</a:t>
            </a:r>
          </a:p>
          <a:p>
            <a:pPr algn="ctr" eaLnBrk="1" hangingPunct="1">
              <a:buFont typeface="Wingdings" pitchFamily="2" charset="2"/>
              <a:buNone/>
            </a:pPr>
            <a:r>
              <a:rPr lang="en-US" sz="3600" dirty="0" smtClean="0"/>
              <a:t>Identification</a:t>
            </a:r>
          </a:p>
          <a:p>
            <a:pPr algn="ctr" eaLnBrk="1" hangingPunct="1">
              <a:buFont typeface="Wingdings" pitchFamily="2" charset="2"/>
              <a:buNone/>
            </a:pPr>
            <a:r>
              <a:rPr lang="en-US" sz="3600" dirty="0" smtClean="0"/>
              <a:t>System</a:t>
            </a:r>
          </a:p>
          <a:p>
            <a:pPr algn="ctr" eaLnBrk="1" hangingPunct="1">
              <a:buFont typeface="Wingdings" pitchFamily="2" charset="2"/>
              <a:buNone/>
            </a:pPr>
            <a:r>
              <a:rPr lang="en-US" sz="3600" dirty="0" smtClean="0"/>
              <a:t>Guide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34F92A8A-2F24-4C44-99EA-6E75544CE7A9}" type="slidenum">
              <a:rPr lang="en-US" smtClean="0"/>
              <a:pPr/>
              <a:t>17</a:t>
            </a:fld>
            <a:endParaRPr lang="en-US" smtClean="0"/>
          </a:p>
        </p:txBody>
      </p:sp>
      <p:sp>
        <p:nvSpPr>
          <p:cNvPr id="20483" name="Rectangle 2"/>
          <p:cNvSpPr>
            <a:spLocks noGrp="1" noChangeArrowheads="1"/>
          </p:cNvSpPr>
          <p:nvPr>
            <p:ph type="title"/>
          </p:nvPr>
        </p:nvSpPr>
        <p:spPr>
          <a:xfrm>
            <a:off x="304800" y="457200"/>
            <a:ext cx="8353425" cy="609600"/>
          </a:xfrm>
        </p:spPr>
        <p:txBody>
          <a:bodyPr/>
          <a:lstStyle/>
          <a:p>
            <a:pPr eaLnBrk="1" hangingPunct="1"/>
            <a:r>
              <a:rPr lang="en-US" dirty="0" smtClean="0">
                <a:solidFill>
                  <a:schemeClr val="tx1"/>
                </a:solidFill>
              </a:rPr>
              <a:t>Controlling Hazardous Materials</a:t>
            </a:r>
          </a:p>
        </p:txBody>
      </p:sp>
      <p:sp>
        <p:nvSpPr>
          <p:cNvPr id="20484" name="Rectangle 3"/>
          <p:cNvSpPr>
            <a:spLocks noGrp="1" noChangeArrowheads="1"/>
          </p:cNvSpPr>
          <p:nvPr>
            <p:ph type="body" idx="1"/>
          </p:nvPr>
        </p:nvSpPr>
        <p:spPr>
          <a:xfrm>
            <a:off x="228600" y="1371600"/>
            <a:ext cx="8763000" cy="5334000"/>
          </a:xfrm>
        </p:spPr>
        <p:txBody>
          <a:bodyPr/>
          <a:lstStyle/>
          <a:p>
            <a:pPr eaLnBrk="1" hangingPunct="1"/>
            <a:r>
              <a:rPr lang="en-US" sz="2600" dirty="0" smtClean="0"/>
              <a:t>Only authorized staff will issue flammable, caustic, or toxic materials.</a:t>
            </a:r>
          </a:p>
          <a:p>
            <a:pPr eaLnBrk="1" hangingPunct="1">
              <a:buFont typeface="Wingdings" pitchFamily="2" charset="2"/>
              <a:buNone/>
            </a:pPr>
            <a:endParaRPr lang="en-US" sz="800" dirty="0" smtClean="0"/>
          </a:p>
          <a:p>
            <a:pPr eaLnBrk="1" hangingPunct="1"/>
            <a:r>
              <a:rPr lang="en-US" sz="2600" dirty="0" smtClean="0"/>
              <a:t>Only the amount of materials necessary for the immediate use will be issued.</a:t>
            </a:r>
          </a:p>
          <a:p>
            <a:pPr eaLnBrk="1" hangingPunct="1"/>
            <a:endParaRPr lang="en-US" sz="800" dirty="0" smtClean="0"/>
          </a:p>
          <a:p>
            <a:pPr eaLnBrk="1" hangingPunct="1"/>
            <a:r>
              <a:rPr lang="en-US" sz="2600" dirty="0" smtClean="0"/>
              <a:t>All offenders using hazardous materials will be closely supervised.</a:t>
            </a:r>
          </a:p>
          <a:p>
            <a:pPr eaLnBrk="1" hangingPunct="1">
              <a:buFont typeface="Wingdings" pitchFamily="2" charset="2"/>
              <a:buNone/>
            </a:pPr>
            <a:endParaRPr lang="en-US" sz="800" dirty="0" smtClean="0"/>
          </a:p>
          <a:p>
            <a:pPr eaLnBrk="1" hangingPunct="1"/>
            <a:r>
              <a:rPr lang="en-US" sz="2600" dirty="0" smtClean="0"/>
              <a:t>All hazardous substances will be accounted for before, during, and after use. </a:t>
            </a:r>
          </a:p>
          <a:p>
            <a:pPr eaLnBrk="1" hangingPunct="1"/>
            <a:endParaRPr lang="en-US" sz="800" dirty="0" smtClean="0"/>
          </a:p>
          <a:p>
            <a:pPr eaLnBrk="1" hangingPunct="1"/>
            <a:r>
              <a:rPr lang="en-US" sz="2600" dirty="0" smtClean="0"/>
              <a:t>All receipts and issues will be on the “Flammable Toxic &amp; Caustic Inventory Issue Log”.</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p>
            <a:fld id="{71D2B403-110B-4743-B05F-653DA8DFF075}" type="slidenum">
              <a:rPr lang="en-US" smtClean="0"/>
              <a:pPr/>
              <a:t>18</a:t>
            </a:fld>
            <a:endParaRPr lang="en-US" smtClean="0"/>
          </a:p>
        </p:txBody>
      </p:sp>
      <p:sp>
        <p:nvSpPr>
          <p:cNvPr id="21507" name="Text Box 4"/>
          <p:cNvSpPr txBox="1">
            <a:spLocks noChangeArrowheads="1"/>
          </p:cNvSpPr>
          <p:nvPr/>
        </p:nvSpPr>
        <p:spPr bwMode="auto">
          <a:xfrm>
            <a:off x="762000" y="1447800"/>
            <a:ext cx="7924800" cy="4524315"/>
          </a:xfrm>
          <a:prstGeom prst="rect">
            <a:avLst/>
          </a:prstGeom>
          <a:noFill/>
          <a:ln w="9525">
            <a:noFill/>
            <a:miter lim="800000"/>
            <a:headEnd/>
            <a:tailEnd/>
          </a:ln>
        </p:spPr>
        <p:txBody>
          <a:bodyPr>
            <a:spAutoFit/>
          </a:bodyPr>
          <a:lstStyle/>
          <a:p>
            <a:pPr>
              <a:spcBef>
                <a:spcPct val="50000"/>
              </a:spcBef>
            </a:pPr>
            <a:r>
              <a:rPr lang="en-US" sz="9600" dirty="0"/>
              <a:t>Lockout </a:t>
            </a:r>
            <a:r>
              <a:rPr lang="en-US" sz="9600" dirty="0" smtClean="0"/>
              <a:t>and  </a:t>
            </a:r>
            <a:r>
              <a:rPr lang="en-US" sz="9600" dirty="0"/>
              <a:t>Tagout Procedures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8F44DC66-4E53-4CA4-9C2C-64C2252B6F47}" type="slidenum">
              <a:rPr lang="en-US" smtClean="0"/>
              <a:pPr/>
              <a:t>19</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solidFill>
                  <a:schemeClr val="tx1"/>
                </a:solidFill>
              </a:rPr>
              <a:t>Lockout/Tagout </a:t>
            </a:r>
          </a:p>
        </p:txBody>
      </p:sp>
      <p:sp>
        <p:nvSpPr>
          <p:cNvPr id="22532" name="Rectangle 3"/>
          <p:cNvSpPr>
            <a:spLocks noGrp="1" noChangeArrowheads="1"/>
          </p:cNvSpPr>
          <p:nvPr>
            <p:ph type="body" idx="1"/>
          </p:nvPr>
        </p:nvSpPr>
        <p:spPr>
          <a:xfrm>
            <a:off x="381000" y="1676400"/>
            <a:ext cx="8353425" cy="4687888"/>
          </a:xfrm>
        </p:spPr>
        <p:txBody>
          <a:bodyPr/>
          <a:lstStyle/>
          <a:p>
            <a:pPr marL="0" algn="ctr" eaLnBrk="1" hangingPunct="1">
              <a:lnSpc>
                <a:spcPct val="150000"/>
              </a:lnSpc>
              <a:buFont typeface="Wingdings" pitchFamily="2" charset="2"/>
              <a:buNone/>
            </a:pPr>
            <a:r>
              <a:rPr lang="en-US" sz="2800" dirty="0" smtClean="0"/>
              <a:t>Lockout/Tagout refers to specific practices and procedures to safeguard employees from the unexpected startup of machinery and equipment, or the release of hazardous energy during service or maintenance activities.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A0BF298F-FBAE-44BE-A38D-2943392BEBB8}" type="slidenum">
              <a:rPr lang="en-US" smtClean="0"/>
              <a:pPr/>
              <a:t>2</a:t>
            </a:fld>
            <a:endParaRPr lang="en-US" smtClean="0"/>
          </a:p>
        </p:txBody>
      </p:sp>
      <p:sp>
        <p:nvSpPr>
          <p:cNvPr id="4099" name="Rectangle 4"/>
          <p:cNvSpPr>
            <a:spLocks noChangeArrowheads="1"/>
          </p:cNvSpPr>
          <p:nvPr/>
        </p:nvSpPr>
        <p:spPr bwMode="auto">
          <a:xfrm>
            <a:off x="457200" y="1600200"/>
            <a:ext cx="8229600" cy="4518160"/>
          </a:xfrm>
          <a:prstGeom prst="rect">
            <a:avLst/>
          </a:prstGeom>
          <a:noFill/>
          <a:ln w="38100">
            <a:noFill/>
            <a:miter lim="800000"/>
            <a:headEnd/>
            <a:tailEnd/>
          </a:ln>
        </p:spPr>
        <p:txBody>
          <a:bodyPr wrap="square" lIns="0" tIns="0" rIns="0" bIns="0" anchor="ctr">
            <a:spAutoFit/>
          </a:bodyPr>
          <a:lstStyle/>
          <a:p>
            <a:pPr marL="609600" lvl="0" indent="-609600">
              <a:spcBef>
                <a:spcPct val="20000"/>
              </a:spcBef>
              <a:buClr>
                <a:srgbClr val="D18009"/>
              </a:buClr>
              <a:buSzPct val="75000"/>
              <a:buFont typeface="Wingdings" pitchFamily="2" charset="2"/>
              <a:buAutoNum type="arabicPeriod"/>
            </a:pPr>
            <a:r>
              <a:rPr lang="en-US" sz="2800" kern="0" dirty="0" smtClean="0">
                <a:solidFill>
                  <a:srgbClr val="FFFFFF"/>
                </a:solidFill>
                <a:latin typeface="+mn-lt"/>
              </a:rPr>
              <a:t>Identify the information listed on a Material Safety Data Sheet (MSDS).</a:t>
            </a:r>
          </a:p>
          <a:p>
            <a:pPr marL="609600" lvl="0" indent="-609600">
              <a:spcBef>
                <a:spcPct val="20000"/>
              </a:spcBef>
              <a:buClr>
                <a:srgbClr val="D18009"/>
              </a:buClr>
              <a:buSzPct val="75000"/>
              <a:buFont typeface="Wingdings" pitchFamily="2" charset="2"/>
              <a:buAutoNum type="arabicPeriod"/>
            </a:pPr>
            <a:endParaRPr lang="en-US" sz="2800" dirty="0" smtClean="0">
              <a:latin typeface="+mn-lt"/>
            </a:endParaRPr>
          </a:p>
          <a:p>
            <a:pPr marL="609600" lvl="0" indent="-609600">
              <a:spcBef>
                <a:spcPct val="20000"/>
              </a:spcBef>
              <a:buClr>
                <a:srgbClr val="D18009"/>
              </a:buClr>
              <a:buSzPct val="75000"/>
              <a:buFont typeface="Wingdings" pitchFamily="2" charset="2"/>
              <a:buAutoNum type="arabicPeriod"/>
            </a:pPr>
            <a:r>
              <a:rPr lang="en-US" sz="2800" dirty="0" smtClean="0">
                <a:latin typeface="+mn-lt"/>
              </a:rPr>
              <a:t>Identify lockout and tagout procedures.</a:t>
            </a:r>
          </a:p>
          <a:p>
            <a:pPr marL="609600" lvl="0" indent="-609600">
              <a:spcBef>
                <a:spcPct val="20000"/>
              </a:spcBef>
              <a:buClr>
                <a:srgbClr val="D18009"/>
              </a:buClr>
              <a:buSzPct val="75000"/>
              <a:buFont typeface="Wingdings" pitchFamily="2" charset="2"/>
              <a:buAutoNum type="arabicPeriod"/>
            </a:pPr>
            <a:endParaRPr lang="en-US" sz="2800" dirty="0" smtClean="0">
              <a:latin typeface="+mn-lt"/>
            </a:endParaRPr>
          </a:p>
          <a:p>
            <a:pPr marL="609600" lvl="0" indent="-609600">
              <a:spcBef>
                <a:spcPct val="20000"/>
              </a:spcBef>
              <a:buClr>
                <a:srgbClr val="D18009"/>
              </a:buClr>
              <a:buSzPct val="75000"/>
              <a:buFont typeface="Wingdings" pitchFamily="2" charset="2"/>
              <a:buAutoNum type="arabicPeriod"/>
            </a:pPr>
            <a:r>
              <a:rPr lang="en-US" sz="2800" dirty="0" smtClean="0">
                <a:latin typeface="+mn-lt"/>
              </a:rPr>
              <a:t>Identify </a:t>
            </a:r>
            <a:r>
              <a:rPr lang="en-US" sz="2800" dirty="0">
                <a:latin typeface="+mn-lt"/>
              </a:rPr>
              <a:t>the 5 classes of </a:t>
            </a:r>
            <a:r>
              <a:rPr lang="en-US" sz="2800" dirty="0" smtClean="0">
                <a:latin typeface="+mn-lt"/>
              </a:rPr>
              <a:t>fires.</a:t>
            </a:r>
          </a:p>
          <a:p>
            <a:pPr marL="609600" lvl="0" indent="-609600">
              <a:spcBef>
                <a:spcPct val="20000"/>
              </a:spcBef>
              <a:buClr>
                <a:srgbClr val="D18009"/>
              </a:buClr>
              <a:buSzPct val="75000"/>
              <a:buFont typeface="Wingdings" pitchFamily="2" charset="2"/>
              <a:buAutoNum type="arabicPeriod"/>
            </a:pPr>
            <a:endParaRPr lang="en-US" sz="2800" dirty="0" smtClean="0">
              <a:latin typeface="+mn-lt"/>
            </a:endParaRPr>
          </a:p>
          <a:p>
            <a:pPr marL="609600" lvl="0" indent="-609600">
              <a:spcBef>
                <a:spcPct val="20000"/>
              </a:spcBef>
              <a:buClr>
                <a:srgbClr val="D18009"/>
              </a:buClr>
              <a:buSzPct val="75000"/>
              <a:buFont typeface="Wingdings" pitchFamily="2" charset="2"/>
              <a:buAutoNum type="arabicPeriod"/>
            </a:pPr>
            <a:r>
              <a:rPr lang="en-US" sz="2800" dirty="0" smtClean="0">
                <a:latin typeface="+mn-lt"/>
              </a:rPr>
              <a:t>Identify the 5 types of fire extinguishers. 		</a:t>
            </a:r>
            <a:r>
              <a:rPr lang="en-US" sz="3600" dirty="0" smtClean="0"/>
              <a:t>  </a:t>
            </a:r>
            <a:r>
              <a:rPr lang="en-US" sz="3600" dirty="0" smtClean="0">
                <a:solidFill>
                  <a:schemeClr val="bg2"/>
                </a:solidFill>
              </a:rPr>
              <a:t>	</a:t>
            </a:r>
            <a:endParaRPr lang="en-US" sz="3200" dirty="0">
              <a:solidFill>
                <a:schemeClr val="bg2"/>
              </a:solidFill>
            </a:endParaRPr>
          </a:p>
        </p:txBody>
      </p:sp>
      <p:sp>
        <p:nvSpPr>
          <p:cNvPr id="4100" name="Rectangle 5"/>
          <p:cNvSpPr>
            <a:spLocks noChangeArrowheads="1"/>
          </p:cNvSpPr>
          <p:nvPr/>
        </p:nvSpPr>
        <p:spPr bwMode="auto">
          <a:xfrm>
            <a:off x="457200" y="381000"/>
            <a:ext cx="7620000" cy="701675"/>
          </a:xfrm>
          <a:prstGeom prst="rect">
            <a:avLst/>
          </a:prstGeom>
          <a:noFill/>
          <a:ln w="9525">
            <a:noFill/>
            <a:miter lim="800000"/>
            <a:headEnd/>
            <a:tailEnd/>
          </a:ln>
        </p:spPr>
        <p:txBody>
          <a:bodyPr>
            <a:spAutoFit/>
          </a:bodyPr>
          <a:lstStyle/>
          <a:p>
            <a:r>
              <a:rPr lang="en-US" sz="4000" dirty="0"/>
              <a:t>Performance Objectives: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0D1F550D-89AF-42DE-B08F-BF78B56DD29F}" type="slidenum">
              <a:rPr lang="en-US" smtClean="0"/>
              <a:pPr/>
              <a:t>20</a:t>
            </a:fld>
            <a:endParaRPr lang="en-US" smtClean="0"/>
          </a:p>
        </p:txBody>
      </p:sp>
      <p:sp>
        <p:nvSpPr>
          <p:cNvPr id="23555" name="Rectangle 3"/>
          <p:cNvSpPr>
            <a:spLocks noGrp="1" noChangeArrowheads="1"/>
          </p:cNvSpPr>
          <p:nvPr>
            <p:ph type="body" idx="1"/>
          </p:nvPr>
        </p:nvSpPr>
        <p:spPr/>
        <p:txBody>
          <a:bodyPr/>
          <a:lstStyle/>
          <a:p>
            <a:pPr marL="0" eaLnBrk="1" hangingPunct="1">
              <a:buFont typeface="Wingdings" pitchFamily="2" charset="2"/>
              <a:buNone/>
            </a:pPr>
            <a:r>
              <a:rPr lang="en-US" sz="2800" dirty="0" smtClean="0"/>
              <a:t>Approximately 3 million workers service equipment and face the risk of injury if lockout/tagout is not properly implemented. </a:t>
            </a:r>
          </a:p>
          <a:p>
            <a:pPr marL="0" eaLnBrk="1" hangingPunct="1">
              <a:buFont typeface="Wingdings" pitchFamily="2" charset="2"/>
              <a:buNone/>
            </a:pPr>
            <a:endParaRPr lang="en-US" sz="2800" dirty="0" smtClean="0"/>
          </a:p>
          <a:p>
            <a:pPr marL="0" eaLnBrk="1" hangingPunct="1">
              <a:buFont typeface="Wingdings" pitchFamily="2" charset="2"/>
              <a:buNone/>
            </a:pPr>
            <a:r>
              <a:rPr lang="en-US" sz="2800" dirty="0" smtClean="0"/>
              <a:t>Compliance with the lockout/tagout standard prevents an estimated 120 fatalities and 50,000 injuries each year. </a:t>
            </a:r>
          </a:p>
        </p:txBody>
      </p:sp>
      <p:sp>
        <p:nvSpPr>
          <p:cNvPr id="23556" name="Text Box 4"/>
          <p:cNvSpPr txBox="1">
            <a:spLocks noChangeArrowheads="1"/>
          </p:cNvSpPr>
          <p:nvPr/>
        </p:nvSpPr>
        <p:spPr bwMode="auto">
          <a:xfrm>
            <a:off x="457200" y="381000"/>
            <a:ext cx="2274888" cy="707886"/>
          </a:xfrm>
          <a:prstGeom prst="rect">
            <a:avLst/>
          </a:prstGeom>
          <a:noFill/>
          <a:ln w="9525">
            <a:noFill/>
            <a:miter lim="800000"/>
            <a:headEnd/>
            <a:tailEnd/>
          </a:ln>
        </p:spPr>
        <p:txBody>
          <a:bodyPr>
            <a:spAutoFit/>
          </a:bodyPr>
          <a:lstStyle/>
          <a:p>
            <a:r>
              <a:rPr lang="en-US" sz="4000" dirty="0"/>
              <a:t>Injuries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22C5FE24-3CF7-454E-BF46-3C5D02499AB1}" type="slidenum">
              <a:rPr lang="en-US" smtClean="0"/>
              <a:pPr/>
              <a:t>21</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solidFill>
                  <a:schemeClr val="tx1"/>
                </a:solidFill>
              </a:rPr>
              <a:t>Lockout/Tagout</a:t>
            </a:r>
          </a:p>
        </p:txBody>
      </p:sp>
      <p:sp>
        <p:nvSpPr>
          <p:cNvPr id="24580" name="Rectangle 3"/>
          <p:cNvSpPr>
            <a:spLocks noGrp="1" noChangeArrowheads="1"/>
          </p:cNvSpPr>
          <p:nvPr>
            <p:ph type="body" idx="1"/>
          </p:nvPr>
        </p:nvSpPr>
        <p:spPr>
          <a:xfrm>
            <a:off x="457200" y="1484313"/>
            <a:ext cx="8291513" cy="4968875"/>
          </a:xfrm>
        </p:spPr>
        <p:txBody>
          <a:bodyPr/>
          <a:lstStyle/>
          <a:p>
            <a:pPr marL="0" eaLnBrk="1" hangingPunct="1">
              <a:lnSpc>
                <a:spcPct val="90000"/>
              </a:lnSpc>
              <a:buFont typeface="Wingdings" pitchFamily="2" charset="2"/>
              <a:buNone/>
            </a:pPr>
            <a:r>
              <a:rPr lang="en-US" sz="2600" dirty="0" smtClean="0"/>
              <a:t>Lockout/Tagout requires that a designated individual turns off and disconnects the machinery or equipment from its energy source(s) before performing service or maintenance.  </a:t>
            </a:r>
          </a:p>
          <a:p>
            <a:pPr marL="0" eaLnBrk="1" hangingPunct="1">
              <a:lnSpc>
                <a:spcPct val="90000"/>
              </a:lnSpc>
              <a:buFont typeface="Wingdings" pitchFamily="2" charset="2"/>
              <a:buNone/>
            </a:pPr>
            <a:endParaRPr lang="en-US" sz="2600" dirty="0" smtClean="0"/>
          </a:p>
          <a:p>
            <a:pPr marL="0" eaLnBrk="1" hangingPunct="1">
              <a:lnSpc>
                <a:spcPct val="90000"/>
              </a:lnSpc>
              <a:buFont typeface="Wingdings" pitchFamily="2" charset="2"/>
              <a:buNone/>
            </a:pPr>
            <a:r>
              <a:rPr lang="en-US" sz="2600" dirty="0" smtClean="0"/>
              <a:t>Authorized employee(s) either lock or tag the energy-isolating device(s) to prevent the release of hazardous energy and take steps to verify that the energy has been isolated effectively.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p:spPr>
        <p:txBody>
          <a:bodyPr/>
          <a:lstStyle/>
          <a:p>
            <a:fld id="{95BB2436-D5F2-4388-9F8A-070125E873CE}" type="slidenum">
              <a:rPr lang="en-US" smtClean="0"/>
              <a:pPr/>
              <a:t>22</a:t>
            </a:fld>
            <a:endParaRPr lang="en-US" smtClean="0"/>
          </a:p>
        </p:txBody>
      </p:sp>
      <p:sp>
        <p:nvSpPr>
          <p:cNvPr id="25604" name="Text Box 7"/>
          <p:cNvSpPr txBox="1">
            <a:spLocks noChangeArrowheads="1"/>
          </p:cNvSpPr>
          <p:nvPr/>
        </p:nvSpPr>
        <p:spPr bwMode="auto">
          <a:xfrm>
            <a:off x="228600" y="1524000"/>
            <a:ext cx="8610600" cy="4493538"/>
          </a:xfrm>
          <a:prstGeom prst="rect">
            <a:avLst/>
          </a:prstGeom>
          <a:noFill/>
          <a:ln w="9525">
            <a:noFill/>
            <a:miter lim="800000"/>
            <a:headEnd/>
            <a:tailEnd/>
          </a:ln>
        </p:spPr>
        <p:txBody>
          <a:bodyPr wrap="square">
            <a:spAutoFit/>
          </a:bodyPr>
          <a:lstStyle/>
          <a:p>
            <a:r>
              <a:rPr lang="en-US" sz="2600" dirty="0" smtClean="0">
                <a:latin typeface="Verdana" pitchFamily="34" charset="0"/>
              </a:rPr>
              <a:t>Lockout/Tagout devices </a:t>
            </a:r>
            <a:r>
              <a:rPr lang="en-US" sz="2600" dirty="0">
                <a:latin typeface="Verdana" pitchFamily="34" charset="0"/>
              </a:rPr>
              <a:t>should be removed by the individual who originally placed the lockout/tagout device</a:t>
            </a:r>
            <a:r>
              <a:rPr lang="en-US" sz="2600" dirty="0" smtClean="0">
                <a:latin typeface="Verdana" pitchFamily="34" charset="0"/>
              </a:rPr>
              <a:t>.  If </a:t>
            </a:r>
            <a:r>
              <a:rPr lang="en-US" sz="2600" dirty="0">
                <a:latin typeface="Verdana" pitchFamily="34" charset="0"/>
              </a:rPr>
              <a:t>the employee who applied the device is unavailable, it may only be removed after management has verified </a:t>
            </a:r>
            <a:r>
              <a:rPr lang="en-US" sz="2600" dirty="0" smtClean="0">
                <a:latin typeface="Verdana" pitchFamily="34" charset="0"/>
              </a:rPr>
              <a:t>the </a:t>
            </a:r>
            <a:r>
              <a:rPr lang="en-US" sz="2600" dirty="0">
                <a:latin typeface="Verdana" pitchFamily="34" charset="0"/>
              </a:rPr>
              <a:t>employee is not available and has ensured </a:t>
            </a:r>
            <a:r>
              <a:rPr lang="en-US" sz="2600" dirty="0" smtClean="0">
                <a:latin typeface="Verdana" pitchFamily="34" charset="0"/>
              </a:rPr>
              <a:t>it </a:t>
            </a:r>
            <a:r>
              <a:rPr lang="en-US" sz="2600" dirty="0">
                <a:latin typeface="Verdana" pitchFamily="34" charset="0"/>
              </a:rPr>
              <a:t>is safe to remove the device. </a:t>
            </a:r>
            <a:endParaRPr lang="en-US" sz="2600" dirty="0" smtClean="0">
              <a:latin typeface="Verdana" pitchFamily="34" charset="0"/>
            </a:endParaRPr>
          </a:p>
          <a:p>
            <a:endParaRPr lang="en-US" sz="2600" dirty="0" smtClean="0">
              <a:latin typeface="Verdana" pitchFamily="34" charset="0"/>
            </a:endParaRPr>
          </a:p>
          <a:p>
            <a:r>
              <a:rPr lang="en-US" sz="2600" dirty="0" smtClean="0">
                <a:latin typeface="Verdana" pitchFamily="34" charset="0"/>
              </a:rPr>
              <a:t>Management </a:t>
            </a:r>
            <a:r>
              <a:rPr lang="en-US" sz="2600" dirty="0">
                <a:latin typeface="Verdana" pitchFamily="34" charset="0"/>
              </a:rPr>
              <a:t>must then make all reasonable efforts to contact the employee and inform </a:t>
            </a:r>
            <a:r>
              <a:rPr lang="en-US" sz="2600" dirty="0" smtClean="0">
                <a:latin typeface="Verdana" pitchFamily="34" charset="0"/>
              </a:rPr>
              <a:t>them that </a:t>
            </a:r>
            <a:r>
              <a:rPr lang="en-US" sz="2600" dirty="0">
                <a:latin typeface="Verdana" pitchFamily="34" charset="0"/>
              </a:rPr>
              <a:t>the device has been removed. </a:t>
            </a:r>
            <a:endParaRPr lang="en-US" sz="2600" dirty="0"/>
          </a:p>
        </p:txBody>
      </p:sp>
      <p:sp>
        <p:nvSpPr>
          <p:cNvPr id="6" name="Rectangle 2"/>
          <p:cNvSpPr>
            <a:spLocks noGrp="1" noChangeArrowheads="1"/>
          </p:cNvSpPr>
          <p:nvPr>
            <p:ph type="title"/>
          </p:nvPr>
        </p:nvSpPr>
        <p:spPr>
          <a:xfrm>
            <a:off x="395288" y="476250"/>
            <a:ext cx="8353425" cy="719138"/>
          </a:xfrm>
        </p:spPr>
        <p:txBody>
          <a:bodyPr/>
          <a:lstStyle/>
          <a:p>
            <a:pPr eaLnBrk="1" hangingPunct="1"/>
            <a:r>
              <a:rPr lang="en-US" dirty="0" smtClean="0">
                <a:solidFill>
                  <a:schemeClr val="tx1"/>
                </a:solidFill>
              </a:rPr>
              <a:t>Lockout/Tagout Procedures</a:t>
            </a:r>
            <a:endParaRPr lang="en-US" sz="2800" dirty="0" smtClean="0">
              <a:solidFill>
                <a:schemeClr val="tx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fld id="{E8997746-0750-4E87-A842-287B3F0A8FFB}" type="slidenum">
              <a:rPr lang="en-US" smtClean="0"/>
              <a:pPr/>
              <a:t>23</a:t>
            </a:fld>
            <a:endParaRPr lang="en-US" smtClean="0"/>
          </a:p>
        </p:txBody>
      </p:sp>
      <p:sp>
        <p:nvSpPr>
          <p:cNvPr id="26627" name="Text Box 4"/>
          <p:cNvSpPr txBox="1">
            <a:spLocks noChangeArrowheads="1"/>
          </p:cNvSpPr>
          <p:nvPr/>
        </p:nvSpPr>
        <p:spPr bwMode="auto">
          <a:xfrm>
            <a:off x="0" y="1524000"/>
            <a:ext cx="9144000" cy="1555750"/>
          </a:xfrm>
          <a:prstGeom prst="rect">
            <a:avLst/>
          </a:prstGeom>
          <a:noFill/>
          <a:ln w="9525">
            <a:noFill/>
            <a:miter lim="800000"/>
            <a:headEnd/>
            <a:tailEnd/>
          </a:ln>
        </p:spPr>
        <p:txBody>
          <a:bodyPr>
            <a:spAutoFit/>
          </a:bodyPr>
          <a:lstStyle/>
          <a:p>
            <a:pPr algn="ctr">
              <a:spcBef>
                <a:spcPct val="50000"/>
              </a:spcBef>
            </a:pPr>
            <a:r>
              <a:rPr lang="en-US" sz="9600" dirty="0"/>
              <a:t>Fire Safety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2"/>
          </p:nvPr>
        </p:nvSpPr>
        <p:spPr>
          <a:noFill/>
        </p:spPr>
        <p:txBody>
          <a:bodyPr/>
          <a:lstStyle/>
          <a:p>
            <a:fld id="{4333597E-2889-4BFE-A9D8-0343159A2E8F}" type="slidenum">
              <a:rPr lang="en-US" smtClean="0"/>
              <a:pPr/>
              <a:t>24</a:t>
            </a:fld>
            <a:endParaRPr lang="en-US" smtClean="0"/>
          </a:p>
        </p:txBody>
      </p:sp>
      <p:sp>
        <p:nvSpPr>
          <p:cNvPr id="27651" name="Rectangle 4"/>
          <p:cNvSpPr>
            <a:spLocks noGrp="1" noChangeArrowheads="1"/>
          </p:cNvSpPr>
          <p:nvPr>
            <p:ph type="title"/>
          </p:nvPr>
        </p:nvSpPr>
        <p:spPr>
          <a:xfrm>
            <a:off x="152400" y="304800"/>
            <a:ext cx="8353425" cy="611188"/>
          </a:xfrm>
        </p:spPr>
        <p:txBody>
          <a:bodyPr/>
          <a:lstStyle/>
          <a:p>
            <a:pPr eaLnBrk="1" hangingPunct="1"/>
            <a:r>
              <a:rPr lang="en-US" dirty="0" smtClean="0">
                <a:solidFill>
                  <a:schemeClr val="tx1"/>
                </a:solidFill>
              </a:rPr>
              <a:t>The Fire Triangle</a:t>
            </a:r>
          </a:p>
        </p:txBody>
      </p:sp>
      <p:sp>
        <p:nvSpPr>
          <p:cNvPr id="27652" name="Text Box 5"/>
          <p:cNvSpPr txBox="1">
            <a:spLocks noChangeArrowheads="1"/>
          </p:cNvSpPr>
          <p:nvPr/>
        </p:nvSpPr>
        <p:spPr bwMode="auto">
          <a:xfrm>
            <a:off x="228600" y="1600200"/>
            <a:ext cx="8016875" cy="830263"/>
          </a:xfrm>
          <a:prstGeom prst="rect">
            <a:avLst/>
          </a:prstGeom>
          <a:noFill/>
          <a:ln w="9525">
            <a:noFill/>
            <a:miter lim="800000"/>
            <a:headEnd/>
            <a:tailEnd/>
          </a:ln>
        </p:spPr>
        <p:txBody>
          <a:bodyPr>
            <a:spAutoFit/>
          </a:bodyPr>
          <a:lstStyle/>
          <a:p>
            <a:r>
              <a:rPr lang="en-US" sz="2400" dirty="0">
                <a:latin typeface="+mn-lt"/>
              </a:rPr>
              <a:t>The “Fire Triangle” identifies three (3) elements that must be present for a fire to exist. They are:</a:t>
            </a:r>
          </a:p>
        </p:txBody>
      </p:sp>
      <p:sp>
        <p:nvSpPr>
          <p:cNvPr id="30726" name="Line 6"/>
          <p:cNvSpPr>
            <a:spLocks noChangeShapeType="1"/>
          </p:cNvSpPr>
          <p:nvPr/>
        </p:nvSpPr>
        <p:spPr bwMode="auto">
          <a:xfrm flipV="1">
            <a:off x="990600" y="3200400"/>
            <a:ext cx="1524000" cy="24384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
        <p:nvSpPr>
          <p:cNvPr id="30727" name="Line 7"/>
          <p:cNvSpPr>
            <a:spLocks noChangeShapeType="1"/>
          </p:cNvSpPr>
          <p:nvPr/>
        </p:nvSpPr>
        <p:spPr bwMode="auto">
          <a:xfrm>
            <a:off x="990600" y="5638800"/>
            <a:ext cx="3124200" cy="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
        <p:nvSpPr>
          <p:cNvPr id="30728" name="Line 8"/>
          <p:cNvSpPr>
            <a:spLocks noChangeShapeType="1"/>
          </p:cNvSpPr>
          <p:nvPr/>
        </p:nvSpPr>
        <p:spPr bwMode="auto">
          <a:xfrm flipH="1" flipV="1">
            <a:off x="2514600" y="3200400"/>
            <a:ext cx="1600200" cy="24384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pPr>
              <a:defRPr/>
            </a:pPr>
            <a:endParaRPr lang="en-US"/>
          </a:p>
        </p:txBody>
      </p:sp>
      <p:sp>
        <p:nvSpPr>
          <p:cNvPr id="27656" name="Text Box 9"/>
          <p:cNvSpPr txBox="1">
            <a:spLocks noChangeArrowheads="1"/>
          </p:cNvSpPr>
          <p:nvPr/>
        </p:nvSpPr>
        <p:spPr bwMode="auto">
          <a:xfrm>
            <a:off x="2057400" y="2667000"/>
            <a:ext cx="990600" cy="385763"/>
          </a:xfrm>
          <a:prstGeom prst="rect">
            <a:avLst/>
          </a:prstGeom>
          <a:solidFill>
            <a:schemeClr val="accent1"/>
          </a:solidFill>
          <a:ln w="19050">
            <a:solidFill>
              <a:schemeClr val="tx1"/>
            </a:solidFill>
            <a:miter lim="800000"/>
            <a:headEnd/>
            <a:tailEnd/>
          </a:ln>
        </p:spPr>
        <p:txBody>
          <a:bodyPr wrap="none">
            <a:spAutoFit/>
          </a:bodyPr>
          <a:lstStyle/>
          <a:p>
            <a:r>
              <a:rPr lang="en-US">
                <a:solidFill>
                  <a:schemeClr val="bg2"/>
                </a:solidFill>
              </a:rPr>
              <a:t>Oxygen</a:t>
            </a:r>
          </a:p>
        </p:txBody>
      </p:sp>
      <p:sp>
        <p:nvSpPr>
          <p:cNvPr id="27657" name="Text Box 10"/>
          <p:cNvSpPr txBox="1">
            <a:spLocks noChangeArrowheads="1"/>
          </p:cNvSpPr>
          <p:nvPr/>
        </p:nvSpPr>
        <p:spPr bwMode="auto">
          <a:xfrm>
            <a:off x="304800" y="5791200"/>
            <a:ext cx="641350" cy="379413"/>
          </a:xfrm>
          <a:prstGeom prst="rect">
            <a:avLst/>
          </a:prstGeom>
          <a:solidFill>
            <a:srgbClr val="92D050"/>
          </a:solidFill>
          <a:ln w="12700">
            <a:solidFill>
              <a:schemeClr val="tx1"/>
            </a:solidFill>
            <a:miter lim="800000"/>
            <a:headEnd/>
            <a:tailEnd/>
          </a:ln>
        </p:spPr>
        <p:txBody>
          <a:bodyPr wrap="none">
            <a:spAutoFit/>
          </a:bodyPr>
          <a:lstStyle/>
          <a:p>
            <a:r>
              <a:rPr lang="en-US">
                <a:solidFill>
                  <a:schemeClr val="bg2"/>
                </a:solidFill>
              </a:rPr>
              <a:t>Fuel</a:t>
            </a:r>
          </a:p>
        </p:txBody>
      </p:sp>
      <p:sp>
        <p:nvSpPr>
          <p:cNvPr id="27658" name="Text Box 11"/>
          <p:cNvSpPr txBox="1">
            <a:spLocks noChangeArrowheads="1"/>
          </p:cNvSpPr>
          <p:nvPr/>
        </p:nvSpPr>
        <p:spPr bwMode="auto">
          <a:xfrm>
            <a:off x="4038600" y="5791200"/>
            <a:ext cx="679450" cy="369888"/>
          </a:xfrm>
          <a:prstGeom prst="rect">
            <a:avLst/>
          </a:prstGeom>
          <a:solidFill>
            <a:srgbClr val="FF6600"/>
          </a:solidFill>
          <a:ln w="12700">
            <a:solidFill>
              <a:schemeClr val="tx1"/>
            </a:solidFill>
            <a:miter lim="800000"/>
            <a:headEnd/>
            <a:tailEnd/>
          </a:ln>
        </p:spPr>
        <p:txBody>
          <a:bodyPr>
            <a:spAutoFit/>
          </a:bodyPr>
          <a:lstStyle/>
          <a:p>
            <a:r>
              <a:rPr lang="en-US">
                <a:solidFill>
                  <a:schemeClr val="bg2"/>
                </a:solidFill>
              </a:rPr>
              <a:t>Heat</a:t>
            </a:r>
          </a:p>
        </p:txBody>
      </p:sp>
      <p:sp>
        <p:nvSpPr>
          <p:cNvPr id="27659" name="Text Box 12"/>
          <p:cNvSpPr txBox="1">
            <a:spLocks noChangeArrowheads="1"/>
          </p:cNvSpPr>
          <p:nvPr/>
        </p:nvSpPr>
        <p:spPr bwMode="auto">
          <a:xfrm>
            <a:off x="5105400" y="3276600"/>
            <a:ext cx="3292475" cy="2592388"/>
          </a:xfrm>
          <a:prstGeom prst="rect">
            <a:avLst/>
          </a:prstGeom>
          <a:solidFill>
            <a:srgbClr val="92D050"/>
          </a:solidFill>
          <a:ln w="28575">
            <a:solidFill>
              <a:schemeClr val="tx1"/>
            </a:solidFill>
            <a:miter lim="800000"/>
            <a:headEnd/>
            <a:tailEnd/>
          </a:ln>
        </p:spPr>
        <p:txBody>
          <a:bodyPr>
            <a:spAutoFit/>
          </a:bodyPr>
          <a:lstStyle/>
          <a:p>
            <a:r>
              <a:rPr lang="en-US">
                <a:solidFill>
                  <a:schemeClr val="bg2"/>
                </a:solidFill>
              </a:rPr>
              <a:t>Fuel is a vital component of the triangle. Examples of fuel are:</a:t>
            </a:r>
          </a:p>
          <a:p>
            <a:endParaRPr lang="en-US">
              <a:solidFill>
                <a:schemeClr val="bg2"/>
              </a:solidFill>
            </a:endParaRPr>
          </a:p>
          <a:p>
            <a:r>
              <a:rPr lang="en-US" u="sng">
                <a:solidFill>
                  <a:schemeClr val="bg2"/>
                </a:solidFill>
              </a:rPr>
              <a:t>Solid</a:t>
            </a:r>
            <a:r>
              <a:rPr lang="en-US">
                <a:solidFill>
                  <a:schemeClr val="bg2"/>
                </a:solidFill>
              </a:rPr>
              <a:t>: Wood</a:t>
            </a:r>
          </a:p>
          <a:p>
            <a:r>
              <a:rPr lang="en-US" u="sng">
                <a:solidFill>
                  <a:schemeClr val="bg2"/>
                </a:solidFill>
              </a:rPr>
              <a:t>Liquid</a:t>
            </a:r>
            <a:r>
              <a:rPr lang="en-US">
                <a:solidFill>
                  <a:schemeClr val="bg2"/>
                </a:solidFill>
              </a:rPr>
              <a:t>: Flammable Liquids</a:t>
            </a:r>
          </a:p>
          <a:p>
            <a:r>
              <a:rPr lang="en-US" u="sng">
                <a:solidFill>
                  <a:schemeClr val="bg2"/>
                </a:solidFill>
              </a:rPr>
              <a:t>Gas</a:t>
            </a:r>
            <a:r>
              <a:rPr lang="en-US">
                <a:solidFill>
                  <a:schemeClr val="bg2"/>
                </a:solidFill>
              </a:rPr>
              <a:t>: Propane</a:t>
            </a:r>
          </a:p>
          <a:p>
            <a:r>
              <a:rPr lang="en-US" u="sng">
                <a:solidFill>
                  <a:schemeClr val="bg2"/>
                </a:solidFill>
              </a:rPr>
              <a:t>Ordinary Combustible</a:t>
            </a:r>
            <a:r>
              <a:rPr lang="en-US">
                <a:solidFill>
                  <a:schemeClr val="bg2"/>
                </a:solidFill>
              </a:rPr>
              <a:t>: Animal Fat or Vegetable Oil</a:t>
            </a:r>
          </a:p>
        </p:txBody>
      </p:sp>
      <p:pic>
        <p:nvPicPr>
          <p:cNvPr id="27660" name="Picture 17" descr="View Image">
            <a:hlinkClick r:id="rId2"/>
          </p:cNvPr>
          <p:cNvPicPr>
            <a:picLocks noChangeAspect="1" noChangeArrowheads="1"/>
          </p:cNvPicPr>
          <p:nvPr/>
        </p:nvPicPr>
        <p:blipFill>
          <a:blip r:embed="rId3"/>
          <a:srcRect/>
          <a:stretch>
            <a:fillRect/>
          </a:stretch>
        </p:blipFill>
        <p:spPr bwMode="auto">
          <a:xfrm>
            <a:off x="2057400" y="3962400"/>
            <a:ext cx="914400" cy="1638300"/>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p:spPr>
        <p:txBody>
          <a:bodyPr/>
          <a:lstStyle/>
          <a:p>
            <a:fld id="{3C26B987-B5EA-4098-8F66-AB209FA232FB}" type="slidenum">
              <a:rPr lang="en-US" smtClean="0"/>
              <a:pPr/>
              <a:t>25</a:t>
            </a:fld>
            <a:endParaRPr lang="en-US" smtClean="0"/>
          </a:p>
        </p:txBody>
      </p:sp>
      <p:sp>
        <p:nvSpPr>
          <p:cNvPr id="28675" name="Rectangle 4"/>
          <p:cNvSpPr>
            <a:spLocks noGrp="1" noChangeArrowheads="1"/>
          </p:cNvSpPr>
          <p:nvPr>
            <p:ph type="title"/>
          </p:nvPr>
        </p:nvSpPr>
        <p:spPr>
          <a:xfrm>
            <a:off x="381000" y="381000"/>
            <a:ext cx="5638800" cy="715963"/>
          </a:xfrm>
        </p:spPr>
        <p:txBody>
          <a:bodyPr/>
          <a:lstStyle/>
          <a:p>
            <a:pPr eaLnBrk="1" hangingPunct="1"/>
            <a:r>
              <a:rPr lang="en-US" dirty="0" smtClean="0">
                <a:solidFill>
                  <a:schemeClr val="tx1"/>
                </a:solidFill>
              </a:rPr>
              <a:t>Fire Classification</a:t>
            </a:r>
          </a:p>
        </p:txBody>
      </p:sp>
      <p:sp>
        <p:nvSpPr>
          <p:cNvPr id="28676" name="Text Box 5"/>
          <p:cNvSpPr txBox="1">
            <a:spLocks noChangeArrowheads="1"/>
          </p:cNvSpPr>
          <p:nvPr/>
        </p:nvSpPr>
        <p:spPr bwMode="auto">
          <a:xfrm>
            <a:off x="-914400" y="1524000"/>
            <a:ext cx="10555288" cy="946150"/>
          </a:xfrm>
          <a:prstGeom prst="rect">
            <a:avLst/>
          </a:prstGeom>
          <a:noFill/>
          <a:ln w="19050">
            <a:noFill/>
            <a:miter lim="800000"/>
            <a:headEnd/>
            <a:tailEnd/>
          </a:ln>
        </p:spPr>
        <p:txBody>
          <a:bodyPr>
            <a:spAutoFit/>
          </a:bodyPr>
          <a:lstStyle/>
          <a:p>
            <a:pPr algn="ctr"/>
            <a:r>
              <a:rPr lang="en-US" sz="2800"/>
              <a:t>Fires are classified by fuel type. </a:t>
            </a:r>
          </a:p>
          <a:p>
            <a:pPr algn="ctr"/>
            <a:r>
              <a:rPr lang="en-US" sz="2800"/>
              <a:t>There are five (5) classes of fires.</a:t>
            </a:r>
          </a:p>
        </p:txBody>
      </p:sp>
      <p:sp>
        <p:nvSpPr>
          <p:cNvPr id="28677" name="Text Box 6"/>
          <p:cNvSpPr txBox="1">
            <a:spLocks noChangeArrowheads="1"/>
          </p:cNvSpPr>
          <p:nvPr/>
        </p:nvSpPr>
        <p:spPr bwMode="auto">
          <a:xfrm>
            <a:off x="2667000" y="2743200"/>
            <a:ext cx="3429000" cy="369888"/>
          </a:xfrm>
          <a:prstGeom prst="rect">
            <a:avLst/>
          </a:prstGeom>
          <a:noFill/>
          <a:ln w="19050">
            <a:solidFill>
              <a:schemeClr val="bg2"/>
            </a:solidFill>
            <a:miter lim="800000"/>
            <a:headEnd/>
            <a:tailEnd/>
          </a:ln>
        </p:spPr>
        <p:txBody>
          <a:bodyPr wrap="none">
            <a:spAutoFit/>
          </a:bodyPr>
          <a:lstStyle/>
          <a:p>
            <a:r>
              <a:rPr lang="en-US"/>
              <a:t>Class A  Ordinary Combustibles</a:t>
            </a:r>
          </a:p>
        </p:txBody>
      </p:sp>
      <p:sp>
        <p:nvSpPr>
          <p:cNvPr id="28678" name="Text Box 7"/>
          <p:cNvSpPr txBox="1">
            <a:spLocks noChangeArrowheads="1"/>
          </p:cNvSpPr>
          <p:nvPr/>
        </p:nvSpPr>
        <p:spPr bwMode="auto">
          <a:xfrm>
            <a:off x="2819400" y="3429000"/>
            <a:ext cx="3044825" cy="369888"/>
          </a:xfrm>
          <a:prstGeom prst="rect">
            <a:avLst/>
          </a:prstGeom>
          <a:noFill/>
          <a:ln w="19050">
            <a:solidFill>
              <a:schemeClr val="bg2"/>
            </a:solidFill>
            <a:miter lim="800000"/>
            <a:headEnd/>
            <a:tailEnd/>
          </a:ln>
        </p:spPr>
        <p:txBody>
          <a:bodyPr wrap="none">
            <a:spAutoFit/>
          </a:bodyPr>
          <a:lstStyle/>
          <a:p>
            <a:r>
              <a:rPr lang="en-US"/>
              <a:t>Class B  Flammable Liquids</a:t>
            </a:r>
          </a:p>
        </p:txBody>
      </p:sp>
      <p:sp>
        <p:nvSpPr>
          <p:cNvPr id="28679" name="Text Box 8"/>
          <p:cNvSpPr txBox="1">
            <a:spLocks noChangeArrowheads="1"/>
          </p:cNvSpPr>
          <p:nvPr/>
        </p:nvSpPr>
        <p:spPr bwMode="auto">
          <a:xfrm>
            <a:off x="3276600" y="4114800"/>
            <a:ext cx="2057400" cy="369888"/>
          </a:xfrm>
          <a:prstGeom prst="rect">
            <a:avLst/>
          </a:prstGeom>
          <a:noFill/>
          <a:ln w="19050">
            <a:solidFill>
              <a:schemeClr val="bg2"/>
            </a:solidFill>
            <a:miter lim="800000"/>
            <a:headEnd/>
            <a:tailEnd/>
          </a:ln>
        </p:spPr>
        <p:txBody>
          <a:bodyPr wrap="none">
            <a:spAutoFit/>
          </a:bodyPr>
          <a:lstStyle/>
          <a:p>
            <a:r>
              <a:rPr lang="en-US"/>
              <a:t>Class C  Electrical</a:t>
            </a:r>
          </a:p>
        </p:txBody>
      </p:sp>
      <p:sp>
        <p:nvSpPr>
          <p:cNvPr id="28680" name="Text Box 9"/>
          <p:cNvSpPr txBox="1">
            <a:spLocks noChangeArrowheads="1"/>
          </p:cNvSpPr>
          <p:nvPr/>
        </p:nvSpPr>
        <p:spPr bwMode="auto">
          <a:xfrm>
            <a:off x="2819400" y="4800600"/>
            <a:ext cx="3146425" cy="369888"/>
          </a:xfrm>
          <a:prstGeom prst="rect">
            <a:avLst/>
          </a:prstGeom>
          <a:noFill/>
          <a:ln w="19050">
            <a:solidFill>
              <a:schemeClr val="bg2"/>
            </a:solidFill>
            <a:miter lim="800000"/>
            <a:headEnd/>
            <a:tailEnd/>
          </a:ln>
        </p:spPr>
        <p:txBody>
          <a:bodyPr wrap="none">
            <a:spAutoFit/>
          </a:bodyPr>
          <a:lstStyle/>
          <a:p>
            <a:r>
              <a:rPr lang="en-US"/>
              <a:t>Class D  Combustible Metals</a:t>
            </a:r>
          </a:p>
        </p:txBody>
      </p:sp>
      <p:sp>
        <p:nvSpPr>
          <p:cNvPr id="28681" name="Text Box 10"/>
          <p:cNvSpPr txBox="1">
            <a:spLocks noChangeArrowheads="1"/>
          </p:cNvSpPr>
          <p:nvPr/>
        </p:nvSpPr>
        <p:spPr bwMode="auto">
          <a:xfrm>
            <a:off x="2438400" y="5410200"/>
            <a:ext cx="3903663" cy="369888"/>
          </a:xfrm>
          <a:prstGeom prst="rect">
            <a:avLst/>
          </a:prstGeom>
          <a:noFill/>
          <a:ln w="19050">
            <a:solidFill>
              <a:schemeClr val="bg2"/>
            </a:solidFill>
            <a:miter lim="800000"/>
            <a:headEnd/>
            <a:tailEnd/>
          </a:ln>
        </p:spPr>
        <p:txBody>
          <a:bodyPr wrap="none">
            <a:spAutoFit/>
          </a:bodyPr>
          <a:lstStyle/>
          <a:p>
            <a:r>
              <a:rPr lang="en-US"/>
              <a:t>Class K  Animal Fat or Vegetable Oil</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p:spPr>
        <p:txBody>
          <a:bodyPr/>
          <a:lstStyle/>
          <a:p>
            <a:fld id="{4B0C6E17-7C29-4D9A-9988-FBE7C9AEAE93}" type="slidenum">
              <a:rPr lang="en-US" smtClean="0"/>
              <a:pPr/>
              <a:t>26</a:t>
            </a:fld>
            <a:endParaRPr lang="en-US" smtClean="0"/>
          </a:p>
        </p:txBody>
      </p:sp>
      <p:sp>
        <p:nvSpPr>
          <p:cNvPr id="29699" name="Rectangle 4"/>
          <p:cNvSpPr>
            <a:spLocks noGrp="1" noChangeArrowheads="1"/>
          </p:cNvSpPr>
          <p:nvPr>
            <p:ph type="title"/>
          </p:nvPr>
        </p:nvSpPr>
        <p:spPr>
          <a:xfrm>
            <a:off x="304800" y="228600"/>
            <a:ext cx="8229600" cy="838200"/>
          </a:xfrm>
        </p:spPr>
        <p:txBody>
          <a:bodyPr/>
          <a:lstStyle/>
          <a:p>
            <a:pPr eaLnBrk="1" hangingPunct="1"/>
            <a:r>
              <a:rPr lang="en-US" dirty="0" smtClean="0">
                <a:solidFill>
                  <a:schemeClr val="tx1"/>
                </a:solidFill>
              </a:rPr>
              <a:t>Fire Extinguishers</a:t>
            </a:r>
          </a:p>
        </p:txBody>
      </p:sp>
      <p:sp>
        <p:nvSpPr>
          <p:cNvPr id="29700" name="Text Box 5"/>
          <p:cNvSpPr txBox="1">
            <a:spLocks noChangeArrowheads="1"/>
          </p:cNvSpPr>
          <p:nvPr/>
        </p:nvSpPr>
        <p:spPr bwMode="auto">
          <a:xfrm>
            <a:off x="228600" y="1371600"/>
            <a:ext cx="8839200" cy="5386090"/>
          </a:xfrm>
          <a:prstGeom prst="rect">
            <a:avLst/>
          </a:prstGeom>
          <a:noFill/>
          <a:ln w="9525">
            <a:noFill/>
            <a:miter lim="800000"/>
            <a:headEnd/>
            <a:tailEnd/>
          </a:ln>
        </p:spPr>
        <p:txBody>
          <a:bodyPr wrap="square">
            <a:spAutoFit/>
          </a:bodyPr>
          <a:lstStyle/>
          <a:p>
            <a:r>
              <a:rPr lang="en-US" sz="2200" dirty="0">
                <a:latin typeface="Verdana" pitchFamily="34" charset="0"/>
              </a:rPr>
              <a:t>Fire extinguishers are the most visible forms of fire control equipment. </a:t>
            </a:r>
            <a:r>
              <a:rPr lang="en-US" sz="2200" dirty="0" smtClean="0">
                <a:latin typeface="Verdana" pitchFamily="34" charset="0"/>
              </a:rPr>
              <a:t> It </a:t>
            </a:r>
            <a:r>
              <a:rPr lang="en-US" sz="2200" dirty="0">
                <a:latin typeface="Verdana" pitchFamily="34" charset="0"/>
              </a:rPr>
              <a:t>is important to be familiar with the five (5) types of extinguishers</a:t>
            </a:r>
            <a:r>
              <a:rPr lang="en-US" sz="2200" dirty="0" smtClean="0">
                <a:latin typeface="Verdana" pitchFamily="34" charset="0"/>
              </a:rPr>
              <a:t>.</a:t>
            </a:r>
          </a:p>
          <a:p>
            <a:endParaRPr lang="en-US" sz="1400" dirty="0" smtClean="0">
              <a:latin typeface="Verdana" pitchFamily="34" charset="0"/>
            </a:endParaRPr>
          </a:p>
          <a:p>
            <a:pPr lvl="1"/>
            <a:r>
              <a:rPr lang="en-US" sz="2000" dirty="0" smtClean="0">
                <a:solidFill>
                  <a:srgbClr val="FFC000"/>
                </a:solidFill>
                <a:latin typeface="Verdana" pitchFamily="34" charset="0"/>
              </a:rPr>
              <a:t>Class A Fire Extinguisher</a:t>
            </a:r>
          </a:p>
          <a:p>
            <a:pPr marL="1261872" lvl="3" indent="-347472">
              <a:buClr>
                <a:srgbClr val="FFC000"/>
              </a:buClr>
              <a:buFont typeface="Arial" pitchFamily="34" charset="0"/>
              <a:buChar char="•"/>
            </a:pPr>
            <a:r>
              <a:rPr lang="en-US" dirty="0" smtClean="0">
                <a:latin typeface="Verdana" pitchFamily="34" charset="0"/>
              </a:rPr>
              <a:t>Extinguishing agent (water) works by cooling and absorbing heat.</a:t>
            </a:r>
          </a:p>
          <a:p>
            <a:pPr marL="1261872" lvl="3" indent="-347472">
              <a:buClr>
                <a:srgbClr val="FFC000"/>
              </a:buClr>
              <a:buFont typeface="Arial" pitchFamily="34" charset="0"/>
              <a:buChar char="•"/>
            </a:pPr>
            <a:r>
              <a:rPr lang="en-US" dirty="0" smtClean="0">
                <a:latin typeface="Verdana" pitchFamily="34" charset="0"/>
              </a:rPr>
              <a:t>Uses pressurized water for use on solid combustible fuel fire.</a:t>
            </a:r>
          </a:p>
          <a:p>
            <a:pPr lvl="2">
              <a:buClr>
                <a:srgbClr val="FFC000"/>
              </a:buClr>
              <a:buFont typeface="Arial" pitchFamily="34" charset="0"/>
              <a:buChar char="•"/>
            </a:pPr>
            <a:endParaRPr lang="en-US" dirty="0" smtClean="0">
              <a:latin typeface="Verdana" pitchFamily="34" charset="0"/>
            </a:endParaRPr>
          </a:p>
          <a:p>
            <a:pPr lvl="1">
              <a:buClr>
                <a:srgbClr val="FFC000"/>
              </a:buClr>
            </a:pPr>
            <a:r>
              <a:rPr lang="en-US" sz="2000" dirty="0" smtClean="0">
                <a:solidFill>
                  <a:srgbClr val="FFC000"/>
                </a:solidFill>
                <a:latin typeface="Verdana" pitchFamily="34" charset="0"/>
              </a:rPr>
              <a:t>Class B Fire Extinguisher</a:t>
            </a:r>
          </a:p>
          <a:p>
            <a:pPr marL="1261872" lvl="3" indent="-347472">
              <a:buClr>
                <a:srgbClr val="FFC000"/>
              </a:buClr>
              <a:buFont typeface="Arial" pitchFamily="34" charset="0"/>
              <a:buChar char="•"/>
            </a:pPr>
            <a:r>
              <a:rPr lang="en-US" dirty="0" smtClean="0">
                <a:latin typeface="Verdana" pitchFamily="34" charset="0"/>
              </a:rPr>
              <a:t>Uses dry chemicals for use on flammable liquids.</a:t>
            </a:r>
          </a:p>
          <a:p>
            <a:pPr marL="1261872" lvl="3" indent="-347472">
              <a:buClr>
                <a:srgbClr val="FFC000"/>
              </a:buClr>
              <a:buFont typeface="Arial" pitchFamily="34" charset="0"/>
              <a:buChar char="•"/>
            </a:pPr>
            <a:r>
              <a:rPr lang="en-US" dirty="0" smtClean="0">
                <a:latin typeface="Verdana" pitchFamily="34" charset="0"/>
              </a:rPr>
              <a:t>Extinguishing agent (dry chemical displaces oxygen and smothers the fire.</a:t>
            </a:r>
          </a:p>
          <a:p>
            <a:pPr lvl="2">
              <a:buClr>
                <a:srgbClr val="FFC000"/>
              </a:buClr>
              <a:buFont typeface="Arial" pitchFamily="34" charset="0"/>
              <a:buChar char="•"/>
            </a:pPr>
            <a:endParaRPr lang="en-US" dirty="0" smtClean="0">
              <a:latin typeface="Verdana" pitchFamily="34" charset="0"/>
            </a:endParaRPr>
          </a:p>
          <a:p>
            <a:pPr lvl="1">
              <a:buClr>
                <a:srgbClr val="FFC000"/>
              </a:buClr>
            </a:pPr>
            <a:r>
              <a:rPr lang="en-US" sz="2000" dirty="0" smtClean="0">
                <a:solidFill>
                  <a:srgbClr val="FFC000"/>
                </a:solidFill>
                <a:latin typeface="Verdana" pitchFamily="34" charset="0"/>
              </a:rPr>
              <a:t>Class C Fire Extinguisher</a:t>
            </a:r>
          </a:p>
          <a:p>
            <a:pPr marL="1261872" lvl="3" indent="-347472">
              <a:buClr>
                <a:srgbClr val="FFC000"/>
              </a:buClr>
              <a:buFont typeface="Arial" pitchFamily="34" charset="0"/>
              <a:buChar char="•"/>
            </a:pPr>
            <a:r>
              <a:rPr lang="en-US" dirty="0" smtClean="0">
                <a:latin typeface="Verdana" pitchFamily="34" charset="0"/>
              </a:rPr>
              <a:t>Uses dry chemicals for use on electrical fires.</a:t>
            </a:r>
          </a:p>
          <a:p>
            <a:pPr marL="1261872" lvl="3" indent="-347472">
              <a:buClr>
                <a:srgbClr val="FFC000"/>
              </a:buClr>
              <a:buFont typeface="Arial" pitchFamily="34" charset="0"/>
              <a:buChar char="•"/>
            </a:pPr>
            <a:r>
              <a:rPr lang="en-US" dirty="0" smtClean="0">
                <a:latin typeface="Verdana" pitchFamily="34" charset="0"/>
              </a:rPr>
              <a:t>Extinguishing agent (carbon dioxide) displaces oxygen and smothers the fire.</a:t>
            </a:r>
            <a:endParaRPr lang="en-US" dirty="0">
              <a:latin typeface="Verdana"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p:spPr>
        <p:txBody>
          <a:bodyPr/>
          <a:lstStyle/>
          <a:p>
            <a:fld id="{4B0C6E17-7C29-4D9A-9988-FBE7C9AEAE93}" type="slidenum">
              <a:rPr lang="en-US" smtClean="0"/>
              <a:pPr/>
              <a:t>27</a:t>
            </a:fld>
            <a:endParaRPr lang="en-US" smtClean="0"/>
          </a:p>
        </p:txBody>
      </p:sp>
      <p:sp>
        <p:nvSpPr>
          <p:cNvPr id="29699" name="Rectangle 4"/>
          <p:cNvSpPr>
            <a:spLocks noGrp="1" noChangeArrowheads="1"/>
          </p:cNvSpPr>
          <p:nvPr>
            <p:ph type="title"/>
          </p:nvPr>
        </p:nvSpPr>
        <p:spPr>
          <a:xfrm>
            <a:off x="304800" y="228600"/>
            <a:ext cx="8229600" cy="838200"/>
          </a:xfrm>
        </p:spPr>
        <p:txBody>
          <a:bodyPr/>
          <a:lstStyle/>
          <a:p>
            <a:pPr eaLnBrk="1" hangingPunct="1"/>
            <a:r>
              <a:rPr lang="en-US" dirty="0" smtClean="0">
                <a:solidFill>
                  <a:schemeClr val="tx1"/>
                </a:solidFill>
              </a:rPr>
              <a:t>Fire Extinguishers </a:t>
            </a:r>
            <a:r>
              <a:rPr lang="en-US" sz="2800" dirty="0" smtClean="0">
                <a:solidFill>
                  <a:schemeClr val="tx1"/>
                </a:solidFill>
              </a:rPr>
              <a:t>(cont.)</a:t>
            </a:r>
          </a:p>
        </p:txBody>
      </p:sp>
      <p:sp>
        <p:nvSpPr>
          <p:cNvPr id="29700" name="Text Box 5"/>
          <p:cNvSpPr txBox="1">
            <a:spLocks noChangeArrowheads="1"/>
          </p:cNvSpPr>
          <p:nvPr/>
        </p:nvSpPr>
        <p:spPr bwMode="auto">
          <a:xfrm>
            <a:off x="228600" y="1371600"/>
            <a:ext cx="8686800" cy="3631763"/>
          </a:xfrm>
          <a:prstGeom prst="rect">
            <a:avLst/>
          </a:prstGeom>
          <a:noFill/>
          <a:ln w="9525">
            <a:noFill/>
            <a:miter lim="800000"/>
            <a:headEnd/>
            <a:tailEnd/>
          </a:ln>
        </p:spPr>
        <p:txBody>
          <a:bodyPr wrap="square">
            <a:spAutoFit/>
          </a:bodyPr>
          <a:lstStyle/>
          <a:p>
            <a:endParaRPr lang="en-US" sz="1400" dirty="0" smtClean="0">
              <a:latin typeface="Verdana" pitchFamily="34" charset="0"/>
            </a:endParaRPr>
          </a:p>
          <a:p>
            <a:pPr lvl="1"/>
            <a:r>
              <a:rPr lang="en-US" sz="2000" dirty="0" smtClean="0">
                <a:solidFill>
                  <a:srgbClr val="FFC000"/>
                </a:solidFill>
                <a:latin typeface="Verdana" pitchFamily="34" charset="0"/>
              </a:rPr>
              <a:t>Class D Fire Extinguisher</a:t>
            </a:r>
          </a:p>
          <a:p>
            <a:pPr marL="1261872" lvl="3" indent="-347472">
              <a:buClr>
                <a:srgbClr val="FFC000"/>
              </a:buClr>
              <a:buFont typeface="Arial" pitchFamily="34" charset="0"/>
              <a:buChar char="•"/>
            </a:pPr>
            <a:r>
              <a:rPr lang="en-US" dirty="0" smtClean="0">
                <a:latin typeface="+mn-lt"/>
              </a:rPr>
              <a:t>Uses dry powder for use on combustible metals</a:t>
            </a:r>
          </a:p>
          <a:p>
            <a:pPr lvl="1">
              <a:buClr>
                <a:srgbClr val="FFC000"/>
              </a:buClr>
            </a:pPr>
            <a:endParaRPr lang="en-US" sz="2000" dirty="0" smtClean="0">
              <a:solidFill>
                <a:srgbClr val="FFC000"/>
              </a:solidFill>
              <a:latin typeface="Verdana" pitchFamily="34" charset="0"/>
            </a:endParaRPr>
          </a:p>
          <a:p>
            <a:pPr lvl="1">
              <a:buClr>
                <a:srgbClr val="FFC000"/>
              </a:buClr>
            </a:pPr>
            <a:r>
              <a:rPr lang="en-US" sz="2000" dirty="0" smtClean="0">
                <a:solidFill>
                  <a:srgbClr val="FFC000"/>
                </a:solidFill>
                <a:latin typeface="Verdana" pitchFamily="34" charset="0"/>
              </a:rPr>
              <a:t>Class K Fire Extinguisher</a:t>
            </a:r>
          </a:p>
          <a:p>
            <a:pPr marL="1261872" lvl="3" indent="-347472">
              <a:buClr>
                <a:srgbClr val="FFC000"/>
              </a:buClr>
              <a:buFont typeface="Arial" pitchFamily="34" charset="0"/>
              <a:buChar char="•"/>
            </a:pPr>
            <a:r>
              <a:rPr lang="en-US" dirty="0" smtClean="0">
                <a:latin typeface="+mn-lt"/>
              </a:rPr>
              <a:t>Uses dry or wet chemical for use on animal fat or vegetable oil</a:t>
            </a:r>
          </a:p>
          <a:p>
            <a:pPr marL="1261872" lvl="3" indent="-347472">
              <a:buClr>
                <a:srgbClr val="FFC000"/>
              </a:buClr>
              <a:buFont typeface="Arial" pitchFamily="34" charset="0"/>
              <a:buChar char="•"/>
            </a:pPr>
            <a:endParaRPr lang="en-US" dirty="0" smtClean="0">
              <a:latin typeface="+mn-lt"/>
            </a:endParaRPr>
          </a:p>
          <a:p>
            <a:pPr marL="0" lvl="1" indent="-347472">
              <a:buClr>
                <a:srgbClr val="FFC000"/>
              </a:buClr>
            </a:pPr>
            <a:r>
              <a:rPr lang="en-US" sz="2200" dirty="0" smtClean="0">
                <a:latin typeface="+mn-lt"/>
              </a:rPr>
              <a:t>Fire extinguishers can be rated for multiple fire classes. An example of this is the ABC fire extinguisher. The ABC fire extinguisher can be used on A, B, and C classes of fires. </a:t>
            </a:r>
          </a:p>
          <a:p>
            <a:pPr marL="347472" lvl="1" indent="-347472">
              <a:buClr>
                <a:srgbClr val="FFC000"/>
              </a:buClr>
            </a:pPr>
            <a:endParaRPr lang="en-US" dirty="0" smtClean="0">
              <a:latin typeface="+mn-lt"/>
            </a:endParaRPr>
          </a:p>
          <a:p>
            <a:pPr lvl="2">
              <a:buClr>
                <a:srgbClr val="FFC000"/>
              </a:buClr>
              <a:buFont typeface="Arial" pitchFamily="34" charset="0"/>
              <a:buChar char="•"/>
            </a:pPr>
            <a:endParaRPr lang="en-US" dirty="0" smtClean="0">
              <a:latin typeface="Verdana"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6"/>
          <p:cNvSpPr>
            <a:spLocks noGrp="1"/>
          </p:cNvSpPr>
          <p:nvPr>
            <p:ph type="sldNum" sz="quarter" idx="12"/>
          </p:nvPr>
        </p:nvSpPr>
        <p:spPr>
          <a:noFill/>
        </p:spPr>
        <p:txBody>
          <a:bodyPr/>
          <a:lstStyle/>
          <a:p>
            <a:fld id="{12C7411F-CD27-4958-82FD-533A5F9DC399}" type="slidenum">
              <a:rPr lang="en-US" smtClean="0"/>
              <a:pPr/>
              <a:t>28</a:t>
            </a:fld>
            <a:endParaRPr lang="en-US" smtClean="0"/>
          </a:p>
        </p:txBody>
      </p:sp>
      <p:sp>
        <p:nvSpPr>
          <p:cNvPr id="31747" name="Text Box 8"/>
          <p:cNvSpPr txBox="1">
            <a:spLocks noChangeArrowheads="1"/>
          </p:cNvSpPr>
          <p:nvPr/>
        </p:nvSpPr>
        <p:spPr bwMode="auto">
          <a:xfrm>
            <a:off x="3565525" y="3236913"/>
            <a:ext cx="247650" cy="366712"/>
          </a:xfrm>
          <a:prstGeom prst="rect">
            <a:avLst/>
          </a:prstGeom>
          <a:noFill/>
          <a:ln w="9525">
            <a:noFill/>
            <a:miter lim="800000"/>
            <a:headEnd/>
            <a:tailEnd/>
          </a:ln>
        </p:spPr>
        <p:txBody>
          <a:bodyPr wrap="none">
            <a:spAutoFit/>
          </a:bodyPr>
          <a:lstStyle/>
          <a:p>
            <a:r>
              <a:rPr lang="en-US"/>
              <a:t> </a:t>
            </a:r>
          </a:p>
        </p:txBody>
      </p:sp>
      <p:sp>
        <p:nvSpPr>
          <p:cNvPr id="31748" name="Text Box 11"/>
          <p:cNvSpPr txBox="1">
            <a:spLocks noChangeArrowheads="1"/>
          </p:cNvSpPr>
          <p:nvPr/>
        </p:nvSpPr>
        <p:spPr bwMode="auto">
          <a:xfrm>
            <a:off x="5546725" y="3617913"/>
            <a:ext cx="184150" cy="366712"/>
          </a:xfrm>
          <a:prstGeom prst="rect">
            <a:avLst/>
          </a:prstGeom>
          <a:noFill/>
          <a:ln w="9525">
            <a:noFill/>
            <a:miter lim="800000"/>
            <a:headEnd/>
            <a:tailEnd/>
          </a:ln>
        </p:spPr>
        <p:txBody>
          <a:bodyPr wrap="none">
            <a:spAutoFit/>
          </a:bodyPr>
          <a:lstStyle/>
          <a:p>
            <a:endParaRPr lang="en-US"/>
          </a:p>
        </p:txBody>
      </p:sp>
      <p:sp>
        <p:nvSpPr>
          <p:cNvPr id="31749" name="Text Box 12"/>
          <p:cNvSpPr txBox="1">
            <a:spLocks noChangeArrowheads="1"/>
          </p:cNvSpPr>
          <p:nvPr/>
        </p:nvSpPr>
        <p:spPr bwMode="auto">
          <a:xfrm>
            <a:off x="3336925" y="3770313"/>
            <a:ext cx="184150" cy="366712"/>
          </a:xfrm>
          <a:prstGeom prst="rect">
            <a:avLst/>
          </a:prstGeom>
          <a:noFill/>
          <a:ln w="9525">
            <a:noFill/>
            <a:miter lim="800000"/>
            <a:headEnd/>
            <a:tailEnd/>
          </a:ln>
        </p:spPr>
        <p:txBody>
          <a:bodyPr wrap="none">
            <a:spAutoFit/>
          </a:bodyPr>
          <a:lstStyle/>
          <a:p>
            <a:endParaRPr lang="en-US"/>
          </a:p>
        </p:txBody>
      </p:sp>
      <p:sp>
        <p:nvSpPr>
          <p:cNvPr id="31750" name="Rectangle 30"/>
          <p:cNvSpPr>
            <a:spLocks noGrp="1" noChangeArrowheads="1"/>
          </p:cNvSpPr>
          <p:nvPr>
            <p:ph type="title"/>
          </p:nvPr>
        </p:nvSpPr>
        <p:spPr/>
        <p:txBody>
          <a:bodyPr/>
          <a:lstStyle/>
          <a:p>
            <a:pPr eaLnBrk="1" hangingPunct="1"/>
            <a:r>
              <a:rPr lang="en-US" dirty="0" smtClean="0">
                <a:solidFill>
                  <a:schemeClr val="tx1"/>
                </a:solidFill>
              </a:rPr>
              <a:t>P.A.S.S. Method</a:t>
            </a:r>
          </a:p>
        </p:txBody>
      </p:sp>
      <p:sp>
        <p:nvSpPr>
          <p:cNvPr id="31751" name="Rectangle 31"/>
          <p:cNvSpPr>
            <a:spLocks noGrp="1" noChangeArrowheads="1"/>
          </p:cNvSpPr>
          <p:nvPr>
            <p:ph type="body" sz="half" idx="1"/>
          </p:nvPr>
        </p:nvSpPr>
        <p:spPr>
          <a:xfrm>
            <a:off x="381000" y="1524000"/>
            <a:ext cx="8139112" cy="4700588"/>
          </a:xfrm>
        </p:spPr>
        <p:txBody>
          <a:bodyPr/>
          <a:lstStyle/>
          <a:p>
            <a:pPr marL="0" indent="-58738" eaLnBrk="1" hangingPunct="1">
              <a:buFont typeface="Wingdings" pitchFamily="2" charset="2"/>
              <a:buNone/>
            </a:pPr>
            <a:r>
              <a:rPr lang="en-US" dirty="0" smtClean="0"/>
              <a:t>The method used to fight a fire with a fire extinguisher is called the P.A.S.S. method. </a:t>
            </a:r>
          </a:p>
          <a:p>
            <a:pPr marL="58738" indent="-58738" eaLnBrk="1" hangingPunct="1">
              <a:buFont typeface="Wingdings" pitchFamily="2" charset="2"/>
              <a:buNone/>
            </a:pPr>
            <a:endParaRPr lang="en-US" dirty="0" smtClean="0">
              <a:solidFill>
                <a:schemeClr val="bg2"/>
              </a:solidFill>
            </a:endParaRPr>
          </a:p>
          <a:p>
            <a:pPr marL="58738" indent="-58738" eaLnBrk="1" hangingPunct="1">
              <a:buFont typeface="Wingdings" pitchFamily="2" charset="2"/>
              <a:buNone/>
            </a:pPr>
            <a:r>
              <a:rPr lang="en-US" dirty="0" smtClean="0">
                <a:solidFill>
                  <a:srgbClr val="FFC000"/>
                </a:solidFill>
              </a:rPr>
              <a:t>P.A.S.S. Method:</a:t>
            </a:r>
          </a:p>
          <a:p>
            <a:pPr marL="58738" indent="-58738" algn="ctr" eaLnBrk="1" hangingPunct="1">
              <a:buFont typeface="Wingdings" pitchFamily="2" charset="2"/>
              <a:buNone/>
            </a:pPr>
            <a:endParaRPr lang="en-US" dirty="0" smtClean="0">
              <a:solidFill>
                <a:schemeClr val="bg2"/>
              </a:solidFill>
            </a:endParaRPr>
          </a:p>
          <a:p>
            <a:pPr marL="458788" lvl="1" indent="-58738" eaLnBrk="1" hangingPunct="1">
              <a:buFont typeface="Wingdings" pitchFamily="2" charset="2"/>
              <a:buNone/>
            </a:pPr>
            <a:r>
              <a:rPr lang="en-US" sz="2800" dirty="0" smtClean="0">
                <a:solidFill>
                  <a:srgbClr val="FFC000"/>
                </a:solidFill>
              </a:rPr>
              <a:t>P</a:t>
            </a:r>
            <a:r>
              <a:rPr lang="en-US" sz="2800" dirty="0" smtClean="0"/>
              <a:t> = </a:t>
            </a:r>
            <a:r>
              <a:rPr lang="en-US" sz="2800" dirty="0" smtClean="0">
                <a:solidFill>
                  <a:srgbClr val="FFC000"/>
                </a:solidFill>
              </a:rPr>
              <a:t>P</a:t>
            </a:r>
            <a:r>
              <a:rPr lang="en-US" sz="2800" dirty="0" smtClean="0"/>
              <a:t>ull the pin</a:t>
            </a:r>
          </a:p>
          <a:p>
            <a:pPr marL="458788" lvl="1" indent="-58738" eaLnBrk="1" hangingPunct="1">
              <a:buFont typeface="Wingdings" pitchFamily="2" charset="2"/>
              <a:buNone/>
            </a:pPr>
            <a:r>
              <a:rPr lang="en-US" sz="2800" dirty="0" smtClean="0">
                <a:solidFill>
                  <a:srgbClr val="FFC000"/>
                </a:solidFill>
              </a:rPr>
              <a:t>A</a:t>
            </a:r>
            <a:r>
              <a:rPr lang="en-US" sz="2800" dirty="0" smtClean="0"/>
              <a:t> = </a:t>
            </a:r>
            <a:r>
              <a:rPr lang="en-US" sz="2800" dirty="0" smtClean="0">
                <a:solidFill>
                  <a:srgbClr val="FFC000"/>
                </a:solidFill>
              </a:rPr>
              <a:t>A</a:t>
            </a:r>
            <a:r>
              <a:rPr lang="en-US" sz="2800" dirty="0" smtClean="0"/>
              <a:t>im at the base of the fire</a:t>
            </a:r>
          </a:p>
          <a:p>
            <a:pPr marL="458788" lvl="1" indent="-58738" eaLnBrk="1" hangingPunct="1">
              <a:buFont typeface="Wingdings" pitchFamily="2" charset="2"/>
              <a:buNone/>
            </a:pPr>
            <a:r>
              <a:rPr lang="en-US" sz="2800" dirty="0" smtClean="0">
                <a:solidFill>
                  <a:srgbClr val="FFC000"/>
                </a:solidFill>
              </a:rPr>
              <a:t>S</a:t>
            </a:r>
            <a:r>
              <a:rPr lang="en-US" sz="2800" dirty="0" smtClean="0"/>
              <a:t> = </a:t>
            </a:r>
            <a:r>
              <a:rPr lang="en-US" sz="2800" dirty="0" smtClean="0">
                <a:solidFill>
                  <a:srgbClr val="FFC000"/>
                </a:solidFill>
              </a:rPr>
              <a:t>S</a:t>
            </a:r>
            <a:r>
              <a:rPr lang="en-US" sz="2800" dirty="0" smtClean="0"/>
              <a:t>queeze the handle</a:t>
            </a:r>
          </a:p>
          <a:p>
            <a:pPr marL="458788" lvl="1" indent="-58738" eaLnBrk="1" hangingPunct="1">
              <a:buFont typeface="Wingdings" pitchFamily="2" charset="2"/>
              <a:buNone/>
            </a:pPr>
            <a:r>
              <a:rPr lang="en-US" sz="2800" dirty="0" smtClean="0">
                <a:solidFill>
                  <a:srgbClr val="FFC000"/>
                </a:solidFill>
              </a:rPr>
              <a:t>S</a:t>
            </a:r>
            <a:r>
              <a:rPr lang="en-US" sz="2800" dirty="0" smtClean="0"/>
              <a:t> = </a:t>
            </a:r>
            <a:r>
              <a:rPr lang="en-US" sz="2800" dirty="0" smtClean="0">
                <a:solidFill>
                  <a:srgbClr val="FFC000"/>
                </a:solidFill>
              </a:rPr>
              <a:t>S</a:t>
            </a:r>
            <a:r>
              <a:rPr lang="en-US" sz="2800" dirty="0" smtClean="0"/>
              <a:t>weep the base of the fire</a:t>
            </a:r>
          </a:p>
          <a:p>
            <a:pPr marL="58738" indent="-58738" eaLnBrk="1" hangingPunct="1"/>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188ED684-530C-4711-BB5C-76353B663EE1}" type="slidenum">
              <a:rPr lang="en-US" smtClean="0"/>
              <a:pPr/>
              <a:t>29</a:t>
            </a:fld>
            <a:endParaRPr lang="en-US" smtClean="0"/>
          </a:p>
        </p:txBody>
      </p:sp>
      <p:sp>
        <p:nvSpPr>
          <p:cNvPr id="32771" name="Rectangle 2"/>
          <p:cNvSpPr>
            <a:spLocks noGrp="1" noChangeArrowheads="1"/>
          </p:cNvSpPr>
          <p:nvPr>
            <p:ph type="title"/>
          </p:nvPr>
        </p:nvSpPr>
        <p:spPr>
          <a:xfrm>
            <a:off x="304800" y="152400"/>
            <a:ext cx="8443913" cy="1066800"/>
          </a:xfrm>
        </p:spPr>
        <p:txBody>
          <a:bodyPr/>
          <a:lstStyle/>
          <a:p>
            <a:pPr eaLnBrk="1" hangingPunct="1"/>
            <a:r>
              <a:rPr lang="en-US" dirty="0" smtClean="0">
                <a:solidFill>
                  <a:schemeClr val="tx1"/>
                </a:solidFill>
              </a:rPr>
              <a:t>Fire Safety Procedures</a:t>
            </a:r>
          </a:p>
        </p:txBody>
      </p:sp>
      <p:sp>
        <p:nvSpPr>
          <p:cNvPr id="32772" name="Rectangle 3"/>
          <p:cNvSpPr>
            <a:spLocks noGrp="1" noChangeArrowheads="1"/>
          </p:cNvSpPr>
          <p:nvPr>
            <p:ph type="body" idx="1"/>
          </p:nvPr>
        </p:nvSpPr>
        <p:spPr>
          <a:xfrm>
            <a:off x="304800" y="1524000"/>
            <a:ext cx="8596312" cy="4968875"/>
          </a:xfrm>
        </p:spPr>
        <p:txBody>
          <a:bodyPr/>
          <a:lstStyle/>
          <a:p>
            <a:pPr eaLnBrk="1" hangingPunct="1">
              <a:buFont typeface="Wingdings" pitchFamily="2" charset="2"/>
              <a:buNone/>
            </a:pPr>
            <a:r>
              <a:rPr lang="en-US" sz="6000" dirty="0" smtClean="0">
                <a:solidFill>
                  <a:srgbClr val="FFC000"/>
                </a:solidFill>
              </a:rPr>
              <a:t>RACE</a:t>
            </a:r>
          </a:p>
          <a:p>
            <a:pPr eaLnBrk="1" hangingPunct="1">
              <a:buFont typeface="Wingdings" pitchFamily="2" charset="2"/>
              <a:buNone/>
            </a:pPr>
            <a:endParaRPr lang="en-US" sz="2800" dirty="0" smtClean="0">
              <a:solidFill>
                <a:srgbClr val="FFC000"/>
              </a:solidFill>
            </a:endParaRPr>
          </a:p>
          <a:p>
            <a:pPr eaLnBrk="1" hangingPunct="1">
              <a:buFont typeface="Wingdings" pitchFamily="2" charset="2"/>
              <a:buNone/>
            </a:pPr>
            <a:r>
              <a:rPr lang="en-US" sz="2800" dirty="0" smtClean="0">
                <a:solidFill>
                  <a:srgbClr val="FFC000"/>
                </a:solidFill>
              </a:rPr>
              <a:t>R</a:t>
            </a:r>
            <a:r>
              <a:rPr lang="en-US" sz="2800" dirty="0" smtClean="0"/>
              <a:t> = </a:t>
            </a:r>
            <a:r>
              <a:rPr lang="en-US" sz="2800" dirty="0" smtClean="0">
                <a:solidFill>
                  <a:srgbClr val="FFC000"/>
                </a:solidFill>
              </a:rPr>
              <a:t>R</a:t>
            </a:r>
            <a:r>
              <a:rPr lang="en-US" sz="2800" dirty="0" smtClean="0"/>
              <a:t>escue - </a:t>
            </a:r>
            <a:r>
              <a:rPr lang="en-US" sz="2000" dirty="0" smtClean="0"/>
              <a:t>move any person who is in immediate danger</a:t>
            </a:r>
          </a:p>
          <a:p>
            <a:pPr eaLnBrk="1" hangingPunct="1">
              <a:buFont typeface="Wingdings" pitchFamily="2" charset="2"/>
              <a:buNone/>
            </a:pPr>
            <a:r>
              <a:rPr lang="en-US" sz="2800" dirty="0" smtClean="0">
                <a:solidFill>
                  <a:srgbClr val="FFC000"/>
                </a:solidFill>
              </a:rPr>
              <a:t>A</a:t>
            </a:r>
            <a:r>
              <a:rPr lang="en-US" sz="2800" dirty="0" smtClean="0"/>
              <a:t> = </a:t>
            </a:r>
            <a:r>
              <a:rPr lang="en-US" sz="2800" dirty="0" smtClean="0">
                <a:solidFill>
                  <a:srgbClr val="FFC000"/>
                </a:solidFill>
              </a:rPr>
              <a:t>A</a:t>
            </a:r>
            <a:r>
              <a:rPr lang="en-US" sz="2800" dirty="0" smtClean="0"/>
              <a:t>larm – </a:t>
            </a:r>
            <a:r>
              <a:rPr lang="en-US" sz="2000" dirty="0" smtClean="0"/>
              <a:t>pull the alarm</a:t>
            </a:r>
            <a:endParaRPr lang="en-US" sz="2000" dirty="0" smtClean="0"/>
          </a:p>
          <a:p>
            <a:pPr eaLnBrk="1" hangingPunct="1">
              <a:buFont typeface="Wingdings" pitchFamily="2" charset="2"/>
              <a:buNone/>
            </a:pPr>
            <a:r>
              <a:rPr lang="en-US" sz="2800" dirty="0" smtClean="0">
                <a:solidFill>
                  <a:srgbClr val="FFC000"/>
                </a:solidFill>
              </a:rPr>
              <a:t>C</a:t>
            </a:r>
            <a:r>
              <a:rPr lang="en-US" sz="2800" dirty="0" smtClean="0"/>
              <a:t> = </a:t>
            </a:r>
            <a:r>
              <a:rPr lang="en-US" sz="2800" dirty="0" smtClean="0">
                <a:solidFill>
                  <a:srgbClr val="FFC000"/>
                </a:solidFill>
              </a:rPr>
              <a:t>C</a:t>
            </a:r>
            <a:r>
              <a:rPr lang="en-US" sz="2800" dirty="0" smtClean="0"/>
              <a:t>onfine - </a:t>
            </a:r>
            <a:r>
              <a:rPr lang="en-US" sz="2000" dirty="0" smtClean="0"/>
              <a:t>keep the fire confined, if you can, this could 		        include shutting doors to the room where the 		        fire is located</a:t>
            </a:r>
          </a:p>
          <a:p>
            <a:pPr eaLnBrk="1" hangingPunct="1">
              <a:buFont typeface="Wingdings" pitchFamily="2" charset="2"/>
              <a:buNone/>
            </a:pPr>
            <a:r>
              <a:rPr lang="en-US" sz="2800" dirty="0" smtClean="0">
                <a:solidFill>
                  <a:srgbClr val="FFC000"/>
                </a:solidFill>
              </a:rPr>
              <a:t>E</a:t>
            </a:r>
            <a:r>
              <a:rPr lang="en-US" sz="2800" dirty="0" smtClean="0"/>
              <a:t> = </a:t>
            </a:r>
            <a:r>
              <a:rPr lang="en-US" sz="2800" dirty="0" smtClean="0">
                <a:solidFill>
                  <a:srgbClr val="FFC000"/>
                </a:solidFill>
              </a:rPr>
              <a:t>E</a:t>
            </a:r>
            <a:r>
              <a:rPr lang="en-US" sz="2800" dirty="0" smtClean="0"/>
              <a:t>xtinguish – </a:t>
            </a:r>
            <a:r>
              <a:rPr lang="en-US" sz="2000" dirty="0" smtClean="0"/>
              <a:t>put the fire out if you can</a:t>
            </a:r>
            <a:r>
              <a:rPr lang="en-US" sz="2200" dirty="0" smtClean="0"/>
              <a:t>	</a:t>
            </a:r>
            <a:r>
              <a:rPr lang="en-US" sz="2200" dirty="0" smtClean="0"/>
              <a:t>include</a:t>
            </a: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p>
            <a:fld id="{1FD86004-23A9-412B-8285-132C0202974A}" type="slidenum">
              <a:rPr lang="en-US" smtClean="0"/>
              <a:pPr/>
              <a:t>3</a:t>
            </a:fld>
            <a:endParaRPr lang="en-US" smtClean="0"/>
          </a:p>
        </p:txBody>
      </p:sp>
      <p:sp>
        <p:nvSpPr>
          <p:cNvPr id="6147" name="Rectangle 4"/>
          <p:cNvSpPr>
            <a:spLocks noGrp="1" noChangeArrowheads="1"/>
          </p:cNvSpPr>
          <p:nvPr>
            <p:ph type="title"/>
          </p:nvPr>
        </p:nvSpPr>
        <p:spPr>
          <a:xfrm>
            <a:off x="304800" y="304800"/>
            <a:ext cx="8353425" cy="860425"/>
          </a:xfrm>
        </p:spPr>
        <p:txBody>
          <a:bodyPr/>
          <a:lstStyle/>
          <a:p>
            <a:pPr eaLnBrk="1" hangingPunct="1"/>
            <a:r>
              <a:rPr lang="en-US" dirty="0" smtClean="0">
                <a:solidFill>
                  <a:schemeClr val="tx1"/>
                </a:solidFill>
              </a:rPr>
              <a:t>Right to Know Law</a:t>
            </a:r>
          </a:p>
        </p:txBody>
      </p:sp>
      <p:sp>
        <p:nvSpPr>
          <p:cNvPr id="6148" name="Text Box 8"/>
          <p:cNvSpPr txBox="1">
            <a:spLocks noChangeArrowheads="1"/>
          </p:cNvSpPr>
          <p:nvPr/>
        </p:nvSpPr>
        <p:spPr bwMode="auto">
          <a:xfrm>
            <a:off x="228600" y="1371600"/>
            <a:ext cx="8686800" cy="5170646"/>
          </a:xfrm>
          <a:prstGeom prst="rect">
            <a:avLst/>
          </a:prstGeom>
          <a:noFill/>
          <a:ln w="28575">
            <a:noFill/>
            <a:miter lim="800000"/>
            <a:headEnd/>
            <a:tailEnd/>
          </a:ln>
        </p:spPr>
        <p:txBody>
          <a:bodyPr wrap="square">
            <a:spAutoFit/>
          </a:bodyPr>
          <a:lstStyle/>
          <a:p>
            <a:r>
              <a:rPr lang="en-US" sz="2200" dirty="0">
                <a:latin typeface="+mn-lt"/>
              </a:rPr>
              <a:t>In the past, workers were not always aware of the hazardous materials they might come into contact with on the job. In many cases, container labels and warning sheets did not give enough information about hazardous materials. </a:t>
            </a:r>
            <a:endParaRPr lang="en-US" sz="2200" dirty="0" smtClean="0">
              <a:latin typeface="+mn-lt"/>
            </a:endParaRPr>
          </a:p>
          <a:p>
            <a:endParaRPr lang="en-US" sz="2200" dirty="0" smtClean="0">
              <a:latin typeface="+mn-lt"/>
            </a:endParaRPr>
          </a:p>
          <a:p>
            <a:r>
              <a:rPr lang="en-US" sz="2200" dirty="0" smtClean="0">
                <a:latin typeface="+mn-lt"/>
              </a:rPr>
              <a:t>Today</a:t>
            </a:r>
            <a:r>
              <a:rPr lang="en-US" sz="2200" dirty="0">
                <a:latin typeface="+mn-lt"/>
              </a:rPr>
              <a:t>, new laws and regulations have been enacted to help employees stay safe on the job. </a:t>
            </a:r>
            <a:endParaRPr lang="en-US" sz="2200" dirty="0" smtClean="0">
              <a:latin typeface="+mn-lt"/>
            </a:endParaRPr>
          </a:p>
          <a:p>
            <a:endParaRPr lang="en-US" sz="2200" dirty="0" smtClean="0">
              <a:latin typeface="+mn-lt"/>
            </a:endParaRPr>
          </a:p>
          <a:p>
            <a:r>
              <a:rPr lang="en-US" sz="2200" dirty="0" smtClean="0">
                <a:latin typeface="+mn-lt"/>
              </a:rPr>
              <a:t>One </a:t>
            </a:r>
            <a:r>
              <a:rPr lang="en-US" sz="2200" dirty="0">
                <a:latin typeface="+mn-lt"/>
              </a:rPr>
              <a:t>of these laws is the employee “Right To Know Law” (OSHA 29, CFR 1910-1200). This law affects every organization that uses hazardous materials. </a:t>
            </a:r>
            <a:endParaRPr lang="en-US" sz="2200" dirty="0" smtClean="0">
              <a:latin typeface="+mn-lt"/>
            </a:endParaRPr>
          </a:p>
          <a:p>
            <a:endParaRPr lang="en-US" sz="2200" dirty="0" smtClean="0">
              <a:latin typeface="+mn-lt"/>
            </a:endParaRPr>
          </a:p>
          <a:p>
            <a:r>
              <a:rPr lang="en-US" sz="2200" dirty="0" smtClean="0">
                <a:latin typeface="+mn-lt"/>
              </a:rPr>
              <a:t>The </a:t>
            </a:r>
            <a:r>
              <a:rPr lang="en-US" sz="2200" dirty="0">
                <a:latin typeface="+mn-lt"/>
              </a:rPr>
              <a:t>law requires employers to take steps to ensure that employees are made aware of the hazardous materials being used on the job</a:t>
            </a:r>
            <a:r>
              <a:rPr lang="en-US" sz="2200" dirty="0" smtClean="0">
                <a:latin typeface="+mn-lt"/>
              </a:rPr>
              <a:t>.</a:t>
            </a:r>
            <a:endParaRPr lang="en-US" sz="22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59164B90-4AE3-4A0B-98AA-B0170F44B977}" type="slidenum">
              <a:rPr lang="en-US" smtClean="0"/>
              <a:pPr/>
              <a:t>30</a:t>
            </a:fld>
            <a:endParaRPr lang="en-US" smtClean="0"/>
          </a:p>
        </p:txBody>
      </p:sp>
      <p:pic>
        <p:nvPicPr>
          <p:cNvPr id="33796" name="Picture 3" descr="DOC Seal"/>
          <p:cNvPicPr>
            <a:picLocks noChangeAspect="1" noChangeArrowheads="1"/>
          </p:cNvPicPr>
          <p:nvPr/>
        </p:nvPicPr>
        <p:blipFill>
          <a:blip r:embed="rId2"/>
          <a:srcRect/>
          <a:stretch>
            <a:fillRect/>
          </a:stretch>
        </p:blipFill>
        <p:spPr bwMode="auto">
          <a:xfrm>
            <a:off x="3276600" y="4038600"/>
            <a:ext cx="2743200" cy="2638425"/>
          </a:xfrm>
          <a:prstGeom prst="rect">
            <a:avLst/>
          </a:prstGeom>
          <a:noFill/>
          <a:ln w="9525">
            <a:noFill/>
            <a:miter lim="800000"/>
            <a:headEnd/>
            <a:tailEnd/>
          </a:ln>
        </p:spPr>
      </p:pic>
      <p:sp>
        <p:nvSpPr>
          <p:cNvPr id="7" name="Rectangle 6"/>
          <p:cNvSpPr/>
          <p:nvPr/>
        </p:nvSpPr>
        <p:spPr>
          <a:xfrm>
            <a:off x="685800" y="1752600"/>
            <a:ext cx="8001000" cy="1815882"/>
          </a:xfrm>
          <a:prstGeom prst="rect">
            <a:avLst/>
          </a:prstGeom>
        </p:spPr>
        <p:txBody>
          <a:bodyPr wrap="square">
            <a:spAutoFit/>
          </a:bodyPr>
          <a:lstStyle/>
          <a:p>
            <a:pPr lvl="0">
              <a:spcBef>
                <a:spcPct val="20000"/>
              </a:spcBef>
              <a:buClr>
                <a:srgbClr val="D18009"/>
              </a:buClr>
              <a:buSzPct val="75000"/>
            </a:pPr>
            <a:r>
              <a:rPr lang="en-US" sz="2800" kern="0" dirty="0" smtClean="0">
                <a:solidFill>
                  <a:srgbClr val="FFFFFF"/>
                </a:solidFill>
                <a:latin typeface="Verdana"/>
              </a:rPr>
              <a:t>You have now completed the </a:t>
            </a:r>
            <a:r>
              <a:rPr lang="en-US" sz="2800" i="1" kern="0" dirty="0" smtClean="0">
                <a:solidFill>
                  <a:srgbClr val="FFFFFF"/>
                </a:solidFill>
                <a:latin typeface="Verdana"/>
              </a:rPr>
              <a:t>Hazardous Materials</a:t>
            </a:r>
            <a:r>
              <a:rPr lang="en-US" sz="2800" kern="0" dirty="0" smtClean="0">
                <a:solidFill>
                  <a:srgbClr val="FFFFFF"/>
                </a:solidFill>
                <a:latin typeface="Verdana"/>
              </a:rPr>
              <a:t> module.  Please continue to the next training module by exiting this program to return to the selection list.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732919E9-DB95-4480-A095-466F28FCEDDF}" type="slidenum">
              <a:rPr lang="en-US" smtClean="0"/>
              <a:pPr/>
              <a:t>4</a:t>
            </a:fld>
            <a:endParaRPr lang="en-US" smtClean="0"/>
          </a:p>
        </p:txBody>
      </p:sp>
      <p:sp>
        <p:nvSpPr>
          <p:cNvPr id="7171" name="Text Box 4"/>
          <p:cNvSpPr txBox="1">
            <a:spLocks noChangeArrowheads="1"/>
          </p:cNvSpPr>
          <p:nvPr/>
        </p:nvSpPr>
        <p:spPr bwMode="auto">
          <a:xfrm>
            <a:off x="228600" y="304800"/>
            <a:ext cx="4283075" cy="701675"/>
          </a:xfrm>
          <a:prstGeom prst="rect">
            <a:avLst/>
          </a:prstGeom>
          <a:noFill/>
          <a:ln w="9525">
            <a:noFill/>
            <a:miter lim="800000"/>
            <a:headEnd/>
            <a:tailEnd/>
          </a:ln>
        </p:spPr>
        <p:txBody>
          <a:bodyPr>
            <a:spAutoFit/>
          </a:bodyPr>
          <a:lstStyle/>
          <a:p>
            <a:r>
              <a:rPr lang="en-US" sz="4000" dirty="0"/>
              <a:t>Health Hazards</a:t>
            </a:r>
          </a:p>
        </p:txBody>
      </p:sp>
      <p:sp>
        <p:nvSpPr>
          <p:cNvPr id="7172" name="Text Box 6"/>
          <p:cNvSpPr txBox="1">
            <a:spLocks noChangeArrowheads="1"/>
          </p:cNvSpPr>
          <p:nvPr/>
        </p:nvSpPr>
        <p:spPr bwMode="auto">
          <a:xfrm>
            <a:off x="228600" y="1371600"/>
            <a:ext cx="8763000" cy="5370701"/>
          </a:xfrm>
          <a:prstGeom prst="rect">
            <a:avLst/>
          </a:prstGeom>
          <a:noFill/>
          <a:ln w="9525">
            <a:noFill/>
            <a:miter lim="800000"/>
            <a:headEnd/>
            <a:tailEnd/>
          </a:ln>
        </p:spPr>
        <p:txBody>
          <a:bodyPr wrap="square">
            <a:spAutoFit/>
          </a:bodyPr>
          <a:lstStyle/>
          <a:p>
            <a:r>
              <a:rPr lang="en-US" sz="2200" dirty="0">
                <a:latin typeface="+mn-lt"/>
              </a:rPr>
              <a:t>Health Hazard is the possibility that exposure to a material will cause injury or harm</a:t>
            </a:r>
            <a:r>
              <a:rPr lang="en-US" sz="2200" dirty="0" smtClean="0">
                <a:latin typeface="+mn-lt"/>
              </a:rPr>
              <a:t>.  Toxic </a:t>
            </a:r>
            <a:r>
              <a:rPr lang="en-US" sz="2200" dirty="0">
                <a:latin typeface="+mn-lt"/>
              </a:rPr>
              <a:t>Action of a substance can be divided into two </a:t>
            </a:r>
            <a:r>
              <a:rPr lang="en-US" sz="2200" dirty="0" smtClean="0">
                <a:latin typeface="+mn-lt"/>
              </a:rPr>
              <a:t>types:</a:t>
            </a:r>
          </a:p>
          <a:p>
            <a:endParaRPr lang="en-US" sz="1200" dirty="0">
              <a:latin typeface="+mn-lt"/>
            </a:endParaRPr>
          </a:p>
          <a:p>
            <a:pPr marL="800100" lvl="1" indent="-685800"/>
            <a:r>
              <a:rPr lang="en-US" sz="2100" dirty="0"/>
              <a:t>	</a:t>
            </a:r>
            <a:r>
              <a:rPr lang="en-US" dirty="0" smtClean="0">
                <a:solidFill>
                  <a:srgbClr val="FFC000"/>
                </a:solidFill>
                <a:latin typeface="+mn-lt"/>
              </a:rPr>
              <a:t>1</a:t>
            </a:r>
            <a:r>
              <a:rPr lang="en-US" dirty="0">
                <a:solidFill>
                  <a:srgbClr val="FFC000"/>
                </a:solidFill>
                <a:latin typeface="+mn-lt"/>
              </a:rPr>
              <a:t>.</a:t>
            </a:r>
            <a:r>
              <a:rPr lang="en-US" dirty="0">
                <a:latin typeface="+mn-lt"/>
              </a:rPr>
              <a:t>  Acute – short term high concentrations which causes 		    illness, irritation, or death. Usually acute effects are related  	    to an accident (spill) or lack of effective controls.</a:t>
            </a:r>
          </a:p>
          <a:p>
            <a:pPr marL="800100" lvl="1" indent="-685800"/>
            <a:r>
              <a:rPr lang="en-US" dirty="0">
                <a:latin typeface="+mn-lt"/>
              </a:rPr>
              <a:t>	</a:t>
            </a:r>
            <a:r>
              <a:rPr lang="en-US" dirty="0">
                <a:solidFill>
                  <a:srgbClr val="FFC000"/>
                </a:solidFill>
                <a:latin typeface="+mn-lt"/>
              </a:rPr>
              <a:t>2.</a:t>
            </a:r>
            <a:r>
              <a:rPr lang="en-US" dirty="0">
                <a:latin typeface="+mn-lt"/>
              </a:rPr>
              <a:t>  Chronic – occurs after continued exposure over long   	 	    periods. The body accumulates substances which injures 	       	    body cells and serious irreversible damage may occur. </a:t>
            </a:r>
          </a:p>
          <a:p>
            <a:pPr marL="800100" lvl="1" indent="-685800"/>
            <a:endParaRPr lang="en-US" sz="2100" dirty="0"/>
          </a:p>
          <a:p>
            <a:pPr marL="0" lvl="1" indent="-685800"/>
            <a:r>
              <a:rPr lang="en-US" sz="2200" dirty="0">
                <a:latin typeface="+mn-lt"/>
              </a:rPr>
              <a:t>Key elements to be considered when evaluating health hazards are</a:t>
            </a:r>
            <a:r>
              <a:rPr lang="en-US" sz="2200" dirty="0" smtClean="0">
                <a:latin typeface="+mn-lt"/>
              </a:rPr>
              <a:t>:</a:t>
            </a:r>
          </a:p>
          <a:p>
            <a:pPr marL="0" lvl="1" indent="-685800"/>
            <a:endParaRPr lang="en-US" sz="1200" dirty="0">
              <a:latin typeface="+mn-lt"/>
            </a:endParaRPr>
          </a:p>
          <a:p>
            <a:pPr marL="800100" lvl="1" indent="-685800"/>
            <a:r>
              <a:rPr lang="en-US" sz="2100" dirty="0"/>
              <a:t>	</a:t>
            </a:r>
            <a:r>
              <a:rPr lang="en-US" dirty="0">
                <a:solidFill>
                  <a:srgbClr val="FFC000"/>
                </a:solidFill>
                <a:latin typeface="+mn-lt"/>
              </a:rPr>
              <a:t>1.</a:t>
            </a:r>
            <a:r>
              <a:rPr lang="en-US" dirty="0">
                <a:latin typeface="+mn-lt"/>
              </a:rPr>
              <a:t>  Amount of material required to cause the injury.</a:t>
            </a:r>
          </a:p>
          <a:p>
            <a:pPr marL="800100" lvl="1" indent="-685800"/>
            <a:r>
              <a:rPr lang="en-US" dirty="0">
                <a:latin typeface="+mn-lt"/>
              </a:rPr>
              <a:t>	</a:t>
            </a:r>
            <a:r>
              <a:rPr lang="en-US" dirty="0">
                <a:solidFill>
                  <a:srgbClr val="FFC000"/>
                </a:solidFill>
                <a:latin typeface="+mn-lt"/>
              </a:rPr>
              <a:t>2.</a:t>
            </a:r>
            <a:r>
              <a:rPr lang="en-US" dirty="0">
                <a:latin typeface="+mn-lt"/>
              </a:rPr>
              <a:t>  Probability of absorption from contact.</a:t>
            </a:r>
          </a:p>
          <a:p>
            <a:pPr marL="800100" lvl="1" indent="-685800"/>
            <a:r>
              <a:rPr lang="en-US" dirty="0">
                <a:latin typeface="+mn-lt"/>
              </a:rPr>
              <a:t>	</a:t>
            </a:r>
            <a:r>
              <a:rPr lang="en-US" dirty="0">
                <a:solidFill>
                  <a:srgbClr val="FFC000"/>
                </a:solidFill>
                <a:latin typeface="+mn-lt"/>
              </a:rPr>
              <a:t>3.</a:t>
            </a:r>
            <a:r>
              <a:rPr lang="en-US" dirty="0">
                <a:latin typeface="+mn-lt"/>
              </a:rPr>
              <a:t>  Total time of contact.</a:t>
            </a:r>
          </a:p>
          <a:p>
            <a:pPr marL="800100" lvl="1" indent="-685800"/>
            <a:r>
              <a:rPr lang="en-US" dirty="0">
                <a:latin typeface="+mn-lt"/>
              </a:rPr>
              <a:t>	</a:t>
            </a:r>
            <a:r>
              <a:rPr lang="en-US" dirty="0">
                <a:solidFill>
                  <a:srgbClr val="FFC000"/>
                </a:solidFill>
                <a:latin typeface="+mn-lt"/>
              </a:rPr>
              <a:t>4.</a:t>
            </a:r>
            <a:r>
              <a:rPr lang="en-US" dirty="0">
                <a:latin typeface="+mn-lt"/>
              </a:rPr>
              <a:t>  Control measures in use</a:t>
            </a:r>
            <a:r>
              <a:rPr lang="en-US" dirty="0" smtClean="0">
                <a:latin typeface="+mn-lt"/>
              </a:rPr>
              <a:t>.</a:t>
            </a:r>
            <a:endParaRPr lang="en-US" dirty="0">
              <a:latin typeface="+mn-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4B9B18BA-9FF3-44D2-BE25-F42B9481CED0}" type="slidenum">
              <a:rPr lang="en-US" smtClean="0"/>
              <a:pPr/>
              <a:t>5</a:t>
            </a:fld>
            <a:endParaRPr lang="en-US" smtClean="0"/>
          </a:p>
        </p:txBody>
      </p:sp>
      <p:sp>
        <p:nvSpPr>
          <p:cNvPr id="8195" name="Text Box 4"/>
          <p:cNvSpPr txBox="1">
            <a:spLocks noChangeArrowheads="1"/>
          </p:cNvSpPr>
          <p:nvPr/>
        </p:nvSpPr>
        <p:spPr bwMode="auto">
          <a:xfrm>
            <a:off x="381000" y="1371600"/>
            <a:ext cx="8229600" cy="4770537"/>
          </a:xfrm>
          <a:prstGeom prst="rect">
            <a:avLst/>
          </a:prstGeom>
          <a:noFill/>
          <a:ln w="9525">
            <a:noFill/>
            <a:miter lim="800000"/>
            <a:headEnd/>
            <a:tailEnd/>
          </a:ln>
        </p:spPr>
        <p:txBody>
          <a:bodyPr wrap="square">
            <a:spAutoFit/>
          </a:bodyPr>
          <a:lstStyle/>
          <a:p>
            <a:pPr marL="342900" indent="-342900"/>
            <a:r>
              <a:rPr lang="en-US" sz="2800" dirty="0"/>
              <a:t>   </a:t>
            </a:r>
            <a:endParaRPr lang="en-US" sz="2800" dirty="0" smtClean="0"/>
          </a:p>
          <a:p>
            <a:pPr marL="548640" lvl="1" indent="-514350">
              <a:buClr>
                <a:srgbClr val="FFC000"/>
              </a:buClr>
              <a:buFont typeface="+mj-lt"/>
              <a:buAutoNum type="arabicPeriod"/>
            </a:pPr>
            <a:r>
              <a:rPr lang="en-US" sz="2800" dirty="0" smtClean="0">
                <a:latin typeface="+mn-lt"/>
              </a:rPr>
              <a:t>Materials that attack the body externally:</a:t>
            </a:r>
          </a:p>
          <a:p>
            <a:pPr marL="1463040" lvl="3" indent="-514350">
              <a:buClr>
                <a:srgbClr val="FFC000"/>
              </a:buClr>
              <a:buFont typeface="Wingdings" pitchFamily="2" charset="2"/>
              <a:buChar char="Ø"/>
            </a:pPr>
            <a:endParaRPr lang="en-US" sz="2400" dirty="0" smtClean="0">
              <a:latin typeface="+mn-lt"/>
            </a:endParaRPr>
          </a:p>
          <a:p>
            <a:pPr marL="1463040" lvl="3" indent="-514350">
              <a:buClr>
                <a:srgbClr val="FFC000"/>
              </a:buClr>
              <a:buFont typeface="Wingdings" pitchFamily="2" charset="2"/>
              <a:buChar char="Ø"/>
            </a:pPr>
            <a:r>
              <a:rPr lang="en-US" sz="2400" dirty="0" smtClean="0">
                <a:latin typeface="+mn-lt"/>
              </a:rPr>
              <a:t>Corrosives</a:t>
            </a:r>
          </a:p>
          <a:p>
            <a:pPr marL="1463040" lvl="3" indent="-514350">
              <a:buClr>
                <a:srgbClr val="FFC000"/>
              </a:buClr>
              <a:buFont typeface="Wingdings" pitchFamily="2" charset="2"/>
              <a:buChar char="Ø"/>
            </a:pPr>
            <a:r>
              <a:rPr lang="en-US" sz="2400" dirty="0" smtClean="0">
                <a:latin typeface="+mn-lt"/>
              </a:rPr>
              <a:t>Cryogenics</a:t>
            </a:r>
          </a:p>
          <a:p>
            <a:pPr marL="1463040" lvl="3" indent="-514350">
              <a:buClr>
                <a:srgbClr val="FFC000"/>
              </a:buClr>
              <a:buFont typeface="Wingdings" pitchFamily="2" charset="2"/>
              <a:buChar char="Ø"/>
            </a:pPr>
            <a:r>
              <a:rPr lang="en-US" sz="2400" dirty="0" smtClean="0">
                <a:latin typeface="+mn-lt"/>
              </a:rPr>
              <a:t>Flammables</a:t>
            </a:r>
            <a:endParaRPr lang="en-US" sz="2400" dirty="0">
              <a:latin typeface="+mn-lt"/>
            </a:endParaRPr>
          </a:p>
          <a:p>
            <a:pPr marL="548640" lvl="1" indent="-514350">
              <a:buClr>
                <a:srgbClr val="FFC000"/>
              </a:buClr>
              <a:buFont typeface="+mj-lt"/>
              <a:buAutoNum type="arabicPeriod"/>
            </a:pPr>
            <a:endParaRPr lang="en-US" sz="2800" dirty="0">
              <a:latin typeface="+mn-lt"/>
            </a:endParaRPr>
          </a:p>
          <a:p>
            <a:pPr marL="548640" lvl="1" indent="-514350">
              <a:buClr>
                <a:srgbClr val="FFC000"/>
              </a:buClr>
              <a:buFont typeface="+mj-lt"/>
              <a:buAutoNum type="arabicPeriod"/>
            </a:pPr>
            <a:r>
              <a:rPr lang="en-US" sz="2800" dirty="0">
                <a:latin typeface="+mn-lt"/>
              </a:rPr>
              <a:t>Materials that attack the body </a:t>
            </a:r>
            <a:r>
              <a:rPr lang="en-US" sz="2800" dirty="0" smtClean="0">
                <a:latin typeface="+mn-lt"/>
              </a:rPr>
              <a:t>internally:</a:t>
            </a:r>
          </a:p>
          <a:p>
            <a:pPr marL="1463040" lvl="3" indent="-514350">
              <a:buClr>
                <a:srgbClr val="FFC000"/>
              </a:buClr>
              <a:buFont typeface="Wingdings" pitchFamily="2" charset="2"/>
              <a:buChar char="Ø"/>
            </a:pPr>
            <a:endParaRPr lang="en-US" sz="2400" dirty="0" smtClean="0">
              <a:latin typeface="+mn-lt"/>
            </a:endParaRPr>
          </a:p>
          <a:p>
            <a:pPr marL="1463040" lvl="3" indent="-514350">
              <a:buClr>
                <a:srgbClr val="FFC000"/>
              </a:buClr>
              <a:buFont typeface="Wingdings" pitchFamily="2" charset="2"/>
              <a:buChar char="Ø"/>
            </a:pPr>
            <a:r>
              <a:rPr lang="en-US" sz="2400" dirty="0" smtClean="0">
                <a:latin typeface="+mn-lt"/>
              </a:rPr>
              <a:t>Irritants</a:t>
            </a:r>
          </a:p>
          <a:p>
            <a:pPr marL="1463040" lvl="3" indent="-514350">
              <a:buClr>
                <a:srgbClr val="FFC000"/>
              </a:buClr>
              <a:buFont typeface="Wingdings" pitchFamily="2" charset="2"/>
              <a:buChar char="Ø"/>
            </a:pPr>
            <a:r>
              <a:rPr lang="en-US" sz="2400" dirty="0" smtClean="0">
                <a:latin typeface="+mn-lt"/>
              </a:rPr>
              <a:t>Asphyxiates</a:t>
            </a:r>
          </a:p>
          <a:p>
            <a:pPr marL="1463040" lvl="3" indent="-514350">
              <a:buClr>
                <a:srgbClr val="FFC000"/>
              </a:buClr>
              <a:buFont typeface="Wingdings" pitchFamily="2" charset="2"/>
              <a:buChar char="Ø"/>
            </a:pPr>
            <a:r>
              <a:rPr lang="en-US" sz="2400" dirty="0" smtClean="0">
                <a:latin typeface="+mn-lt"/>
              </a:rPr>
              <a:t>Carcinogens</a:t>
            </a:r>
            <a:endParaRPr lang="en-US" sz="2000" dirty="0"/>
          </a:p>
        </p:txBody>
      </p:sp>
      <p:sp>
        <p:nvSpPr>
          <p:cNvPr id="8196" name="Text Box 7"/>
          <p:cNvSpPr txBox="1">
            <a:spLocks noChangeArrowheads="1"/>
          </p:cNvSpPr>
          <p:nvPr/>
        </p:nvSpPr>
        <p:spPr bwMode="auto">
          <a:xfrm>
            <a:off x="228600" y="152400"/>
            <a:ext cx="8763000" cy="1323439"/>
          </a:xfrm>
          <a:prstGeom prst="rect">
            <a:avLst/>
          </a:prstGeom>
          <a:noFill/>
          <a:ln w="9525">
            <a:noFill/>
            <a:miter lim="800000"/>
            <a:headEnd/>
            <a:tailEnd/>
          </a:ln>
        </p:spPr>
        <p:txBody>
          <a:bodyPr wrap="square">
            <a:spAutoFit/>
          </a:bodyPr>
          <a:lstStyle/>
          <a:p>
            <a:r>
              <a:rPr lang="en-US" sz="4000" dirty="0"/>
              <a:t>Chemicals Are </a:t>
            </a:r>
            <a:r>
              <a:rPr lang="en-US" sz="4000" dirty="0" smtClean="0"/>
              <a:t>Hazardous</a:t>
            </a:r>
          </a:p>
          <a:p>
            <a:r>
              <a:rPr lang="en-US" sz="4000" dirty="0" smtClean="0"/>
              <a:t>To </a:t>
            </a:r>
            <a:r>
              <a:rPr lang="en-US" sz="4000" dirty="0"/>
              <a:t>Human Health In Two Ways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59F1A93B-208E-47DC-BE3F-BF6EF0921467}" type="slidenum">
              <a:rPr lang="en-US" smtClean="0"/>
              <a:pPr/>
              <a:t>6</a:t>
            </a:fld>
            <a:endParaRPr lang="en-US" dirty="0" smtClean="0"/>
          </a:p>
        </p:txBody>
      </p:sp>
      <p:sp>
        <p:nvSpPr>
          <p:cNvPr id="9219" name="Text Box 4"/>
          <p:cNvSpPr txBox="1">
            <a:spLocks noChangeArrowheads="1"/>
          </p:cNvSpPr>
          <p:nvPr/>
        </p:nvSpPr>
        <p:spPr bwMode="auto">
          <a:xfrm>
            <a:off x="381000" y="381000"/>
            <a:ext cx="7010400" cy="701675"/>
          </a:xfrm>
          <a:prstGeom prst="rect">
            <a:avLst/>
          </a:prstGeom>
          <a:noFill/>
          <a:ln w="9525">
            <a:noFill/>
            <a:miter lim="800000"/>
            <a:headEnd/>
            <a:tailEnd/>
          </a:ln>
        </p:spPr>
        <p:txBody>
          <a:bodyPr>
            <a:spAutoFit/>
          </a:bodyPr>
          <a:lstStyle/>
          <a:p>
            <a:r>
              <a:rPr lang="en-US" sz="4000" dirty="0"/>
              <a:t>Modes of Internal Entry</a:t>
            </a:r>
          </a:p>
        </p:txBody>
      </p:sp>
      <p:sp>
        <p:nvSpPr>
          <p:cNvPr id="9220" name="Text Box 5"/>
          <p:cNvSpPr txBox="1">
            <a:spLocks noChangeArrowheads="1"/>
          </p:cNvSpPr>
          <p:nvPr/>
        </p:nvSpPr>
        <p:spPr bwMode="auto">
          <a:xfrm>
            <a:off x="381000" y="1371600"/>
            <a:ext cx="8458200" cy="5170646"/>
          </a:xfrm>
          <a:prstGeom prst="rect">
            <a:avLst/>
          </a:prstGeom>
          <a:noFill/>
          <a:ln w="9525">
            <a:noFill/>
            <a:miter lim="800000"/>
            <a:headEnd/>
            <a:tailEnd/>
          </a:ln>
        </p:spPr>
        <p:txBody>
          <a:bodyPr wrap="square">
            <a:spAutoFit/>
          </a:bodyPr>
          <a:lstStyle/>
          <a:p>
            <a:pPr marL="342900" indent="-342900">
              <a:buClr>
                <a:srgbClr val="FFC000"/>
              </a:buClr>
              <a:buFontTx/>
              <a:buAutoNum type="arabicPeriod"/>
            </a:pPr>
            <a:r>
              <a:rPr lang="en-US" sz="2200" dirty="0">
                <a:latin typeface="+mn-lt"/>
              </a:rPr>
              <a:t>Ingestion – the </a:t>
            </a:r>
            <a:r>
              <a:rPr lang="en-US" sz="2200" u="sng" dirty="0">
                <a:latin typeface="+mn-lt"/>
              </a:rPr>
              <a:t>least common</a:t>
            </a:r>
            <a:r>
              <a:rPr lang="en-US" sz="2200" dirty="0">
                <a:latin typeface="+mn-lt"/>
              </a:rPr>
              <a:t> as far as occupational hazards are concerned</a:t>
            </a:r>
            <a:r>
              <a:rPr lang="en-US" sz="2200" dirty="0" smtClean="0">
                <a:latin typeface="+mn-lt"/>
              </a:rPr>
              <a:t>.</a:t>
            </a:r>
          </a:p>
          <a:p>
            <a:pPr marL="1257300" lvl="2" indent="-342900">
              <a:buClr>
                <a:srgbClr val="FFC000"/>
              </a:buClr>
              <a:buFont typeface="Wingdings" pitchFamily="2" charset="2"/>
              <a:buChar char="Ø"/>
            </a:pPr>
            <a:endParaRPr lang="en-US" sz="800" dirty="0" smtClean="0">
              <a:latin typeface="+mn-lt"/>
            </a:endParaRPr>
          </a:p>
          <a:p>
            <a:pPr marL="1257300" lvl="2" indent="-342900">
              <a:buClr>
                <a:srgbClr val="FFC000"/>
              </a:buClr>
              <a:buFont typeface="Wingdings" pitchFamily="2" charset="2"/>
              <a:buChar char="Ø"/>
            </a:pPr>
            <a:r>
              <a:rPr lang="en-US" sz="2000" dirty="0" smtClean="0">
                <a:latin typeface="+mn-lt"/>
              </a:rPr>
              <a:t>Careless Washing</a:t>
            </a:r>
          </a:p>
          <a:p>
            <a:pPr marL="1257300" lvl="2" indent="-342900">
              <a:buClr>
                <a:srgbClr val="FFC000"/>
              </a:buClr>
              <a:buFont typeface="Wingdings" pitchFamily="2" charset="2"/>
              <a:buChar char="Ø"/>
            </a:pPr>
            <a:r>
              <a:rPr lang="en-US" sz="2000" dirty="0" smtClean="0">
                <a:latin typeface="+mn-lt"/>
              </a:rPr>
              <a:t>Smoking</a:t>
            </a:r>
          </a:p>
          <a:p>
            <a:pPr marL="1257300" lvl="2" indent="-342900">
              <a:buClr>
                <a:srgbClr val="FFC000"/>
              </a:buClr>
              <a:buFont typeface="Wingdings" pitchFamily="2" charset="2"/>
              <a:buChar char="Ø"/>
            </a:pPr>
            <a:r>
              <a:rPr lang="en-US" sz="2000" dirty="0" smtClean="0">
                <a:latin typeface="+mn-lt"/>
              </a:rPr>
              <a:t>Eating</a:t>
            </a:r>
          </a:p>
          <a:p>
            <a:pPr marL="342900" indent="-342900">
              <a:buClr>
                <a:srgbClr val="FFC000"/>
              </a:buClr>
            </a:pPr>
            <a:endParaRPr lang="en-US" sz="2000" dirty="0" smtClean="0">
              <a:latin typeface="+mn-lt"/>
            </a:endParaRPr>
          </a:p>
          <a:p>
            <a:pPr marL="457200" indent="-457200">
              <a:buClr>
                <a:srgbClr val="FFC000"/>
              </a:buClr>
              <a:buFont typeface="+mj-lt"/>
              <a:buAutoNum type="arabicPeriod" startAt="2"/>
            </a:pPr>
            <a:r>
              <a:rPr lang="en-US" sz="2200" dirty="0" smtClean="0">
                <a:latin typeface="+mn-lt"/>
              </a:rPr>
              <a:t>Skin Absorption – the </a:t>
            </a:r>
            <a:r>
              <a:rPr lang="en-US" sz="2200" u="sng" dirty="0" smtClean="0">
                <a:latin typeface="+mn-lt"/>
              </a:rPr>
              <a:t>most common</a:t>
            </a:r>
            <a:r>
              <a:rPr lang="en-US" sz="2200" dirty="0" smtClean="0">
                <a:latin typeface="+mn-lt"/>
              </a:rPr>
              <a:t> as far as occupational hazards are concerned.</a:t>
            </a:r>
            <a:endParaRPr lang="en-US" sz="2200" dirty="0">
              <a:latin typeface="+mn-lt"/>
            </a:endParaRPr>
          </a:p>
          <a:p>
            <a:pPr marL="1257300" lvl="2" indent="-342900">
              <a:buClr>
                <a:srgbClr val="FFC000"/>
              </a:buClr>
              <a:buFont typeface="Wingdings" pitchFamily="2" charset="2"/>
              <a:buChar char="Ø"/>
            </a:pPr>
            <a:endParaRPr lang="en-US" sz="800" dirty="0" smtClean="0">
              <a:latin typeface="+mn-lt"/>
            </a:endParaRPr>
          </a:p>
          <a:p>
            <a:pPr marL="1257300" lvl="2" indent="-342900">
              <a:buClr>
                <a:srgbClr val="FFC000"/>
              </a:buClr>
              <a:buFont typeface="Wingdings" pitchFamily="2" charset="2"/>
              <a:buChar char="Ø"/>
            </a:pPr>
            <a:r>
              <a:rPr lang="en-US" sz="2000" dirty="0" smtClean="0">
                <a:latin typeface="+mn-lt"/>
              </a:rPr>
              <a:t>Spills</a:t>
            </a:r>
            <a:endParaRPr lang="en-US" sz="2000" dirty="0">
              <a:latin typeface="+mn-lt"/>
            </a:endParaRPr>
          </a:p>
          <a:p>
            <a:pPr marL="1257300" lvl="2" indent="-342900">
              <a:buClr>
                <a:srgbClr val="FFC000"/>
              </a:buClr>
              <a:buFont typeface="Wingdings" pitchFamily="2" charset="2"/>
              <a:buChar char="Ø"/>
            </a:pPr>
            <a:r>
              <a:rPr lang="en-US" sz="2000" dirty="0" smtClean="0">
                <a:latin typeface="+mn-lt"/>
              </a:rPr>
              <a:t>Leaks</a:t>
            </a:r>
            <a:endParaRPr lang="en-US" sz="2000" dirty="0">
              <a:latin typeface="+mn-lt"/>
            </a:endParaRPr>
          </a:p>
          <a:p>
            <a:pPr marL="1257300" lvl="2" indent="-342900">
              <a:buClr>
                <a:srgbClr val="FFC000"/>
              </a:buClr>
              <a:buFont typeface="Wingdings" pitchFamily="2" charset="2"/>
              <a:buChar char="Ø"/>
            </a:pPr>
            <a:r>
              <a:rPr lang="en-US" sz="2000" dirty="0" smtClean="0">
                <a:latin typeface="+mn-lt"/>
              </a:rPr>
              <a:t>Mishandling of Materials</a:t>
            </a:r>
          </a:p>
          <a:p>
            <a:pPr marL="457200" indent="-457200">
              <a:buClr>
                <a:srgbClr val="FFC000"/>
              </a:buClr>
              <a:buFont typeface="+mj-lt"/>
              <a:buAutoNum type="arabicPeriod" startAt="3"/>
            </a:pPr>
            <a:endParaRPr lang="en-US" sz="2000" dirty="0" smtClean="0">
              <a:latin typeface="+mn-lt"/>
            </a:endParaRPr>
          </a:p>
          <a:p>
            <a:pPr marL="457200" indent="-457200">
              <a:buClr>
                <a:srgbClr val="FFC000"/>
              </a:buClr>
              <a:buFont typeface="+mj-lt"/>
              <a:buAutoNum type="arabicPeriod" startAt="3"/>
            </a:pPr>
            <a:r>
              <a:rPr lang="en-US" sz="2200" dirty="0" smtClean="0">
                <a:latin typeface="+mn-lt"/>
              </a:rPr>
              <a:t>Inhalation – the most critical because of the speed in which a substance can reach the lungs, pass into the bloodstream and reach the brain.</a:t>
            </a:r>
            <a:endParaRPr lang="en-US" sz="2200" dirty="0">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p>
            <a:fld id="{E8FD5A7A-AA09-4080-B09C-CFEF9A05DD3A}" type="slidenum">
              <a:rPr lang="en-US" smtClean="0"/>
              <a:pPr/>
              <a:t>7</a:t>
            </a:fld>
            <a:endParaRPr lang="en-US" smtClean="0"/>
          </a:p>
        </p:txBody>
      </p:sp>
      <p:sp>
        <p:nvSpPr>
          <p:cNvPr id="10243" name="Text Box 4"/>
          <p:cNvSpPr txBox="1">
            <a:spLocks noChangeArrowheads="1"/>
          </p:cNvSpPr>
          <p:nvPr/>
        </p:nvSpPr>
        <p:spPr bwMode="auto">
          <a:xfrm>
            <a:off x="152400" y="0"/>
            <a:ext cx="7912744" cy="1323439"/>
          </a:xfrm>
          <a:prstGeom prst="rect">
            <a:avLst/>
          </a:prstGeom>
          <a:noFill/>
          <a:ln w="9525">
            <a:noFill/>
            <a:miter lim="800000"/>
            <a:headEnd/>
            <a:tailEnd/>
          </a:ln>
        </p:spPr>
        <p:txBody>
          <a:bodyPr wrap="none">
            <a:spAutoFit/>
          </a:bodyPr>
          <a:lstStyle/>
          <a:p>
            <a:r>
              <a:rPr lang="en-US" sz="4000" dirty="0" smtClean="0"/>
              <a:t>Internal</a:t>
            </a:r>
          </a:p>
          <a:p>
            <a:r>
              <a:rPr lang="en-US" sz="4000" dirty="0" smtClean="0"/>
              <a:t>Signs </a:t>
            </a:r>
            <a:r>
              <a:rPr lang="en-US" sz="4000" dirty="0"/>
              <a:t>and Symptoms of Exposure</a:t>
            </a:r>
          </a:p>
        </p:txBody>
      </p:sp>
      <p:sp>
        <p:nvSpPr>
          <p:cNvPr id="10244" name="Text Box 5"/>
          <p:cNvSpPr txBox="1">
            <a:spLocks noChangeArrowheads="1"/>
          </p:cNvSpPr>
          <p:nvPr/>
        </p:nvSpPr>
        <p:spPr bwMode="auto">
          <a:xfrm>
            <a:off x="228600" y="1524000"/>
            <a:ext cx="8763000" cy="4955203"/>
          </a:xfrm>
          <a:prstGeom prst="rect">
            <a:avLst/>
          </a:prstGeom>
          <a:noFill/>
          <a:ln w="9525">
            <a:noFill/>
            <a:miter lim="800000"/>
            <a:headEnd/>
            <a:tailEnd/>
          </a:ln>
        </p:spPr>
        <p:txBody>
          <a:bodyPr>
            <a:spAutoFit/>
          </a:bodyPr>
          <a:lstStyle/>
          <a:p>
            <a:pPr marL="342900" indent="-342900">
              <a:buClr>
                <a:srgbClr val="FFC000"/>
              </a:buClr>
              <a:buFont typeface="Wingdings" pitchFamily="2" charset="2"/>
              <a:buChar char="Ø"/>
            </a:pPr>
            <a:r>
              <a:rPr lang="en-US" sz="2600" dirty="0" smtClean="0">
                <a:latin typeface="+mn-lt"/>
              </a:rPr>
              <a:t>Confusion</a:t>
            </a:r>
            <a:r>
              <a:rPr lang="en-US" sz="2600" dirty="0">
                <a:latin typeface="+mn-lt"/>
              </a:rPr>
              <a:t>, light-headedness, anxiety, and dizziness</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Blurred </a:t>
            </a:r>
            <a:r>
              <a:rPr lang="en-US" sz="2600" dirty="0">
                <a:latin typeface="+mn-lt"/>
              </a:rPr>
              <a:t>vision</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Changes </a:t>
            </a:r>
            <a:r>
              <a:rPr lang="en-US" sz="2600" dirty="0">
                <a:latin typeface="+mn-lt"/>
              </a:rPr>
              <a:t>in skin color or blushing</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Coughing </a:t>
            </a:r>
            <a:r>
              <a:rPr lang="en-US" sz="2600" dirty="0">
                <a:latin typeface="+mn-lt"/>
              </a:rPr>
              <a:t>or painful respiration</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Tingling </a:t>
            </a:r>
            <a:r>
              <a:rPr lang="en-US" sz="2600" dirty="0">
                <a:latin typeface="+mn-lt"/>
              </a:rPr>
              <a:t>or numbness of extremities</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Loss </a:t>
            </a:r>
            <a:r>
              <a:rPr lang="en-US" sz="2600" dirty="0">
                <a:latin typeface="+mn-lt"/>
              </a:rPr>
              <a:t>of coordination</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Nausea</a:t>
            </a:r>
            <a:r>
              <a:rPr lang="en-US" sz="2600" dirty="0">
                <a:latin typeface="+mn-lt"/>
              </a:rPr>
              <a:t>, vomiting, abdominal cramping, diarrhea</a:t>
            </a:r>
          </a:p>
          <a:p>
            <a:pPr marL="342900" indent="-342900">
              <a:buClr>
                <a:srgbClr val="FFC000"/>
              </a:buClr>
              <a:buFont typeface="Wingdings" pitchFamily="2" charset="2"/>
              <a:buChar char="Ø"/>
            </a:pPr>
            <a:endParaRPr lang="en-US" sz="1000" dirty="0" smtClean="0">
              <a:latin typeface="+mn-lt"/>
            </a:endParaRPr>
          </a:p>
          <a:p>
            <a:pPr marL="342900" indent="-342900">
              <a:buClr>
                <a:srgbClr val="FFC000"/>
              </a:buClr>
              <a:buFont typeface="Wingdings" pitchFamily="2" charset="2"/>
              <a:buChar char="Ø"/>
            </a:pPr>
            <a:r>
              <a:rPr lang="en-US" sz="2600" dirty="0" smtClean="0">
                <a:latin typeface="+mn-lt"/>
              </a:rPr>
              <a:t>Unconsciousness</a:t>
            </a:r>
            <a:r>
              <a:rPr lang="en-US" sz="2800" dirty="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80AA3F23-9905-4FB6-A204-F0D257C73518}" type="slidenum">
              <a:rPr lang="en-US" smtClean="0"/>
              <a:pPr/>
              <a:t>8</a:t>
            </a:fld>
            <a:endParaRPr lang="en-US" smtClean="0"/>
          </a:p>
        </p:txBody>
      </p:sp>
      <p:sp>
        <p:nvSpPr>
          <p:cNvPr id="11267" name="Text Box 4"/>
          <p:cNvSpPr txBox="1">
            <a:spLocks noChangeArrowheads="1"/>
          </p:cNvSpPr>
          <p:nvPr/>
        </p:nvSpPr>
        <p:spPr bwMode="auto">
          <a:xfrm>
            <a:off x="457200" y="1981200"/>
            <a:ext cx="8382000" cy="3693319"/>
          </a:xfrm>
          <a:prstGeom prst="rect">
            <a:avLst/>
          </a:prstGeom>
          <a:noFill/>
          <a:ln w="9525">
            <a:noFill/>
            <a:miter lim="800000"/>
            <a:headEnd/>
            <a:tailEnd/>
          </a:ln>
        </p:spPr>
        <p:txBody>
          <a:bodyPr>
            <a:spAutoFit/>
          </a:bodyPr>
          <a:lstStyle/>
          <a:p>
            <a:pPr marL="342900" indent="-342900">
              <a:buClr>
                <a:srgbClr val="FFC000"/>
              </a:buClr>
              <a:buFont typeface="Wingdings" pitchFamily="2" charset="2"/>
              <a:buChar char="Ø"/>
            </a:pPr>
            <a:r>
              <a:rPr lang="en-US" sz="2600" dirty="0" smtClean="0">
                <a:latin typeface="+mn-lt"/>
              </a:rPr>
              <a:t>Pain </a:t>
            </a:r>
            <a:r>
              <a:rPr lang="en-US" sz="2600" dirty="0">
                <a:latin typeface="+mn-lt"/>
              </a:rPr>
              <a:t>on contact with the skin</a:t>
            </a:r>
          </a:p>
          <a:p>
            <a:pPr marL="342900" indent="-342900">
              <a:buClr>
                <a:srgbClr val="FFC000"/>
              </a:buClr>
              <a:buFont typeface="Wingdings" pitchFamily="2" charset="2"/>
              <a:buChar char="Ø"/>
            </a:pPr>
            <a:endParaRPr lang="en-US" sz="2600" dirty="0" smtClean="0">
              <a:latin typeface="+mn-lt"/>
            </a:endParaRPr>
          </a:p>
          <a:p>
            <a:pPr marL="342900" indent="-342900">
              <a:buClr>
                <a:srgbClr val="FFC000"/>
              </a:buClr>
              <a:buFont typeface="Wingdings" pitchFamily="2" charset="2"/>
              <a:buChar char="Ø"/>
            </a:pPr>
            <a:r>
              <a:rPr lang="en-US" sz="2600" dirty="0" smtClean="0">
                <a:latin typeface="+mn-lt"/>
              </a:rPr>
              <a:t>Greasy </a:t>
            </a:r>
            <a:r>
              <a:rPr lang="en-US" sz="2600" dirty="0">
                <a:latin typeface="+mn-lt"/>
              </a:rPr>
              <a:t>slick feeling on the skin</a:t>
            </a:r>
          </a:p>
          <a:p>
            <a:pPr marL="342900" indent="-342900">
              <a:buClr>
                <a:srgbClr val="FFC000"/>
              </a:buClr>
              <a:buFont typeface="Wingdings" pitchFamily="2" charset="2"/>
              <a:buChar char="Ø"/>
            </a:pPr>
            <a:endParaRPr lang="en-US" sz="2600" dirty="0" smtClean="0">
              <a:latin typeface="+mn-lt"/>
            </a:endParaRPr>
          </a:p>
          <a:p>
            <a:pPr marL="342900" indent="-342900">
              <a:buClr>
                <a:srgbClr val="FFC000"/>
              </a:buClr>
              <a:buFont typeface="Wingdings" pitchFamily="2" charset="2"/>
              <a:buChar char="Ø"/>
            </a:pPr>
            <a:r>
              <a:rPr lang="en-US" sz="2600" dirty="0" smtClean="0">
                <a:latin typeface="+mn-lt"/>
              </a:rPr>
              <a:t>Burning </a:t>
            </a:r>
            <a:r>
              <a:rPr lang="en-US" sz="2600" dirty="0">
                <a:latin typeface="+mn-lt"/>
              </a:rPr>
              <a:t>around the eyes, nose, or mouth</a:t>
            </a:r>
          </a:p>
          <a:p>
            <a:pPr marL="342900" indent="-342900">
              <a:buClr>
                <a:srgbClr val="FFC000"/>
              </a:buClr>
              <a:buFont typeface="Wingdings" pitchFamily="2" charset="2"/>
              <a:buChar char="Ø"/>
            </a:pPr>
            <a:endParaRPr lang="en-US" sz="2600" dirty="0" smtClean="0">
              <a:latin typeface="+mn-lt"/>
            </a:endParaRPr>
          </a:p>
          <a:p>
            <a:pPr marL="342900" indent="-342900">
              <a:buClr>
                <a:srgbClr val="FFC000"/>
              </a:buClr>
              <a:buFont typeface="Wingdings" pitchFamily="2" charset="2"/>
              <a:buChar char="Ø"/>
            </a:pPr>
            <a:r>
              <a:rPr lang="en-US" sz="2600" dirty="0" smtClean="0">
                <a:latin typeface="+mn-lt"/>
              </a:rPr>
              <a:t>Nausea </a:t>
            </a:r>
            <a:r>
              <a:rPr lang="en-US" sz="2600" dirty="0">
                <a:latin typeface="+mn-lt"/>
              </a:rPr>
              <a:t>and vomiting</a:t>
            </a:r>
          </a:p>
          <a:p>
            <a:pPr marL="342900" indent="-342900">
              <a:buClr>
                <a:srgbClr val="FFC000"/>
              </a:buClr>
              <a:buFont typeface="Wingdings" pitchFamily="2" charset="2"/>
              <a:buChar char="Ø"/>
            </a:pPr>
            <a:endParaRPr lang="en-US" sz="2600" dirty="0" smtClean="0">
              <a:latin typeface="+mn-lt"/>
            </a:endParaRPr>
          </a:p>
          <a:p>
            <a:pPr marL="342900" indent="-342900">
              <a:buClr>
                <a:srgbClr val="FFC000"/>
              </a:buClr>
              <a:buFont typeface="Wingdings" pitchFamily="2" charset="2"/>
              <a:buChar char="Ø"/>
            </a:pPr>
            <a:r>
              <a:rPr lang="en-US" sz="2600" dirty="0" smtClean="0">
                <a:latin typeface="+mn-lt"/>
              </a:rPr>
              <a:t>Localized </a:t>
            </a:r>
            <a:r>
              <a:rPr lang="en-US" sz="2600" dirty="0">
                <a:latin typeface="+mn-lt"/>
              </a:rPr>
              <a:t>burning or skin irritation	</a:t>
            </a:r>
          </a:p>
        </p:txBody>
      </p:sp>
      <p:sp>
        <p:nvSpPr>
          <p:cNvPr id="5" name="Text Box 4"/>
          <p:cNvSpPr txBox="1">
            <a:spLocks noChangeArrowheads="1"/>
          </p:cNvSpPr>
          <p:nvPr/>
        </p:nvSpPr>
        <p:spPr bwMode="auto">
          <a:xfrm>
            <a:off x="152400" y="0"/>
            <a:ext cx="7912744" cy="1323439"/>
          </a:xfrm>
          <a:prstGeom prst="rect">
            <a:avLst/>
          </a:prstGeom>
          <a:noFill/>
          <a:ln w="9525">
            <a:noFill/>
            <a:miter lim="800000"/>
            <a:headEnd/>
            <a:tailEnd/>
          </a:ln>
        </p:spPr>
        <p:txBody>
          <a:bodyPr wrap="none">
            <a:spAutoFit/>
          </a:bodyPr>
          <a:lstStyle/>
          <a:p>
            <a:r>
              <a:rPr lang="en-US" sz="4000" dirty="0" smtClean="0"/>
              <a:t>External</a:t>
            </a:r>
          </a:p>
          <a:p>
            <a:r>
              <a:rPr lang="en-US" sz="4000" dirty="0" smtClean="0"/>
              <a:t>Signs </a:t>
            </a:r>
            <a:r>
              <a:rPr lang="en-US" sz="4000" dirty="0"/>
              <a:t>and Symptoms of Exposure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33387028-34EF-4BDD-BA15-01079224C28B}" type="slidenum">
              <a:rPr lang="en-US" smtClean="0"/>
              <a:pPr/>
              <a:t>9</a:t>
            </a:fld>
            <a:endParaRPr lang="en-US" smtClean="0"/>
          </a:p>
        </p:txBody>
      </p:sp>
      <p:sp>
        <p:nvSpPr>
          <p:cNvPr id="12291" name="Rectangle 3"/>
          <p:cNvSpPr>
            <a:spLocks noGrp="1" noChangeArrowheads="1"/>
          </p:cNvSpPr>
          <p:nvPr>
            <p:ph type="body" idx="1"/>
          </p:nvPr>
        </p:nvSpPr>
        <p:spPr>
          <a:xfrm>
            <a:off x="457200" y="1484313"/>
            <a:ext cx="8153400" cy="5221287"/>
          </a:xfrm>
        </p:spPr>
        <p:txBody>
          <a:bodyPr/>
          <a:lstStyle/>
          <a:p>
            <a:pPr marL="0" algn="ctr" eaLnBrk="1" hangingPunct="1">
              <a:lnSpc>
                <a:spcPct val="150000"/>
              </a:lnSpc>
              <a:buFont typeface="Wingdings" pitchFamily="2" charset="2"/>
              <a:buNone/>
            </a:pPr>
            <a:r>
              <a:rPr lang="en-US" sz="2800" dirty="0" smtClean="0"/>
              <a:t>A Material Safety Data Sheet (MSDS)</a:t>
            </a:r>
          </a:p>
          <a:p>
            <a:pPr marL="0" algn="ctr" eaLnBrk="1" hangingPunct="1">
              <a:lnSpc>
                <a:spcPct val="150000"/>
              </a:lnSpc>
              <a:buFont typeface="Wingdings" pitchFamily="2" charset="2"/>
              <a:buNone/>
            </a:pPr>
            <a:r>
              <a:rPr lang="en-US" sz="2800" dirty="0" smtClean="0"/>
              <a:t> is a document that contains information on the potential health effects of exposure to chemicals, or other potentially dangerous substances, and on safe working procedures users should adhere to when handling chemical products.</a:t>
            </a:r>
          </a:p>
        </p:txBody>
      </p:sp>
      <p:sp>
        <p:nvSpPr>
          <p:cNvPr id="12292" name="Rectangle 4"/>
          <p:cNvSpPr>
            <a:spLocks noChangeArrowheads="1"/>
          </p:cNvSpPr>
          <p:nvPr/>
        </p:nvSpPr>
        <p:spPr bwMode="auto">
          <a:xfrm>
            <a:off x="533400" y="381000"/>
            <a:ext cx="7391400" cy="707886"/>
          </a:xfrm>
          <a:prstGeom prst="rect">
            <a:avLst/>
          </a:prstGeom>
          <a:noFill/>
          <a:ln w="9525">
            <a:noFill/>
            <a:miter lim="800000"/>
            <a:headEnd/>
            <a:tailEnd/>
          </a:ln>
        </p:spPr>
        <p:txBody>
          <a:bodyPr wrap="square">
            <a:spAutoFit/>
          </a:bodyPr>
          <a:lstStyle/>
          <a:p>
            <a:r>
              <a:rPr lang="en-US" sz="4000" dirty="0"/>
              <a:t>Material Data Safety Sheet</a:t>
            </a:r>
          </a:p>
        </p:txBody>
      </p:sp>
    </p:spTree>
  </p:cSld>
  <p:clrMapOvr>
    <a:masterClrMapping/>
  </p:clrMapOvr>
</p:sld>
</file>

<file path=ppt/theme/theme1.xml><?xml version="1.0" encoding="utf-8"?>
<a:theme xmlns:a="http://schemas.openxmlformats.org/drawingml/2006/main" name="Suit on the move design template">
  <a:themeElements>
    <a:clrScheme name="Suit on the move design template 1">
      <a:dk1>
        <a:srgbClr val="000000"/>
      </a:dk1>
      <a:lt1>
        <a:srgbClr val="FFFFFF"/>
      </a:lt1>
      <a:dk2>
        <a:srgbClr val="001968"/>
      </a:dk2>
      <a:lt2>
        <a:srgbClr val="FFFFFF"/>
      </a:lt2>
      <a:accent1>
        <a:srgbClr val="A0E2FA"/>
      </a:accent1>
      <a:accent2>
        <a:srgbClr val="B5B0FA"/>
      </a:accent2>
      <a:accent3>
        <a:srgbClr val="AAABB9"/>
      </a:accent3>
      <a:accent4>
        <a:srgbClr val="DADADA"/>
      </a:accent4>
      <a:accent5>
        <a:srgbClr val="CDEEFC"/>
      </a:accent5>
      <a:accent6>
        <a:srgbClr val="A49FE3"/>
      </a:accent6>
      <a:hlink>
        <a:srgbClr val="F4D1C8"/>
      </a:hlink>
      <a:folHlink>
        <a:srgbClr val="D18009"/>
      </a:folHlink>
    </a:clrScheme>
    <a:fontScheme name="Suit on the move design templat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it on the move design template 1">
        <a:dk1>
          <a:srgbClr val="000000"/>
        </a:dk1>
        <a:lt1>
          <a:srgbClr val="FFFFFF"/>
        </a:lt1>
        <a:dk2>
          <a:srgbClr val="001968"/>
        </a:dk2>
        <a:lt2>
          <a:srgbClr val="FFFFFF"/>
        </a:lt2>
        <a:accent1>
          <a:srgbClr val="A0E2FA"/>
        </a:accent1>
        <a:accent2>
          <a:srgbClr val="B5B0FA"/>
        </a:accent2>
        <a:accent3>
          <a:srgbClr val="AAABB9"/>
        </a:accent3>
        <a:accent4>
          <a:srgbClr val="DADADA"/>
        </a:accent4>
        <a:accent5>
          <a:srgbClr val="CDEEFC"/>
        </a:accent5>
        <a:accent6>
          <a:srgbClr val="A49FE3"/>
        </a:accent6>
        <a:hlink>
          <a:srgbClr val="F4D1C8"/>
        </a:hlink>
        <a:folHlink>
          <a:srgbClr val="D1800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2491</TotalTime>
  <Words>1588</Words>
  <Application>Microsoft Office PowerPoint</Application>
  <PresentationFormat>On-screen Show (4:3)</PresentationFormat>
  <Paragraphs>254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Suit on the move design template</vt:lpstr>
      <vt:lpstr>Slide 1</vt:lpstr>
      <vt:lpstr>Slide 2</vt:lpstr>
      <vt:lpstr>Right to Know Law</vt:lpstr>
      <vt:lpstr>Slide 4</vt:lpstr>
      <vt:lpstr>Slide 5</vt:lpstr>
      <vt:lpstr>Slide 6</vt:lpstr>
      <vt:lpstr>Slide 7</vt:lpstr>
      <vt:lpstr>Slide 8</vt:lpstr>
      <vt:lpstr>Slide 9</vt:lpstr>
      <vt:lpstr>Material Data Safety Sheet</vt:lpstr>
      <vt:lpstr>Material Data Safety Sheets Provide The Following Information</vt:lpstr>
      <vt:lpstr>Material Data Safety Sheets Provide The Following Information</vt:lpstr>
      <vt:lpstr>Labeling</vt:lpstr>
      <vt:lpstr>Slide 14</vt:lpstr>
      <vt:lpstr>Slide 15</vt:lpstr>
      <vt:lpstr>Slide 16</vt:lpstr>
      <vt:lpstr>Controlling Hazardous Materials</vt:lpstr>
      <vt:lpstr>Slide 18</vt:lpstr>
      <vt:lpstr>Lockout/Tagout </vt:lpstr>
      <vt:lpstr>Slide 20</vt:lpstr>
      <vt:lpstr>Lockout/Tagout</vt:lpstr>
      <vt:lpstr>Lockout/Tagout Procedures</vt:lpstr>
      <vt:lpstr>Slide 23</vt:lpstr>
      <vt:lpstr>The Fire Triangle</vt:lpstr>
      <vt:lpstr>Fire Classification</vt:lpstr>
      <vt:lpstr>Fire Extinguishers</vt:lpstr>
      <vt:lpstr>Fire Extinguishers (cont.)</vt:lpstr>
      <vt:lpstr>P.A.S.S. Method</vt:lpstr>
      <vt:lpstr>Fire Safety Procedures</vt:lpstr>
      <vt:lpstr>Slide 30</vt:lpstr>
    </vt:vector>
  </TitlesOfParts>
  <Company>Indiana Department of Correction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Hazardous Materials Lockout and Fire Safety</dc:title>
  <dc:creator>dfox</dc:creator>
  <cp:lastModifiedBy>dkeffaber</cp:lastModifiedBy>
  <cp:revision>185</cp:revision>
  <dcterms:created xsi:type="dcterms:W3CDTF">2007-03-19T14:37:12Z</dcterms:created>
  <dcterms:modified xsi:type="dcterms:W3CDTF">2011-02-17T14:13:08Z</dcterms:modified>
</cp:coreProperties>
</file>