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3" r:id="rId1"/>
  </p:sldMasterIdLst>
  <p:sldIdLst>
    <p:sldId id="257" r:id="rId2"/>
    <p:sldId id="256" r:id="rId3"/>
    <p:sldId id="261" r:id="rId4"/>
    <p:sldId id="258" r:id="rId5"/>
    <p:sldId id="259" r:id="rId6"/>
    <p:sldId id="262" r:id="rId7"/>
    <p:sldId id="260" r:id="rId8"/>
    <p:sldId id="263" r:id="rId9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5" autoAdjust="0"/>
    <p:restoredTop sz="94558" autoAdjust="0"/>
  </p:normalViewPr>
  <p:slideViewPr>
    <p:cSldViewPr snapToGrid="0" snapToObjects="1">
      <p:cViewPr varScale="1">
        <p:scale>
          <a:sx n="68" d="100"/>
          <a:sy n="68" d="100"/>
        </p:scale>
        <p:origin x="-101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277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73050"/>
            <a:ext cx="1885950" cy="5895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3050"/>
            <a:ext cx="5505450" cy="5895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525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143000" y="273050"/>
            <a:ext cx="7543800" cy="5895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180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3050"/>
            <a:ext cx="7543800" cy="6397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43000" y="1141413"/>
            <a:ext cx="7543800" cy="5027612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38902820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3050"/>
            <a:ext cx="7543800" cy="6397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43000" y="1141413"/>
            <a:ext cx="3695700" cy="50276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1141413"/>
            <a:ext cx="3695700" cy="50276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8016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143000" y="273050"/>
            <a:ext cx="7543800" cy="6397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43000" y="1141413"/>
            <a:ext cx="3695700" cy="24368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91100" y="1141413"/>
            <a:ext cx="3695700" cy="24368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143000" y="3730625"/>
            <a:ext cx="36957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91100" y="3730625"/>
            <a:ext cx="36957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883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4974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141413"/>
            <a:ext cx="3695700" cy="5027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1141413"/>
            <a:ext cx="3695700" cy="5027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852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705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374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5771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6011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10363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6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jpeg"/><Relationship Id="rId17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bar_border_12in"/>
          <p:cNvPicPr>
            <a:picLocks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413" y="6621463"/>
            <a:ext cx="7623175" cy="1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25" y="6076950"/>
            <a:ext cx="965200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13668" name="Text Box 4"/>
          <p:cNvSpPr txBox="1">
            <a:spLocks noChangeArrowheads="1"/>
          </p:cNvSpPr>
          <p:nvPr/>
        </p:nvSpPr>
        <p:spPr bwMode="auto">
          <a:xfrm>
            <a:off x="8839200" y="6645275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fld id="{E331BC03-74C5-A543-9900-FF6DA2ABD850}" type="slidenum">
              <a:rPr lang="en-US" sz="1200" smtClean="0">
                <a:cs typeface="+mn-cs"/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US" sz="1200" smtClean="0">
              <a:cs typeface="+mn-cs"/>
            </a:endParaRPr>
          </a:p>
        </p:txBody>
      </p:sp>
      <p:sp>
        <p:nvSpPr>
          <p:cNvPr id="102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273050"/>
            <a:ext cx="75438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slide style</a:t>
            </a:r>
          </a:p>
        </p:txBody>
      </p:sp>
      <p:sp>
        <p:nvSpPr>
          <p:cNvPr id="103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141413"/>
            <a:ext cx="7543800" cy="502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8" r:id="rId1"/>
    <p:sldLayoutId id="2147484129" r:id="rId2"/>
    <p:sldLayoutId id="2147484130" r:id="rId3"/>
    <p:sldLayoutId id="2147484131" r:id="rId4"/>
    <p:sldLayoutId id="2147484132" r:id="rId5"/>
    <p:sldLayoutId id="2147484133" r:id="rId6"/>
    <p:sldLayoutId id="2147484134" r:id="rId7"/>
    <p:sldLayoutId id="2147484135" r:id="rId8"/>
    <p:sldLayoutId id="2147484136" r:id="rId9"/>
    <p:sldLayoutId id="2147484137" r:id="rId10"/>
    <p:sldLayoutId id="2147484138" r:id="rId11"/>
    <p:sldLayoutId id="2147484139" r:id="rId12"/>
    <p:sldLayoutId id="2147484140" r:id="rId13"/>
    <p:sldLayoutId id="2147484141" r:id="rId14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6" Type="http://schemas.openxmlformats.org/officeDocument/2006/relationships/image" Target="../media/image15.png"/><Relationship Id="rId7" Type="http://schemas.openxmlformats.org/officeDocument/2006/relationships/image" Target="../media/image16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ehswprod.lbl.gov/Ergo/Start.asp" TargetMode="External"/><Relationship Id="rId3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859000"/>
            <a:ext cx="7543800" cy="1811371"/>
          </a:xfrm>
        </p:spPr>
        <p:txBody>
          <a:bodyPr anchor="t" anchorCtr="0"/>
          <a:lstStyle/>
          <a:p>
            <a:pPr algn="ctr"/>
            <a:r>
              <a:rPr lang="en-US" sz="4800" dirty="0" smtClean="0">
                <a:solidFill>
                  <a:srgbClr val="0000FF"/>
                </a:solidFill>
                <a:latin typeface="Arial Rounded MT Bold"/>
                <a:cs typeface="Arial Rounded MT Bold"/>
              </a:rPr>
              <a:t>OFFICE MOVE </a:t>
            </a:r>
            <a:br>
              <a:rPr lang="en-US" sz="4800" dirty="0" smtClean="0">
                <a:solidFill>
                  <a:srgbClr val="0000FF"/>
                </a:solidFill>
                <a:latin typeface="Arial Rounded MT Bold"/>
                <a:cs typeface="Arial Rounded MT Bold"/>
              </a:rPr>
            </a:br>
            <a:r>
              <a:rPr lang="en-US" sz="4800" dirty="0" smtClean="0">
                <a:solidFill>
                  <a:srgbClr val="0000FF"/>
                </a:solidFill>
                <a:latin typeface="Arial Rounded MT Bold"/>
                <a:cs typeface="Arial Rounded MT Bold"/>
              </a:rPr>
              <a:t>SAFETY AWARENESS</a:t>
            </a:r>
            <a:endParaRPr lang="en-US" sz="4800" dirty="0">
              <a:solidFill>
                <a:srgbClr val="0000FF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6245" y="4668482"/>
            <a:ext cx="7543800" cy="158477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Environmental Energy Technologies Division</a:t>
            </a:r>
          </a:p>
          <a:p>
            <a:pPr marL="0" indent="0" algn="ctr">
              <a:buNone/>
            </a:pPr>
            <a:r>
              <a:rPr lang="en-US" dirty="0" smtClean="0"/>
              <a:t>February 15, 2012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3966" y="2670370"/>
            <a:ext cx="1977829" cy="1977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136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Office Move Hazards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48212" y="1083087"/>
            <a:ext cx="8238588" cy="5322069"/>
          </a:xfrm>
        </p:spPr>
        <p:txBody>
          <a:bodyPr/>
          <a:lstStyle/>
          <a:p>
            <a:r>
              <a:rPr lang="en-US" sz="2400" dirty="0" smtClean="0"/>
              <a:t>Accidents can happen during office moves! Here are some typical hazards you should be aware of:</a:t>
            </a:r>
          </a:p>
          <a:p>
            <a:pPr lvl="1"/>
            <a:r>
              <a:rPr lang="en-US" sz="2000" b="1" dirty="0" smtClean="0"/>
              <a:t>Lifting of heavy objects </a:t>
            </a:r>
            <a:r>
              <a:rPr lang="en-US" sz="2000" dirty="0" smtClean="0"/>
              <a:t>resulting in back injuries</a:t>
            </a:r>
          </a:p>
          <a:p>
            <a:pPr lvl="1"/>
            <a:r>
              <a:rPr lang="en-US" sz="2000" b="1" dirty="0" smtClean="0"/>
              <a:t>Over-reaching </a:t>
            </a:r>
            <a:r>
              <a:rPr lang="en-US" sz="2000" dirty="0" smtClean="0"/>
              <a:t>resulting in strained wrists, arms, and shoulders</a:t>
            </a:r>
          </a:p>
          <a:p>
            <a:pPr lvl="1"/>
            <a:r>
              <a:rPr lang="en-US" sz="2000" b="1" dirty="0" smtClean="0"/>
              <a:t>Deep bending </a:t>
            </a:r>
            <a:r>
              <a:rPr lang="en-US" sz="2000" dirty="0" smtClean="0"/>
              <a:t>resulting in leg and back strains</a:t>
            </a:r>
          </a:p>
          <a:p>
            <a:pPr lvl="1"/>
            <a:r>
              <a:rPr lang="en-US" sz="2000" b="1" dirty="0" smtClean="0"/>
              <a:t>Twisting</a:t>
            </a:r>
            <a:r>
              <a:rPr lang="en-US" sz="2000" dirty="0" smtClean="0"/>
              <a:t> resulting in back injuries</a:t>
            </a:r>
          </a:p>
          <a:p>
            <a:pPr lvl="1"/>
            <a:r>
              <a:rPr lang="en-US" sz="2000" b="1" dirty="0" smtClean="0"/>
              <a:t>Cuts</a:t>
            </a:r>
            <a:r>
              <a:rPr lang="en-US" sz="2000" dirty="0" smtClean="0"/>
              <a:t> to hands and arms</a:t>
            </a:r>
          </a:p>
          <a:p>
            <a:pPr lvl="1"/>
            <a:r>
              <a:rPr lang="en-US" sz="2000" b="1" dirty="0" smtClean="0"/>
              <a:t>Trips and falls </a:t>
            </a:r>
            <a:r>
              <a:rPr lang="en-US" sz="2000" dirty="0" smtClean="0"/>
              <a:t>due to clutter on the floor or standing on chairs</a:t>
            </a:r>
          </a:p>
          <a:p>
            <a:r>
              <a:rPr lang="en-US" sz="2400" dirty="0" smtClean="0"/>
              <a:t>These hazards can be prevented!</a:t>
            </a:r>
            <a:endParaRPr lang="en-US" sz="2400" dirty="0"/>
          </a:p>
        </p:txBody>
      </p:sp>
      <p:pic>
        <p:nvPicPr>
          <p:cNvPr id="6" name="Picture 4" descr="MH1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01463" y="4695190"/>
            <a:ext cx="1982290" cy="1896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 descr="MH24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91658" y="4819881"/>
            <a:ext cx="2307198" cy="1772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18177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0032D2"/>
                </a:solidFill>
              </a:rPr>
              <a:t>Lifting Hazards</a:t>
            </a:r>
          </a:p>
        </p:txBody>
      </p:sp>
      <p:pic>
        <p:nvPicPr>
          <p:cNvPr id="10243" name="Picture 2" descr="MH20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311275"/>
            <a:ext cx="1973263" cy="285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3" descr="MH21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1143000"/>
            <a:ext cx="2201863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4" descr="MH22C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03325" y="4175125"/>
            <a:ext cx="2779713" cy="207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5" descr="MH24C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35563" y="4156075"/>
            <a:ext cx="2662237" cy="204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Prepare for Your Move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239" y="912813"/>
            <a:ext cx="6766353" cy="5256212"/>
          </a:xfrm>
        </p:spPr>
        <p:txBody>
          <a:bodyPr/>
          <a:lstStyle/>
          <a:p>
            <a:pPr>
              <a:buFont typeface="Wingdings" charset="2"/>
              <a:buChar char="ü"/>
            </a:pPr>
            <a:r>
              <a:rPr lang="en-US" sz="2400" dirty="0" smtClean="0"/>
              <a:t>Obtain cardboard totes</a:t>
            </a:r>
          </a:p>
          <a:p>
            <a:pPr>
              <a:buFont typeface="Wingdings" charset="2"/>
              <a:buChar char="ü"/>
            </a:pPr>
            <a:r>
              <a:rPr lang="en-US" sz="2400" dirty="0" smtClean="0"/>
              <a:t>Label each tote with your name, new location #, and placement (desktop or floor)</a:t>
            </a:r>
          </a:p>
          <a:p>
            <a:pPr>
              <a:buFont typeface="Wingdings" charset="2"/>
              <a:buChar char="ü"/>
            </a:pPr>
            <a:r>
              <a:rPr lang="en-US" sz="2400" dirty="0" smtClean="0"/>
              <a:t>Place several empty totes on the floor and load them with contents from your work station.</a:t>
            </a:r>
          </a:p>
          <a:p>
            <a:pPr lvl="1"/>
            <a:r>
              <a:rPr lang="en-US" sz="2000" dirty="0" smtClean="0"/>
              <a:t>Sort materials into totes as you might want them organized when you unpack.</a:t>
            </a:r>
          </a:p>
          <a:p>
            <a:pPr lvl="1"/>
            <a:r>
              <a:rPr lang="en-US" sz="2000" dirty="0" smtClean="0"/>
              <a:t>Build stacks of totes. Pack heavy items like books and file folders first.</a:t>
            </a:r>
          </a:p>
          <a:p>
            <a:pPr lvl="1"/>
            <a:r>
              <a:rPr lang="en-US" sz="2000" dirty="0" smtClean="0"/>
              <a:t>Nest a second tote on top and pack lighter items.</a:t>
            </a:r>
          </a:p>
          <a:p>
            <a:pPr lvl="1"/>
            <a:r>
              <a:rPr lang="en-US" sz="2000" dirty="0" smtClean="0"/>
              <a:t>Limit stacking totes to no more than </a:t>
            </a:r>
            <a:r>
              <a:rPr lang="en-US" sz="2000" b="1" dirty="0" smtClean="0"/>
              <a:t>three</a:t>
            </a:r>
            <a:r>
              <a:rPr lang="en-US" sz="2000" dirty="0" smtClean="0"/>
              <a:t> high.</a:t>
            </a:r>
          </a:p>
          <a:p>
            <a:pPr lvl="1"/>
            <a:r>
              <a:rPr lang="en-US" sz="2000" dirty="0" smtClean="0"/>
              <a:t>Pack “ready access” items such as pens, note pads, and journals in a top tote labeled as “desktop”</a:t>
            </a:r>
          </a:p>
          <a:p>
            <a:endParaRPr lang="en-US" dirty="0"/>
          </a:p>
        </p:txBody>
      </p:sp>
      <p:pic>
        <p:nvPicPr>
          <p:cNvPr id="4" name="Picture 3" descr="Moves 0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64" t="17598" r="9102" b="6339"/>
          <a:stretch>
            <a:fillRect/>
          </a:stretch>
        </p:blipFill>
        <p:spPr bwMode="auto">
          <a:xfrm>
            <a:off x="7270592" y="2539654"/>
            <a:ext cx="1733693" cy="2151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5002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Moving Totes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913" y="912813"/>
            <a:ext cx="8030474" cy="5256212"/>
          </a:xfrm>
        </p:spPr>
        <p:txBody>
          <a:bodyPr/>
          <a:lstStyle/>
          <a:p>
            <a:r>
              <a:rPr lang="en-US" sz="2200" b="1" dirty="0" smtClean="0"/>
              <a:t>DO NOT LIFT LOADED TOTES</a:t>
            </a:r>
            <a:r>
              <a:rPr lang="en-US" sz="2200" dirty="0" smtClean="0"/>
              <a:t>. They can weigh 50 pounds or more! Just leave them for the movers to handle.</a:t>
            </a:r>
          </a:p>
          <a:p>
            <a:r>
              <a:rPr lang="en-US" sz="2200" dirty="0" smtClean="0"/>
              <a:t>Avoid over-reaching, deep bending, and twisting motions when you lift items.</a:t>
            </a:r>
          </a:p>
          <a:p>
            <a:r>
              <a:rPr lang="en-US" sz="2200" dirty="0" smtClean="0"/>
              <a:t>Be sure to keep aisle ways clear to prevent trip hazards</a:t>
            </a:r>
          </a:p>
          <a:p>
            <a:r>
              <a:rPr lang="en-US" sz="2200" dirty="0" smtClean="0"/>
              <a:t>DO NOT PLACE ANY FLUIDS into the cardboard totes. Personal liquid items should be moved by the employee in a plastic bag. </a:t>
            </a:r>
          </a:p>
          <a:p>
            <a:r>
              <a:rPr lang="en-US" sz="2200" dirty="0" smtClean="0"/>
              <a:t>DO NOT stand on chairs! </a:t>
            </a:r>
          </a:p>
          <a:p>
            <a:r>
              <a:rPr lang="en-US" sz="2200" dirty="0" smtClean="0"/>
              <a:t>Get help from a co-worker or mover if needed.</a:t>
            </a:r>
          </a:p>
        </p:txBody>
      </p:sp>
      <p:pic>
        <p:nvPicPr>
          <p:cNvPr id="4" name="Picture 4" descr="MH23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7488" y="4861103"/>
            <a:ext cx="2502519" cy="176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09402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0032D2"/>
                </a:solidFill>
              </a:rPr>
              <a:t>Proper Lifting Technique</a:t>
            </a:r>
          </a:p>
        </p:txBody>
      </p:sp>
      <p:pic>
        <p:nvPicPr>
          <p:cNvPr id="11267" name="Picture 2" descr="MH12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0413" y="1179513"/>
            <a:ext cx="1377950" cy="195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3" descr="MH13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70300" y="1273175"/>
            <a:ext cx="1296988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4" descr="MH14C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13" y="1411288"/>
            <a:ext cx="1550987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5" descr="MH15C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2175" y="3721100"/>
            <a:ext cx="1412875" cy="206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6" descr="MH16C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03650" y="3663950"/>
            <a:ext cx="1244600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2" name="Picture 7" descr="MH17C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27813" y="3770313"/>
            <a:ext cx="1131887" cy="205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3" name="TextBox 10"/>
          <p:cNvSpPr txBox="1">
            <a:spLocks noChangeArrowheads="1"/>
          </p:cNvSpPr>
          <p:nvPr/>
        </p:nvSpPr>
        <p:spPr bwMode="auto">
          <a:xfrm>
            <a:off x="692150" y="3175000"/>
            <a:ext cx="14763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/>
              <a:t>1. Size Up</a:t>
            </a:r>
          </a:p>
        </p:txBody>
      </p:sp>
      <p:sp>
        <p:nvSpPr>
          <p:cNvPr id="11274" name="TextBox 11"/>
          <p:cNvSpPr txBox="1">
            <a:spLocks noChangeArrowheads="1"/>
          </p:cNvSpPr>
          <p:nvPr/>
        </p:nvSpPr>
        <p:spPr bwMode="auto">
          <a:xfrm>
            <a:off x="3697288" y="3225800"/>
            <a:ext cx="16065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/>
              <a:t>2. Get Footing</a:t>
            </a:r>
          </a:p>
        </p:txBody>
      </p:sp>
      <p:sp>
        <p:nvSpPr>
          <p:cNvPr id="11275" name="TextBox 12"/>
          <p:cNvSpPr txBox="1">
            <a:spLocks noChangeArrowheads="1"/>
          </p:cNvSpPr>
          <p:nvPr/>
        </p:nvSpPr>
        <p:spPr bwMode="auto">
          <a:xfrm>
            <a:off x="6465888" y="3278188"/>
            <a:ext cx="19589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/>
              <a:t>3. Bend at Knees</a:t>
            </a:r>
          </a:p>
        </p:txBody>
      </p:sp>
      <p:sp>
        <p:nvSpPr>
          <p:cNvPr id="11276" name="TextBox 13"/>
          <p:cNvSpPr txBox="1">
            <a:spLocks noChangeArrowheads="1"/>
          </p:cNvSpPr>
          <p:nvPr/>
        </p:nvSpPr>
        <p:spPr bwMode="auto">
          <a:xfrm>
            <a:off x="822325" y="5813425"/>
            <a:ext cx="19605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/>
              <a:t>4. Lift with Legs</a:t>
            </a:r>
          </a:p>
        </p:txBody>
      </p:sp>
      <p:sp>
        <p:nvSpPr>
          <p:cNvPr id="11277" name="TextBox 14"/>
          <p:cNvSpPr txBox="1">
            <a:spLocks noChangeArrowheads="1"/>
          </p:cNvSpPr>
          <p:nvPr/>
        </p:nvSpPr>
        <p:spPr bwMode="auto">
          <a:xfrm>
            <a:off x="3370263" y="5969000"/>
            <a:ext cx="17367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/>
              <a:t>5. Hold Close</a:t>
            </a:r>
          </a:p>
        </p:txBody>
      </p:sp>
      <p:sp>
        <p:nvSpPr>
          <p:cNvPr id="11278" name="TextBox 15"/>
          <p:cNvSpPr txBox="1">
            <a:spLocks noChangeArrowheads="1"/>
          </p:cNvSpPr>
          <p:nvPr/>
        </p:nvSpPr>
        <p:spPr bwMode="auto">
          <a:xfrm>
            <a:off x="6453188" y="5983288"/>
            <a:ext cx="16319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/>
              <a:t>6. Good Job!</a:t>
            </a:r>
          </a:p>
        </p:txBody>
      </p:sp>
      <p:cxnSp>
        <p:nvCxnSpPr>
          <p:cNvPr id="11279" name="Straight Arrow Connector 17"/>
          <p:cNvCxnSpPr>
            <a:cxnSpLocks noChangeShapeType="1"/>
          </p:cNvCxnSpPr>
          <p:nvPr/>
        </p:nvCxnSpPr>
        <p:spPr bwMode="auto">
          <a:xfrm>
            <a:off x="2351088" y="2051050"/>
            <a:ext cx="836612" cy="158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1280" name="Straight Arrow Connector 19"/>
          <p:cNvCxnSpPr>
            <a:cxnSpLocks noChangeShapeType="1"/>
          </p:cNvCxnSpPr>
          <p:nvPr/>
        </p:nvCxnSpPr>
        <p:spPr bwMode="auto">
          <a:xfrm flipV="1">
            <a:off x="5394325" y="1998663"/>
            <a:ext cx="784225" cy="1270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1281" name="Straight Arrow Connector 21"/>
          <p:cNvCxnSpPr>
            <a:cxnSpLocks noChangeShapeType="1"/>
          </p:cNvCxnSpPr>
          <p:nvPr/>
        </p:nvCxnSpPr>
        <p:spPr bwMode="auto">
          <a:xfrm flipV="1">
            <a:off x="2481263" y="4676775"/>
            <a:ext cx="823912" cy="1270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1282" name="Straight Arrow Connector 23"/>
          <p:cNvCxnSpPr>
            <a:cxnSpLocks noChangeShapeType="1"/>
          </p:cNvCxnSpPr>
          <p:nvPr/>
        </p:nvCxnSpPr>
        <p:spPr bwMode="auto">
          <a:xfrm flipV="1">
            <a:off x="5394325" y="4572000"/>
            <a:ext cx="811213" cy="1270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Ergonomics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266" y="1141413"/>
            <a:ext cx="5434575" cy="5027612"/>
          </a:xfrm>
        </p:spPr>
        <p:txBody>
          <a:bodyPr/>
          <a:lstStyle/>
          <a:p>
            <a:r>
              <a:rPr lang="en-US" sz="2200" dirty="0" smtClean="0"/>
              <a:t>Make sure you set-up your new work station so that you are comfortable!</a:t>
            </a:r>
          </a:p>
          <a:p>
            <a:r>
              <a:rPr lang="en-US" sz="2200" dirty="0" smtClean="0"/>
              <a:t>Adjust your monitor screen, keyboard, mouse, and chair.</a:t>
            </a:r>
          </a:p>
          <a:p>
            <a:r>
              <a:rPr lang="en-US" sz="2200" dirty="0" smtClean="0"/>
              <a:t>Use the “</a:t>
            </a:r>
            <a:r>
              <a:rPr lang="en-US" sz="2200" dirty="0"/>
              <a:t>O</a:t>
            </a:r>
            <a:r>
              <a:rPr lang="en-US" sz="2200" dirty="0" smtClean="0"/>
              <a:t>ffice </a:t>
            </a:r>
            <a:r>
              <a:rPr lang="en-US" sz="2200" dirty="0"/>
              <a:t>M</a:t>
            </a:r>
            <a:r>
              <a:rPr lang="en-US" sz="2200" dirty="0" smtClean="0"/>
              <a:t>ove </a:t>
            </a:r>
            <a:r>
              <a:rPr lang="en-US" sz="2200" dirty="0"/>
              <a:t>C</a:t>
            </a:r>
            <a:r>
              <a:rPr lang="en-US" sz="2200" dirty="0" smtClean="0"/>
              <a:t>hecklist” to help you set-up your area.</a:t>
            </a:r>
          </a:p>
          <a:p>
            <a:r>
              <a:rPr lang="en-US" sz="2200" dirty="0" smtClean="0"/>
              <a:t>EH&amp;S will perform sweeps of new areas to check and make sure work stations are adjusted properly</a:t>
            </a:r>
          </a:p>
          <a:p>
            <a:r>
              <a:rPr lang="en-US" sz="2200" dirty="0" smtClean="0"/>
              <a:t>If you need help, submit an ergonomic evaluation request: </a:t>
            </a:r>
            <a:r>
              <a:rPr lang="en-US" sz="2200" b="1" dirty="0" smtClean="0">
                <a:solidFill>
                  <a:schemeClr val="accent2"/>
                </a:solidFill>
                <a:hlinkClick r:id="rId2"/>
              </a:rPr>
              <a:t>https://ehswprod.lbl.gov/Ergo/Start.asp</a:t>
            </a:r>
            <a:endParaRPr lang="en-US" sz="2200" b="1" dirty="0">
              <a:solidFill>
                <a:schemeClr val="accent2"/>
              </a:solidFill>
            </a:endParaRPr>
          </a:p>
        </p:txBody>
      </p:sp>
      <p:pic>
        <p:nvPicPr>
          <p:cNvPr id="4" name="Picture 4" descr="Workstation - Chai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4841" y="2255971"/>
            <a:ext cx="2999040" cy="2785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2488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Accidents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9074" y="1141413"/>
            <a:ext cx="5752059" cy="5027612"/>
          </a:xfrm>
        </p:spPr>
        <p:txBody>
          <a:bodyPr/>
          <a:lstStyle/>
          <a:p>
            <a:r>
              <a:rPr lang="en-US" sz="2400" dirty="0" smtClean="0"/>
              <a:t>In the event that you experience an injury, it is important that you report it right away.</a:t>
            </a:r>
          </a:p>
          <a:p>
            <a:r>
              <a:rPr lang="en-US" sz="2400" dirty="0" smtClean="0"/>
              <a:t>Report the accident immediately to your supervisor.</a:t>
            </a:r>
          </a:p>
          <a:p>
            <a:r>
              <a:rPr lang="en-US" sz="2400" dirty="0" smtClean="0"/>
              <a:t>Call Health Services at X6266 for assistance and initiate an accident report.</a:t>
            </a:r>
          </a:p>
          <a:p>
            <a:r>
              <a:rPr lang="en-US" sz="2400" dirty="0" smtClean="0"/>
              <a:t>If you see a hazard or experience a “near miss” incident, contact the Division Safety Manager X8137 for corrective action.</a:t>
            </a:r>
          </a:p>
        </p:txBody>
      </p:sp>
      <p:pic>
        <p:nvPicPr>
          <p:cNvPr id="4" name="Picture 3" descr="j024473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06214" y="1718001"/>
            <a:ext cx="2763055" cy="266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37125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plate Training Handout">
  <a:themeElements>
    <a:clrScheme name="Sph2_slide_master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ph2_slide_mast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ph2_slide_mas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h2_slide_mas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h2_slide_mas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h2_slide_mas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h2_slide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h2_slide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h2_slide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Training Handout.thmx</Template>
  <TotalTime>186</TotalTime>
  <Words>479</Words>
  <Application>Microsoft Macintosh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Template Training Handout</vt:lpstr>
      <vt:lpstr>OFFICE MOVE  SAFETY AWARENESS</vt:lpstr>
      <vt:lpstr>Office Move Hazards</vt:lpstr>
      <vt:lpstr>Lifting Hazards</vt:lpstr>
      <vt:lpstr>Prepare for Your Move</vt:lpstr>
      <vt:lpstr>Moving Totes</vt:lpstr>
      <vt:lpstr>Proper Lifting Technique</vt:lpstr>
      <vt:lpstr>Ergonomics</vt:lpstr>
      <vt:lpstr>Accidents</vt:lpstr>
    </vt:vector>
  </TitlesOfParts>
  <Company>Lawrence Berkeley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OFFICE MOVE  SAFETY AWARENESS</dc:title>
  <dc:creator>Ronald Scholtz</dc:creator>
  <cp:lastModifiedBy>Ronald Scholtz</cp:lastModifiedBy>
  <cp:revision>14</cp:revision>
  <dcterms:created xsi:type="dcterms:W3CDTF">2012-02-07T23:28:26Z</dcterms:created>
  <dcterms:modified xsi:type="dcterms:W3CDTF">2012-02-15T16:55:51Z</dcterms:modified>
</cp:coreProperties>
</file>