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27"/>
  </p:notesMasterIdLst>
  <p:sldIdLst>
    <p:sldId id="256" r:id="rId2"/>
    <p:sldId id="257" r:id="rId3"/>
    <p:sldId id="258" r:id="rId4"/>
    <p:sldId id="260" r:id="rId5"/>
    <p:sldId id="27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2" r:id="rId17"/>
    <p:sldId id="272" r:id="rId18"/>
    <p:sldId id="273" r:id="rId19"/>
    <p:sldId id="283" r:id="rId20"/>
    <p:sldId id="274" r:id="rId21"/>
    <p:sldId id="280" r:id="rId22"/>
    <p:sldId id="281" r:id="rId23"/>
    <p:sldId id="275" r:id="rId24"/>
    <p:sldId id="276" r:id="rId25"/>
    <p:sldId id="277" r:id="rId26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7266" autoAdjust="0"/>
  </p:normalViewPr>
  <p:slideViewPr>
    <p:cSldViewPr>
      <p:cViewPr>
        <p:scale>
          <a:sx n="73" d="100"/>
          <a:sy n="73" d="100"/>
        </p:scale>
        <p:origin x="-1680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Burke\Desktop\Kims%20Desktop\MFC%202015\Charts%20-%20GI%20FY15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  <a:ln w="12700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50800" dist="25400" algn="bl" rotWithShape="0">
                <a:srgbClr val="000000">
                  <a:alpha val="60000"/>
                </a:srgb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Sheet7!$A$1:$B$10</c:f>
              <c:multiLvlStrCache>
                <c:ptCount val="10"/>
                <c:lvl>
                  <c:pt idx="0">
                    <c:v>451(e)(1)</c:v>
                  </c:pt>
                  <c:pt idx="1">
                    <c:v>501(b)(10) </c:v>
                  </c:pt>
                  <c:pt idx="2">
                    <c:v>453(b)(2)(v) </c:v>
                  </c:pt>
                  <c:pt idx="3">
                    <c:v>451(g)(1) </c:v>
                  </c:pt>
                  <c:pt idx="4">
                    <c:v>100(a) </c:v>
                  </c:pt>
                  <c:pt idx="5">
                    <c:v>503(a)(1) </c:v>
                  </c:pt>
                  <c:pt idx="6">
                    <c:v>102(a)(1) </c:v>
                  </c:pt>
                  <c:pt idx="7">
                    <c:v>501(b)(1) </c:v>
                  </c:pt>
                  <c:pt idx="8">
                    <c:v>1053(b)(1)</c:v>
                  </c:pt>
                  <c:pt idx="9">
                    <c:v>501(b)(13)</c:v>
                  </c:pt>
                </c:lvl>
                <c:lvl>
                  <c:pt idx="0">
                    <c:v>M</c:v>
                  </c:pt>
                  <c:pt idx="1">
                    <c:v>L</c:v>
                  </c:pt>
                  <c:pt idx="2">
                    <c:v>L</c:v>
                  </c:pt>
                  <c:pt idx="3">
                    <c:v>L</c:v>
                  </c:pt>
                  <c:pt idx="4">
                    <c:v>E</c:v>
                  </c:pt>
                  <c:pt idx="5">
                    <c:v>E</c:v>
                  </c:pt>
                  <c:pt idx="6">
                    <c:v>M</c:v>
                  </c:pt>
                  <c:pt idx="7">
                    <c:v>M</c:v>
                  </c:pt>
                  <c:pt idx="8">
                    <c:v>X</c:v>
                  </c:pt>
                  <c:pt idx="9">
                    <c:v>M</c:v>
                  </c:pt>
                </c:lvl>
              </c:multiLvlStrCache>
            </c:multiLvlStrRef>
          </c:cat>
          <c:val>
            <c:numRef>
              <c:f>Sheet7!$C$1:$C$10</c:f>
              <c:numCache>
                <c:formatCode>General</c:formatCode>
                <c:ptCount val="10"/>
                <c:pt idx="0">
                  <c:v>638</c:v>
                </c:pt>
                <c:pt idx="1">
                  <c:v>711</c:v>
                </c:pt>
                <c:pt idx="2">
                  <c:v>764</c:v>
                </c:pt>
                <c:pt idx="3">
                  <c:v>780</c:v>
                </c:pt>
                <c:pt idx="4">
                  <c:v>1183</c:v>
                </c:pt>
                <c:pt idx="5">
                  <c:v>1219</c:v>
                </c:pt>
                <c:pt idx="6">
                  <c:v>1347</c:v>
                </c:pt>
                <c:pt idx="7">
                  <c:v>1370</c:v>
                </c:pt>
                <c:pt idx="8">
                  <c:v>1514</c:v>
                </c:pt>
                <c:pt idx="9">
                  <c:v>4060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8534144"/>
        <c:axId val="26362624"/>
      </c:barChart>
      <c:catAx>
        <c:axId val="3853414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26362624"/>
        <c:crosses val="autoZero"/>
        <c:auto val="1"/>
        <c:lblAlgn val="ctr"/>
        <c:lblOffset val="100"/>
        <c:noMultiLvlLbl val="0"/>
      </c:catAx>
      <c:valAx>
        <c:axId val="263626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85341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  <a:ln w="12700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50800" dist="25400" algn="bl" rotWithShape="0">
                <a:srgbClr val="000000">
                  <a:alpha val="60000"/>
                </a:srgb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Sheet14!$A$1:$A$5</c:f>
              <c:strCache>
                <c:ptCount val="5"/>
                <c:pt idx="0">
                  <c:v>403(b)(2) </c:v>
                </c:pt>
                <c:pt idx="1">
                  <c:v>404(b)(1)(i)</c:v>
                </c:pt>
                <c:pt idx="2">
                  <c:v>405(g)(2)(iv) </c:v>
                </c:pt>
                <c:pt idx="3">
                  <c:v>416(e)(1) </c:v>
                </c:pt>
                <c:pt idx="4">
                  <c:v>404(f)(6) </c:v>
                </c:pt>
              </c:strCache>
            </c:strRef>
          </c:cat>
          <c:val>
            <c:numRef>
              <c:f>Sheet14!$B$1:$B$5</c:f>
              <c:numCache>
                <c:formatCode>General</c:formatCode>
                <c:ptCount val="5"/>
                <c:pt idx="0">
                  <c:v>153</c:v>
                </c:pt>
                <c:pt idx="1">
                  <c:v>167</c:v>
                </c:pt>
                <c:pt idx="2">
                  <c:v>174</c:v>
                </c:pt>
                <c:pt idx="3">
                  <c:v>215</c:v>
                </c:pt>
                <c:pt idx="4">
                  <c:v>282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6492928"/>
        <c:axId val="26495616"/>
      </c:barChart>
      <c:catAx>
        <c:axId val="2649292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6495616"/>
        <c:crosses val="autoZero"/>
        <c:auto val="1"/>
        <c:lblAlgn val="ctr"/>
        <c:lblOffset val="100"/>
        <c:noMultiLvlLbl val="0"/>
      </c:catAx>
      <c:valAx>
        <c:axId val="264956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64929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  <a:ln w="12700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50800" dist="25400" algn="bl" rotWithShape="0">
                <a:srgbClr val="000000">
                  <a:alpha val="60000"/>
                </a:srgb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Sheet15!$A$1:$A$5</c:f>
              <c:strCache>
                <c:ptCount val="5"/>
                <c:pt idx="0">
                  <c:v>451(g)(1)(vii) </c:v>
                </c:pt>
                <c:pt idx="1">
                  <c:v>451(b)(1) </c:v>
                </c:pt>
                <c:pt idx="2">
                  <c:v>451(e)(1) </c:v>
                </c:pt>
                <c:pt idx="3">
                  <c:v>453(b)(2)(v) </c:v>
                </c:pt>
                <c:pt idx="4">
                  <c:v>451(g)(1) </c:v>
                </c:pt>
              </c:strCache>
            </c:strRef>
          </c:cat>
          <c:val>
            <c:numRef>
              <c:f>Sheet15!$B$1:$B$5</c:f>
              <c:numCache>
                <c:formatCode>General</c:formatCode>
                <c:ptCount val="5"/>
                <c:pt idx="0">
                  <c:v>400</c:v>
                </c:pt>
                <c:pt idx="1">
                  <c:v>573</c:v>
                </c:pt>
                <c:pt idx="2">
                  <c:v>638</c:v>
                </c:pt>
                <c:pt idx="3">
                  <c:v>764</c:v>
                </c:pt>
                <c:pt idx="4">
                  <c:v>780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6526464"/>
        <c:axId val="26529152"/>
      </c:barChart>
      <c:catAx>
        <c:axId val="2652646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6529152"/>
        <c:crosses val="autoZero"/>
        <c:auto val="1"/>
        <c:lblAlgn val="ctr"/>
        <c:lblOffset val="100"/>
        <c:noMultiLvlLbl val="0"/>
      </c:catAx>
      <c:valAx>
        <c:axId val="265291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65264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  <a:ln w="12700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50800" dist="25400" algn="bl" rotWithShape="0">
                <a:srgbClr val="000000">
                  <a:alpha val="60000"/>
                </a:srgb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Sheet16!$A$1:$A$5</c:f>
              <c:strCache>
                <c:ptCount val="5"/>
                <c:pt idx="0">
                  <c:v>501(b)(11) </c:v>
                </c:pt>
                <c:pt idx="1">
                  <c:v>501(b)(10) </c:v>
                </c:pt>
                <c:pt idx="2">
                  <c:v>503(a)(1) </c:v>
                </c:pt>
                <c:pt idx="3">
                  <c:v>501(b)(1) </c:v>
                </c:pt>
                <c:pt idx="4">
                  <c:v>501(b)(13) </c:v>
                </c:pt>
              </c:strCache>
            </c:strRef>
          </c:cat>
          <c:val>
            <c:numRef>
              <c:f>Sheet16!$B$1:$B$5</c:f>
              <c:numCache>
                <c:formatCode>General</c:formatCode>
                <c:ptCount val="5"/>
                <c:pt idx="0">
                  <c:v>536</c:v>
                </c:pt>
                <c:pt idx="1">
                  <c:v>711</c:v>
                </c:pt>
                <c:pt idx="2">
                  <c:v>1219</c:v>
                </c:pt>
                <c:pt idx="3">
                  <c:v>1370</c:v>
                </c:pt>
                <c:pt idx="4">
                  <c:v>4060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6576384"/>
        <c:axId val="26599808"/>
      </c:barChart>
      <c:catAx>
        <c:axId val="2657638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6599808"/>
        <c:crosses val="autoZero"/>
        <c:auto val="1"/>
        <c:lblAlgn val="ctr"/>
        <c:lblOffset val="100"/>
        <c:noMultiLvlLbl val="0"/>
      </c:catAx>
      <c:valAx>
        <c:axId val="265998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65763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  <a:ln w="12700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50800" dist="25400" algn="bl" rotWithShape="0">
                <a:srgbClr val="000000">
                  <a:alpha val="60000"/>
                </a:srgb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Sheet17!$A$1:$A$3</c:f>
              <c:strCache>
                <c:ptCount val="3"/>
                <c:pt idx="0">
                  <c:v>552(b)(8) </c:v>
                </c:pt>
                <c:pt idx="1">
                  <c:v>552(c)(1) </c:v>
                </c:pt>
                <c:pt idx="2">
                  <c:v>552(a)(1) </c:v>
                </c:pt>
              </c:strCache>
            </c:strRef>
          </c:cat>
          <c:val>
            <c:numRef>
              <c:f>Sheet17!$B$1:$B$3</c:f>
              <c:numCache>
                <c:formatCode>General</c:formatCode>
                <c:ptCount val="3"/>
                <c:pt idx="0">
                  <c:v>2</c:v>
                </c:pt>
                <c:pt idx="1">
                  <c:v>4</c:v>
                </c:pt>
                <c:pt idx="2">
                  <c:v>15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6638592"/>
        <c:axId val="26657920"/>
      </c:barChart>
      <c:catAx>
        <c:axId val="2663859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6657920"/>
        <c:crosses val="autoZero"/>
        <c:auto val="1"/>
        <c:lblAlgn val="ctr"/>
        <c:lblOffset val="100"/>
        <c:noMultiLvlLbl val="0"/>
      </c:catAx>
      <c:valAx>
        <c:axId val="266579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66385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  <a:ln w="12700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50800" dist="25400" algn="bl" rotWithShape="0">
                <a:srgbClr val="000000">
                  <a:alpha val="60000"/>
                </a:srgb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Sheet18!$A$1:$A$5</c:f>
              <c:strCache>
                <c:ptCount val="5"/>
                <c:pt idx="0">
                  <c:v>602(c)(1)(viii)(A) </c:v>
                </c:pt>
                <c:pt idx="1">
                  <c:v>602(c)(1)(vii) </c:v>
                </c:pt>
                <c:pt idx="2">
                  <c:v>602(c)(1)(vi) </c:v>
                </c:pt>
                <c:pt idx="3">
                  <c:v>602(c)(1)(ii) </c:v>
                </c:pt>
                <c:pt idx="4">
                  <c:v>602(d) </c:v>
                </c:pt>
              </c:strCache>
            </c:strRef>
          </c:cat>
          <c:val>
            <c:numRef>
              <c:f>Sheet18!$B$1:$B$5</c:f>
              <c:numCache>
                <c:formatCode>General</c:formatCode>
                <c:ptCount val="5"/>
                <c:pt idx="0">
                  <c:v>17</c:v>
                </c:pt>
                <c:pt idx="1">
                  <c:v>19</c:v>
                </c:pt>
                <c:pt idx="2">
                  <c:v>34</c:v>
                </c:pt>
                <c:pt idx="3">
                  <c:v>40</c:v>
                </c:pt>
                <c:pt idx="4">
                  <c:v>47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7143168"/>
        <c:axId val="27158400"/>
      </c:barChart>
      <c:catAx>
        <c:axId val="2714316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7158400"/>
        <c:crosses val="autoZero"/>
        <c:auto val="1"/>
        <c:lblAlgn val="ctr"/>
        <c:lblOffset val="100"/>
        <c:noMultiLvlLbl val="0"/>
      </c:catAx>
      <c:valAx>
        <c:axId val="271584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71431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  <a:ln w="12700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50800" dist="25400" algn="bl" rotWithShape="0">
                <a:srgbClr val="000000">
                  <a:alpha val="60000"/>
                </a:srgb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Sheet19!$A$1:$A$5</c:f>
              <c:strCache>
                <c:ptCount val="5"/>
                <c:pt idx="0">
                  <c:v>651(k)(2) </c:v>
                </c:pt>
                <c:pt idx="1">
                  <c:v>651(j)(2) </c:v>
                </c:pt>
                <c:pt idx="2">
                  <c:v>651(k)(1) </c:v>
                </c:pt>
                <c:pt idx="3">
                  <c:v>651(c)(2) </c:v>
                </c:pt>
                <c:pt idx="4">
                  <c:v>652(a)(1) </c:v>
                </c:pt>
              </c:strCache>
            </c:strRef>
          </c:cat>
          <c:val>
            <c:numRef>
              <c:f>Sheet19!$B$1:$B$5</c:f>
              <c:numCache>
                <c:formatCode>General</c:formatCode>
                <c:ptCount val="5"/>
                <c:pt idx="0">
                  <c:v>55</c:v>
                </c:pt>
                <c:pt idx="1">
                  <c:v>159</c:v>
                </c:pt>
                <c:pt idx="2">
                  <c:v>173</c:v>
                </c:pt>
                <c:pt idx="3">
                  <c:v>242</c:v>
                </c:pt>
                <c:pt idx="4">
                  <c:v>512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6894336"/>
        <c:axId val="26897024"/>
      </c:barChart>
      <c:catAx>
        <c:axId val="2689433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6897024"/>
        <c:crosses val="autoZero"/>
        <c:auto val="1"/>
        <c:lblAlgn val="ctr"/>
        <c:lblOffset val="100"/>
        <c:noMultiLvlLbl val="0"/>
      </c:catAx>
      <c:valAx>
        <c:axId val="268970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68943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  <a:ln w="12700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50800" dist="25400" algn="bl" rotWithShape="0">
                <a:srgbClr val="000000">
                  <a:alpha val="60000"/>
                </a:srgb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Sheet20!$A$1:$A$5</c:f>
              <c:strCache>
                <c:ptCount val="5"/>
                <c:pt idx="0">
                  <c:v>702(i)(1) </c:v>
                </c:pt>
                <c:pt idx="1">
                  <c:v>703(a)(2) </c:v>
                </c:pt>
                <c:pt idx="2">
                  <c:v>703(b)(1)</c:v>
                </c:pt>
                <c:pt idx="3">
                  <c:v>706(b)</c:v>
                </c:pt>
                <c:pt idx="4">
                  <c:v>701(b) </c:v>
                </c:pt>
              </c:strCache>
            </c:strRef>
          </c:cat>
          <c:val>
            <c:numRef>
              <c:f>Sheet20!$B$1:$B$5</c:f>
              <c:numCache>
                <c:formatCode>General</c:formatCode>
                <c:ptCount val="5"/>
                <c:pt idx="0">
                  <c:v>4</c:v>
                </c:pt>
                <c:pt idx="1">
                  <c:v>4</c:v>
                </c:pt>
                <c:pt idx="2">
                  <c:v>5</c:v>
                </c:pt>
                <c:pt idx="3">
                  <c:v>5</c:v>
                </c:pt>
                <c:pt idx="4">
                  <c:v>147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6931584"/>
        <c:axId val="26934272"/>
      </c:barChart>
      <c:catAx>
        <c:axId val="2693158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6934272"/>
        <c:crosses val="autoZero"/>
        <c:auto val="1"/>
        <c:lblAlgn val="ctr"/>
        <c:lblOffset val="100"/>
        <c:noMultiLvlLbl val="0"/>
      </c:catAx>
      <c:valAx>
        <c:axId val="269342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69315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  <a:ln w="12700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50800" dist="25400" algn="bl" rotWithShape="0">
                <a:srgbClr val="000000">
                  <a:alpha val="60000"/>
                </a:srgb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Sheet21!$A$1:$A$5</c:f>
              <c:strCache>
                <c:ptCount val="5"/>
                <c:pt idx="0">
                  <c:v>760(c)(3) </c:v>
                </c:pt>
                <c:pt idx="1">
                  <c:v>760(b)(1)</c:v>
                </c:pt>
                <c:pt idx="2">
                  <c:v>760(b)(3) </c:v>
                </c:pt>
                <c:pt idx="3">
                  <c:v>761(b) </c:v>
                </c:pt>
                <c:pt idx="4">
                  <c:v>760(a)(1) </c:v>
                </c:pt>
              </c:strCache>
            </c:strRef>
          </c:cat>
          <c:val>
            <c:numRef>
              <c:f>Sheet21!$B$1:$B$5</c:f>
              <c:numCache>
                <c:formatCode>General</c:formatCode>
                <c:ptCount val="5"/>
                <c:pt idx="0">
                  <c:v>7</c:v>
                </c:pt>
                <c:pt idx="1">
                  <c:v>8</c:v>
                </c:pt>
                <c:pt idx="2">
                  <c:v>13</c:v>
                </c:pt>
                <c:pt idx="3">
                  <c:v>23</c:v>
                </c:pt>
                <c:pt idx="4">
                  <c:v>118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6989696"/>
        <c:axId val="27000832"/>
      </c:barChart>
      <c:catAx>
        <c:axId val="269896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7000832"/>
        <c:crosses val="autoZero"/>
        <c:auto val="1"/>
        <c:lblAlgn val="ctr"/>
        <c:lblOffset val="100"/>
        <c:noMultiLvlLbl val="0"/>
      </c:catAx>
      <c:valAx>
        <c:axId val="270008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69896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  <a:ln w="12700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50800" dist="25400" algn="bl" rotWithShape="0">
                <a:srgbClr val="000000">
                  <a:alpha val="60000"/>
                </a:srgb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Sheet22!$A$1:$A$5</c:f>
              <c:strCache>
                <c:ptCount val="5"/>
                <c:pt idx="0">
                  <c:v>800(d)</c:v>
                </c:pt>
                <c:pt idx="1">
                  <c:v>800(g)(3)</c:v>
                </c:pt>
                <c:pt idx="2">
                  <c:v>800(g)(5)(ii)</c:v>
                </c:pt>
                <c:pt idx="3">
                  <c:v>800(b)(3)</c:v>
                </c:pt>
                <c:pt idx="4">
                  <c:v>800(q)(2)</c:v>
                </c:pt>
              </c:strCache>
            </c:strRef>
          </c:cat>
          <c:val>
            <c:numRef>
              <c:f>Sheet22!$B$1:$B$5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7031424"/>
        <c:axId val="27034368"/>
      </c:barChart>
      <c:catAx>
        <c:axId val="2703142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7034368"/>
        <c:crosses val="autoZero"/>
        <c:auto val="1"/>
        <c:lblAlgn val="ctr"/>
        <c:lblOffset val="100"/>
        <c:noMultiLvlLbl val="0"/>
      </c:catAx>
      <c:valAx>
        <c:axId val="270343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70314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  <a:ln w="12700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50800" dist="25400" algn="bl" rotWithShape="0">
                <a:srgbClr val="000000">
                  <a:alpha val="60000"/>
                </a:srgb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Sheet23!$A$1:$A$5</c:f>
              <c:strCache>
                <c:ptCount val="5"/>
                <c:pt idx="0">
                  <c:v>850(g)</c:v>
                </c:pt>
                <c:pt idx="1">
                  <c:v>850(b) </c:v>
                </c:pt>
                <c:pt idx="2">
                  <c:v>851(b) </c:v>
                </c:pt>
                <c:pt idx="3">
                  <c:v>850(c) </c:v>
                </c:pt>
                <c:pt idx="4">
                  <c:v>850(a) </c:v>
                </c:pt>
              </c:strCache>
            </c:strRef>
          </c:cat>
          <c:val>
            <c:numRef>
              <c:f>Sheet23!$B$1:$B$5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4</c:v>
                </c:pt>
                <c:pt idx="3">
                  <c:v>6</c:v>
                </c:pt>
                <c:pt idx="4">
                  <c:v>49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7220608"/>
        <c:axId val="27223552"/>
      </c:barChart>
      <c:catAx>
        <c:axId val="2722060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7223552"/>
        <c:crosses val="autoZero"/>
        <c:auto val="1"/>
        <c:lblAlgn val="ctr"/>
        <c:lblOffset val="100"/>
        <c:noMultiLvlLbl val="0"/>
      </c:catAx>
      <c:valAx>
        <c:axId val="272235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72206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  <a:ln w="12700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50800" dist="25400" algn="bl" rotWithShape="0">
                <a:srgbClr val="000000">
                  <a:alpha val="60000"/>
                </a:srgb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2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Sheet6!$A$1:$A$5</c:f>
              <c:strCache>
                <c:ptCount val="5"/>
                <c:pt idx="0">
                  <c:v>28(a) </c:v>
                </c:pt>
                <c:pt idx="1">
                  <c:v>25(a) </c:v>
                </c:pt>
                <c:pt idx="2">
                  <c:v>20(b)(1) </c:v>
                </c:pt>
                <c:pt idx="3">
                  <c:v>21(b)(2) </c:v>
                </c:pt>
                <c:pt idx="4">
                  <c:v>20(b)(2) </c:v>
                </c:pt>
              </c:strCache>
            </c:strRef>
          </c:cat>
          <c:val>
            <c:numRef>
              <c:f>Sheet6!$B$1:$B$5</c:f>
              <c:numCache>
                <c:formatCode>General</c:formatCode>
                <c:ptCount val="5"/>
                <c:pt idx="0">
                  <c:v>72</c:v>
                </c:pt>
                <c:pt idx="1">
                  <c:v>124</c:v>
                </c:pt>
                <c:pt idx="2">
                  <c:v>281</c:v>
                </c:pt>
                <c:pt idx="3">
                  <c:v>434</c:v>
                </c:pt>
                <c:pt idx="4">
                  <c:v>632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6387584"/>
        <c:axId val="26394624"/>
      </c:barChart>
      <c:catAx>
        <c:axId val="2638758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b="0"/>
            </a:pPr>
            <a:endParaRPr lang="en-US"/>
          </a:p>
        </c:txPr>
        <c:crossAx val="26394624"/>
        <c:crosses val="autoZero"/>
        <c:auto val="1"/>
        <c:lblAlgn val="ctr"/>
        <c:lblOffset val="100"/>
        <c:noMultiLvlLbl val="0"/>
      </c:catAx>
      <c:valAx>
        <c:axId val="263946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63875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  <a:ln w="12700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50800" dist="25400" algn="bl" rotWithShape="0">
                <a:srgbClr val="000000">
                  <a:alpha val="60000"/>
                </a:srgb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Sheet24!$A$1:$A$3</c:f>
              <c:strCache>
                <c:ptCount val="3"/>
                <c:pt idx="0">
                  <c:v>950(b)(3)</c:v>
                </c:pt>
                <c:pt idx="1">
                  <c:v>960(c)(1)(iii)(B) </c:v>
                </c:pt>
                <c:pt idx="2">
                  <c:v>962(b)(3)</c:v>
                </c:pt>
              </c:strCache>
            </c:strRef>
          </c:cat>
          <c:val>
            <c:numRef>
              <c:f>Sheet24!$B$1:$B$3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7258240"/>
        <c:axId val="27539712"/>
      </c:barChart>
      <c:catAx>
        <c:axId val="2725824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7539712"/>
        <c:crosses val="autoZero"/>
        <c:auto val="1"/>
        <c:lblAlgn val="ctr"/>
        <c:lblOffset val="100"/>
        <c:noMultiLvlLbl val="0"/>
      </c:catAx>
      <c:valAx>
        <c:axId val="275397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72582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1000(b) </c:v>
                </c:pt>
              </c:strCache>
            </c:strRef>
          </c:tx>
          <c:spPr>
            <a:solidFill>
              <a:schemeClr val="accent4"/>
            </a:solidFill>
            <a:ln w="12700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50800" dist="25400" algn="bl" rotWithShape="0">
                <a:srgbClr val="000000">
                  <a:alpha val="60000"/>
                </a:srgb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Sheet1!$B$1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7561344"/>
        <c:axId val="27580672"/>
      </c:barChart>
      <c:catAx>
        <c:axId val="27561344"/>
        <c:scaling>
          <c:orientation val="minMax"/>
        </c:scaling>
        <c:delete val="0"/>
        <c:axPos val="l"/>
        <c:majorTickMark val="out"/>
        <c:minorTickMark val="none"/>
        <c:tickLblPos val="nextTo"/>
        <c:crossAx val="27580672"/>
        <c:crosses val="autoZero"/>
        <c:auto val="1"/>
        <c:lblAlgn val="ctr"/>
        <c:lblOffset val="100"/>
        <c:noMultiLvlLbl val="0"/>
      </c:catAx>
      <c:valAx>
        <c:axId val="275806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75613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  <a:ln w="12700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50800" dist="25400" algn="bl" rotWithShape="0">
                <a:srgbClr val="000000">
                  <a:alpha val="60000"/>
                </a:srgb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Sheet26!$A$1:$A$5</c:f>
              <c:strCache>
                <c:ptCount val="5"/>
                <c:pt idx="0">
                  <c:v>1051(a)</c:v>
                </c:pt>
                <c:pt idx="1">
                  <c:v>1060(a) </c:v>
                </c:pt>
                <c:pt idx="2">
                  <c:v>1053(b)(13) </c:v>
                </c:pt>
                <c:pt idx="3">
                  <c:v>1053(b)(4) </c:v>
                </c:pt>
                <c:pt idx="4">
                  <c:v>1053(b)(1) </c:v>
                </c:pt>
              </c:strCache>
            </c:strRef>
          </c:cat>
          <c:val>
            <c:numRef>
              <c:f>Sheet26!$B$1:$B$5</c:f>
              <c:numCache>
                <c:formatCode>General</c:formatCode>
                <c:ptCount val="5"/>
                <c:pt idx="0">
                  <c:v>150</c:v>
                </c:pt>
                <c:pt idx="1">
                  <c:v>244</c:v>
                </c:pt>
                <c:pt idx="2">
                  <c:v>276</c:v>
                </c:pt>
                <c:pt idx="3">
                  <c:v>364</c:v>
                </c:pt>
                <c:pt idx="4">
                  <c:v>1514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7344256"/>
        <c:axId val="27355392"/>
      </c:barChart>
      <c:catAx>
        <c:axId val="2734425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7355392"/>
        <c:crosses val="autoZero"/>
        <c:auto val="1"/>
        <c:lblAlgn val="ctr"/>
        <c:lblOffset val="100"/>
        <c:noMultiLvlLbl val="0"/>
      </c:catAx>
      <c:valAx>
        <c:axId val="273553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73442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  <a:ln w="12700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50800" dist="25400" algn="bl" rotWithShape="0">
                <a:srgbClr val="000000">
                  <a:alpha val="60000"/>
                </a:srgb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Sheet27!$A$1:$A$5</c:f>
              <c:strCache>
                <c:ptCount val="5"/>
                <c:pt idx="0">
                  <c:v>1101(e)(1) </c:v>
                </c:pt>
                <c:pt idx="1">
                  <c:v>1101(k)(3)(i) </c:v>
                </c:pt>
                <c:pt idx="2">
                  <c:v>1101(f)(1)(i)</c:v>
                </c:pt>
                <c:pt idx="3">
                  <c:v>1101(f)(2)(i)</c:v>
                </c:pt>
                <c:pt idx="4">
                  <c:v>1101(k)(9)(i) </c:v>
                </c:pt>
              </c:strCache>
            </c:strRef>
          </c:cat>
          <c:val>
            <c:numRef>
              <c:f>Sheet27!$B$1:$B$5</c:f>
              <c:numCache>
                <c:formatCode>General</c:formatCode>
                <c:ptCount val="5"/>
                <c:pt idx="0">
                  <c:v>12</c:v>
                </c:pt>
                <c:pt idx="1">
                  <c:v>15</c:v>
                </c:pt>
                <c:pt idx="2">
                  <c:v>18</c:v>
                </c:pt>
                <c:pt idx="3">
                  <c:v>29</c:v>
                </c:pt>
                <c:pt idx="4">
                  <c:v>30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7423104"/>
        <c:axId val="27425792"/>
      </c:barChart>
      <c:catAx>
        <c:axId val="2742310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7425792"/>
        <c:crosses val="autoZero"/>
        <c:auto val="1"/>
        <c:lblAlgn val="ctr"/>
        <c:lblOffset val="100"/>
        <c:noMultiLvlLbl val="0"/>
      </c:catAx>
      <c:valAx>
        <c:axId val="274257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74231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902805118110237"/>
          <c:y val="3.6199746938633787E-2"/>
          <c:w val="0.80805528215223099"/>
          <c:h val="0.8420374679041435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  <a:ln w="12700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50800" dist="25400" algn="bl" rotWithShape="0">
                <a:srgbClr val="000000">
                  <a:alpha val="60000"/>
                </a:srgb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Sheet28!$A$1:$A$5</c:f>
              <c:strCache>
                <c:ptCount val="5"/>
                <c:pt idx="0">
                  <c:v>1417(c)(1)</c:v>
                </c:pt>
                <c:pt idx="1">
                  <c:v>1428(a) </c:v>
                </c:pt>
                <c:pt idx="2">
                  <c:v>1424(a)(2)(ii)</c:v>
                </c:pt>
                <c:pt idx="3">
                  <c:v>1412(e)(1)</c:v>
                </c:pt>
                <c:pt idx="4">
                  <c:v>1412(f)(1) </c:v>
                </c:pt>
              </c:strCache>
            </c:strRef>
          </c:cat>
          <c:val>
            <c:numRef>
              <c:f>Sheet28!$B$1:$B$5</c:f>
              <c:numCache>
                <c:formatCode>General</c:formatCode>
                <c:ptCount val="5"/>
                <c:pt idx="0">
                  <c:v>8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7862144"/>
        <c:axId val="27881472"/>
      </c:barChart>
      <c:catAx>
        <c:axId val="2786214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7881472"/>
        <c:crosses val="autoZero"/>
        <c:auto val="1"/>
        <c:lblAlgn val="ctr"/>
        <c:lblOffset val="100"/>
        <c:noMultiLvlLbl val="0"/>
      </c:catAx>
      <c:valAx>
        <c:axId val="278814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78621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  <a:ln w="12700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50800" dist="25400" algn="bl" rotWithShape="0">
                <a:srgbClr val="000000">
                  <a:alpha val="60000"/>
                </a:srgbClr>
              </a:outerShdw>
            </a:effectLst>
          </c:spPr>
          <c:invertIfNegative val="0"/>
          <c:cat>
            <c:strRef>
              <c:f>Sheet7!$A$1:$A$6</c:f>
              <c:strCache>
                <c:ptCount val="6"/>
                <c:pt idx="0">
                  <c:v>50(g)</c:v>
                </c:pt>
                <c:pt idx="1">
                  <c:v>62(d)(2)(v)(B) </c:v>
                </c:pt>
                <c:pt idx="2">
                  <c:v>62(d)(2)(v)(C) </c:v>
                </c:pt>
                <c:pt idx="3">
                  <c:v>51(f)(1) </c:v>
                </c:pt>
                <c:pt idx="4">
                  <c:v>62(d)(2)(v)(E)</c:v>
                </c:pt>
                <c:pt idx="5">
                  <c:v>62(d)(1)(i)</c:v>
                </c:pt>
              </c:strCache>
            </c:strRef>
          </c:cat>
          <c:val>
            <c:numRef>
              <c:f>Sheet7!$B$1:$B$6</c:f>
              <c:numCache>
                <c:formatCode>General</c:formatCode>
                <c:ptCount val="6"/>
                <c:pt idx="0">
                  <c:v>23</c:v>
                </c:pt>
                <c:pt idx="1">
                  <c:v>23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47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6258816"/>
        <c:axId val="26264704"/>
      </c:barChart>
      <c:catAx>
        <c:axId val="26258816"/>
        <c:scaling>
          <c:orientation val="minMax"/>
        </c:scaling>
        <c:delete val="0"/>
        <c:axPos val="l"/>
        <c:majorTickMark val="out"/>
        <c:minorTickMark val="none"/>
        <c:tickLblPos val="nextTo"/>
        <c:crossAx val="26264704"/>
        <c:crosses val="autoZero"/>
        <c:auto val="1"/>
        <c:lblAlgn val="ctr"/>
        <c:lblOffset val="100"/>
        <c:noMultiLvlLbl val="0"/>
      </c:catAx>
      <c:valAx>
        <c:axId val="262647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6258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  <a:ln w="12700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50800" dist="25400" algn="bl" rotWithShape="0">
                <a:srgbClr val="000000">
                  <a:alpha val="60000"/>
                </a:srgb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Sheet8!$A$1:$A$5</c:f>
              <c:strCache>
                <c:ptCount val="5"/>
                <c:pt idx="0">
                  <c:v>96</c:v>
                </c:pt>
                <c:pt idx="1">
                  <c:v>102(a)(2) </c:v>
                </c:pt>
                <c:pt idx="2">
                  <c:v>95(a)</c:v>
                </c:pt>
                <c:pt idx="3">
                  <c:v>100(a)</c:v>
                </c:pt>
                <c:pt idx="4">
                  <c:v>102(a)(1) </c:v>
                </c:pt>
              </c:strCache>
            </c:strRef>
          </c:cat>
          <c:val>
            <c:numRef>
              <c:f>Sheet8!$B$1:$B$5</c:f>
              <c:numCache>
                <c:formatCode>General</c:formatCode>
                <c:ptCount val="5"/>
                <c:pt idx="0">
                  <c:v>12</c:v>
                </c:pt>
                <c:pt idx="1">
                  <c:v>18</c:v>
                </c:pt>
                <c:pt idx="2">
                  <c:v>229</c:v>
                </c:pt>
                <c:pt idx="3">
                  <c:v>1183</c:v>
                </c:pt>
                <c:pt idx="4">
                  <c:v>1347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6309376"/>
        <c:axId val="26312064"/>
      </c:barChart>
      <c:catAx>
        <c:axId val="2630937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6312064"/>
        <c:crosses val="autoZero"/>
        <c:auto val="1"/>
        <c:lblAlgn val="ctr"/>
        <c:lblOffset val="100"/>
        <c:noMultiLvlLbl val="0"/>
      </c:catAx>
      <c:valAx>
        <c:axId val="263120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63093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  <a:ln w="12700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50800" dist="25400" algn="bl" rotWithShape="0">
                <a:srgbClr val="000000">
                  <a:alpha val="60000"/>
                </a:srgb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Sheet9!$A$1:$A$5</c:f>
              <c:strCache>
                <c:ptCount val="5"/>
                <c:pt idx="0">
                  <c:v>150(c)(1)(viii) </c:v>
                </c:pt>
                <c:pt idx="1">
                  <c:v>150(a)(4)</c:v>
                </c:pt>
                <c:pt idx="2">
                  <c:v>150(c)(1)(iv) </c:v>
                </c:pt>
                <c:pt idx="3">
                  <c:v>150(c)(1)(vi) </c:v>
                </c:pt>
                <c:pt idx="4">
                  <c:v>150(c)(1)(i) </c:v>
                </c:pt>
              </c:strCache>
            </c:strRef>
          </c:cat>
          <c:val>
            <c:numRef>
              <c:f>Sheet9!$B$1:$B$5</c:f>
              <c:numCache>
                <c:formatCode>General</c:formatCode>
                <c:ptCount val="5"/>
                <c:pt idx="0">
                  <c:v>17</c:v>
                </c:pt>
                <c:pt idx="1">
                  <c:v>19</c:v>
                </c:pt>
                <c:pt idx="2">
                  <c:v>22</c:v>
                </c:pt>
                <c:pt idx="3">
                  <c:v>23</c:v>
                </c:pt>
                <c:pt idx="4">
                  <c:v>42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6683648"/>
        <c:axId val="26702976"/>
      </c:barChart>
      <c:catAx>
        <c:axId val="2668364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6702976"/>
        <c:crosses val="autoZero"/>
        <c:auto val="1"/>
        <c:lblAlgn val="ctr"/>
        <c:lblOffset val="100"/>
        <c:noMultiLvlLbl val="0"/>
      </c:catAx>
      <c:valAx>
        <c:axId val="267029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66836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  <a:ln w="12700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50800" dist="25400" algn="bl" rotWithShape="0">
                <a:srgbClr val="000000">
                  <a:alpha val="60000"/>
                </a:srgb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Sheet10!$A$1:$A$5</c:f>
              <c:strCache>
                <c:ptCount val="5"/>
                <c:pt idx="0">
                  <c:v>200(c)(1)</c:v>
                </c:pt>
                <c:pt idx="1">
                  <c:v>200(a) </c:v>
                </c:pt>
                <c:pt idx="2">
                  <c:v>201(a) </c:v>
                </c:pt>
                <c:pt idx="3">
                  <c:v>200(g)(2) </c:v>
                </c:pt>
                <c:pt idx="4">
                  <c:v>200(g)(1)</c:v>
                </c:pt>
              </c:strCache>
            </c:strRef>
          </c:cat>
          <c:val>
            <c:numRef>
              <c:f>Sheet10!$B$1:$B$5</c:f>
              <c:numCache>
                <c:formatCode>General</c:formatCode>
                <c:ptCount val="5"/>
                <c:pt idx="0">
                  <c:v>2</c:v>
                </c:pt>
                <c:pt idx="1">
                  <c:v>5</c:v>
                </c:pt>
                <c:pt idx="2">
                  <c:v>15</c:v>
                </c:pt>
                <c:pt idx="3">
                  <c:v>22</c:v>
                </c:pt>
                <c:pt idx="4">
                  <c:v>23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6725376"/>
        <c:axId val="26740608"/>
      </c:barChart>
      <c:catAx>
        <c:axId val="2672537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6740608"/>
        <c:crosses val="autoZero"/>
        <c:auto val="1"/>
        <c:lblAlgn val="ctr"/>
        <c:lblOffset val="100"/>
        <c:noMultiLvlLbl val="0"/>
      </c:catAx>
      <c:valAx>
        <c:axId val="267406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67253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  <a:ln w="12700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50800" dist="25400" algn="bl" rotWithShape="0">
                <a:srgbClr val="000000">
                  <a:alpha val="60000"/>
                </a:srgb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Sheet11!$A$1:$A$5</c:f>
              <c:strCache>
                <c:ptCount val="5"/>
                <c:pt idx="0">
                  <c:v>250(a)(1) </c:v>
                </c:pt>
                <c:pt idx="1">
                  <c:v>251(a)(2)(i) </c:v>
                </c:pt>
                <c:pt idx="2">
                  <c:v>251(b)(1) </c:v>
                </c:pt>
                <c:pt idx="3">
                  <c:v>251(a)(1) </c:v>
                </c:pt>
                <c:pt idx="4">
                  <c:v>252(a) </c:v>
                </c:pt>
              </c:strCache>
            </c:strRef>
          </c:cat>
          <c:val>
            <c:numRef>
              <c:f>Sheet11!$B$1:$B$5</c:f>
              <c:numCache>
                <c:formatCode>General</c:formatCode>
                <c:ptCount val="5"/>
                <c:pt idx="0">
                  <c:v>9</c:v>
                </c:pt>
                <c:pt idx="1">
                  <c:v>11</c:v>
                </c:pt>
                <c:pt idx="2">
                  <c:v>15</c:v>
                </c:pt>
                <c:pt idx="3">
                  <c:v>16</c:v>
                </c:pt>
                <c:pt idx="4">
                  <c:v>19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6808704"/>
        <c:axId val="26811392"/>
      </c:barChart>
      <c:catAx>
        <c:axId val="2680870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6811392"/>
        <c:crosses val="autoZero"/>
        <c:auto val="1"/>
        <c:lblAlgn val="ctr"/>
        <c:lblOffset val="100"/>
        <c:noMultiLvlLbl val="0"/>
      </c:catAx>
      <c:valAx>
        <c:axId val="268113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68087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  <a:ln w="12700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50800" dist="25400" algn="bl" rotWithShape="0">
                <a:srgbClr val="000000">
                  <a:alpha val="60000"/>
                </a:srgb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Sheet12!$A$1:$A$5</c:f>
              <c:strCache>
                <c:ptCount val="5"/>
                <c:pt idx="0">
                  <c:v>304(f)</c:v>
                </c:pt>
                <c:pt idx="1">
                  <c:v>300(b)(2) </c:v>
                </c:pt>
                <c:pt idx="2">
                  <c:v>304(h)(1)</c:v>
                </c:pt>
                <c:pt idx="3">
                  <c:v>304(d) </c:v>
                </c:pt>
                <c:pt idx="4">
                  <c:v>300(b)(1) </c:v>
                </c:pt>
              </c:strCache>
            </c:strRef>
          </c:cat>
          <c:val>
            <c:numRef>
              <c:f>Sheet12!$B$1:$B$5</c:f>
              <c:numCache>
                <c:formatCode>General</c:formatCode>
                <c:ptCount val="5"/>
                <c:pt idx="0">
                  <c:v>29</c:v>
                </c:pt>
                <c:pt idx="1">
                  <c:v>35</c:v>
                </c:pt>
                <c:pt idx="2">
                  <c:v>35</c:v>
                </c:pt>
                <c:pt idx="3">
                  <c:v>57</c:v>
                </c:pt>
                <c:pt idx="4">
                  <c:v>121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6850432"/>
        <c:axId val="26861568"/>
      </c:barChart>
      <c:catAx>
        <c:axId val="2685043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6861568"/>
        <c:crosses val="autoZero"/>
        <c:auto val="1"/>
        <c:lblAlgn val="ctr"/>
        <c:lblOffset val="100"/>
        <c:noMultiLvlLbl val="0"/>
      </c:catAx>
      <c:valAx>
        <c:axId val="268615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68504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  <a:ln w="12700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50800" dist="25400" algn="bl" rotWithShape="0">
                <a:srgbClr val="000000">
                  <a:alpha val="60000"/>
                </a:srgb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Sheet13!$A$1:$A$5</c:f>
              <c:strCache>
                <c:ptCount val="5"/>
                <c:pt idx="0">
                  <c:v>350(a)(7)</c:v>
                </c:pt>
                <c:pt idx="1">
                  <c:v>350(h)</c:v>
                </c:pt>
                <c:pt idx="2">
                  <c:v>351(b)(4) </c:v>
                </c:pt>
                <c:pt idx="3">
                  <c:v>350(a)(10) </c:v>
                </c:pt>
                <c:pt idx="4">
                  <c:v>350(a)(9) </c:v>
                </c:pt>
              </c:strCache>
            </c:strRef>
          </c:cat>
          <c:val>
            <c:numRef>
              <c:f>Sheet13!$B$1:$B$5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11</c:v>
                </c:pt>
                <c:pt idx="3">
                  <c:v>16</c:v>
                </c:pt>
                <c:pt idx="4">
                  <c:v>26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6453888"/>
        <c:axId val="26456832"/>
      </c:barChart>
      <c:catAx>
        <c:axId val="2645388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6456832"/>
        <c:crosses val="autoZero"/>
        <c:auto val="1"/>
        <c:lblAlgn val="ctr"/>
        <c:lblOffset val="100"/>
        <c:noMultiLvlLbl val="0"/>
      </c:catAx>
      <c:valAx>
        <c:axId val="264568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64538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1FABC-87A9-4E81-A8A8-4860D3C379E2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F29C1-87F2-4AC7-A9DA-3CEE795C9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75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F29C1-87F2-4AC7-A9DA-3CEE795C97F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04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EF07-4D6B-47E5-8389-73175C2FD7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EF07-4D6B-47E5-8389-73175C2FD7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cap="small" baseline="0">
                <a:solidFill>
                  <a:schemeClr val="accent4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EF07-4D6B-47E5-8389-73175C2FD7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905000" y="6324600"/>
            <a:ext cx="5181600" cy="304800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0" kern="1200" cap="small" dirty="0" smtClean="0">
                <a:solidFill>
                  <a:schemeClr val="accent4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Number of Serious Violations – FY 2015</a:t>
            </a:r>
          </a:p>
          <a:p>
            <a:pPr algn="ctr"/>
            <a:endParaRPr lang="en-US" sz="2000" b="1" cap="small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 rot="16200000">
            <a:off x="-1422488" y="3682913"/>
            <a:ext cx="3835575" cy="533399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0" cap="small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29 CFR 1926.</a:t>
            </a:r>
          </a:p>
          <a:p>
            <a:pPr algn="l"/>
            <a:endParaRPr lang="en-US" sz="2400" b="0" cap="small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634312" y="914400"/>
            <a:ext cx="4204888" cy="1266624"/>
          </a:xfrm>
        </p:spPr>
        <p:txBody>
          <a:bodyPr>
            <a:noAutofit/>
          </a:bodyPr>
          <a:lstStyle>
            <a:lvl1pPr algn="r">
              <a:defRPr sz="4400" baseline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Most Frequently Cited Violations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87686" y="5486400"/>
            <a:ext cx="3951514" cy="8532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800" b="1">
                <a:solidFill>
                  <a:schemeClr val="accent4">
                    <a:lumMod val="75000"/>
                  </a:schemeClr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OSHA Federal Standards</a:t>
            </a:r>
          </a:p>
          <a:p>
            <a:pPr lvl="0"/>
            <a:r>
              <a:rPr lang="en-US" dirty="0" smtClean="0"/>
              <a:t>October 1, 2014 – September 30, 2015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773077" y="2971800"/>
            <a:ext cx="4066123" cy="230832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4800" b="1" i="0" u="none" strike="noStrike" spc="50" normalizeH="0" baseline="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anose="020B0806030902050204" pitchFamily="34" charset="0"/>
                <a:ea typeface="ヒラギノ角ゴ ProN W3" charset="0"/>
                <a:cs typeface="ヒラギノ角ゴ ProN W3" charset="0"/>
                <a:sym typeface="Gill Sans" charset="0"/>
              </a:rPr>
              <a:t>CONSTRUCTION</a:t>
            </a:r>
          </a:p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4800" b="1" i="0" u="none" strike="noStrike" spc="50" normalizeH="0" baseline="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anose="020B0806030902050204" pitchFamily="34" charset="0"/>
                <a:ea typeface="ヒラギノ角ゴ ProN W3" charset="0"/>
                <a:cs typeface="ヒラギノ角ゴ ProN W3" charset="0"/>
                <a:sym typeface="Gill Sans" charset="0"/>
              </a:rPr>
              <a:t>INDUSTRY</a:t>
            </a:r>
          </a:p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4800" b="1" i="0" u="none" strike="noStrike" spc="50" normalizeH="0" baseline="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anose="020B0806030902050204" pitchFamily="34" charset="0"/>
                <a:ea typeface="ヒラギノ角ゴ ProN W3" charset="0"/>
                <a:cs typeface="ヒラギノ角ゴ ProN W3" charset="0"/>
                <a:sym typeface="Gill Sans" charset="0"/>
              </a:rPr>
              <a:t>FY 2015</a:t>
            </a:r>
          </a:p>
        </p:txBody>
      </p:sp>
      <p:pic>
        <p:nvPicPr>
          <p:cNvPr id="8" name="Picture 3" descr="C:\Users\KBurke\Desktop\Lectora Working\2200\2200_WBT_v1\html\images\osha-logo-resized-600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14213"/>
            <a:ext cx="2209800" cy="6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8667" y="0"/>
            <a:ext cx="456361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FC-Constr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825668" cy="990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504" y="666342"/>
            <a:ext cx="622496" cy="400458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2971800" y="6324600"/>
            <a:ext cx="3276600" cy="304800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 of Serious Violations – FY 2012</a:t>
            </a:r>
          </a:p>
          <a:p>
            <a:pPr algn="l"/>
            <a:endParaRPr lang="en-US" sz="1400" b="1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2/10/2016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7" r:id="rId3"/>
    <p:sldLayoutId id="2147483703" r:id="rId4"/>
    <p:sldLayoutId id="2147483704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small" spc="-100" baseline="0">
          <a:ln>
            <a:noFill/>
          </a:ln>
          <a:solidFill>
            <a:schemeClr val="tx2"/>
          </a:solidFill>
          <a:effectLst/>
          <a:latin typeface="+mn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495800" y="5334000"/>
            <a:ext cx="4648200" cy="914400"/>
          </a:xfrm>
          <a:prstGeom prst="rect">
            <a:avLst/>
          </a:prstGeom>
          <a:solidFill>
            <a:srgbClr val="92D050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219200"/>
            <a:ext cx="4191000" cy="1676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/>
                <a:latin typeface="+mn-lt"/>
              </a:rPr>
              <a:t>Most Frequently Cited Serious Violations</a:t>
            </a:r>
            <a:endParaRPr lang="en-US" sz="3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/>
              <a:latin typeface="+mn-lt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191000" y="5410200"/>
            <a:ext cx="4648200" cy="838200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chemeClr val="accent4">
                    <a:lumMod val="75000"/>
                  </a:schemeClr>
                </a:solidFill>
              </a:rPr>
              <a:t>OSHA Federal Standards</a:t>
            </a:r>
          </a:p>
          <a:p>
            <a:r>
              <a:rPr lang="en-US" sz="1800" b="1" dirty="0" smtClean="0">
                <a:solidFill>
                  <a:schemeClr val="accent4">
                    <a:lumMod val="75000"/>
                  </a:schemeClr>
                </a:solidFill>
              </a:rPr>
              <a:t>October 1, 2014 – September 30, 2015</a:t>
            </a:r>
            <a:endParaRPr lang="en-US" sz="18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29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8265951"/>
              </p:ext>
            </p:extLst>
          </p:nvPr>
        </p:nvGraphicFramePr>
        <p:xfrm>
          <a:off x="1524000" y="1965645"/>
          <a:ext cx="57150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Welding </a:t>
            </a:r>
            <a:r>
              <a:rPr lang="en-US" sz="3200" dirty="0">
                <a:latin typeface="+mn-lt"/>
              </a:rPr>
              <a:t>&amp; </a:t>
            </a:r>
            <a:r>
              <a:rPr lang="en-US" sz="3200" dirty="0" smtClean="0">
                <a:latin typeface="+mn-lt"/>
              </a:rPr>
              <a:t>Cutting</a:t>
            </a:r>
            <a:br>
              <a:rPr lang="en-US" sz="3200" dirty="0" smtClean="0">
                <a:latin typeface="+mn-lt"/>
              </a:rPr>
            </a:br>
            <a:r>
              <a:rPr lang="en-US" sz="3200" dirty="0" smtClean="0">
                <a:latin typeface="+mn-lt"/>
              </a:rPr>
              <a:t>[1926.350 </a:t>
            </a:r>
            <a:r>
              <a:rPr lang="en-US" sz="3200" dirty="0" smtClean="0">
                <a:latin typeface="+mn-lt"/>
              </a:rPr>
              <a:t>-.354]</a:t>
            </a:r>
            <a:endParaRPr lang="en-US" sz="3200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2542232" y="4974669"/>
            <a:ext cx="4042954" cy="359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Securing of Cylinders </a:t>
            </a:r>
            <a:r>
              <a:rPr lang="en-US" sz="1700" cap="small" dirty="0" smtClean="0"/>
              <a:t>While </a:t>
            </a:r>
            <a:r>
              <a:rPr lang="en-US" sz="1700" cap="small" dirty="0"/>
              <a:t>in Use 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2542232" y="4267200"/>
            <a:ext cx="5382568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Regulators and </a:t>
            </a:r>
            <a:r>
              <a:rPr lang="en-US" sz="1700" cap="small" dirty="0" smtClean="0"/>
              <a:t>Gauges Shall </a:t>
            </a:r>
            <a:r>
              <a:rPr lang="en-US" sz="1700" cap="small" dirty="0"/>
              <a:t>B</a:t>
            </a:r>
            <a:r>
              <a:rPr lang="en-US" sz="1700" cap="small" dirty="0" smtClean="0"/>
              <a:t>e </a:t>
            </a:r>
            <a:r>
              <a:rPr lang="en-US" sz="1700" cap="small" dirty="0"/>
              <a:t>in </a:t>
            </a:r>
            <a:r>
              <a:rPr lang="en-US" sz="1700" cap="small" dirty="0" smtClean="0"/>
              <a:t>Proper Working Order</a:t>
            </a:r>
            <a:endParaRPr lang="en-US" sz="1700" cap="small" dirty="0"/>
          </a:p>
        </p:txBody>
      </p:sp>
      <p:sp>
        <p:nvSpPr>
          <p:cNvPr id="5" name="Rectangle 4"/>
          <p:cNvSpPr/>
          <p:nvPr/>
        </p:nvSpPr>
        <p:spPr>
          <a:xfrm>
            <a:off x="2409861" y="1981200"/>
            <a:ext cx="2469907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Cylinders Secured Upright</a:t>
            </a:r>
          </a:p>
        </p:txBody>
      </p:sp>
      <p:sp>
        <p:nvSpPr>
          <p:cNvPr id="6" name="Rectangle 5"/>
          <p:cNvSpPr/>
          <p:nvPr/>
        </p:nvSpPr>
        <p:spPr>
          <a:xfrm>
            <a:off x="2409861" y="2734869"/>
            <a:ext cx="2340897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Oxygen Cylinder Storage</a:t>
            </a:r>
          </a:p>
        </p:txBody>
      </p:sp>
      <p:sp>
        <p:nvSpPr>
          <p:cNvPr id="7" name="Rectangle 6"/>
          <p:cNvSpPr/>
          <p:nvPr/>
        </p:nvSpPr>
        <p:spPr>
          <a:xfrm>
            <a:off x="2409861" y="3456057"/>
            <a:ext cx="257294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Using Cables Needing Repair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J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60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3188153"/>
              </p:ext>
            </p:extLst>
          </p:nvPr>
        </p:nvGraphicFramePr>
        <p:xfrm>
          <a:off x="1447800" y="2057400"/>
          <a:ext cx="5562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Electrical </a:t>
            </a:r>
            <a:r>
              <a:rPr lang="en-US" sz="3200" dirty="0"/>
              <a:t>[</a:t>
            </a:r>
            <a:r>
              <a:rPr lang="en-US" sz="3200" dirty="0" smtClean="0">
                <a:latin typeface="+mn-lt"/>
              </a:rPr>
              <a:t>1926.400 – .449]</a:t>
            </a:r>
            <a:endParaRPr lang="en-US" sz="3200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2590800" y="5100638"/>
            <a:ext cx="3204754" cy="2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Equipment Installation and Use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2590800" y="4310062"/>
            <a:ext cx="4106091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Use of GFCI or Assured Grounding Program</a:t>
            </a:r>
          </a:p>
        </p:txBody>
      </p:sp>
      <p:sp>
        <p:nvSpPr>
          <p:cNvPr id="5" name="Rectangle 4"/>
          <p:cNvSpPr/>
          <p:nvPr/>
        </p:nvSpPr>
        <p:spPr>
          <a:xfrm>
            <a:off x="2514600" y="2084457"/>
            <a:ext cx="1564211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Grounding Path</a:t>
            </a:r>
          </a:p>
        </p:txBody>
      </p:sp>
      <p:sp>
        <p:nvSpPr>
          <p:cNvPr id="6" name="Rectangle 5"/>
          <p:cNvSpPr/>
          <p:nvPr/>
        </p:nvSpPr>
        <p:spPr>
          <a:xfrm>
            <a:off x="2514600" y="2846457"/>
            <a:ext cx="2912079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Worn/Frayed Cords and Cables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4600" y="3532257"/>
            <a:ext cx="244650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Flexible Cord Strain Relief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K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89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464220"/>
              </p:ext>
            </p:extLst>
          </p:nvPr>
        </p:nvGraphicFramePr>
        <p:xfrm>
          <a:off x="1295400" y="2160656"/>
          <a:ext cx="5715000" cy="3859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Scaffolds </a:t>
            </a:r>
            <a:r>
              <a:rPr lang="en-US" sz="3200" dirty="0"/>
              <a:t>[</a:t>
            </a:r>
            <a:r>
              <a:rPr lang="en-US" sz="3200" dirty="0" smtClean="0">
                <a:latin typeface="+mn-lt"/>
              </a:rPr>
              <a:t>1926.450 – .454]</a:t>
            </a:r>
            <a:endParaRPr lang="en-US" sz="3200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2460625" y="4343400"/>
            <a:ext cx="1654175" cy="2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Full </a:t>
            </a:r>
            <a:r>
              <a:rPr lang="en-US" sz="1700" cap="small" dirty="0" smtClean="0"/>
              <a:t>Planking</a:t>
            </a:r>
            <a:endParaRPr lang="en-US" sz="1700" cap="small" dirty="0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2438400" y="5105400"/>
            <a:ext cx="49530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Protection by PFAS or Guard R</a:t>
            </a:r>
            <a:r>
              <a:rPr lang="en-US" sz="1700" cap="small" dirty="0" smtClean="0"/>
              <a:t>ail </a:t>
            </a:r>
            <a:r>
              <a:rPr lang="en-US" sz="1700" cap="small" dirty="0"/>
              <a:t>system</a:t>
            </a:r>
          </a:p>
        </p:txBody>
      </p:sp>
      <p:sp>
        <p:nvSpPr>
          <p:cNvPr id="5" name="Rectangle 4"/>
          <p:cNvSpPr/>
          <p:nvPr/>
        </p:nvSpPr>
        <p:spPr>
          <a:xfrm>
            <a:off x="2338015" y="2209800"/>
            <a:ext cx="1503297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Fall P</a:t>
            </a:r>
            <a:r>
              <a:rPr lang="en-US" sz="1700" cap="small" dirty="0" smtClean="0"/>
              <a:t>rotection</a:t>
            </a:r>
            <a:endParaRPr lang="en-US" sz="1700" cap="small" dirty="0"/>
          </a:p>
        </p:txBody>
      </p:sp>
      <p:sp>
        <p:nvSpPr>
          <p:cNvPr id="6" name="Rectangle 5"/>
          <p:cNvSpPr/>
          <p:nvPr/>
        </p:nvSpPr>
        <p:spPr>
          <a:xfrm>
            <a:off x="2338015" y="2922657"/>
            <a:ext cx="266464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Aerial </a:t>
            </a:r>
            <a:r>
              <a:rPr lang="en-US" sz="1700" cap="small" dirty="0" smtClean="0"/>
              <a:t>Lifts </a:t>
            </a:r>
            <a:r>
              <a:rPr lang="en-US" sz="1700" cap="small" dirty="0"/>
              <a:t>– Fall P</a:t>
            </a:r>
            <a:r>
              <a:rPr lang="en-US" sz="1700" cap="small" dirty="0" smtClean="0"/>
              <a:t>rotection</a:t>
            </a:r>
            <a:endParaRPr lang="en-US" sz="1700" cap="small" dirty="0"/>
          </a:p>
        </p:txBody>
      </p:sp>
      <p:sp>
        <p:nvSpPr>
          <p:cNvPr id="7" name="Rectangle 6"/>
          <p:cNvSpPr/>
          <p:nvPr/>
        </p:nvSpPr>
        <p:spPr>
          <a:xfrm>
            <a:off x="2338015" y="3608457"/>
            <a:ext cx="1152751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Safe A</a:t>
            </a:r>
            <a:r>
              <a:rPr lang="en-US" sz="1700" cap="small" dirty="0" smtClean="0"/>
              <a:t>ccess</a:t>
            </a:r>
            <a:endParaRPr lang="en-US" sz="1700" cap="small" dirty="0"/>
          </a:p>
        </p:txBody>
      </p:sp>
      <p:sp>
        <p:nvSpPr>
          <p:cNvPr id="13" name="TextBox 12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L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40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0832079"/>
              </p:ext>
            </p:extLst>
          </p:nvPr>
        </p:nvGraphicFramePr>
        <p:xfrm>
          <a:off x="1530616" y="2118360"/>
          <a:ext cx="5392614" cy="3768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Fall </a:t>
            </a:r>
            <a:r>
              <a:rPr lang="en-US" sz="3200" dirty="0">
                <a:latin typeface="+mn-lt"/>
              </a:rPr>
              <a:t>Protection </a:t>
            </a:r>
            <a:r>
              <a:rPr lang="en-US" sz="3200" dirty="0" smtClean="0">
                <a:latin typeface="+mn-lt"/>
              </a:rPr>
              <a:t>[1926.500 – .503]</a:t>
            </a:r>
            <a:endParaRPr lang="en-US" sz="3200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2586446" y="4262438"/>
            <a:ext cx="3280954" cy="2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Roofing </a:t>
            </a:r>
            <a:r>
              <a:rPr lang="en-US" sz="1700" cap="small" dirty="0" smtClean="0"/>
              <a:t>Work </a:t>
            </a:r>
            <a:r>
              <a:rPr lang="en-US" sz="1700" cap="small" dirty="0"/>
              <a:t>on L</a:t>
            </a:r>
            <a:r>
              <a:rPr lang="en-US" sz="1700" cap="small" dirty="0" smtClean="0"/>
              <a:t>ow-sloped </a:t>
            </a:r>
            <a:r>
              <a:rPr lang="en-US" sz="1700" cap="small" dirty="0"/>
              <a:t>R</a:t>
            </a:r>
            <a:r>
              <a:rPr lang="en-US" sz="1700" cap="small" dirty="0" smtClean="0"/>
              <a:t>oofs</a:t>
            </a:r>
            <a:endParaRPr lang="en-US" sz="1700" cap="small" dirty="0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2590800" y="4995862"/>
            <a:ext cx="49530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Roofing W</a:t>
            </a:r>
            <a:r>
              <a:rPr lang="en-US" sz="1700" cap="small" dirty="0" smtClean="0"/>
              <a:t>ork </a:t>
            </a:r>
            <a:r>
              <a:rPr lang="en-US" sz="1700" cap="small" dirty="0"/>
              <a:t>on S</a:t>
            </a:r>
            <a:r>
              <a:rPr lang="en-US" sz="1700" cap="small" dirty="0" smtClean="0"/>
              <a:t>teep Roofs</a:t>
            </a:r>
            <a:endParaRPr lang="en-US" sz="1700" cap="small" dirty="0"/>
          </a:p>
        </p:txBody>
      </p:sp>
      <p:sp>
        <p:nvSpPr>
          <p:cNvPr id="5" name="Rectangle 4"/>
          <p:cNvSpPr/>
          <p:nvPr/>
        </p:nvSpPr>
        <p:spPr>
          <a:xfrm>
            <a:off x="2438400" y="2133600"/>
            <a:ext cx="234198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Residential C</a:t>
            </a:r>
            <a:r>
              <a:rPr lang="en-US" sz="1700" cap="small" dirty="0" smtClean="0"/>
              <a:t>onstruction</a:t>
            </a:r>
            <a:endParaRPr lang="en-US" sz="1700" cap="small" dirty="0"/>
          </a:p>
        </p:txBody>
      </p:sp>
      <p:sp>
        <p:nvSpPr>
          <p:cNvPr id="6" name="Rectangle 5"/>
          <p:cNvSpPr/>
          <p:nvPr/>
        </p:nvSpPr>
        <p:spPr>
          <a:xfrm>
            <a:off x="2438400" y="2846457"/>
            <a:ext cx="246747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Unprotected </a:t>
            </a:r>
            <a:r>
              <a:rPr lang="en-US" sz="1700" cap="small" dirty="0" smtClean="0"/>
              <a:t>Sides </a:t>
            </a:r>
            <a:r>
              <a:rPr lang="en-US" sz="1700" cap="small" dirty="0"/>
              <a:t>&amp; E</a:t>
            </a:r>
            <a:r>
              <a:rPr lang="en-US" sz="1700" cap="small" dirty="0" smtClean="0"/>
              <a:t>dges</a:t>
            </a:r>
            <a:endParaRPr lang="en-US" sz="1700" cap="small" dirty="0"/>
          </a:p>
        </p:txBody>
      </p:sp>
      <p:sp>
        <p:nvSpPr>
          <p:cNvPr id="7" name="Rectangle 6"/>
          <p:cNvSpPr/>
          <p:nvPr/>
        </p:nvSpPr>
        <p:spPr>
          <a:xfrm>
            <a:off x="2438400" y="3532257"/>
            <a:ext cx="196361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Fall </a:t>
            </a:r>
            <a:r>
              <a:rPr lang="en-US" sz="1700" cap="small" dirty="0" smtClean="0"/>
              <a:t>Hazard Training</a:t>
            </a:r>
            <a:endParaRPr lang="en-US" sz="1700" cap="small" dirty="0"/>
          </a:p>
        </p:txBody>
      </p:sp>
      <p:sp>
        <p:nvSpPr>
          <p:cNvPr id="13" name="TextBox 12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M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09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3136574"/>
              </p:ext>
            </p:extLst>
          </p:nvPr>
        </p:nvGraphicFramePr>
        <p:xfrm>
          <a:off x="1600200" y="2288976"/>
          <a:ext cx="5334000" cy="3412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+mn-lt"/>
              </a:rPr>
              <a:t>Helicopters</a:t>
            </a:r>
            <a:r>
              <a:rPr lang="en-US" sz="3600" dirty="0">
                <a:latin typeface="+mn-lt"/>
              </a:rPr>
              <a:t>, Hoists, Elevators, and Conveyors </a:t>
            </a:r>
            <a:r>
              <a:rPr lang="en-US" sz="3600" dirty="0" smtClean="0">
                <a:latin typeface="+mn-lt"/>
              </a:rPr>
              <a:t>[1926.550 – .556]</a:t>
            </a:r>
            <a:endParaRPr lang="en-US" sz="3600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1824446" y="2938463"/>
            <a:ext cx="3962400" cy="258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endParaRPr lang="en-US" sz="1600" dirty="0"/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1824446" y="2286000"/>
            <a:ext cx="3492500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2442411" y="2133600"/>
            <a:ext cx="525378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Hoists &amp; Elevators – Complying with Manufacturer’s Recommendations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2442411" y="4267200"/>
            <a:ext cx="525378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Hoists &amp; Elevators – Material </a:t>
            </a:r>
            <a:r>
              <a:rPr lang="en-US" sz="1700" cap="small" dirty="0" smtClean="0"/>
              <a:t>Hoist Shall Conform </a:t>
            </a:r>
            <a:r>
              <a:rPr lang="en-US" sz="1700" cap="small" dirty="0"/>
              <a:t>with ANSI A10.5-1969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42411" y="3194447"/>
            <a:ext cx="479658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Hoists &amp; Elevators – Enclosures for </a:t>
            </a:r>
            <a:r>
              <a:rPr lang="en-US" sz="1700" cap="small" dirty="0" smtClean="0"/>
              <a:t>Hoist Towers Outside </a:t>
            </a:r>
            <a:r>
              <a:rPr lang="en-US" sz="1700" cap="small" dirty="0"/>
              <a:t>of </a:t>
            </a:r>
            <a:r>
              <a:rPr lang="en-US" sz="1700" cap="small" dirty="0" smtClean="0"/>
              <a:t>Structure</a:t>
            </a:r>
            <a:endParaRPr lang="en-US" sz="1700" cap="small" dirty="0"/>
          </a:p>
        </p:txBody>
      </p:sp>
      <p:sp>
        <p:nvSpPr>
          <p:cNvPr id="14" name="TextBox 13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N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2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6837354"/>
              </p:ext>
            </p:extLst>
          </p:nvPr>
        </p:nvGraphicFramePr>
        <p:xfrm>
          <a:off x="1524000" y="2057400"/>
          <a:ext cx="53340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+mn-lt"/>
              </a:rPr>
              <a:t>Motor </a:t>
            </a:r>
            <a:r>
              <a:rPr lang="en-US" sz="3600" dirty="0">
                <a:latin typeface="+mn-lt"/>
              </a:rPr>
              <a:t>Vehicles, Mechanized Equipment, &amp; Marine </a:t>
            </a:r>
            <a:r>
              <a:rPr lang="en-US" sz="3600" dirty="0" smtClean="0">
                <a:latin typeface="+mn-lt"/>
              </a:rPr>
              <a:t>Operations</a:t>
            </a:r>
            <a:br>
              <a:rPr lang="en-US" sz="3600" dirty="0" smtClean="0">
                <a:latin typeface="+mn-lt"/>
              </a:rPr>
            </a:br>
            <a:r>
              <a:rPr lang="en-US" sz="3600" dirty="0" smtClean="0">
                <a:latin typeface="+mn-lt"/>
              </a:rPr>
              <a:t>[1926.600 </a:t>
            </a:r>
            <a:r>
              <a:rPr lang="en-US" sz="3600" dirty="0" smtClean="0">
                <a:latin typeface="+mn-lt"/>
              </a:rPr>
              <a:t>– .606]</a:t>
            </a:r>
            <a:endParaRPr lang="en-US" sz="3600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43200" y="2084457"/>
            <a:ext cx="320735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Industrial Truck Operator Training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2743200" y="3505200"/>
            <a:ext cx="444429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Industrial Trucks ANSI B56.1-1969 Requirements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3200" y="2819400"/>
            <a:ext cx="380476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Modifications that Affect Capacity Rating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743200" y="4267200"/>
            <a:ext cx="3490956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Safe Riding Space on Industrial Trucks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743200" y="4980057"/>
            <a:ext cx="4087337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Safety Platform Secured to Carriage or Forks</a:t>
            </a:r>
          </a:p>
        </p:txBody>
      </p:sp>
      <p:sp>
        <p:nvSpPr>
          <p:cNvPr id="17" name="TextBox 16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O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33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9343127"/>
              </p:ext>
            </p:extLst>
          </p:nvPr>
        </p:nvGraphicFramePr>
        <p:xfrm>
          <a:off x="1447800" y="2037312"/>
          <a:ext cx="5913601" cy="3830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Excavations</a:t>
            </a:r>
            <a:br>
              <a:rPr lang="en-US" sz="3200" dirty="0" smtClean="0"/>
            </a:br>
            <a:r>
              <a:rPr lang="en-US" sz="3200" dirty="0" smtClean="0"/>
              <a:t>[1926.650 </a:t>
            </a:r>
            <a:r>
              <a:rPr lang="en-US" sz="3200" dirty="0" smtClean="0"/>
              <a:t>– .652]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2286000" y="4903857"/>
            <a:ext cx="4770601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Competent Person - Inspection and Employee Removal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0" y="3505200"/>
            <a:ext cx="286905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Competent Person - Inspections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0" y="4191000"/>
            <a:ext cx="5165966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Protection from Falling/Rolling Materials and Equipment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0" y="2743200"/>
            <a:ext cx="1167307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Safe Egress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0" y="2084457"/>
            <a:ext cx="181293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Cave-in Protection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P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60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3296638"/>
              </p:ext>
            </p:extLst>
          </p:nvPr>
        </p:nvGraphicFramePr>
        <p:xfrm>
          <a:off x="1393642" y="2084457"/>
          <a:ext cx="6295721" cy="3793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+mn-lt"/>
              </a:rPr>
              <a:t>Concrete </a:t>
            </a:r>
            <a:r>
              <a:rPr lang="en-US" sz="3600" dirty="0">
                <a:latin typeface="+mn-lt"/>
              </a:rPr>
              <a:t>&amp; Masonry Construction</a:t>
            </a:r>
            <a:br>
              <a:rPr lang="en-US" sz="3600" dirty="0">
                <a:latin typeface="+mn-lt"/>
              </a:rPr>
            </a:br>
            <a:r>
              <a:rPr lang="en-US" sz="3600" dirty="0" smtClean="0">
                <a:latin typeface="+mn-lt"/>
              </a:rPr>
              <a:t>[1926.700 – .706]</a:t>
            </a:r>
            <a:endParaRPr lang="en-US" sz="3600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09800" y="2084457"/>
            <a:ext cx="2608406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Reinforcing Steel Guarding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2209800" y="2846457"/>
            <a:ext cx="483446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Shoring equipment shall be inspected prior to erection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2209800" y="3505200"/>
            <a:ext cx="4639209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Masonry wall over 8 feet shall be braced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09800" y="4218057"/>
            <a:ext cx="334867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Semicircular Masonry Saw Guarding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09800" y="4980057"/>
            <a:ext cx="442685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Lockout/</a:t>
            </a:r>
            <a:r>
              <a:rPr lang="en-US" sz="1700" cap="small" dirty="0" err="1"/>
              <a:t>Tagout</a:t>
            </a:r>
            <a:r>
              <a:rPr lang="en-US" sz="1700" cap="small" dirty="0"/>
              <a:t> of bulk Cement Storage Facilities</a:t>
            </a:r>
          </a:p>
        </p:txBody>
      </p:sp>
      <p:sp>
        <p:nvSpPr>
          <p:cNvPr id="13" name="TextBox 12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Q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57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307575"/>
              </p:ext>
            </p:extLst>
          </p:nvPr>
        </p:nvGraphicFramePr>
        <p:xfrm>
          <a:off x="1447800" y="2057400"/>
          <a:ext cx="54102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Steel </a:t>
            </a:r>
            <a:r>
              <a:rPr lang="en-US" sz="3200" dirty="0" smtClean="0"/>
              <a:t>Erection</a:t>
            </a:r>
            <a:br>
              <a:rPr lang="en-US" sz="3200" dirty="0" smtClean="0"/>
            </a:br>
            <a:r>
              <a:rPr lang="en-US" sz="3200" dirty="0" smtClean="0"/>
              <a:t>[1926.750  </a:t>
            </a:r>
            <a:r>
              <a:rPr lang="en-US" sz="3200" dirty="0"/>
              <a:t>– .761]</a:t>
            </a:r>
            <a:endParaRPr lang="en-US" sz="3200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2362200" y="4876800"/>
            <a:ext cx="4500154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Unsecured Decking in CDZ Exceeding 3,000 </a:t>
            </a:r>
            <a:r>
              <a:rPr lang="en-US" sz="1700" cap="small" dirty="0" err="1" smtClean="0"/>
              <a:t>sqft</a:t>
            </a:r>
            <a:r>
              <a:rPr lang="en-US" sz="1700" cap="small" dirty="0" smtClean="0"/>
              <a:t>.</a:t>
            </a:r>
            <a:endParaRPr lang="en-US" sz="1700" cap="small" dirty="0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2362200" y="4191000"/>
            <a:ext cx="54102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Protection </a:t>
            </a:r>
            <a:r>
              <a:rPr lang="en-US" sz="1700" cap="small" dirty="0" smtClean="0"/>
              <a:t>From Fall Hazards More Than </a:t>
            </a:r>
            <a:r>
              <a:rPr lang="en-US" sz="1700" cap="small" dirty="0"/>
              <a:t>2 </a:t>
            </a:r>
            <a:r>
              <a:rPr lang="en-US" sz="1700" cap="small" dirty="0" smtClean="0"/>
              <a:t>Stories </a:t>
            </a:r>
            <a:r>
              <a:rPr lang="en-US" sz="1700" cap="small" dirty="0"/>
              <a:t>or 30 feet </a:t>
            </a:r>
          </a:p>
        </p:txBody>
      </p:sp>
      <p:sp>
        <p:nvSpPr>
          <p:cNvPr id="5" name="Rectangle 4"/>
          <p:cNvSpPr/>
          <p:nvPr/>
        </p:nvSpPr>
        <p:spPr>
          <a:xfrm>
            <a:off x="2257461" y="2084457"/>
            <a:ext cx="275107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Protection from Fall Hazards</a:t>
            </a:r>
          </a:p>
        </p:txBody>
      </p:sp>
      <p:sp>
        <p:nvSpPr>
          <p:cNvPr id="6" name="Rectangle 5"/>
          <p:cNvSpPr/>
          <p:nvPr/>
        </p:nvSpPr>
        <p:spPr>
          <a:xfrm>
            <a:off x="2257461" y="2804411"/>
            <a:ext cx="196361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Fall Hazard Training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2257461" y="3456057"/>
            <a:ext cx="292099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Fall Protection for Connection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R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79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0189494"/>
              </p:ext>
            </p:extLst>
          </p:nvPr>
        </p:nvGraphicFramePr>
        <p:xfrm>
          <a:off x="1066800" y="1981200"/>
          <a:ext cx="5871754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477962"/>
          </a:xfrm>
        </p:spPr>
        <p:txBody>
          <a:bodyPr>
            <a:noAutofit/>
          </a:bodyPr>
          <a:lstStyle/>
          <a:p>
            <a:r>
              <a:rPr lang="en-US" sz="3200" dirty="0" smtClean="0"/>
              <a:t>Underground </a:t>
            </a:r>
            <a:r>
              <a:rPr lang="en-US" sz="3200" dirty="0"/>
              <a:t>Construction, Caissons, Cofferdams, and Compressed </a:t>
            </a:r>
            <a:r>
              <a:rPr lang="en-US" sz="3200" dirty="0" smtClean="0"/>
              <a:t>Air</a:t>
            </a:r>
            <a:br>
              <a:rPr lang="en-US" sz="3200" dirty="0" smtClean="0"/>
            </a:br>
            <a:r>
              <a:rPr lang="en-US" sz="3200" dirty="0" smtClean="0"/>
              <a:t>[1926.800  </a:t>
            </a:r>
            <a:r>
              <a:rPr lang="en-US" sz="3200" dirty="0"/>
              <a:t>– .804]</a:t>
            </a:r>
            <a:endParaRPr lang="en-US" sz="3200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2085939" y="4267200"/>
            <a:ext cx="4500154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Designated person station above ground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2085939" y="5072062"/>
            <a:ext cx="49530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5-person rescue teams for jobsites less than 25 employees</a:t>
            </a:r>
          </a:p>
        </p:txBody>
      </p:sp>
      <p:sp>
        <p:nvSpPr>
          <p:cNvPr id="5" name="Rectangle 4"/>
          <p:cNvSpPr/>
          <p:nvPr/>
        </p:nvSpPr>
        <p:spPr>
          <a:xfrm>
            <a:off x="1981200" y="1981200"/>
            <a:ext cx="5593967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Controlling access to underground by unauthorized personnel</a:t>
            </a:r>
          </a:p>
        </p:txBody>
      </p:sp>
      <p:sp>
        <p:nvSpPr>
          <p:cNvPr id="6" name="Rectangle 5"/>
          <p:cNvSpPr/>
          <p:nvPr/>
        </p:nvSpPr>
        <p:spPr>
          <a:xfrm>
            <a:off x="1981200" y="2743200"/>
            <a:ext cx="526413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Inspection of drilling area before drilling operations starts</a:t>
            </a:r>
          </a:p>
        </p:txBody>
      </p:sp>
      <p:sp>
        <p:nvSpPr>
          <p:cNvPr id="7" name="Rectangle 6"/>
          <p:cNvSpPr/>
          <p:nvPr/>
        </p:nvSpPr>
        <p:spPr>
          <a:xfrm>
            <a:off x="1981200" y="3532257"/>
            <a:ext cx="6578023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50" cap="small" dirty="0"/>
              <a:t>Employees instructed on recognition and avoidance of hazards underground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 S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3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latin typeface="+mn-lt"/>
              </a:rPr>
              <a:t>Most Frequently Cited Serious Violations in </a:t>
            </a:r>
            <a:r>
              <a:rPr lang="en-US" sz="4000" b="1" dirty="0" smtClean="0">
                <a:latin typeface="+mn-lt"/>
              </a:rPr>
              <a:t>Construction 2015</a:t>
            </a:r>
            <a:endParaRPr lang="en-US" sz="4000" b="1" dirty="0">
              <a:latin typeface="+mn-lt"/>
            </a:endParaRP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1926 Overall MFC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2421211" y="1560697"/>
            <a:ext cx="5057274" cy="27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600" cap="small" dirty="0"/>
              <a:t>Fall Protection – Residential Construction</a:t>
            </a:r>
            <a:endParaRPr lang="en-US" sz="1700" cap="small" dirty="0"/>
          </a:p>
        </p:txBody>
      </p:sp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2421211" y="2038455"/>
            <a:ext cx="5057274" cy="27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600" cap="small" dirty="0"/>
              <a:t>Portable </a:t>
            </a:r>
            <a:r>
              <a:rPr lang="en-US" sz="1600" cap="small" dirty="0" smtClean="0"/>
              <a:t>Ladders </a:t>
            </a:r>
            <a:r>
              <a:rPr lang="en-US" sz="1600" cap="small" dirty="0"/>
              <a:t>N</a:t>
            </a:r>
            <a:r>
              <a:rPr lang="en-US" sz="1600" cap="small" dirty="0" smtClean="0"/>
              <a:t>ot Extended </a:t>
            </a:r>
            <a:r>
              <a:rPr lang="en-US" sz="1600" cap="small" dirty="0"/>
              <a:t>3 feet </a:t>
            </a:r>
            <a:r>
              <a:rPr lang="en-US" sz="1600" cap="small" dirty="0" smtClean="0"/>
              <a:t>Above Landing</a:t>
            </a:r>
            <a:endParaRPr lang="en-US" sz="1700" cap="small" dirty="0"/>
          </a:p>
        </p:txBody>
      </p:sp>
      <p:sp>
        <p:nvSpPr>
          <p:cNvPr id="52" name="Rectangle 8"/>
          <p:cNvSpPr>
            <a:spLocks noChangeArrowheads="1"/>
          </p:cNvSpPr>
          <p:nvPr/>
        </p:nvSpPr>
        <p:spPr bwMode="auto">
          <a:xfrm>
            <a:off x="2410325" y="2544218"/>
            <a:ext cx="5057274" cy="27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600" cap="small" dirty="0"/>
              <a:t>Fall Protection – Unprotected Sides &amp; Edges</a:t>
            </a:r>
            <a:endParaRPr lang="en-US" sz="1700" cap="small" dirty="0"/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2431998" y="3435117"/>
            <a:ext cx="5057274" cy="27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600" cap="small" dirty="0"/>
              <a:t>Fall Protection – Training</a:t>
            </a:r>
            <a:endParaRPr lang="en-US" sz="1700" cap="small" dirty="0"/>
          </a:p>
        </p:txBody>
      </p:sp>
      <p:sp>
        <p:nvSpPr>
          <p:cNvPr id="54" name="Rectangle 8"/>
          <p:cNvSpPr>
            <a:spLocks noChangeArrowheads="1"/>
          </p:cNvSpPr>
          <p:nvPr/>
        </p:nvSpPr>
        <p:spPr bwMode="auto">
          <a:xfrm>
            <a:off x="2410325" y="2986609"/>
            <a:ext cx="5057274" cy="27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600" cap="small" dirty="0"/>
              <a:t>Eye and Face Protection</a:t>
            </a:r>
            <a:endParaRPr lang="en-US" sz="1700" cap="small" dirty="0"/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2414679" y="3915818"/>
            <a:ext cx="5057274" cy="27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600" cap="small" dirty="0"/>
              <a:t>Head Protection</a:t>
            </a:r>
            <a:endParaRPr lang="en-US" sz="1700" cap="small" dirty="0"/>
          </a:p>
        </p:txBody>
      </p:sp>
      <p:sp>
        <p:nvSpPr>
          <p:cNvPr id="56" name="Rectangle 8"/>
          <p:cNvSpPr>
            <a:spLocks noChangeArrowheads="1"/>
          </p:cNvSpPr>
          <p:nvPr/>
        </p:nvSpPr>
        <p:spPr bwMode="auto">
          <a:xfrm>
            <a:off x="2414679" y="4377154"/>
            <a:ext cx="2528637" cy="275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600" cap="small" dirty="0"/>
              <a:t>Scaffolds – Fall Protection</a:t>
            </a:r>
            <a:endParaRPr lang="en-US" sz="1700" cap="small" dirty="0"/>
          </a:p>
        </p:txBody>
      </p:sp>
      <p:sp>
        <p:nvSpPr>
          <p:cNvPr id="57" name="Rectangle 8"/>
          <p:cNvSpPr>
            <a:spLocks noChangeArrowheads="1"/>
          </p:cNvSpPr>
          <p:nvPr/>
        </p:nvSpPr>
        <p:spPr bwMode="auto">
          <a:xfrm>
            <a:off x="2410325" y="4862098"/>
            <a:ext cx="4828674" cy="309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600" cap="small" dirty="0"/>
              <a:t>Aerial lifts – Fall Protection</a:t>
            </a:r>
            <a:endParaRPr lang="en-US" sz="1700" cap="small" dirty="0"/>
          </a:p>
        </p:txBody>
      </p:sp>
      <p:sp>
        <p:nvSpPr>
          <p:cNvPr id="58" name="Rectangle 8"/>
          <p:cNvSpPr>
            <a:spLocks noChangeArrowheads="1"/>
          </p:cNvSpPr>
          <p:nvPr/>
        </p:nvSpPr>
        <p:spPr bwMode="auto">
          <a:xfrm>
            <a:off x="2410325" y="5791200"/>
            <a:ext cx="4676274" cy="27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600" cap="small" dirty="0"/>
              <a:t>Safe Access</a:t>
            </a:r>
            <a:endParaRPr lang="en-US" sz="1700" cap="small" dirty="0"/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2410325" y="5334000"/>
            <a:ext cx="4371475" cy="27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600" cap="small" dirty="0"/>
              <a:t>Fall Protection – Roofing Work on Low-sloped Roofs</a:t>
            </a:r>
            <a:endParaRPr lang="en-US" sz="1700" cap="small" dirty="0"/>
          </a:p>
        </p:txBody>
      </p:sp>
      <p:sp>
        <p:nvSpPr>
          <p:cNvPr id="30" name="Footer Placeholder 4"/>
          <p:cNvSpPr txBox="1">
            <a:spLocks/>
          </p:cNvSpPr>
          <p:nvPr/>
        </p:nvSpPr>
        <p:spPr>
          <a:xfrm rot="16200000">
            <a:off x="-1422488" y="3454313"/>
            <a:ext cx="3835575" cy="5333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0" rIns="91440" bIns="45720" rtlCol="0" anchor="t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0" cap="small" dirty="0" smtClean="0">
                <a:solidFill>
                  <a:srgbClr val="0070C0"/>
                </a:solidFill>
                <a:effectLst/>
              </a:rPr>
              <a:t>29 CFR 1926 Subparts</a:t>
            </a:r>
          </a:p>
          <a:p>
            <a:pPr algn="l"/>
            <a:endParaRPr lang="en-US" sz="2400" b="0" cap="small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2" name="Chart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944300"/>
              </p:ext>
            </p:extLst>
          </p:nvPr>
        </p:nvGraphicFramePr>
        <p:xfrm>
          <a:off x="990600" y="1560697"/>
          <a:ext cx="7010400" cy="4916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137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8860016"/>
              </p:ext>
            </p:extLst>
          </p:nvPr>
        </p:nvGraphicFramePr>
        <p:xfrm>
          <a:off x="1371600" y="2114936"/>
          <a:ext cx="5715000" cy="3828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Demolition</a:t>
            </a:r>
            <a:br>
              <a:rPr lang="en-US" sz="3200" dirty="0" smtClean="0">
                <a:latin typeface="+mn-lt"/>
              </a:rPr>
            </a:br>
            <a:r>
              <a:rPr lang="en-US" sz="3200" dirty="0" smtClean="0"/>
              <a:t>[</a:t>
            </a:r>
            <a:r>
              <a:rPr lang="en-US" sz="3200" dirty="0" smtClean="0">
                <a:latin typeface="+mn-lt"/>
              </a:rPr>
              <a:t>1926.850 </a:t>
            </a:r>
            <a:r>
              <a:rPr lang="en-US" sz="3200" dirty="0" smtClean="0">
                <a:latin typeface="+mn-lt"/>
              </a:rPr>
              <a:t>– .860</a:t>
            </a:r>
            <a:r>
              <a:rPr lang="en-US" sz="3200" dirty="0"/>
              <a:t>]</a:t>
            </a:r>
            <a:endParaRPr lang="en-US" sz="3200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2157786" y="4343400"/>
            <a:ext cx="5262154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Removal of Structural or Load-supporting Members 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2157786" y="3624262"/>
            <a:ext cx="6252754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Shoring and Bracing of Walls and Floors</a:t>
            </a:r>
          </a:p>
        </p:txBody>
      </p:sp>
      <p:sp>
        <p:nvSpPr>
          <p:cNvPr id="5" name="Rectangle 4"/>
          <p:cNvSpPr/>
          <p:nvPr/>
        </p:nvSpPr>
        <p:spPr>
          <a:xfrm>
            <a:off x="2057400" y="2160657"/>
            <a:ext cx="457035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Engineering Survey Prior to Demolition Operations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2057400" y="2846457"/>
            <a:ext cx="5165901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Utilities </a:t>
            </a:r>
            <a:r>
              <a:rPr lang="en-US" sz="1700" cap="small" dirty="0" smtClean="0"/>
              <a:t>Shut Off </a:t>
            </a:r>
            <a:r>
              <a:rPr lang="en-US" sz="1700" cap="small" dirty="0"/>
              <a:t>or </a:t>
            </a:r>
            <a:r>
              <a:rPr lang="en-US" sz="1700" cap="small" dirty="0" smtClean="0"/>
              <a:t>Capped Before </a:t>
            </a:r>
            <a:r>
              <a:rPr lang="en-US" sz="1700" cap="small" dirty="0"/>
              <a:t>Demolition Operations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2057400" y="4980057"/>
            <a:ext cx="4475905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Open Walls </a:t>
            </a:r>
            <a:r>
              <a:rPr lang="en-US" sz="1700" cap="small" dirty="0" smtClean="0"/>
              <a:t>Protected By </a:t>
            </a:r>
            <a:r>
              <a:rPr lang="en-US" sz="1700" cap="small" dirty="0"/>
              <a:t>a </a:t>
            </a:r>
            <a:r>
              <a:rPr lang="en-US" sz="1700" cap="small" dirty="0" smtClean="0"/>
              <a:t>Height </a:t>
            </a:r>
            <a:r>
              <a:rPr lang="en-US" sz="1700" cap="small" dirty="0"/>
              <a:t>of 42 inches</a:t>
            </a:r>
          </a:p>
        </p:txBody>
      </p:sp>
      <p:sp>
        <p:nvSpPr>
          <p:cNvPr id="13" name="TextBox 12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T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21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2911934"/>
              </p:ext>
            </p:extLst>
          </p:nvPr>
        </p:nvGraphicFramePr>
        <p:xfrm>
          <a:off x="1066800" y="2209801"/>
          <a:ext cx="5257800" cy="2438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Power </a:t>
            </a:r>
            <a:r>
              <a:rPr lang="en-US" sz="3600" dirty="0"/>
              <a:t>Transmission and </a:t>
            </a:r>
            <a:r>
              <a:rPr lang="en-US" sz="3600" dirty="0" smtClean="0"/>
              <a:t>Distribution</a:t>
            </a:r>
            <a:br>
              <a:rPr lang="en-US" sz="3600" dirty="0" smtClean="0"/>
            </a:br>
            <a:r>
              <a:rPr lang="en-US" sz="3600" dirty="0" smtClean="0"/>
              <a:t>[1926.950 </a:t>
            </a:r>
            <a:r>
              <a:rPr lang="en-US" sz="3600" dirty="0" smtClean="0"/>
              <a:t>– .968]</a:t>
            </a:r>
            <a:endParaRPr lang="en-US" sz="3600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362200" y="2209800"/>
            <a:ext cx="32766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Insulation on the energized part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V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66554" y="2971800"/>
            <a:ext cx="32766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No Induced Voltages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362200" y="3657600"/>
            <a:ext cx="32766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Supervision and Annual Inspection</a:t>
            </a:r>
          </a:p>
        </p:txBody>
      </p:sp>
    </p:spTree>
    <p:extLst>
      <p:ext uri="{BB962C8B-B14F-4D97-AF65-F5344CB8AC3E}">
        <p14:creationId xmlns:p14="http://schemas.microsoft.com/office/powerpoint/2010/main" val="239720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latin typeface="+mn-lt"/>
              </a:rPr>
              <a:t/>
            </a:r>
            <a:br>
              <a:rPr lang="en-US" sz="3600" dirty="0">
                <a:latin typeface="+mn-lt"/>
              </a:rPr>
            </a:br>
            <a:endParaRPr lang="en-US" sz="3600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2557897"/>
            <a:ext cx="540577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ROPS on Equipment Manufactured on or </a:t>
            </a:r>
            <a:r>
              <a:rPr lang="en-US" sz="1700" cap="small" dirty="0" smtClean="0"/>
              <a:t>After </a:t>
            </a:r>
            <a:r>
              <a:rPr lang="en-US" sz="1700" cap="small" dirty="0"/>
              <a:t>Sept 1, 1972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</a:t>
            </a:r>
            <a:r>
              <a:rPr lang="en-US" sz="3200" b="1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609600" y="4270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cap="small" spc="-100" baseline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Rollover Protective Structure; Overhead Protection [1926.1000 – .1003]</a:t>
            </a:r>
            <a:endParaRPr lang="en-US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3748621"/>
              </p:ext>
            </p:extLst>
          </p:nvPr>
        </p:nvGraphicFramePr>
        <p:xfrm>
          <a:off x="2286000" y="2438400"/>
          <a:ext cx="4572000" cy="129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Rectangle 13"/>
          <p:cNvSpPr/>
          <p:nvPr/>
        </p:nvSpPr>
        <p:spPr>
          <a:xfrm>
            <a:off x="1066800" y="2893245"/>
            <a:ext cx="1447800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n-US" sz="1200" cap="small" dirty="0"/>
              <a:t>1000(b) </a:t>
            </a:r>
          </a:p>
        </p:txBody>
      </p:sp>
    </p:spTree>
    <p:extLst>
      <p:ext uri="{BB962C8B-B14F-4D97-AF65-F5344CB8AC3E}">
        <p14:creationId xmlns:p14="http://schemas.microsoft.com/office/powerpoint/2010/main" val="230257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8672406"/>
              </p:ext>
            </p:extLst>
          </p:nvPr>
        </p:nvGraphicFramePr>
        <p:xfrm>
          <a:off x="1600200" y="2160657"/>
          <a:ext cx="5867400" cy="3736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Stairways and </a:t>
            </a:r>
            <a:r>
              <a:rPr lang="en-US" sz="3200" dirty="0" smtClean="0">
                <a:latin typeface="+mn-lt"/>
              </a:rPr>
              <a:t>Ladders</a:t>
            </a:r>
            <a:br>
              <a:rPr lang="en-US" sz="3200" dirty="0" smtClean="0">
                <a:latin typeface="+mn-lt"/>
              </a:rPr>
            </a:br>
            <a:r>
              <a:rPr lang="en-US" sz="3200" dirty="0" smtClean="0"/>
              <a:t>[</a:t>
            </a:r>
            <a:r>
              <a:rPr lang="en-US" sz="3200" dirty="0" smtClean="0">
                <a:latin typeface="+mn-lt"/>
              </a:rPr>
              <a:t>1926.1050 </a:t>
            </a:r>
            <a:r>
              <a:rPr lang="en-US" sz="3200" dirty="0" smtClean="0">
                <a:latin typeface="+mn-lt"/>
              </a:rPr>
              <a:t>– .1060</a:t>
            </a:r>
            <a:r>
              <a:rPr lang="en-US" sz="3200" dirty="0"/>
              <a:t>]</a:t>
            </a:r>
            <a:endParaRPr lang="en-US" sz="3200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2662646" y="3581400"/>
            <a:ext cx="2823754" cy="2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Using Top Step as a Step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2662646" y="4953000"/>
            <a:ext cx="5795554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Stairway or </a:t>
            </a:r>
            <a:r>
              <a:rPr lang="en-US" sz="1700" cap="small" dirty="0" smtClean="0"/>
              <a:t>Ladder Provided </a:t>
            </a:r>
            <a:r>
              <a:rPr lang="en-US" sz="1700" cap="small" dirty="0"/>
              <a:t>at </a:t>
            </a:r>
            <a:r>
              <a:rPr lang="en-US" sz="1700" cap="small" dirty="0" smtClean="0"/>
              <a:t>Break </a:t>
            </a:r>
            <a:r>
              <a:rPr lang="en-US" sz="1700" cap="small" dirty="0"/>
              <a:t>in </a:t>
            </a:r>
            <a:r>
              <a:rPr lang="en-US" sz="1700" cap="small" dirty="0" smtClean="0"/>
              <a:t>Elevation </a:t>
            </a:r>
            <a:r>
              <a:rPr lang="en-US" sz="1700" cap="small" dirty="0"/>
              <a:t>on 19 inches</a:t>
            </a:r>
          </a:p>
        </p:txBody>
      </p:sp>
      <p:sp>
        <p:nvSpPr>
          <p:cNvPr id="5" name="Rectangle 4"/>
          <p:cNvSpPr/>
          <p:nvPr/>
        </p:nvSpPr>
        <p:spPr>
          <a:xfrm>
            <a:off x="2586446" y="2160657"/>
            <a:ext cx="4365169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Portable Ladder – 3 feet </a:t>
            </a:r>
            <a:r>
              <a:rPr lang="en-US" sz="1700" cap="small" dirty="0" smtClean="0"/>
              <a:t>Above </a:t>
            </a:r>
            <a:r>
              <a:rPr lang="en-US" sz="1700" cap="small" dirty="0"/>
              <a:t>Landing Surface</a:t>
            </a:r>
          </a:p>
        </p:txBody>
      </p:sp>
      <p:sp>
        <p:nvSpPr>
          <p:cNvPr id="6" name="Rectangle 5"/>
          <p:cNvSpPr/>
          <p:nvPr/>
        </p:nvSpPr>
        <p:spPr>
          <a:xfrm>
            <a:off x="2586446" y="2846457"/>
            <a:ext cx="153824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Appropriate Use</a:t>
            </a:r>
          </a:p>
        </p:txBody>
      </p:sp>
      <p:sp>
        <p:nvSpPr>
          <p:cNvPr id="7" name="Rectangle 6"/>
          <p:cNvSpPr/>
          <p:nvPr/>
        </p:nvSpPr>
        <p:spPr>
          <a:xfrm>
            <a:off x="2586446" y="4218057"/>
            <a:ext cx="320421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Ladder &amp; Stairway Hazard Training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X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91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3425606"/>
              </p:ext>
            </p:extLst>
          </p:nvPr>
        </p:nvGraphicFramePr>
        <p:xfrm>
          <a:off x="1295400" y="2133600"/>
          <a:ext cx="5562600" cy="3614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+mn-lt"/>
              </a:rPr>
              <a:t>Toxic </a:t>
            </a:r>
            <a:r>
              <a:rPr lang="en-US" sz="3600" dirty="0">
                <a:latin typeface="+mn-lt"/>
              </a:rPr>
              <a:t>&amp; Hazardous </a:t>
            </a:r>
            <a:r>
              <a:rPr lang="en-US" sz="3600" dirty="0" smtClean="0">
                <a:latin typeface="+mn-lt"/>
              </a:rPr>
              <a:t>Substances</a:t>
            </a:r>
            <a:br>
              <a:rPr lang="en-US" sz="3600" dirty="0" smtClean="0">
                <a:latin typeface="+mn-lt"/>
              </a:rPr>
            </a:br>
            <a:r>
              <a:rPr lang="en-US" sz="3600" dirty="0" smtClean="0"/>
              <a:t>[</a:t>
            </a:r>
            <a:r>
              <a:rPr lang="en-US" sz="3600" dirty="0" smtClean="0">
                <a:latin typeface="+mn-lt"/>
              </a:rPr>
              <a:t>1926.1100 </a:t>
            </a:r>
            <a:r>
              <a:rPr lang="en-US" sz="3600" dirty="0" smtClean="0">
                <a:latin typeface="+mn-lt"/>
              </a:rPr>
              <a:t>– .1152]</a:t>
            </a:r>
            <a:endParaRPr lang="en-US" sz="3600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2362200" y="3500438"/>
            <a:ext cx="4347754" cy="2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Asbestos – Exposure Monitoring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2362200" y="4843462"/>
            <a:ext cx="49530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Class I, II, and III Work in Regulated Area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0" y="2743200"/>
            <a:ext cx="4909229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Asbestos – Exposure Assessment by a Competent Person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0" y="4114800"/>
            <a:ext cx="576959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Asbestos – Identify Presence, Location &amp; Quantity of ACM/PACM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0" y="2133600"/>
            <a:ext cx="4371939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Asbestos – Training Program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Z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54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906467"/>
              </p:ext>
            </p:extLst>
          </p:nvPr>
        </p:nvGraphicFramePr>
        <p:xfrm>
          <a:off x="1219200" y="2108406"/>
          <a:ext cx="6096000" cy="3859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+mn-lt"/>
              </a:rPr>
              <a:t>Cranes </a:t>
            </a:r>
            <a:r>
              <a:rPr lang="en-US" sz="3600" dirty="0">
                <a:latin typeface="+mn-lt"/>
              </a:rPr>
              <a:t>and Derricks in Construction </a:t>
            </a:r>
            <a:br>
              <a:rPr lang="en-US" sz="3600" dirty="0">
                <a:latin typeface="+mn-lt"/>
              </a:rPr>
            </a:br>
            <a:r>
              <a:rPr lang="en-US" sz="3600" dirty="0" smtClean="0">
                <a:latin typeface="+mn-lt"/>
              </a:rPr>
              <a:t>[1926.1400 – .1442]</a:t>
            </a:r>
            <a:endParaRPr lang="en-US" sz="3600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2286000" y="2814638"/>
            <a:ext cx="3357154" cy="2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Monthly Inspection of Equipment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2286000" y="3471862"/>
            <a:ext cx="49530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Maintain </a:t>
            </a:r>
            <a:r>
              <a:rPr lang="en-US" sz="1700" cap="small" dirty="0" smtClean="0"/>
              <a:t>Barriers Around Hazard Area</a:t>
            </a:r>
            <a:endParaRPr lang="en-US" sz="1700" cap="small" dirty="0"/>
          </a:p>
        </p:txBody>
      </p:sp>
      <p:sp>
        <p:nvSpPr>
          <p:cNvPr id="5" name="Rectangle 4"/>
          <p:cNvSpPr/>
          <p:nvPr/>
        </p:nvSpPr>
        <p:spPr>
          <a:xfrm>
            <a:off x="2209800" y="2084457"/>
            <a:ext cx="3503716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Equipment Inspection </a:t>
            </a:r>
            <a:r>
              <a:rPr lang="en-US" sz="1700" cap="small" dirty="0" smtClean="0"/>
              <a:t>Every </a:t>
            </a:r>
            <a:r>
              <a:rPr lang="en-US" sz="1700" cap="small" dirty="0"/>
              <a:t>12 Months</a:t>
            </a:r>
          </a:p>
        </p:txBody>
      </p:sp>
      <p:sp>
        <p:nvSpPr>
          <p:cNvPr id="6" name="Rectangle 5"/>
          <p:cNvSpPr/>
          <p:nvPr/>
        </p:nvSpPr>
        <p:spPr>
          <a:xfrm>
            <a:off x="2209800" y="4724400"/>
            <a:ext cx="246503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Sign Person Qualifications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2209800" y="4065657"/>
            <a:ext cx="46482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Operation Procedures of Equipment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CC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32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123618"/>
              </p:ext>
            </p:extLst>
          </p:nvPr>
        </p:nvGraphicFramePr>
        <p:xfrm>
          <a:off x="1295400" y="1981200"/>
          <a:ext cx="65532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+mn-lt"/>
              </a:rPr>
              <a:t>General Safety &amp; </a:t>
            </a:r>
            <a:r>
              <a:rPr lang="en-US" sz="3200" dirty="0" smtClean="0">
                <a:latin typeface="+mn-lt"/>
              </a:rPr>
              <a:t>Health</a:t>
            </a:r>
            <a:br>
              <a:rPr lang="en-US" sz="3200" dirty="0" smtClean="0">
                <a:latin typeface="+mn-lt"/>
              </a:rPr>
            </a:br>
            <a:r>
              <a:rPr lang="en-US" sz="3200" dirty="0" smtClean="0">
                <a:latin typeface="+mn-lt"/>
              </a:rPr>
              <a:t>[1926.20 </a:t>
            </a:r>
            <a:r>
              <a:rPr lang="en-US" sz="3200" dirty="0" smtClean="0">
                <a:latin typeface="+mn-lt"/>
              </a:rPr>
              <a:t>– .35]</a:t>
            </a:r>
            <a:endParaRPr lang="en-US" sz="3200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133600" y="2789365"/>
            <a:ext cx="3962400" cy="258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Employee Training Programs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2133600" y="5029200"/>
            <a:ext cx="5934075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Personal Protective Equipment – Employer Responsibility</a:t>
            </a: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2133600" y="3505200"/>
            <a:ext cx="6324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Initiate and Maintain Accident Prevention Programs</a:t>
            </a: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2133600" y="2057400"/>
            <a:ext cx="3492500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Inspections by a Competent Person</a:t>
            </a:r>
          </a:p>
        </p:txBody>
      </p:sp>
      <p:sp>
        <p:nvSpPr>
          <p:cNvPr id="17" name="TextBox 16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C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2133600" y="4267200"/>
            <a:ext cx="3962400" cy="258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Housekeeping</a:t>
            </a:r>
          </a:p>
        </p:txBody>
      </p:sp>
    </p:spTree>
    <p:extLst>
      <p:ext uri="{BB962C8B-B14F-4D97-AF65-F5344CB8AC3E}">
        <p14:creationId xmlns:p14="http://schemas.microsoft.com/office/powerpoint/2010/main" val="337928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6800603"/>
              </p:ext>
            </p:extLst>
          </p:nvPr>
        </p:nvGraphicFramePr>
        <p:xfrm>
          <a:off x="838200" y="2109028"/>
          <a:ext cx="6172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+mn-lt"/>
              </a:rPr>
              <a:t>Occupational </a:t>
            </a:r>
            <a:r>
              <a:rPr lang="en-US" sz="3600" dirty="0">
                <a:latin typeface="+mn-lt"/>
              </a:rPr>
              <a:t>Health &amp; Environmental </a:t>
            </a:r>
            <a:r>
              <a:rPr lang="en-US" sz="3600" dirty="0" smtClean="0">
                <a:latin typeface="+mn-lt"/>
              </a:rPr>
              <a:t>Controls [1926.50 – .66]</a:t>
            </a:r>
            <a:endParaRPr lang="en-US" sz="3600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1447800" y="3014663"/>
            <a:ext cx="3962400" cy="258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endParaRPr lang="en-US" sz="1700" cap="small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2003425" y="3429000"/>
            <a:ext cx="4930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Washing Facilities for Harmful Contaminants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2003425" y="2819400"/>
            <a:ext cx="4930775" cy="34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Lead – Biological Monitoring </a:t>
            </a:r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1447800" y="2362200"/>
            <a:ext cx="3492500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endParaRPr lang="en-US" sz="1700" cap="small" dirty="0"/>
          </a:p>
        </p:txBody>
      </p:sp>
      <p:sp>
        <p:nvSpPr>
          <p:cNvPr id="5" name="Rectangle 4"/>
          <p:cNvSpPr/>
          <p:nvPr/>
        </p:nvSpPr>
        <p:spPr>
          <a:xfrm>
            <a:off x="1905000" y="5334000"/>
            <a:ext cx="260821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Emergency Eyewash/Shower</a:t>
            </a:r>
          </a:p>
        </p:txBody>
      </p:sp>
      <p:sp>
        <p:nvSpPr>
          <p:cNvPr id="6" name="Rectangle 5"/>
          <p:cNvSpPr/>
          <p:nvPr/>
        </p:nvSpPr>
        <p:spPr>
          <a:xfrm>
            <a:off x="1905000" y="3989457"/>
            <a:ext cx="556896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Lead – Change Areas Provided </a:t>
            </a:r>
            <a:r>
              <a:rPr lang="en-US" sz="1700" cap="small" dirty="0" smtClean="0"/>
              <a:t>Prior </a:t>
            </a:r>
            <a:r>
              <a:rPr lang="en-US" sz="1700" cap="small" dirty="0"/>
              <a:t>to Exposure Assessment </a:t>
            </a:r>
          </a:p>
        </p:txBody>
      </p:sp>
      <p:sp>
        <p:nvSpPr>
          <p:cNvPr id="7" name="Rectangle 6"/>
          <p:cNvSpPr/>
          <p:nvPr/>
        </p:nvSpPr>
        <p:spPr>
          <a:xfrm>
            <a:off x="1905000" y="4690646"/>
            <a:ext cx="66542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cap="small" dirty="0"/>
              <a:t>Lead – Protective Clothing &amp; Equipment Provided </a:t>
            </a:r>
            <a:r>
              <a:rPr lang="en-US" sz="1600" cap="small" dirty="0" smtClean="0"/>
              <a:t>Prior </a:t>
            </a:r>
            <a:r>
              <a:rPr lang="en-US" sz="1600" cap="small" dirty="0"/>
              <a:t>to Exposure Assessment</a:t>
            </a:r>
          </a:p>
        </p:txBody>
      </p:sp>
      <p:sp>
        <p:nvSpPr>
          <p:cNvPr id="14" name="TextBox 13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</a:t>
            </a:r>
            <a:r>
              <a:rPr lang="en-US" sz="3200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2003425" y="2133600"/>
            <a:ext cx="6302375" cy="34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Lead – </a:t>
            </a:r>
            <a:r>
              <a:rPr lang="en-US" sz="1700" cap="small" dirty="0" smtClean="0"/>
              <a:t>Determining </a:t>
            </a:r>
            <a:r>
              <a:rPr lang="en-US" sz="1700" cap="small" dirty="0"/>
              <a:t>exposure at or above action levels</a:t>
            </a:r>
          </a:p>
        </p:txBody>
      </p:sp>
    </p:spTree>
    <p:extLst>
      <p:ext uri="{BB962C8B-B14F-4D97-AF65-F5344CB8AC3E}">
        <p14:creationId xmlns:p14="http://schemas.microsoft.com/office/powerpoint/2010/main" val="204116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9381960"/>
              </p:ext>
            </p:extLst>
          </p:nvPr>
        </p:nvGraphicFramePr>
        <p:xfrm>
          <a:off x="1251669" y="1905000"/>
          <a:ext cx="57150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+mn-lt"/>
              </a:rPr>
              <a:t>Personal Protective &amp;  Life Saving Equipment [1926.95 – .107]</a:t>
            </a:r>
            <a:endParaRPr lang="en-US" sz="3600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1852985" y="3112532"/>
            <a:ext cx="3962400" cy="258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endParaRPr lang="en-US" sz="1700" cap="small" dirty="0"/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1852985" y="2460069"/>
            <a:ext cx="3492500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endParaRPr lang="en-US" sz="1700" cap="small" dirty="0"/>
          </a:p>
        </p:txBody>
      </p:sp>
      <p:sp>
        <p:nvSpPr>
          <p:cNvPr id="5" name="Rectangle 4"/>
          <p:cNvSpPr/>
          <p:nvPr/>
        </p:nvSpPr>
        <p:spPr>
          <a:xfrm>
            <a:off x="2109415" y="1932057"/>
            <a:ext cx="222817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Eye and Face Protection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2109415" y="2667000"/>
            <a:ext cx="162307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Head Protection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2109415" y="3376690"/>
            <a:ext cx="315676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PPE – Provided Used &amp; Maintained</a:t>
            </a:r>
          </a:p>
        </p:txBody>
      </p:sp>
      <p:sp>
        <p:nvSpPr>
          <p:cNvPr id="13" name="TextBox 12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E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09415" y="4903857"/>
            <a:ext cx="157626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Foot Protection</a:t>
            </a:r>
            <a:endParaRPr lang="en-US" sz="1700" cap="small" dirty="0"/>
          </a:p>
        </p:txBody>
      </p:sp>
      <p:sp>
        <p:nvSpPr>
          <p:cNvPr id="16" name="Rectangle 15"/>
          <p:cNvSpPr/>
          <p:nvPr/>
        </p:nvSpPr>
        <p:spPr>
          <a:xfrm>
            <a:off x="2109415" y="4141857"/>
            <a:ext cx="487684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Required Eye &amp; Face Protection – ANSI Requirements</a:t>
            </a:r>
          </a:p>
        </p:txBody>
      </p:sp>
    </p:spTree>
    <p:extLst>
      <p:ext uri="{BB962C8B-B14F-4D97-AF65-F5344CB8AC3E}">
        <p14:creationId xmlns:p14="http://schemas.microsoft.com/office/powerpoint/2010/main" val="207310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9765294"/>
              </p:ext>
            </p:extLst>
          </p:nvPr>
        </p:nvGraphicFramePr>
        <p:xfrm>
          <a:off x="1295400" y="2209800"/>
          <a:ext cx="62484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362200" y="2209800"/>
            <a:ext cx="54864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2A Fire Extinguisher Provided per 3000 </a:t>
            </a:r>
            <a:r>
              <a:rPr lang="en-US" sz="1700" cap="small" dirty="0" err="1"/>
              <a:t>sqft</a:t>
            </a:r>
            <a:r>
              <a:rPr lang="en-US" sz="1700" cap="small" dirty="0"/>
              <a:t> of Building Area</a:t>
            </a:r>
          </a:p>
        </p:txBody>
      </p:sp>
      <p:sp>
        <p:nvSpPr>
          <p:cNvPr id="6" name="Rectangle 5"/>
          <p:cNvSpPr/>
          <p:nvPr/>
        </p:nvSpPr>
        <p:spPr>
          <a:xfrm>
            <a:off x="2362200" y="2895599"/>
            <a:ext cx="57150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Extinguishers with 50ft of 5 gallons of flammable liquids</a:t>
            </a:r>
          </a:p>
        </p:txBody>
      </p:sp>
      <p:sp>
        <p:nvSpPr>
          <p:cNvPr id="7" name="Rectangle 6"/>
          <p:cNvSpPr/>
          <p:nvPr/>
        </p:nvSpPr>
        <p:spPr>
          <a:xfrm>
            <a:off x="2362200" y="3532257"/>
            <a:ext cx="591771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Providing Fire Extinguisher Not Rated Less Than 2A for Each Floor</a:t>
            </a:r>
            <a:endParaRPr lang="en-US" sz="1700" cap="small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+mn-lt"/>
              </a:rPr>
              <a:t>Fire </a:t>
            </a:r>
            <a:r>
              <a:rPr lang="en-US" sz="3600" dirty="0">
                <a:latin typeface="+mn-lt"/>
              </a:rPr>
              <a:t>Protection &amp; </a:t>
            </a:r>
            <a:r>
              <a:rPr lang="en-US" sz="3600" dirty="0" smtClean="0">
                <a:latin typeface="+mn-lt"/>
              </a:rPr>
              <a:t>Prevention</a:t>
            </a:r>
            <a:br>
              <a:rPr lang="en-US" sz="3600" dirty="0" smtClean="0">
                <a:latin typeface="+mn-lt"/>
              </a:rPr>
            </a:br>
            <a:r>
              <a:rPr lang="en-US" sz="3600" dirty="0" smtClean="0">
                <a:latin typeface="+mn-lt"/>
              </a:rPr>
              <a:t>[1926.150 </a:t>
            </a:r>
            <a:r>
              <a:rPr lang="en-US" sz="3600" dirty="0" smtClean="0">
                <a:latin typeface="+mn-lt"/>
              </a:rPr>
              <a:t>– .159</a:t>
            </a:r>
            <a:r>
              <a:rPr lang="en-US" sz="3600" dirty="0"/>
              <a:t>]</a:t>
            </a:r>
            <a:endParaRPr lang="en-US" sz="3600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F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62200" y="4876800"/>
            <a:ext cx="5768887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Portable Fire Extinguishers Inspected Periodically &amp; Maintained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362200" y="4197217"/>
            <a:ext cx="489890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Inspection &amp; Maintenance of Fire Fighting Equipment</a:t>
            </a:r>
          </a:p>
        </p:txBody>
      </p:sp>
    </p:spTree>
    <p:extLst>
      <p:ext uri="{BB962C8B-B14F-4D97-AF65-F5344CB8AC3E}">
        <p14:creationId xmlns:p14="http://schemas.microsoft.com/office/powerpoint/2010/main" val="119867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0860374"/>
              </p:ext>
            </p:extLst>
          </p:nvPr>
        </p:nvGraphicFramePr>
        <p:xfrm>
          <a:off x="1447800" y="1981200"/>
          <a:ext cx="5715000" cy="4027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Signs</a:t>
            </a:r>
            <a:r>
              <a:rPr lang="en-US" sz="3200" dirty="0">
                <a:latin typeface="+mn-lt"/>
              </a:rPr>
              <a:t>, Signals &amp; Barricades </a:t>
            </a:r>
            <a:r>
              <a:rPr lang="en-US" sz="3200" dirty="0" smtClean="0">
                <a:latin typeface="+mn-lt"/>
              </a:rPr>
              <a:t>[1926.200 – .203]</a:t>
            </a:r>
            <a:endParaRPr lang="en-US" sz="3200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1824446" y="2938463"/>
            <a:ext cx="3962400" cy="258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endParaRPr lang="en-US" sz="1700" cap="small" dirty="0"/>
          </a:p>
        </p:txBody>
      </p:sp>
      <p:sp>
        <p:nvSpPr>
          <p:cNvPr id="5" name="Rectangle 4"/>
          <p:cNvSpPr/>
          <p:nvPr/>
        </p:nvSpPr>
        <p:spPr>
          <a:xfrm>
            <a:off x="2247751" y="2057400"/>
            <a:ext cx="3012941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Traffic Signs at Points of Hazard</a:t>
            </a:r>
          </a:p>
        </p:txBody>
      </p:sp>
      <p:sp>
        <p:nvSpPr>
          <p:cNvPr id="6" name="Rectangle 5"/>
          <p:cNvSpPr/>
          <p:nvPr/>
        </p:nvSpPr>
        <p:spPr>
          <a:xfrm>
            <a:off x="2247751" y="2770257"/>
            <a:ext cx="2740879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Traffic Control Signs/Devices</a:t>
            </a:r>
          </a:p>
        </p:txBody>
      </p:sp>
      <p:sp>
        <p:nvSpPr>
          <p:cNvPr id="7" name="Rectangle 6"/>
          <p:cNvSpPr/>
          <p:nvPr/>
        </p:nvSpPr>
        <p:spPr>
          <a:xfrm>
            <a:off x="2247751" y="3532257"/>
            <a:ext cx="1909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Flaggers - Signaling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G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47751" y="5029200"/>
            <a:ext cx="196284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Use of Caution Signs</a:t>
            </a:r>
            <a:endParaRPr lang="en-US" sz="1700" cap="small" dirty="0"/>
          </a:p>
        </p:txBody>
      </p:sp>
      <p:sp>
        <p:nvSpPr>
          <p:cNvPr id="14" name="Rectangle 13"/>
          <p:cNvSpPr/>
          <p:nvPr/>
        </p:nvSpPr>
        <p:spPr>
          <a:xfrm>
            <a:off x="2247751" y="4267200"/>
            <a:ext cx="282692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Visibility of Signs and Symbols</a:t>
            </a:r>
          </a:p>
        </p:txBody>
      </p:sp>
    </p:spTree>
    <p:extLst>
      <p:ext uri="{BB962C8B-B14F-4D97-AF65-F5344CB8AC3E}">
        <p14:creationId xmlns:p14="http://schemas.microsoft.com/office/powerpoint/2010/main" val="336744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8729120"/>
              </p:ext>
            </p:extLst>
          </p:nvPr>
        </p:nvGraphicFramePr>
        <p:xfrm>
          <a:off x="1371600" y="2057400"/>
          <a:ext cx="54864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2586446" y="4267200"/>
            <a:ext cx="5414554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Materials Stored to Prevent Sliding Falling, or </a:t>
            </a:r>
            <a:r>
              <a:rPr lang="en-US" sz="1700" cap="small" dirty="0" smtClean="0"/>
              <a:t>Collapse</a:t>
            </a:r>
            <a:endParaRPr lang="en-US" sz="1700" cap="small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+mn-lt"/>
              </a:rPr>
              <a:t>Materials </a:t>
            </a:r>
            <a:r>
              <a:rPr lang="en-US" sz="3600" dirty="0">
                <a:latin typeface="+mn-lt"/>
              </a:rPr>
              <a:t>Handling,  Storage, Use &amp; Disposal </a:t>
            </a:r>
            <a:br>
              <a:rPr lang="en-US" sz="3600" dirty="0">
                <a:latin typeface="+mn-lt"/>
              </a:rPr>
            </a:br>
            <a:r>
              <a:rPr lang="en-US" sz="3600" dirty="0" smtClean="0">
                <a:latin typeface="+mn-lt"/>
              </a:rPr>
              <a:t>[1926.250 – .252]</a:t>
            </a:r>
            <a:endParaRPr lang="en-US" sz="3600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2586446" y="5029200"/>
            <a:ext cx="4271554" cy="2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General Rigging Equipment Identification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2510246" y="2100262"/>
            <a:ext cx="207300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Exterior Drop Chutes</a:t>
            </a:r>
          </a:p>
        </p:txBody>
      </p:sp>
      <p:sp>
        <p:nvSpPr>
          <p:cNvPr id="6" name="Rectangle 5"/>
          <p:cNvSpPr/>
          <p:nvPr/>
        </p:nvSpPr>
        <p:spPr>
          <a:xfrm>
            <a:off x="2510246" y="2819400"/>
            <a:ext cx="481272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Rigging Equipment Inspection &amp; Removal from Service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0246" y="3532257"/>
            <a:ext cx="4128181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Welded Alloy Steel Chain Sling Identification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H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95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1901188"/>
              </p:ext>
            </p:extLst>
          </p:nvPr>
        </p:nvGraphicFramePr>
        <p:xfrm>
          <a:off x="1447800" y="2057400"/>
          <a:ext cx="54102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Tools</a:t>
            </a:r>
            <a:r>
              <a:rPr lang="en-US" sz="3200" dirty="0">
                <a:latin typeface="+mn-lt"/>
              </a:rPr>
              <a:t>: Hand &amp; </a:t>
            </a:r>
            <a:r>
              <a:rPr lang="en-US" sz="3200" dirty="0" smtClean="0">
                <a:latin typeface="+mn-lt"/>
              </a:rPr>
              <a:t>Power</a:t>
            </a:r>
            <a:br>
              <a:rPr lang="en-US" sz="3200" dirty="0" smtClean="0">
                <a:latin typeface="+mn-lt"/>
              </a:rPr>
            </a:br>
            <a:r>
              <a:rPr lang="en-US" sz="3200" dirty="0" smtClean="0">
                <a:latin typeface="+mn-lt"/>
              </a:rPr>
              <a:t>[1926.300 </a:t>
            </a:r>
            <a:r>
              <a:rPr lang="en-US" sz="3200" dirty="0" smtClean="0">
                <a:latin typeface="+mn-lt"/>
              </a:rPr>
              <a:t>– .307]</a:t>
            </a:r>
            <a:endParaRPr lang="en-US" sz="3200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2401620" y="5024438"/>
            <a:ext cx="3433354" cy="2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Guarding of Rotating/Moving Parts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2401620" y="4310062"/>
            <a:ext cx="476118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Guarding of Circular Hand-held Ripsaws</a:t>
            </a:r>
          </a:p>
        </p:txBody>
      </p:sp>
      <p:sp>
        <p:nvSpPr>
          <p:cNvPr id="5" name="Rectangle 4"/>
          <p:cNvSpPr/>
          <p:nvPr/>
        </p:nvSpPr>
        <p:spPr>
          <a:xfrm>
            <a:off x="2340655" y="2084457"/>
            <a:ext cx="4147226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Tools Designed for Guards – Guards in Place</a:t>
            </a:r>
          </a:p>
        </p:txBody>
      </p:sp>
      <p:sp>
        <p:nvSpPr>
          <p:cNvPr id="6" name="Rectangle 5"/>
          <p:cNvSpPr/>
          <p:nvPr/>
        </p:nvSpPr>
        <p:spPr>
          <a:xfrm>
            <a:off x="2340655" y="2743200"/>
            <a:ext cx="3294941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Guarding of Portable Circular Saws</a:t>
            </a:r>
          </a:p>
        </p:txBody>
      </p:sp>
      <p:sp>
        <p:nvSpPr>
          <p:cNvPr id="7" name="Rectangle 6"/>
          <p:cNvSpPr/>
          <p:nvPr/>
        </p:nvSpPr>
        <p:spPr>
          <a:xfrm>
            <a:off x="2340655" y="3532257"/>
            <a:ext cx="3841821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Woodworking Tools – ANSI Requirements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I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51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298&quot;&gt;&lt;object type=&quot;3&quot; unique_id=&quot;10299&quot;&gt;&lt;property id=&quot;20148&quot; value=&quot;5&quot;/&gt;&lt;property id=&quot;20300&quot; value=&quot;Slide 1 - &amp;quot;Most Frequently Cited Serious Violations&amp;quot;&quot;/&gt;&lt;property id=&quot;20307&quot; value=&quot;256&quot;/&gt;&lt;/object&gt;&lt;object type=&quot;3&quot; unique_id=&quot;10339&quot;&gt;&lt;property id=&quot;20148&quot; value=&quot;5&quot;/&gt;&lt;property id=&quot;20300&quot; value=&quot;Slide 2 - &amp;quot;Most Frequently Cited Serious Violations in Construction 2015&amp;quot;&quot;/&gt;&lt;property id=&quot;20307&quot; value=&quot;257&quot;/&gt;&lt;/object&gt;&lt;object type=&quot;3&quot; unique_id=&quot;10340&quot;&gt;&lt;property id=&quot;20148&quot; value=&quot;5&quot;/&gt;&lt;property id=&quot;20300&quot; value=&quot;Slide 3 - &amp;quot;General Safety &amp;amp; Health [1926.20 – .35]&amp;quot;&quot;/&gt;&lt;property id=&quot;20307&quot; value=&quot;258&quot;/&gt;&lt;/object&gt;&lt;object type=&quot;3&quot; unique_id=&quot;10402&quot;&gt;&lt;property id=&quot;20148&quot; value=&quot;5&quot;/&gt;&lt;property id=&quot;20300&quot; value=&quot;Slide 4 - &amp;quot;Occupational Health &amp;amp; Environmental Controls [1926.50 – .66]&amp;quot;&quot;/&gt;&lt;property id=&quot;20307&quot; value=&quot;260&quot;/&gt;&lt;/object&gt;&lt;object type=&quot;3&quot; unique_id=&quot;10973&quot;&gt;&lt;property id=&quot;20148&quot; value=&quot;5&quot;/&gt;&lt;property id=&quot;20300&quot; value=&quot;Slide 5 - &amp;quot;Personal Protective &amp;amp;  Life Saving Equipment [1926.95 – .107]&amp;quot;&quot;/&gt;&lt;property id=&quot;20307&quot; value=&quot;278&quot;/&gt;&lt;/object&gt;&lt;object type=&quot;3&quot; unique_id=&quot;10974&quot;&gt;&lt;property id=&quot;20148&quot; value=&quot;5&quot;/&gt;&lt;property id=&quot;20300&quot; value=&quot;Slide 6 - &amp;quot;Fire Protection &amp;amp; Prevention [1926.150 – .159]&amp;quot;&quot;/&gt;&lt;property id=&quot;20307&quot; value=&quot;261&quot;/&gt;&lt;/object&gt;&lt;object type=&quot;3&quot; unique_id=&quot;10975&quot;&gt;&lt;property id=&quot;20148&quot; value=&quot;5&quot;/&gt;&lt;property id=&quot;20300&quot; value=&quot;Slide 7 - &amp;quot;Signs, Signals &amp;amp; Barricades [1926.200 – .203]&amp;quot;&quot;/&gt;&lt;property id=&quot;20307&quot; value=&quot;262&quot;/&gt;&lt;/object&gt;&lt;object type=&quot;3&quot; unique_id=&quot;10976&quot;&gt;&lt;property id=&quot;20148&quot; value=&quot;5&quot;/&gt;&lt;property id=&quot;20300&quot; value=&quot;Slide 8 - &amp;quot;Materials Handling,  Storage, Use &amp;amp; Disposal &amp;#x0D;&amp;#x0A;[1926.250 – .252]&amp;quot;&quot;/&gt;&lt;property id=&quot;20307&quot; value=&quot;263&quot;/&gt;&lt;/object&gt;&lt;object type=&quot;3&quot; unique_id=&quot;10977&quot;&gt;&lt;property id=&quot;20148&quot; value=&quot;5&quot;/&gt;&lt;property id=&quot;20300&quot; value=&quot;Slide 9 - &amp;quot;Tools: Hand &amp;amp; Power [1926.300 – .307]&amp;quot;&quot;/&gt;&lt;property id=&quot;20307&quot; value=&quot;264&quot;/&gt;&lt;/object&gt;&lt;object type=&quot;3&quot; unique_id=&quot;10978&quot;&gt;&lt;property id=&quot;20148&quot; value=&quot;5&quot;/&gt;&lt;property id=&quot;20300&quot; value=&quot;Slide 10 - &amp;quot;Welding &amp;amp; Cutting [1926.350 -.354]&amp;quot;&quot;/&gt;&lt;property id=&quot;20307&quot; value=&quot;265&quot;/&gt;&lt;/object&gt;&lt;object type=&quot;3&quot; unique_id=&quot;10979&quot;&gt;&lt;property id=&quot;20148&quot; value=&quot;5&quot;/&gt;&lt;property id=&quot;20300&quot; value=&quot;Slide 11 - &amp;quot;Electrical [1926.400 – .449]&amp;quot;&quot;/&gt;&lt;property id=&quot;20307&quot; value=&quot;266&quot;/&gt;&lt;/object&gt;&lt;object type=&quot;3&quot; unique_id=&quot;10980&quot;&gt;&lt;property id=&quot;20148&quot; value=&quot;5&quot;/&gt;&lt;property id=&quot;20300&quot; value=&quot;Slide 12 - &amp;quot;Scaffolds [1926.450 – .454]&amp;quot;&quot;/&gt;&lt;property id=&quot;20307&quot; value=&quot;267&quot;/&gt;&lt;/object&gt;&lt;object type=&quot;3&quot; unique_id=&quot;10981&quot;&gt;&lt;property id=&quot;20148&quot; value=&quot;5&quot;/&gt;&lt;property id=&quot;20300&quot; value=&quot;Slide 13 - &amp;quot;Fall Protection [1926.500 – .503]&amp;quot;&quot;/&gt;&lt;property id=&quot;20307&quot; value=&quot;268&quot;/&gt;&lt;/object&gt;&lt;object type=&quot;3&quot; unique_id=&quot;10982&quot;&gt;&lt;property id=&quot;20148&quot; value=&quot;5&quot;/&gt;&lt;property id=&quot;20300&quot; value=&quot;Slide 14 - &amp;quot;Helicopters, Hoists, Elevators, and Conveyors [1926.550 – .556]&amp;quot;&quot;/&gt;&lt;property id=&quot;20307&quot; value=&quot;269&quot;/&gt;&lt;/object&gt;&lt;object type=&quot;3&quot; unique_id=&quot;10983&quot;&gt;&lt;property id=&quot;20148&quot; value=&quot;5&quot;/&gt;&lt;property id=&quot;20300&quot; value=&quot;Slide 15 - &amp;quot;Motor Vehicles, Mechanized Equipment, &amp;amp; Marine Operations [1926.600 – .606]&amp;quot;&quot;/&gt;&lt;property id=&quot;20307&quot; value=&quot;270&quot;/&gt;&lt;/object&gt;&lt;object type=&quot;3&quot; unique_id=&quot;10985&quot;&gt;&lt;property id=&quot;20148&quot; value=&quot;5&quot;/&gt;&lt;property id=&quot;20300&quot; value=&quot;Slide 17 - &amp;quot;Concrete &amp;amp; Masonry Construction&amp;#x0D;&amp;#x0A;[1926.700 – .706]&amp;quot;&quot;/&gt;&lt;property id=&quot;20307&quot; value=&quot;272&quot;/&gt;&lt;/object&gt;&lt;object type=&quot;3&quot; unique_id=&quot;10986&quot;&gt;&lt;property id=&quot;20148&quot; value=&quot;5&quot;/&gt;&lt;property id=&quot;20300&quot; value=&quot;Slide 18 - &amp;quot;Underground Construction, Caissons, Cofferdams, and Compressed Air [1926.800  – .804]&amp;quot;&quot;/&gt;&lt;property id=&quot;20307&quot; value=&quot;273&quot;/&gt;&lt;/object&gt;&lt;object type=&quot;3&quot; unique_id=&quot;10987&quot;&gt;&lt;property id=&quot;20148&quot; value=&quot;5&quot;/&gt;&lt;property id=&quot;20300&quot; value=&quot;Slide 20 - &amp;quot;Demolition [1926.850 – .860]&amp;quot;&quot;/&gt;&lt;property id=&quot;20307&quot; value=&quot;274&quot;/&gt;&lt;/object&gt;&lt;object type=&quot;3&quot; unique_id=&quot;10988&quot;&gt;&lt;property id=&quot;20148&quot; value=&quot;5&quot;/&gt;&lt;property id=&quot;20300&quot; value=&quot;Slide 23 - &amp;quot;Stairways and Ladders [1926.1050 – .1060]&amp;quot;&quot;/&gt;&lt;property id=&quot;20307&quot; value=&quot;275&quot;/&gt;&lt;/object&gt;&lt;object type=&quot;3&quot; unique_id=&quot;10989&quot;&gt;&lt;property id=&quot;20148&quot; value=&quot;5&quot;/&gt;&lt;property id=&quot;20300&quot; value=&quot;Slide 24 - &amp;quot;Toxic &amp;amp; Hazardous Substances [1926.1100 – .1152]&amp;quot;&quot;/&gt;&lt;property id=&quot;20307&quot; value=&quot;276&quot;/&gt;&lt;/object&gt;&lt;object type=&quot;3&quot; unique_id=&quot;10990&quot;&gt;&lt;property id=&quot;20148&quot; value=&quot;5&quot;/&gt;&lt;property id=&quot;20300&quot; value=&quot;Slide 25 - &amp;quot;Cranes and Derricks in Construction &amp;#x0D;&amp;#x0A;[1926.1400 – .1442]&amp;quot;&quot;/&gt;&lt;property id=&quot;20307&quot; value=&quot;277&quot;/&gt;&lt;/object&gt;&lt;object type=&quot;3&quot; unique_id=&quot;11353&quot;&gt;&lt;property id=&quot;20148&quot; value=&quot;5&quot;/&gt;&lt;property id=&quot;20300&quot; value=&quot;Slide 21 - &amp;quot;Power Transmission and Distribution  [1926.950 – .968]&amp;quot;&quot;/&gt;&lt;property id=&quot;20307&quot; value=&quot;280&quot;/&gt;&lt;/object&gt;&lt;object type=&quot;3&quot; unique_id=&quot;11354&quot;&gt;&lt;property id=&quot;20148&quot; value=&quot;5&quot;/&gt;&lt;property id=&quot;20300&quot; value=&quot;Slide 22 - &amp;quot;&amp;#x0D;&amp;#x0A;&amp;quot;&quot;/&gt;&lt;property id=&quot;20307&quot; value=&quot;281&quot;/&gt;&lt;/object&gt;&lt;object type=&quot;3&quot; unique_id=&quot;11544&quot;&gt;&lt;property id=&quot;20148&quot; value=&quot;5&quot;/&gt;&lt;property id=&quot;20300&quot; value=&quot;Slide 16 - &amp;quot;Excavations [1926.650 – .652]&amp;quot;&quot;/&gt;&lt;property id=&quot;20307&quot; value=&quot;282&quot;/&gt;&lt;/object&gt;&lt;object type=&quot;3&quot; unique_id=&quot;12005&quot;&gt;&lt;property id=&quot;20148&quot; value=&quot;5&quot;/&gt;&lt;property id=&quot;20300&quot; value=&quot;Slide 19 - &amp;quot;Steel Erection [1926.750  – .761]&amp;quot;&quot;/&gt;&lt;property id=&quot;20307&quot; value=&quot;283&quot;/&gt;&lt;/object&gt;&lt;/object&gt;&lt;object type=&quot;8&quot; unique_id=&quot;10302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11088</TotalTime>
  <Words>913</Words>
  <Application>Microsoft Office PowerPoint</Application>
  <PresentationFormat>On-screen Show (4:3)</PresentationFormat>
  <Paragraphs>196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Adjacency</vt:lpstr>
      <vt:lpstr>Most Frequently Cited Serious Violations</vt:lpstr>
      <vt:lpstr>Most Frequently Cited Serious Violations in Construction 2015</vt:lpstr>
      <vt:lpstr>General Safety &amp; Health [1926.20 – .35]</vt:lpstr>
      <vt:lpstr>Occupational Health &amp; Environmental Controls [1926.50 – .66]</vt:lpstr>
      <vt:lpstr>Personal Protective &amp;  Life Saving Equipment [1926.95 – .107]</vt:lpstr>
      <vt:lpstr>Fire Protection &amp; Prevention [1926.150 – .159]</vt:lpstr>
      <vt:lpstr>Signs, Signals &amp; Barricades [1926.200 – .203]</vt:lpstr>
      <vt:lpstr>Materials Handling,  Storage, Use &amp; Disposal  [1926.250 – .252]</vt:lpstr>
      <vt:lpstr>Tools: Hand &amp; Power [1926.300 – .307]</vt:lpstr>
      <vt:lpstr>Welding &amp; Cutting [1926.350 -.354]</vt:lpstr>
      <vt:lpstr>Electrical [1926.400 – .449]</vt:lpstr>
      <vt:lpstr>Scaffolds [1926.450 – .454]</vt:lpstr>
      <vt:lpstr>Fall Protection [1926.500 – .503]</vt:lpstr>
      <vt:lpstr>Helicopters, Hoists, Elevators, and Conveyors [1926.550 – .556]</vt:lpstr>
      <vt:lpstr>Motor Vehicles, Mechanized Equipment, &amp; Marine Operations [1926.600 – .606]</vt:lpstr>
      <vt:lpstr>Excavations [1926.650 – .652]</vt:lpstr>
      <vt:lpstr>Concrete &amp; Masonry Construction [1926.700 – .706]</vt:lpstr>
      <vt:lpstr>Steel Erection [1926.750  – .761]</vt:lpstr>
      <vt:lpstr>Underground Construction, Caissons, Cofferdams, and Compressed Air [1926.800  – .804]</vt:lpstr>
      <vt:lpstr>Demolition [1926.850 – .860]</vt:lpstr>
      <vt:lpstr>Power Transmission and Distribution [1926.950 – .968]</vt:lpstr>
      <vt:lpstr> </vt:lpstr>
      <vt:lpstr>Stairways and Ladders [1926.1050 – .1060]</vt:lpstr>
      <vt:lpstr>Toxic &amp; Hazardous Substances [1926.1100 – .1152]</vt:lpstr>
      <vt:lpstr>Cranes and Derricks in Construction  [1926.1400 – .1442]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Burke, Kimberly - OSHA</dc:creator>
  <cp:lastModifiedBy>Michalski, Debbie - OSHA</cp:lastModifiedBy>
  <cp:revision>325</cp:revision>
  <dcterms:created xsi:type="dcterms:W3CDTF">2013-06-05T16:36:57Z</dcterms:created>
  <dcterms:modified xsi:type="dcterms:W3CDTF">2016-02-10T19:04:15Z</dcterms:modified>
</cp:coreProperties>
</file>