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7" r:id="rId4"/>
    <p:sldId id="260" r:id="rId5"/>
    <p:sldId id="259" r:id="rId6"/>
    <p:sldId id="262" r:id="rId7"/>
    <p:sldId id="263" r:id="rId8"/>
    <p:sldId id="276" r:id="rId9"/>
    <p:sldId id="266" r:id="rId10"/>
    <p:sldId id="267" r:id="rId11"/>
    <p:sldId id="268" r:id="rId12"/>
    <p:sldId id="269" r:id="rId13"/>
    <p:sldId id="270" r:id="rId14"/>
    <p:sldId id="273" r:id="rId15"/>
    <p:sldId id="275" r:id="rId16"/>
    <p:sldId id="265"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7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5DB3E-8EB2-4CD2-9E9E-12BEF5A68AD2}" type="datetimeFigureOut">
              <a:rPr lang="en-US" smtClean="0"/>
              <a:pPr/>
              <a:t>8/26/2010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DD818E-49E0-4291-BCA4-320A725B5B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4BF2F7-DB73-4C7A-A513-A917FAA185B4}" type="slidenum">
              <a:rPr lang="en-US"/>
              <a:pPr/>
              <a:t>2</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a:t>Program overview and disclaimer.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CEAAA-1AFE-4B57-877A-6B6B4CC9EFC1}" type="slidenum">
              <a:rPr lang="en-US"/>
              <a:pPr/>
              <a:t>9</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t>The law does not provide for pay when a worker or representative participates in technical consultations, equipment demonstration, off-mine meetings, or discussion of research. Right of participation does not include the actual investigations of alleged discrimination or possible civil or criminal violations of the Act. Miners can participate after these investigations are finished and sent on for possible action.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702F0-CFFD-4879-BB02-7B1D5BD84363}"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02F0-CFFD-4879-BB02-7B1D5BD84363}"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02F0-CFFD-4879-BB02-7B1D5BD84363}"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02F0-CFFD-4879-BB02-7B1D5BD84363}"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702F0-CFFD-4879-BB02-7B1D5BD84363}"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702F0-CFFD-4879-BB02-7B1D5BD84363}" type="datetimeFigureOut">
              <a:rPr lang="en-US" smtClean="0"/>
              <a:pPr/>
              <a:t>8/26/2010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702F0-CFFD-4879-BB02-7B1D5BD84363}" type="datetimeFigureOut">
              <a:rPr lang="en-US" smtClean="0"/>
              <a:pPr/>
              <a:t>8/26/2010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702F0-CFFD-4879-BB02-7B1D5BD84363}" type="datetimeFigureOut">
              <a:rPr lang="en-US" smtClean="0"/>
              <a:pPr/>
              <a:t>8/26/2010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702F0-CFFD-4879-BB02-7B1D5BD84363}" type="datetimeFigureOut">
              <a:rPr lang="en-US" smtClean="0"/>
              <a:pPr/>
              <a:t>8/26/2010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702F0-CFFD-4879-BB02-7B1D5BD84363}" type="datetimeFigureOut">
              <a:rPr lang="en-US" smtClean="0"/>
              <a:pPr/>
              <a:t>8/26/2010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702F0-CFFD-4879-BB02-7B1D5BD84363}" type="datetimeFigureOut">
              <a:rPr lang="en-US" smtClean="0"/>
              <a:pPr/>
              <a:t>8/26/2010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A4FC4-CBCE-4EE5-83E2-D9FB73C1BB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702F0-CFFD-4879-BB02-7B1D5BD84363}" type="datetimeFigureOut">
              <a:rPr lang="en-US" smtClean="0"/>
              <a:pPr/>
              <a:t>8/26/2010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A4FC4-CBCE-4EE5-83E2-D9FB73C1BBB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sha.gov/S&amp;HINFO/minersrights/MinersRights.png"/>
          <p:cNvPicPr>
            <a:picLocks noChangeAspect="1" noChangeArrowheads="1"/>
          </p:cNvPicPr>
          <p:nvPr/>
        </p:nvPicPr>
        <p:blipFill>
          <a:blip r:embed="rId2" cstate="print"/>
          <a:srcRect/>
          <a:stretch>
            <a:fillRect/>
          </a:stretch>
        </p:blipFill>
        <p:spPr bwMode="auto">
          <a:xfrm>
            <a:off x="3733800" y="228600"/>
            <a:ext cx="5181600" cy="6477000"/>
          </a:xfrm>
          <a:prstGeom prst="rect">
            <a:avLst/>
          </a:prstGeom>
          <a:noFill/>
        </p:spPr>
      </p:pic>
      <p:sp>
        <p:nvSpPr>
          <p:cNvPr id="3" name="Rectangle 2"/>
          <p:cNvSpPr/>
          <p:nvPr/>
        </p:nvSpPr>
        <p:spPr>
          <a:xfrm>
            <a:off x="228601" y="304800"/>
            <a:ext cx="5150672" cy="646331"/>
          </a:xfrm>
          <a:prstGeom prst="rect">
            <a:avLst/>
          </a:prstGeom>
        </p:spPr>
        <p:txBody>
          <a:bodyPr wrap="square">
            <a:spAutoFit/>
          </a:bodyPr>
          <a:lstStyle/>
          <a:p>
            <a:r>
              <a:rPr lang="en-US" sz="3600" b="1" i="0" dirty="0" smtClean="0">
                <a:latin typeface="Trebuchet MS" pitchFamily="34" charset="0"/>
              </a:rPr>
              <a:t>Miners Rights</a:t>
            </a:r>
            <a:endParaRPr lang="en-US" sz="3600" dirty="0"/>
          </a:p>
        </p:txBody>
      </p:sp>
      <p:sp>
        <p:nvSpPr>
          <p:cNvPr id="4" name="Rectangle 3"/>
          <p:cNvSpPr/>
          <p:nvPr/>
        </p:nvSpPr>
        <p:spPr>
          <a:xfrm>
            <a:off x="304800" y="1219200"/>
            <a:ext cx="3352800" cy="2862322"/>
          </a:xfrm>
          <a:prstGeom prst="rect">
            <a:avLst/>
          </a:prstGeom>
        </p:spPr>
        <p:txBody>
          <a:bodyPr wrap="square">
            <a:spAutoFit/>
          </a:bodyPr>
          <a:lstStyle/>
          <a:p>
            <a:pPr>
              <a:spcBef>
                <a:spcPct val="50000"/>
              </a:spcBef>
            </a:pPr>
            <a:r>
              <a:rPr lang="en-US" sz="3600" b="1" dirty="0" smtClean="0"/>
              <a:t>Rights &amp; Responsibilities Under the Mine Safety &amp; Health Act of 1977</a:t>
            </a:r>
            <a:endParaRPr lang="en-US" sz="3600" b="1" dirty="0"/>
          </a:p>
        </p:txBody>
      </p:sp>
      <p:sp>
        <p:nvSpPr>
          <p:cNvPr id="5" name="Rectangle 4"/>
          <p:cNvSpPr/>
          <p:nvPr/>
        </p:nvSpPr>
        <p:spPr>
          <a:xfrm>
            <a:off x="381000" y="4398496"/>
            <a:ext cx="3048000" cy="2308324"/>
          </a:xfrm>
          <a:prstGeom prst="rect">
            <a:avLst/>
          </a:prstGeom>
        </p:spPr>
        <p:txBody>
          <a:bodyPr wrap="square">
            <a:spAutoFit/>
          </a:bodyPr>
          <a:lstStyle/>
          <a:p>
            <a:pPr>
              <a:spcBef>
                <a:spcPct val="50000"/>
              </a:spcBef>
            </a:pPr>
            <a:r>
              <a:rPr lang="en-US" sz="2400" dirty="0" smtClean="0"/>
              <a:t>NC DOL Mine &amp; Quarry Bureau Mine Safety &amp; Health Training</a:t>
            </a:r>
          </a:p>
          <a:p>
            <a:pPr>
              <a:spcBef>
                <a:spcPct val="50000"/>
              </a:spcBef>
            </a:pPr>
            <a:endParaRPr lang="en-US" sz="2400" dirty="0"/>
          </a:p>
          <a:p>
            <a:pPr>
              <a:spcBef>
                <a:spcPct val="50000"/>
              </a:spcBef>
            </a:pPr>
            <a:r>
              <a:rPr lang="en-US" sz="2400" dirty="0" smtClean="0"/>
              <a:t>Revised 2010</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28600"/>
            <a:ext cx="8229600" cy="990600"/>
          </a:xfrm>
        </p:spPr>
        <p:txBody>
          <a:bodyPr>
            <a:normAutofit fontScale="90000"/>
          </a:bodyPr>
          <a:lstStyle/>
          <a:p>
            <a:r>
              <a:rPr lang="en-US" dirty="0"/>
              <a:t>Before asking MSHA for a Mine Inspection, have you…</a:t>
            </a:r>
          </a:p>
        </p:txBody>
      </p:sp>
      <p:sp>
        <p:nvSpPr>
          <p:cNvPr id="78851" name="Rectangle 3"/>
          <p:cNvSpPr>
            <a:spLocks noGrp="1" noChangeArrowheads="1"/>
          </p:cNvSpPr>
          <p:nvPr>
            <p:ph type="body" idx="1"/>
          </p:nvPr>
        </p:nvSpPr>
        <p:spPr>
          <a:xfrm>
            <a:off x="609600" y="1371600"/>
            <a:ext cx="8077200" cy="3871913"/>
          </a:xfrm>
        </p:spPr>
        <p:txBody>
          <a:bodyPr>
            <a:normAutofit fontScale="77500" lnSpcReduction="20000"/>
          </a:bodyPr>
          <a:lstStyle/>
          <a:p>
            <a:r>
              <a:rPr lang="en-US" dirty="0"/>
              <a:t>Tried to fix the safety problem yourself</a:t>
            </a:r>
            <a:r>
              <a:rPr lang="en-US" dirty="0" smtClean="0"/>
              <a:t>?</a:t>
            </a:r>
          </a:p>
          <a:p>
            <a:endParaRPr lang="en-US" dirty="0"/>
          </a:p>
          <a:p>
            <a:r>
              <a:rPr lang="en-US" dirty="0"/>
              <a:t>Reported it to your supervisor</a:t>
            </a:r>
            <a:r>
              <a:rPr lang="en-US" dirty="0" smtClean="0"/>
              <a:t>?</a:t>
            </a:r>
          </a:p>
          <a:p>
            <a:endParaRPr lang="en-US" dirty="0"/>
          </a:p>
          <a:p>
            <a:r>
              <a:rPr lang="en-US" dirty="0"/>
              <a:t>Reported it to your Miner’s Rep</a:t>
            </a:r>
            <a:r>
              <a:rPr lang="en-US" dirty="0" smtClean="0"/>
              <a:t>.?</a:t>
            </a:r>
          </a:p>
          <a:p>
            <a:endParaRPr lang="en-US" dirty="0"/>
          </a:p>
          <a:p>
            <a:r>
              <a:rPr lang="en-US" dirty="0"/>
              <a:t>Tried all of your company’s in-house procedures for solving safety problems</a:t>
            </a:r>
            <a:r>
              <a:rPr lang="en-US" dirty="0" smtClean="0"/>
              <a:t>?</a:t>
            </a:r>
          </a:p>
          <a:p>
            <a:endParaRPr lang="en-US" dirty="0" smtClean="0"/>
          </a:p>
          <a:p>
            <a:r>
              <a:rPr lang="en-US" dirty="0" smtClean="0"/>
              <a:t>Have you contacted Mine and Quarry Bureau?</a:t>
            </a:r>
            <a:endParaRPr lang="en-US" dirty="0"/>
          </a:p>
        </p:txBody>
      </p:sp>
      <p:sp>
        <p:nvSpPr>
          <p:cNvPr id="78852" name="Text Box 4"/>
          <p:cNvSpPr txBox="1">
            <a:spLocks noChangeArrowheads="1"/>
          </p:cNvSpPr>
          <p:nvPr/>
        </p:nvSpPr>
        <p:spPr bwMode="auto">
          <a:xfrm>
            <a:off x="228600" y="5486400"/>
            <a:ext cx="8915400" cy="519113"/>
          </a:xfrm>
          <a:prstGeom prst="rect">
            <a:avLst/>
          </a:prstGeom>
          <a:noFill/>
          <a:ln w="9525">
            <a:noFill/>
            <a:miter lim="800000"/>
            <a:headEnd/>
            <a:tailEnd/>
          </a:ln>
          <a:effectLst/>
        </p:spPr>
        <p:txBody>
          <a:bodyPr>
            <a:spAutoFit/>
          </a:bodyPr>
          <a:lstStyle/>
          <a:p>
            <a:pPr algn="ctr">
              <a:spcBef>
                <a:spcPct val="50000"/>
              </a:spcBef>
            </a:pPr>
            <a:r>
              <a:rPr lang="en-US" sz="2800" b="1">
                <a:solidFill>
                  <a:schemeClr val="tx2"/>
                </a:solidFill>
                <a:latin typeface="Tahoma" pitchFamily="34" charset="0"/>
              </a:rPr>
              <a:t>Contact MSHA when ‘In-House’ procedures fail.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2" end="2"/>
                                            </p:txEl>
                                          </p:spTgt>
                                        </p:tgtEl>
                                        <p:attrNameLst>
                                          <p:attrName>style.visibility</p:attrName>
                                        </p:attrNameLst>
                                      </p:cBhvr>
                                      <p:to>
                                        <p:strVal val="visible"/>
                                      </p:to>
                                    </p:set>
                                    <p:anim calcmode="lin" valueType="num">
                                      <p:cBhvr additive="base">
                                        <p:cTn id="13"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1">
                                            <p:txEl>
                                              <p:pRg st="4" end="4"/>
                                            </p:txEl>
                                          </p:spTgt>
                                        </p:tgtEl>
                                        <p:attrNameLst>
                                          <p:attrName>style.visibility</p:attrName>
                                        </p:attrNameLst>
                                      </p:cBhvr>
                                      <p:to>
                                        <p:strVal val="visible"/>
                                      </p:to>
                                    </p:set>
                                    <p:anim calcmode="lin" valueType="num">
                                      <p:cBhvr additive="base">
                                        <p:cTn id="19" dur="500" fill="hold"/>
                                        <p:tgtEl>
                                          <p:spTgt spid="7885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8851">
                                            <p:txEl>
                                              <p:pRg st="6" end="6"/>
                                            </p:txEl>
                                          </p:spTgt>
                                        </p:tgtEl>
                                        <p:attrNameLst>
                                          <p:attrName>style.visibility</p:attrName>
                                        </p:attrNameLst>
                                      </p:cBhvr>
                                      <p:to>
                                        <p:strVal val="visible"/>
                                      </p:to>
                                    </p:set>
                                    <p:anim calcmode="lin" valueType="num">
                                      <p:cBhvr additive="base">
                                        <p:cTn id="25" dur="500" fill="hold"/>
                                        <p:tgtEl>
                                          <p:spTgt spid="7885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88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8851">
                                            <p:txEl>
                                              <p:pRg st="8" end="8"/>
                                            </p:txEl>
                                          </p:spTgt>
                                        </p:tgtEl>
                                        <p:attrNameLst>
                                          <p:attrName>style.visibility</p:attrName>
                                        </p:attrNameLst>
                                      </p:cBhvr>
                                      <p:to>
                                        <p:strVal val="visible"/>
                                      </p:to>
                                    </p:set>
                                    <p:anim calcmode="lin" valueType="num">
                                      <p:cBhvr additive="base">
                                        <p:cTn id="31" dur="500" fill="hold"/>
                                        <p:tgtEl>
                                          <p:spTgt spid="78851">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88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8852"/>
                                        </p:tgtEl>
                                        <p:attrNameLst>
                                          <p:attrName>style.visibility</p:attrName>
                                        </p:attrNameLst>
                                      </p:cBhvr>
                                      <p:to>
                                        <p:strVal val="visible"/>
                                      </p:to>
                                    </p:set>
                                    <p:anim calcmode="lin" valueType="num">
                                      <p:cBhvr>
                                        <p:cTn id="37" dur="500" fill="hold"/>
                                        <p:tgtEl>
                                          <p:spTgt spid="78852"/>
                                        </p:tgtEl>
                                        <p:attrNameLst>
                                          <p:attrName>ppt_w</p:attrName>
                                        </p:attrNameLst>
                                      </p:cBhvr>
                                      <p:tavLst>
                                        <p:tav tm="0">
                                          <p:val>
                                            <p:fltVal val="0"/>
                                          </p:val>
                                        </p:tav>
                                        <p:tav tm="100000">
                                          <p:val>
                                            <p:strVal val="#ppt_w"/>
                                          </p:val>
                                        </p:tav>
                                      </p:tavLst>
                                    </p:anim>
                                    <p:anim calcmode="lin" valueType="num">
                                      <p:cBhvr>
                                        <p:cTn id="38" dur="500" fill="hold"/>
                                        <p:tgtEl>
                                          <p:spTgt spid="788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P spid="7885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5509200"/>
          </a:xfrm>
          <a:prstGeom prst="rect">
            <a:avLst/>
          </a:prstGeom>
        </p:spPr>
        <p:txBody>
          <a:bodyPr wrap="square">
            <a:spAutoFit/>
          </a:bodyPr>
          <a:lstStyle/>
          <a:p>
            <a:r>
              <a:rPr lang="en-US" sz="3200" dirty="0"/>
              <a:t>You have the right to request that MSHA inspect your mine when you believe that a hazardous condition, imminent danger, violation of the Mine Act or MINER Act, or violation of a mandatory safety or health standard exists. </a:t>
            </a:r>
            <a:endParaRPr lang="en-US" sz="3200" dirty="0" smtClean="0"/>
          </a:p>
          <a:p>
            <a:endParaRPr lang="en-US" sz="3200" dirty="0" smtClean="0"/>
          </a:p>
          <a:p>
            <a:r>
              <a:rPr lang="en-US" sz="3200" dirty="0" smtClean="0"/>
              <a:t>MSHA </a:t>
            </a:r>
            <a:r>
              <a:rPr lang="en-US" sz="3200" dirty="0"/>
              <a:t>maintains a hotline, “One Call Does It All” at </a:t>
            </a:r>
            <a:r>
              <a:rPr lang="en-US" sz="3200" b="1" u="sng" dirty="0"/>
              <a:t>1-800-746-1553, </a:t>
            </a:r>
            <a:r>
              <a:rPr lang="en-US" sz="3200" dirty="0"/>
              <a:t>and an online complaint system at </a:t>
            </a:r>
            <a:r>
              <a:rPr lang="en-US" sz="3200" b="1" u="sng" dirty="0"/>
              <a:t>https://lakegovprod2.msha.gov/HazardousConditionComplaint.aspx</a:t>
            </a:r>
            <a:r>
              <a:rPr lang="en-US" sz="3200" dirty="0"/>
              <a:t>, on a 24-hour basis, 7 days a week, 365 days a year.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46063" y="381001"/>
            <a:ext cx="8669337" cy="533400"/>
          </a:xfrm>
        </p:spPr>
        <p:txBody>
          <a:bodyPr>
            <a:normAutofit fontScale="90000"/>
          </a:bodyPr>
          <a:lstStyle/>
          <a:p>
            <a:r>
              <a:rPr lang="en-US" dirty="0"/>
              <a:t>Obtaining an MSHA Mine Inspection</a:t>
            </a:r>
          </a:p>
        </p:txBody>
      </p:sp>
      <p:sp>
        <p:nvSpPr>
          <p:cNvPr id="76803" name="Rectangle 3"/>
          <p:cNvSpPr>
            <a:spLocks noGrp="1" noChangeArrowheads="1"/>
          </p:cNvSpPr>
          <p:nvPr>
            <p:ph type="body" idx="1"/>
          </p:nvPr>
        </p:nvSpPr>
        <p:spPr>
          <a:xfrm>
            <a:off x="457200" y="914400"/>
            <a:ext cx="8229600" cy="5211763"/>
          </a:xfrm>
        </p:spPr>
        <p:txBody>
          <a:bodyPr>
            <a:noAutofit/>
          </a:bodyPr>
          <a:lstStyle/>
          <a:p>
            <a:r>
              <a:rPr lang="en-US" sz="2400" b="1" u="sng" dirty="0"/>
              <a:t>General Notice.</a:t>
            </a:r>
          </a:p>
          <a:p>
            <a:pPr lvl="1"/>
            <a:r>
              <a:rPr lang="en-US" sz="2400" dirty="0"/>
              <a:t>Can be given orally or in writing.</a:t>
            </a:r>
          </a:p>
          <a:p>
            <a:pPr lvl="1"/>
            <a:r>
              <a:rPr lang="en-US" sz="2400" dirty="0"/>
              <a:t>Can be done anonymously</a:t>
            </a:r>
            <a:r>
              <a:rPr lang="en-US" sz="2400" dirty="0" smtClean="0"/>
              <a:t>.</a:t>
            </a:r>
            <a:endParaRPr lang="en-US" sz="2400" dirty="0"/>
          </a:p>
          <a:p>
            <a:r>
              <a:rPr lang="en-US" sz="2400" b="1" u="sng" dirty="0"/>
              <a:t>Section 103(g) Notification</a:t>
            </a:r>
            <a:r>
              <a:rPr lang="en-US" sz="2400" dirty="0" smtClean="0"/>
              <a:t>.</a:t>
            </a:r>
            <a:endParaRPr lang="en-US" sz="2400" dirty="0"/>
          </a:p>
          <a:p>
            <a:pPr lvl="1"/>
            <a:r>
              <a:rPr lang="en-US" sz="2400" dirty="0" smtClean="0"/>
              <a:t>Under </a:t>
            </a:r>
            <a:r>
              <a:rPr lang="en-US" sz="2400" dirty="0"/>
              <a:t>Section 103(g) of the Act, you or your representative have the right to request an MSHA inspection if you believe an imminent danger, violation of the Act, or violation of a mandatory safety or health standard exists at your mine</a:t>
            </a:r>
            <a:r>
              <a:rPr lang="en-US" sz="2400" dirty="0" smtClean="0"/>
              <a:t>.</a:t>
            </a:r>
            <a:r>
              <a:rPr lang="en-US" sz="2400" dirty="0"/>
              <a:t> </a:t>
            </a:r>
            <a:r>
              <a:rPr lang="en-US" sz="2400" dirty="0" smtClean="0"/>
              <a:t>All </a:t>
            </a:r>
            <a:r>
              <a:rPr lang="en-US" sz="2400" dirty="0"/>
              <a:t>Section 103(g) requests for inspection must be given to MSHA in writing and require a signature from you or your representative.</a:t>
            </a:r>
            <a:endParaRPr lang="en-US" sz="2400" dirty="0" smtClean="0"/>
          </a:p>
          <a:p>
            <a:pPr lvl="1">
              <a:buNone/>
            </a:pPr>
            <a:endParaRPr lang="en-US" sz="2400" dirty="0"/>
          </a:p>
          <a:p>
            <a:r>
              <a:rPr lang="en-US" sz="2400" dirty="0"/>
              <a:t>Names of miners making requests for inspection are considered confidential.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46063" y="304801"/>
            <a:ext cx="8440737" cy="761999"/>
          </a:xfrm>
        </p:spPr>
        <p:txBody>
          <a:bodyPr>
            <a:normAutofit fontScale="90000"/>
          </a:bodyPr>
          <a:lstStyle/>
          <a:p>
            <a:r>
              <a:rPr lang="en-US" dirty="0"/>
              <a:t>Training – Part 46 &amp; 48</a:t>
            </a:r>
          </a:p>
        </p:txBody>
      </p:sp>
      <p:sp>
        <p:nvSpPr>
          <p:cNvPr id="81923" name="Rectangle 3"/>
          <p:cNvSpPr>
            <a:spLocks noGrp="1" noChangeArrowheads="1"/>
          </p:cNvSpPr>
          <p:nvPr>
            <p:ph type="body" idx="1"/>
          </p:nvPr>
        </p:nvSpPr>
        <p:spPr>
          <a:xfrm>
            <a:off x="228600" y="1143000"/>
            <a:ext cx="8686800" cy="5486400"/>
          </a:xfrm>
        </p:spPr>
        <p:txBody>
          <a:bodyPr>
            <a:normAutofit lnSpcReduction="10000"/>
          </a:bodyPr>
          <a:lstStyle/>
          <a:p>
            <a:r>
              <a:rPr lang="en-US" sz="2800" dirty="0"/>
              <a:t>Training is done during working hours</a:t>
            </a:r>
            <a:r>
              <a:rPr lang="en-US" sz="2800" dirty="0" smtClean="0"/>
              <a:t>. </a:t>
            </a:r>
            <a:r>
              <a:rPr lang="en-US" sz="2800" b="1" u="sng" dirty="0" smtClean="0"/>
              <a:t>Part 48 Training</a:t>
            </a:r>
          </a:p>
          <a:p>
            <a:endParaRPr lang="en-US" sz="2800" dirty="0"/>
          </a:p>
          <a:p>
            <a:r>
              <a:rPr lang="en-US" sz="2800" dirty="0" smtClean="0"/>
              <a:t> </a:t>
            </a:r>
            <a:endParaRPr lang="en-US" sz="2800" dirty="0"/>
          </a:p>
          <a:p>
            <a:endParaRPr lang="en-US" sz="2800" dirty="0" smtClean="0"/>
          </a:p>
          <a:p>
            <a:r>
              <a:rPr lang="en-US" sz="2800" dirty="0" smtClean="0"/>
              <a:t>During </a:t>
            </a:r>
            <a:r>
              <a:rPr lang="en-US" sz="2800" dirty="0"/>
              <a:t>training, </a:t>
            </a:r>
            <a:r>
              <a:rPr lang="en-US" sz="2800" dirty="0" smtClean="0"/>
              <a:t>trainees </a:t>
            </a:r>
            <a:r>
              <a:rPr lang="en-US" sz="2800" dirty="0"/>
              <a:t>are paid at their regular rate.</a:t>
            </a:r>
          </a:p>
          <a:p>
            <a:r>
              <a:rPr lang="en-US" sz="2800" dirty="0"/>
              <a:t>Lack of training is not grounds for discrimination in pay or job.</a:t>
            </a:r>
          </a:p>
          <a:p>
            <a:r>
              <a:rPr lang="en-US" sz="2800" dirty="0"/>
              <a:t>Miners will have all training plans made available to them for comments:</a:t>
            </a:r>
          </a:p>
          <a:p>
            <a:pPr lvl="1"/>
            <a:r>
              <a:rPr lang="en-US" sz="2400" dirty="0"/>
              <a:t>Part 48 - 2 weeks prior to the plan being sent to MSHA for approval.</a:t>
            </a:r>
          </a:p>
          <a:p>
            <a:pPr lvl="1"/>
            <a:r>
              <a:rPr lang="en-US" sz="2400" dirty="0"/>
              <a:t>Part 46 – 2 weeks prior to training taking place.</a:t>
            </a:r>
          </a:p>
        </p:txBody>
      </p:sp>
      <p:sp>
        <p:nvSpPr>
          <p:cNvPr id="4" name="Rectangle 3"/>
          <p:cNvSpPr/>
          <p:nvPr/>
        </p:nvSpPr>
        <p:spPr>
          <a:xfrm>
            <a:off x="685800" y="1600200"/>
            <a:ext cx="8001000" cy="1569660"/>
          </a:xfrm>
          <a:prstGeom prst="rect">
            <a:avLst/>
          </a:prstGeom>
        </p:spPr>
        <p:txBody>
          <a:bodyPr wrap="square">
            <a:spAutoFit/>
          </a:bodyPr>
          <a:lstStyle/>
          <a:p>
            <a:r>
              <a:rPr lang="en-US" sz="2400" b="1" u="sng" dirty="0" smtClean="0"/>
              <a:t>must </a:t>
            </a:r>
            <a:r>
              <a:rPr lang="en-US" sz="2400" b="1" u="sng" dirty="0"/>
              <a:t>be conducted by an MSHA-approved training instructor</a:t>
            </a:r>
            <a:r>
              <a:rPr lang="en-US" sz="2400" b="1" u="sng" dirty="0" smtClean="0"/>
              <a:t>.</a:t>
            </a:r>
          </a:p>
          <a:p>
            <a:endParaRPr lang="en-US" sz="2400" b="1" u="sng" dirty="0" smtClean="0"/>
          </a:p>
          <a:p>
            <a:r>
              <a:rPr lang="en-US" sz="2400" b="1" i="1" u="sng" dirty="0" smtClean="0"/>
              <a:t>Part 46 training must be conducted by a </a:t>
            </a:r>
            <a:r>
              <a:rPr lang="en-US" sz="2400" b="1" i="1" u="sng" dirty="0" smtClean="0"/>
              <a:t>“competent person”</a:t>
            </a:r>
            <a:endParaRPr lang="en-US" sz="2400" b="1" i="1" u="sng" dirty="0" smtClean="0"/>
          </a:p>
          <a:p>
            <a:endParaRPr lang="en-US" sz="2400" b="1" i="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Health Protection Rights</a:t>
            </a:r>
          </a:p>
        </p:txBody>
      </p:sp>
      <p:sp>
        <p:nvSpPr>
          <p:cNvPr id="83971" name="Rectangle 3"/>
          <p:cNvSpPr>
            <a:spLocks noGrp="1" noChangeArrowheads="1"/>
          </p:cNvSpPr>
          <p:nvPr>
            <p:ph type="body" idx="1"/>
          </p:nvPr>
        </p:nvSpPr>
        <p:spPr/>
        <p:txBody>
          <a:bodyPr/>
          <a:lstStyle/>
          <a:p>
            <a:r>
              <a:rPr lang="en-US"/>
              <a:t>Exposure to Toxic Materials or Harmful Agents including:</a:t>
            </a:r>
          </a:p>
          <a:p>
            <a:pPr lvl="1"/>
            <a:r>
              <a:rPr lang="en-US"/>
              <a:t>Dust</a:t>
            </a:r>
          </a:p>
          <a:p>
            <a:pPr lvl="1"/>
            <a:r>
              <a:rPr lang="en-US"/>
              <a:t>Noise</a:t>
            </a:r>
          </a:p>
          <a:p>
            <a:r>
              <a:rPr lang="en-US"/>
              <a:t>Some conditions may require that medical examinations be made available to you by the Mine Operator.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Rights to Information</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b="1" dirty="0" smtClean="0"/>
              <a:t>   </a:t>
            </a:r>
            <a:r>
              <a:rPr lang="en-US" b="1" u="sng" dirty="0" smtClean="0"/>
              <a:t>Under </a:t>
            </a:r>
            <a:r>
              <a:rPr lang="en-US" b="1" u="sng" dirty="0"/>
              <a:t>Sections 103(c) and (h) of the Act</a:t>
            </a:r>
            <a:r>
              <a:rPr lang="en-US" dirty="0"/>
              <a:t>, you or your representative have the right to receive copies of most records, information, reports, findings, citations, notices, orders, and decisions that the Act calls for from the Secretary of Labor (MSHA) or the Secretary of Health, Education and Welfare (now Health and Human Services).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r>
              <a:rPr lang="en-US" sz="3200" b="1" dirty="0" smtClean="0"/>
              <a:t>Every Miner’s Responsibilities Under the Act </a:t>
            </a:r>
            <a:br>
              <a:rPr lang="en-US" sz="3200" b="1" dirty="0" smtClean="0"/>
            </a:br>
            <a:endParaRPr lang="en-US" sz="3200" dirty="0"/>
          </a:p>
        </p:txBody>
      </p:sp>
      <p:sp>
        <p:nvSpPr>
          <p:cNvPr id="3" name="Content Placeholder 2"/>
          <p:cNvSpPr>
            <a:spLocks noGrp="1"/>
          </p:cNvSpPr>
          <p:nvPr>
            <p:ph idx="1"/>
          </p:nvPr>
        </p:nvSpPr>
        <p:spPr>
          <a:xfrm>
            <a:off x="457200" y="762000"/>
            <a:ext cx="8229600" cy="5791200"/>
          </a:xfrm>
        </p:spPr>
        <p:txBody>
          <a:bodyPr>
            <a:normAutofit fontScale="85000" lnSpcReduction="20000"/>
          </a:bodyPr>
          <a:lstStyle/>
          <a:p>
            <a:pPr>
              <a:buNone/>
            </a:pPr>
            <a:endParaRPr lang="en-US" b="1" dirty="0"/>
          </a:p>
          <a:p>
            <a:r>
              <a:rPr lang="en-US" dirty="0"/>
              <a:t>You have the responsibility to comply with all Federal and State laws and regulations, and company safety and health policies.</a:t>
            </a:r>
          </a:p>
          <a:p>
            <a:r>
              <a:rPr lang="en-US" dirty="0"/>
              <a:t>When refusing to work in unsafe or unhealthy conditions, you have the responsibility to notify the operator, supervisor, or other responsible person. This gives the operator an opportunity to address the situation. </a:t>
            </a:r>
          </a:p>
          <a:p>
            <a:r>
              <a:rPr lang="en-US" dirty="0"/>
              <a:t>You have the responsibility to provide truthful statements and representations (orally or in writing) during any inspection or investigation, or on any applications, records, reports, plans, training certificates, or other documents required to be kept or filed with MSHA.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Making False Statements and False Representations: Section 110(f)</a:t>
            </a:r>
            <a:br>
              <a:rPr lang="en-US" sz="3200" b="1" dirty="0" smtClean="0"/>
            </a:br>
            <a:endParaRPr lang="en-US" sz="3200"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buNone/>
            </a:pPr>
            <a:endParaRPr lang="en-US" b="1" dirty="0"/>
          </a:p>
          <a:p>
            <a:r>
              <a:rPr lang="en-US" b="1" u="sng" dirty="0"/>
              <a:t>Under Section 110(f) of the Act</a:t>
            </a:r>
            <a:r>
              <a:rPr lang="en-US" dirty="0"/>
              <a:t>, you are responsible for providing truthful statements or representations (orally or in writing) during any inspection or investigation, or on any application, record, report, plan, training certificate, or other document required to be kept or filed by the Act. </a:t>
            </a:r>
            <a:endParaRPr lang="en-US" dirty="0" smtClean="0"/>
          </a:p>
          <a:p>
            <a:endParaRPr lang="en-US" dirty="0"/>
          </a:p>
          <a:p>
            <a:r>
              <a:rPr lang="en-US" dirty="0" smtClean="0"/>
              <a:t>Criminal </a:t>
            </a:r>
            <a:r>
              <a:rPr lang="en-US" dirty="0"/>
              <a:t>fines for violation under the Act are subject to the increased penalty provisions by the Federal Comprehensive Crime Control Act, 18 U.S.C. 3571. You may be fined, or imprisoned up to five years, or both.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Smoking Prohibited</a:t>
            </a:r>
            <a:br>
              <a:rPr lang="en-US" b="1" dirty="0" smtClean="0"/>
            </a:br>
            <a:endParaRPr lang="en-US" dirty="0"/>
          </a:p>
        </p:txBody>
      </p:sp>
      <p:sp>
        <p:nvSpPr>
          <p:cNvPr id="3" name="Content Placeholder 2"/>
          <p:cNvSpPr>
            <a:spLocks noGrp="1"/>
          </p:cNvSpPr>
          <p:nvPr>
            <p:ph idx="1"/>
          </p:nvPr>
        </p:nvSpPr>
        <p:spPr/>
        <p:txBody>
          <a:bodyPr>
            <a:normAutofit/>
          </a:bodyPr>
          <a:lstStyle/>
          <a:p>
            <a:r>
              <a:rPr lang="en-US" b="1" u="sng" dirty="0" smtClean="0"/>
              <a:t>Under </a:t>
            </a:r>
            <a:r>
              <a:rPr lang="en-US" b="1" u="sng" dirty="0"/>
              <a:t>Section 110(g) of the Act, </a:t>
            </a:r>
            <a:r>
              <a:rPr lang="en-US" dirty="0"/>
              <a:t>you are prohibited from smoking in all underground coal mines, gassy underground metal/nonmetal mines, areas around combustible/flammable storage, waste, or distribution facilities, explosives magazines, and other surface areas where smoking could cause a fire or explosion.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a:t>Introduction</a:t>
            </a:r>
          </a:p>
        </p:txBody>
      </p:sp>
      <p:sp>
        <p:nvSpPr>
          <p:cNvPr id="70659" name="Rectangle 3"/>
          <p:cNvSpPr>
            <a:spLocks noGrp="1" noChangeArrowheads="1"/>
          </p:cNvSpPr>
          <p:nvPr>
            <p:ph type="body" idx="1"/>
          </p:nvPr>
        </p:nvSpPr>
        <p:spPr/>
        <p:txBody>
          <a:bodyPr/>
          <a:lstStyle/>
          <a:p>
            <a:r>
              <a:rPr lang="en-US" dirty="0"/>
              <a:t>This program is a summary of Rights &amp; Responsibilities granted to Miners, Job Applicants, &amp; Miner’s Representatives under the Mine Safety &amp; Health Act</a:t>
            </a:r>
            <a:r>
              <a:rPr lang="en-US" dirty="0" smtClean="0"/>
              <a:t>.</a:t>
            </a:r>
          </a:p>
          <a:p>
            <a:endParaRPr lang="en-US" dirty="0"/>
          </a:p>
          <a:p>
            <a:r>
              <a:rPr lang="en-US" dirty="0"/>
              <a:t>This program is only a summary, and must not be considered an official statement of law.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Grp="1" noChangeArrowheads="1"/>
          </p:cNvSpPr>
          <p:nvPr>
            <p:ph type="title"/>
          </p:nvPr>
        </p:nvSpPr>
        <p:spPr>
          <a:xfrm>
            <a:off x="246063" y="228601"/>
            <a:ext cx="7772400" cy="457199"/>
          </a:xfrm>
        </p:spPr>
        <p:txBody>
          <a:bodyPr>
            <a:normAutofit fontScale="90000"/>
          </a:bodyPr>
          <a:lstStyle/>
          <a:p>
            <a:r>
              <a:rPr lang="en-US"/>
              <a:t>Some Definitions</a:t>
            </a:r>
          </a:p>
        </p:txBody>
      </p:sp>
      <p:sp>
        <p:nvSpPr>
          <p:cNvPr id="72707" name="Rectangle 1027"/>
          <p:cNvSpPr>
            <a:spLocks noGrp="1" noChangeArrowheads="1"/>
          </p:cNvSpPr>
          <p:nvPr>
            <p:ph type="body" idx="1"/>
          </p:nvPr>
        </p:nvSpPr>
        <p:spPr>
          <a:xfrm>
            <a:off x="228600" y="914400"/>
            <a:ext cx="8763000" cy="5791200"/>
          </a:xfrm>
        </p:spPr>
        <p:txBody>
          <a:bodyPr/>
          <a:lstStyle/>
          <a:p>
            <a:pPr>
              <a:lnSpc>
                <a:spcPct val="90000"/>
              </a:lnSpc>
            </a:pPr>
            <a:r>
              <a:rPr lang="en-US" dirty="0"/>
              <a:t>“Miner” – Anyone working in a mine.</a:t>
            </a:r>
          </a:p>
          <a:p>
            <a:pPr>
              <a:lnSpc>
                <a:spcPct val="90000"/>
              </a:lnSpc>
            </a:pPr>
            <a:r>
              <a:rPr lang="en-US" dirty="0"/>
              <a:t>“Representative of Miners” – a person chosen to represent miners in safety &amp; health matters.</a:t>
            </a:r>
          </a:p>
          <a:p>
            <a:pPr>
              <a:lnSpc>
                <a:spcPct val="90000"/>
              </a:lnSpc>
            </a:pPr>
            <a:r>
              <a:rPr lang="en-US" dirty="0"/>
              <a:t>“Agent of the Company” –any person charged with responsibility for the operation of all or a part of a mine. It also means any person charged with the supervision of the miners or who directs the workforce (including hourly employees who direct the workforce).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Rights Applicable to All Miners</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nSpc>
                <a:spcPct val="90000"/>
              </a:lnSpc>
            </a:pPr>
            <a:r>
              <a:rPr lang="en-US" dirty="0" smtClean="0"/>
              <a:t>Protection against Discrimination. </a:t>
            </a:r>
          </a:p>
          <a:p>
            <a:pPr>
              <a:lnSpc>
                <a:spcPct val="90000"/>
              </a:lnSpc>
            </a:pPr>
            <a:r>
              <a:rPr lang="en-US" dirty="0" smtClean="0"/>
              <a:t>Participation in MSHA Inspections. </a:t>
            </a:r>
          </a:p>
          <a:p>
            <a:pPr>
              <a:lnSpc>
                <a:spcPct val="90000"/>
              </a:lnSpc>
            </a:pPr>
            <a:r>
              <a:rPr lang="en-US" dirty="0" smtClean="0"/>
              <a:t>Obtaining an MSHA Mine Inspection.</a:t>
            </a:r>
          </a:p>
          <a:p>
            <a:pPr>
              <a:lnSpc>
                <a:spcPct val="90000"/>
              </a:lnSpc>
            </a:pPr>
            <a:r>
              <a:rPr lang="en-US" dirty="0" smtClean="0"/>
              <a:t>Pay during Mine Withdrawals.</a:t>
            </a:r>
          </a:p>
          <a:p>
            <a:pPr>
              <a:lnSpc>
                <a:spcPct val="90000"/>
              </a:lnSpc>
            </a:pPr>
            <a:r>
              <a:rPr lang="en-US" dirty="0" smtClean="0"/>
              <a:t>Contesting Enforcement Actions.</a:t>
            </a:r>
          </a:p>
          <a:p>
            <a:pPr>
              <a:lnSpc>
                <a:spcPct val="90000"/>
              </a:lnSpc>
            </a:pPr>
            <a:r>
              <a:rPr lang="en-US" dirty="0" smtClean="0"/>
              <a:t>Getting Proper Safety &amp; Health Training.</a:t>
            </a:r>
          </a:p>
          <a:p>
            <a:pPr>
              <a:lnSpc>
                <a:spcPct val="90000"/>
              </a:lnSpc>
            </a:pPr>
            <a:r>
              <a:rPr lang="en-US" dirty="0" smtClean="0"/>
              <a:t>Health Protection Rights</a:t>
            </a:r>
          </a:p>
          <a:p>
            <a:pPr>
              <a:lnSpc>
                <a:spcPct val="90000"/>
              </a:lnSpc>
            </a:pPr>
            <a:r>
              <a:rPr lang="en-US" dirty="0" smtClean="0"/>
              <a:t>Being informed of, and participating in, standards and enforcement of the Act.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Protection against Discrimination.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Autofit/>
          </a:bodyPr>
          <a:lstStyle/>
          <a:p>
            <a:r>
              <a:rPr lang="en-US" sz="2400" dirty="0"/>
              <a:t>Section 105(c) protects you from discrimination for using any of the rights given to you by the Act. </a:t>
            </a:r>
          </a:p>
          <a:p>
            <a:r>
              <a:rPr lang="en-US" sz="2400" dirty="0"/>
              <a:t>Discriminatory acts covered by the Mine Act include, but are not limited to: </a:t>
            </a:r>
          </a:p>
          <a:p>
            <a:r>
              <a:rPr lang="en-US" sz="2400" dirty="0"/>
              <a:t>Discharge or termination </a:t>
            </a:r>
          </a:p>
          <a:p>
            <a:r>
              <a:rPr lang="en-US" sz="2400" dirty="0"/>
              <a:t>Layoff </a:t>
            </a:r>
          </a:p>
          <a:p>
            <a:r>
              <a:rPr lang="en-US" sz="2400" dirty="0"/>
              <a:t>Demotion </a:t>
            </a:r>
          </a:p>
          <a:p>
            <a:r>
              <a:rPr lang="en-US" sz="2400" dirty="0"/>
              <a:t>Refusal of employment </a:t>
            </a:r>
          </a:p>
          <a:p>
            <a:r>
              <a:rPr lang="en-US" sz="2400" dirty="0"/>
              <a:t>Reduction in your benefits, vacation, bonuses, or rates of pay </a:t>
            </a:r>
          </a:p>
          <a:p>
            <a:r>
              <a:rPr lang="en-US" sz="2400" dirty="0"/>
              <a:t>Changes in your pay and hours of work </a:t>
            </a:r>
          </a:p>
          <a:p>
            <a:r>
              <a:rPr lang="en-US" sz="2400" dirty="0"/>
              <a:t>Threats of reprisal </a:t>
            </a:r>
          </a:p>
          <a:p>
            <a:r>
              <a:rPr lang="en-US" sz="2400" dirty="0"/>
              <a:t>Interference with exercise of your statutory rights </a:t>
            </a:r>
          </a:p>
          <a:p>
            <a:r>
              <a:rPr lang="en-US" sz="2400" dirty="0"/>
              <a:t>Transfer to a less desirable position at less than the regular rate of pay you received immediately prior to transfer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762000" y="930275"/>
            <a:ext cx="7256463" cy="746125"/>
          </a:xfrm>
        </p:spPr>
        <p:txBody>
          <a:bodyPr>
            <a:normAutofit fontScale="90000"/>
          </a:bodyPr>
          <a:lstStyle/>
          <a:p>
            <a:r>
              <a:rPr lang="en-US" dirty="0"/>
              <a:t>Discrimination (Continued)</a:t>
            </a:r>
          </a:p>
        </p:txBody>
      </p:sp>
      <p:sp>
        <p:nvSpPr>
          <p:cNvPr id="74755" name="Rectangle 3"/>
          <p:cNvSpPr>
            <a:spLocks noGrp="1" noChangeArrowheads="1"/>
          </p:cNvSpPr>
          <p:nvPr>
            <p:ph type="body" idx="1"/>
          </p:nvPr>
        </p:nvSpPr>
        <p:spPr>
          <a:xfrm>
            <a:off x="685800" y="1905000"/>
            <a:ext cx="7772400" cy="3505200"/>
          </a:xfrm>
        </p:spPr>
        <p:txBody>
          <a:bodyPr/>
          <a:lstStyle/>
          <a:p>
            <a:r>
              <a:rPr lang="en-US" dirty="0"/>
              <a:t>Supervisors: Please Note!</a:t>
            </a:r>
          </a:p>
          <a:p>
            <a:pPr lvl="1"/>
            <a:r>
              <a:rPr lang="en-US" dirty="0"/>
              <a:t>Congress intended the Mine Act to protect workers who, in good faith, refuse to work in unsafe or unhealthy conditions.</a:t>
            </a:r>
          </a:p>
          <a:p>
            <a:pPr lvl="1"/>
            <a:r>
              <a:rPr lang="en-US" dirty="0"/>
              <a:t>It also protects workers who refuse to comply when ordered by a supervisor to violate a health or safety standard.</a:t>
            </a:r>
          </a:p>
        </p:txBody>
      </p:sp>
      <p:sp>
        <p:nvSpPr>
          <p:cNvPr id="74757" name="Text Box 5"/>
          <p:cNvSpPr txBox="1">
            <a:spLocks noChangeArrowheads="1"/>
          </p:cNvSpPr>
          <p:nvPr/>
        </p:nvSpPr>
        <p:spPr bwMode="auto">
          <a:xfrm>
            <a:off x="1447800" y="5486400"/>
            <a:ext cx="5867400" cy="762000"/>
          </a:xfrm>
          <a:prstGeom prst="rect">
            <a:avLst/>
          </a:prstGeom>
          <a:noFill/>
          <a:ln w="9525">
            <a:noFill/>
            <a:miter lim="800000"/>
            <a:headEnd/>
            <a:tailEnd/>
          </a:ln>
          <a:effectLst/>
        </p:spPr>
        <p:txBody>
          <a:bodyPr>
            <a:spAutoFit/>
          </a:bodyPr>
          <a:lstStyle/>
          <a:p>
            <a:pPr algn="ctr">
              <a:spcBef>
                <a:spcPct val="50000"/>
              </a:spcBef>
              <a:buClr>
                <a:schemeClr val="tx2"/>
              </a:buClr>
              <a:buFont typeface="Wingdings 3" pitchFamily="18" charset="2"/>
              <a:buNone/>
            </a:pPr>
            <a:r>
              <a:rPr lang="en-US" sz="4400" dirty="0">
                <a:solidFill>
                  <a:schemeClr val="tx2"/>
                </a:solidFill>
                <a:latin typeface="Tahoma" pitchFamily="34" charset="0"/>
              </a:rPr>
              <a:t>Know your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p:cTn id="7" dur="1000" fill="hold"/>
                                        <p:tgtEl>
                                          <p:spTgt spid="74757"/>
                                        </p:tgtEl>
                                        <p:attrNameLst>
                                          <p:attrName>ppt_w</p:attrName>
                                        </p:attrNameLst>
                                      </p:cBhvr>
                                      <p:tavLst>
                                        <p:tav tm="0">
                                          <p:val>
                                            <p:fltVal val="0"/>
                                          </p:val>
                                        </p:tav>
                                        <p:tav tm="100000">
                                          <p:val>
                                            <p:strVal val="#ppt_w"/>
                                          </p:val>
                                        </p:tav>
                                      </p:tavLst>
                                    </p:anim>
                                    <p:anim calcmode="lin" valueType="num">
                                      <p:cBhvr>
                                        <p:cTn id="8" dur="1000" fill="hold"/>
                                        <p:tgtEl>
                                          <p:spTgt spid="74757"/>
                                        </p:tgtEl>
                                        <p:attrNameLst>
                                          <p:attrName>ppt_h</p:attrName>
                                        </p:attrNameLst>
                                      </p:cBhvr>
                                      <p:tavLst>
                                        <p:tav tm="0">
                                          <p:val>
                                            <p:fltVal val="0"/>
                                          </p:val>
                                        </p:tav>
                                        <p:tav tm="100000">
                                          <p:val>
                                            <p:strVal val="#ppt_h"/>
                                          </p:val>
                                        </p:tav>
                                      </p:tavLst>
                                    </p:anim>
                                    <p:anim calcmode="lin" valueType="num">
                                      <p:cBhvr>
                                        <p:cTn id="9" dur="1000" fill="hold"/>
                                        <p:tgtEl>
                                          <p:spTgt spid="7475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475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Responsibilities for Supervisors or Other Responsible Persons</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a:buNone/>
            </a:pPr>
            <a:endParaRPr lang="en-US" b="1" dirty="0"/>
          </a:p>
          <a:p>
            <a:r>
              <a:rPr lang="en-US" dirty="0"/>
              <a:t>If you are a supervisor or other responsible person, you have the responsibility to take appropriate action to address the safety and health issues and concerns.</a:t>
            </a:r>
          </a:p>
          <a:p>
            <a:r>
              <a:rPr lang="en-US" dirty="0"/>
              <a:t>You are prohibited from interfering with, hindering, or delaying any inspection or investigation carried out under the Act. </a:t>
            </a:r>
          </a:p>
          <a:p>
            <a:r>
              <a:rPr lang="en-US" dirty="0"/>
              <a:t>You must admit an authorized representative (MSHA inspector or investigator) into a coal or metal/nonmetal mine for the purpose of an inspection or investigation. </a:t>
            </a:r>
          </a:p>
          <a:p>
            <a:r>
              <a:rPr lang="en-US" dirty="0"/>
              <a:t>You shall permit access to and copying of any information, document or record requested during an inspection or investigation.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6001643"/>
          </a:xfrm>
          <a:prstGeom prst="rect">
            <a:avLst/>
          </a:prstGeom>
        </p:spPr>
        <p:txBody>
          <a:bodyPr wrap="square">
            <a:spAutoFit/>
          </a:bodyPr>
          <a:lstStyle/>
          <a:p>
            <a:r>
              <a:rPr lang="en-US" sz="3200" b="1" dirty="0"/>
              <a:t>Knowing Violations </a:t>
            </a:r>
          </a:p>
          <a:p>
            <a:r>
              <a:rPr lang="en-US" sz="3200" b="1" u="sng" dirty="0"/>
              <a:t>Under Section 110(c) of the Act</a:t>
            </a:r>
            <a:r>
              <a:rPr lang="en-US" sz="3200" dirty="0"/>
              <a:t>, if you are a director, officer or agent of a corporation, you have additional responsibilities under the Act</a:t>
            </a:r>
            <a:r>
              <a:rPr lang="en-US" sz="3200" dirty="0" smtClean="0"/>
              <a:t>.</a:t>
            </a:r>
          </a:p>
          <a:p>
            <a:r>
              <a:rPr lang="en-US" sz="3200" dirty="0" smtClean="0"/>
              <a:t> </a:t>
            </a:r>
            <a:endParaRPr lang="en-US" sz="3200" dirty="0"/>
          </a:p>
          <a:p>
            <a:r>
              <a:rPr lang="en-US" sz="3200" dirty="0"/>
              <a:t>If you knowingly authorize, order, or carry out a violation of a mandatory health and safety standard, or knowingly violate or refuse to comply with any order issued under the Act or any order incorporated in a final decision issued under the Act, you may be subject to civil penalties, fines, and imprisonment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81000" y="304801"/>
            <a:ext cx="8229600" cy="914399"/>
          </a:xfrm>
        </p:spPr>
        <p:txBody>
          <a:bodyPr/>
          <a:lstStyle/>
          <a:p>
            <a:r>
              <a:rPr lang="en-US"/>
              <a:t>Participation in MSHA Inspections</a:t>
            </a:r>
          </a:p>
        </p:txBody>
      </p:sp>
      <p:sp>
        <p:nvSpPr>
          <p:cNvPr id="75779" name="Rectangle 3"/>
          <p:cNvSpPr>
            <a:spLocks noGrp="1" noChangeArrowheads="1"/>
          </p:cNvSpPr>
          <p:nvPr>
            <p:ph type="body" idx="1"/>
          </p:nvPr>
        </p:nvSpPr>
        <p:spPr>
          <a:xfrm>
            <a:off x="457200" y="1295400"/>
            <a:ext cx="8305800" cy="5257800"/>
          </a:xfrm>
        </p:spPr>
        <p:txBody>
          <a:bodyPr/>
          <a:lstStyle/>
          <a:p>
            <a:r>
              <a:rPr lang="en-US" dirty="0"/>
              <a:t>The Act gives miners (and their reps.) an opportunity to participate in mine inspections</a:t>
            </a:r>
            <a:r>
              <a:rPr lang="en-US" dirty="0" smtClean="0"/>
              <a:t>.</a:t>
            </a:r>
          </a:p>
          <a:p>
            <a:endParaRPr lang="en-US" dirty="0"/>
          </a:p>
          <a:p>
            <a:r>
              <a:rPr lang="en-US" dirty="0"/>
              <a:t>If no worker decides to participate, the inspector will consult with a reasonable number of workers</a:t>
            </a:r>
            <a:r>
              <a:rPr lang="en-US" dirty="0" smtClean="0"/>
              <a:t>.</a:t>
            </a:r>
          </a:p>
          <a:p>
            <a:endParaRPr lang="en-US" dirty="0"/>
          </a:p>
          <a:p>
            <a:r>
              <a:rPr lang="en-US" dirty="0"/>
              <a:t>Workers have a right to pay when participating in an inspection.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1410</Words>
  <Application>Microsoft Office PowerPoint</Application>
  <PresentationFormat>On-screen Show (4:3)</PresentationFormat>
  <Paragraphs>113</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Introduction</vt:lpstr>
      <vt:lpstr>Some Definitions</vt:lpstr>
      <vt:lpstr>Rights Applicable to All Miners</vt:lpstr>
      <vt:lpstr>Protection against Discrimination.  </vt:lpstr>
      <vt:lpstr>Discrimination (Continued)</vt:lpstr>
      <vt:lpstr>Responsibilities for Supervisors or Other Responsible Persons </vt:lpstr>
      <vt:lpstr>Slide 8</vt:lpstr>
      <vt:lpstr>Participation in MSHA Inspections</vt:lpstr>
      <vt:lpstr>Before asking MSHA for a Mine Inspection, have you…</vt:lpstr>
      <vt:lpstr>Slide 11</vt:lpstr>
      <vt:lpstr>Obtaining an MSHA Mine Inspection</vt:lpstr>
      <vt:lpstr>Training – Part 46 &amp; 48</vt:lpstr>
      <vt:lpstr>Health Protection Rights</vt:lpstr>
      <vt:lpstr>Rights to Information</vt:lpstr>
      <vt:lpstr>Every Miner’s Responsibilities Under the Act  </vt:lpstr>
      <vt:lpstr>Making False Statements and False Representations: Section 110(f) </vt:lpstr>
      <vt:lpstr>Smoking Prohibited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9</cp:revision>
  <dcterms:created xsi:type="dcterms:W3CDTF">2010-06-20T18:23:36Z</dcterms:created>
  <dcterms:modified xsi:type="dcterms:W3CDTF">2010-08-26T16:56:55Z</dcterms:modified>
</cp:coreProperties>
</file>