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6" r:id="rId2"/>
    <p:sldId id="344" r:id="rId3"/>
    <p:sldId id="447" r:id="rId4"/>
    <p:sldId id="345" r:id="rId5"/>
    <p:sldId id="455" r:id="rId6"/>
    <p:sldId id="346" r:id="rId7"/>
    <p:sldId id="425" r:id="rId8"/>
    <p:sldId id="454" r:id="rId9"/>
    <p:sldId id="426" r:id="rId10"/>
    <p:sldId id="427" r:id="rId11"/>
    <p:sldId id="430" r:id="rId12"/>
    <p:sldId id="429" r:id="rId13"/>
    <p:sldId id="431" r:id="rId14"/>
    <p:sldId id="432" r:id="rId15"/>
    <p:sldId id="434" r:id="rId16"/>
    <p:sldId id="435" r:id="rId17"/>
    <p:sldId id="436" r:id="rId18"/>
    <p:sldId id="428" r:id="rId19"/>
    <p:sldId id="453" r:id="rId20"/>
    <p:sldId id="456" r:id="rId21"/>
    <p:sldId id="347" r:id="rId22"/>
    <p:sldId id="437" r:id="rId23"/>
    <p:sldId id="438" r:id="rId24"/>
    <p:sldId id="439" r:id="rId25"/>
    <p:sldId id="440" r:id="rId26"/>
    <p:sldId id="441" r:id="rId27"/>
    <p:sldId id="442" r:id="rId28"/>
    <p:sldId id="444" r:id="rId29"/>
    <p:sldId id="445" r:id="rId30"/>
    <p:sldId id="446" r:id="rId31"/>
    <p:sldId id="332" r:id="rId32"/>
    <p:sldId id="448" r:id="rId33"/>
    <p:sldId id="341" r:id="rId34"/>
  </p:sldIdLst>
  <p:sldSz cx="9144000" cy="6858000" type="letter"/>
  <p:notesSz cx="6858000" cy="9199563"/>
  <p:defaultTextStyle>
    <a:defPPr>
      <a:defRPr lang="en-US"/>
    </a:defPPr>
    <a:lvl1pPr algn="l" rtl="0" fontAlgn="base">
      <a:spcBef>
        <a:spcPct val="0"/>
      </a:spcBef>
      <a:spcAft>
        <a:spcPct val="0"/>
      </a:spcAft>
      <a:defRPr sz="3600" u="sng" kern="1200">
        <a:solidFill>
          <a:schemeClr val="tx1"/>
        </a:solidFill>
        <a:latin typeface="Times New Roman" pitchFamily="18" charset="0"/>
        <a:ea typeface="+mn-ea"/>
        <a:cs typeface="+mn-cs"/>
      </a:defRPr>
    </a:lvl1pPr>
    <a:lvl2pPr marL="457200" algn="l" rtl="0" fontAlgn="base">
      <a:spcBef>
        <a:spcPct val="0"/>
      </a:spcBef>
      <a:spcAft>
        <a:spcPct val="0"/>
      </a:spcAft>
      <a:defRPr sz="3600" u="sng" kern="1200">
        <a:solidFill>
          <a:schemeClr val="tx1"/>
        </a:solidFill>
        <a:latin typeface="Times New Roman" pitchFamily="18" charset="0"/>
        <a:ea typeface="+mn-ea"/>
        <a:cs typeface="+mn-cs"/>
      </a:defRPr>
    </a:lvl2pPr>
    <a:lvl3pPr marL="914400" algn="l" rtl="0" fontAlgn="base">
      <a:spcBef>
        <a:spcPct val="0"/>
      </a:spcBef>
      <a:spcAft>
        <a:spcPct val="0"/>
      </a:spcAft>
      <a:defRPr sz="3600" u="sng" kern="1200">
        <a:solidFill>
          <a:schemeClr val="tx1"/>
        </a:solidFill>
        <a:latin typeface="Times New Roman" pitchFamily="18" charset="0"/>
        <a:ea typeface="+mn-ea"/>
        <a:cs typeface="+mn-cs"/>
      </a:defRPr>
    </a:lvl3pPr>
    <a:lvl4pPr marL="1371600" algn="l" rtl="0" fontAlgn="base">
      <a:spcBef>
        <a:spcPct val="0"/>
      </a:spcBef>
      <a:spcAft>
        <a:spcPct val="0"/>
      </a:spcAft>
      <a:defRPr sz="3600" u="sng" kern="1200">
        <a:solidFill>
          <a:schemeClr val="tx1"/>
        </a:solidFill>
        <a:latin typeface="Times New Roman" pitchFamily="18" charset="0"/>
        <a:ea typeface="+mn-ea"/>
        <a:cs typeface="+mn-cs"/>
      </a:defRPr>
    </a:lvl4pPr>
    <a:lvl5pPr marL="1828800" algn="l" rtl="0" fontAlgn="base">
      <a:spcBef>
        <a:spcPct val="0"/>
      </a:spcBef>
      <a:spcAft>
        <a:spcPct val="0"/>
      </a:spcAft>
      <a:defRPr sz="3600" u="sng" kern="1200">
        <a:solidFill>
          <a:schemeClr val="tx1"/>
        </a:solidFill>
        <a:latin typeface="Times New Roman" pitchFamily="18" charset="0"/>
        <a:ea typeface="+mn-ea"/>
        <a:cs typeface="+mn-cs"/>
      </a:defRPr>
    </a:lvl5pPr>
    <a:lvl6pPr marL="2286000" algn="l" defTabSz="914400" rtl="0" eaLnBrk="1" latinLnBrk="0" hangingPunct="1">
      <a:defRPr sz="3600" u="sng" kern="1200">
        <a:solidFill>
          <a:schemeClr val="tx1"/>
        </a:solidFill>
        <a:latin typeface="Times New Roman" pitchFamily="18" charset="0"/>
        <a:ea typeface="+mn-ea"/>
        <a:cs typeface="+mn-cs"/>
      </a:defRPr>
    </a:lvl6pPr>
    <a:lvl7pPr marL="2743200" algn="l" defTabSz="914400" rtl="0" eaLnBrk="1" latinLnBrk="0" hangingPunct="1">
      <a:defRPr sz="3600" u="sng" kern="1200">
        <a:solidFill>
          <a:schemeClr val="tx1"/>
        </a:solidFill>
        <a:latin typeface="Times New Roman" pitchFamily="18" charset="0"/>
        <a:ea typeface="+mn-ea"/>
        <a:cs typeface="+mn-cs"/>
      </a:defRPr>
    </a:lvl7pPr>
    <a:lvl8pPr marL="3200400" algn="l" defTabSz="914400" rtl="0" eaLnBrk="1" latinLnBrk="0" hangingPunct="1">
      <a:defRPr sz="3600" u="sng" kern="1200">
        <a:solidFill>
          <a:schemeClr val="tx1"/>
        </a:solidFill>
        <a:latin typeface="Times New Roman" pitchFamily="18" charset="0"/>
        <a:ea typeface="+mn-ea"/>
        <a:cs typeface="+mn-cs"/>
      </a:defRPr>
    </a:lvl8pPr>
    <a:lvl9pPr marL="3657600" algn="l" defTabSz="914400" rtl="0" eaLnBrk="1" latinLnBrk="0" hangingPunct="1">
      <a:defRPr sz="36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5050"/>
    <a:srgbClr val="FF00FF"/>
    <a:srgbClr val="FFFF66"/>
    <a:srgbClr val="910046"/>
    <a:srgbClr val="012D9A"/>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2162" autoAdjust="0"/>
  </p:normalViewPr>
  <p:slideViewPr>
    <p:cSldViewPr>
      <p:cViewPr varScale="1">
        <p:scale>
          <a:sx n="75" d="100"/>
          <a:sy n="75" d="100"/>
        </p:scale>
        <p:origin x="-12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30"/>
    </p:cViewPr>
  </p:sorterViewPr>
  <p:notesViewPr>
    <p:cSldViewPr>
      <p:cViewPr>
        <p:scale>
          <a:sx n="100" d="100"/>
          <a:sy n="100" d="100"/>
        </p:scale>
        <p:origin x="-1296" y="210"/>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19411" tIns="0" rIns="19411" bIns="0" numCol="1" anchor="t" anchorCtr="0" compatLnSpc="1">
            <a:prstTxWarp prst="textNoShape">
              <a:avLst/>
            </a:prstTxWarp>
          </a:bodyPr>
          <a:lstStyle>
            <a:lvl1pPr defTabSz="931863" eaLnBrk="0" hangingPunct="0">
              <a:defRPr sz="1000" i="1" u="none"/>
            </a:lvl1pPr>
          </a:lstStyle>
          <a:p>
            <a:pPr>
              <a:defRPr/>
            </a:pPr>
            <a:endParaRPr lang="en-US"/>
          </a:p>
        </p:txBody>
      </p:sp>
      <p:sp>
        <p:nvSpPr>
          <p:cNvPr id="3075"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19411" tIns="0" rIns="19411" bIns="0" numCol="1" anchor="t" anchorCtr="0" compatLnSpc="1">
            <a:prstTxWarp prst="textNoShape">
              <a:avLst/>
            </a:prstTxWarp>
          </a:bodyPr>
          <a:lstStyle>
            <a:lvl1pPr algn="r" defTabSz="931863" eaLnBrk="0" hangingPunct="0">
              <a:defRPr sz="1000" i="1" u="none"/>
            </a:lvl1pPr>
          </a:lstStyle>
          <a:p>
            <a:pPr>
              <a:defRPr/>
            </a:pPr>
            <a:endParaRPr lang="en-US"/>
          </a:p>
        </p:txBody>
      </p:sp>
      <p:sp>
        <p:nvSpPr>
          <p:cNvPr id="3076"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19411" tIns="0" rIns="19411" bIns="0" numCol="1" anchor="b" anchorCtr="0" compatLnSpc="1">
            <a:prstTxWarp prst="textNoShape">
              <a:avLst/>
            </a:prstTxWarp>
          </a:bodyPr>
          <a:lstStyle>
            <a:lvl1pPr defTabSz="931863" eaLnBrk="0" hangingPunct="0">
              <a:defRPr sz="1000" i="1" u="none"/>
            </a:lvl1pPr>
          </a:lstStyle>
          <a:p>
            <a:pPr>
              <a:defRPr/>
            </a:pPr>
            <a:endParaRPr lang="en-US"/>
          </a:p>
        </p:txBody>
      </p:sp>
      <p:sp>
        <p:nvSpPr>
          <p:cNvPr id="3077"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19411" tIns="0" rIns="19411" bIns="0" numCol="1" anchor="b" anchorCtr="0" compatLnSpc="1">
            <a:prstTxWarp prst="textNoShape">
              <a:avLst/>
            </a:prstTxWarp>
          </a:bodyPr>
          <a:lstStyle>
            <a:lvl1pPr algn="r" defTabSz="931863" eaLnBrk="0" hangingPunct="0">
              <a:defRPr sz="1000" i="1" u="none"/>
            </a:lvl1pPr>
          </a:lstStyle>
          <a:p>
            <a:pPr>
              <a:defRPr/>
            </a:pPr>
            <a:fld id="{48C67F61-6CE0-4AD6-BCE5-B257728332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19411" tIns="0" rIns="19411" bIns="0" numCol="1" anchor="t" anchorCtr="0" compatLnSpc="1">
            <a:prstTxWarp prst="textNoShape">
              <a:avLst/>
            </a:prstTxWarp>
          </a:bodyPr>
          <a:lstStyle>
            <a:lvl1pPr defTabSz="931863" eaLnBrk="0" hangingPunct="0">
              <a:defRPr sz="1000" i="1" u="none"/>
            </a:lvl1pPr>
          </a:lstStyle>
          <a:p>
            <a:pPr>
              <a:defRPr/>
            </a:pPr>
            <a:endParaRPr lang="en-US"/>
          </a:p>
        </p:txBody>
      </p:sp>
      <p:sp>
        <p:nvSpPr>
          <p:cNvPr id="205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19411" tIns="0" rIns="19411" bIns="0" numCol="1" anchor="t" anchorCtr="0" compatLnSpc="1">
            <a:prstTxWarp prst="textNoShape">
              <a:avLst/>
            </a:prstTxWarp>
          </a:bodyPr>
          <a:lstStyle>
            <a:lvl1pPr algn="r" defTabSz="931863" eaLnBrk="0" hangingPunct="0">
              <a:defRPr sz="1000" i="1" u="none"/>
            </a:lvl1pPr>
          </a:lstStyle>
          <a:p>
            <a:pPr>
              <a:defRPr/>
            </a:pPr>
            <a:endParaRPr lang="en-US"/>
          </a:p>
        </p:txBody>
      </p:sp>
      <p:sp>
        <p:nvSpPr>
          <p:cNvPr id="2052" name="Rectangle 4"/>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19411" tIns="0" rIns="19411" bIns="0" numCol="1" anchor="b" anchorCtr="0" compatLnSpc="1">
            <a:prstTxWarp prst="textNoShape">
              <a:avLst/>
            </a:prstTxWarp>
          </a:bodyPr>
          <a:lstStyle>
            <a:lvl1pPr defTabSz="931863" eaLnBrk="0" hangingPunct="0">
              <a:defRPr sz="1000" i="1" u="none"/>
            </a:lvl1pPr>
          </a:lstStyle>
          <a:p>
            <a:pPr>
              <a:defRPr/>
            </a:pPr>
            <a:endParaRPr lang="en-US"/>
          </a:p>
        </p:txBody>
      </p:sp>
      <p:sp>
        <p:nvSpPr>
          <p:cNvPr id="2053" name="Rectangle 5"/>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19411" tIns="0" rIns="19411" bIns="0" numCol="1" anchor="b" anchorCtr="0" compatLnSpc="1">
            <a:prstTxWarp prst="textNoShape">
              <a:avLst/>
            </a:prstTxWarp>
          </a:bodyPr>
          <a:lstStyle>
            <a:lvl1pPr algn="r" defTabSz="931863" eaLnBrk="0" hangingPunct="0">
              <a:defRPr sz="1000" i="1" u="none"/>
            </a:lvl1pPr>
          </a:lstStyle>
          <a:p>
            <a:pPr>
              <a:defRPr/>
            </a:pPr>
            <a:fld id="{503C7160-9A64-44FC-8783-0DE8C097D487}" type="slidenum">
              <a:rPr lang="en-US"/>
              <a:pPr>
                <a:defRPr/>
              </a:pPr>
              <a:t>‹#›</a:t>
            </a:fld>
            <a:endParaRPr lang="en-US"/>
          </a:p>
        </p:txBody>
      </p:sp>
      <p:sp>
        <p:nvSpPr>
          <p:cNvPr id="2054" name="Rectangle 6"/>
          <p:cNvSpPr>
            <a:spLocks noGrp="1" noChangeArrowheads="1"/>
          </p:cNvSpPr>
          <p:nvPr>
            <p:ph type="body" sz="quarter" idx="3"/>
          </p:nvPr>
        </p:nvSpPr>
        <p:spPr bwMode="auto">
          <a:xfrm>
            <a:off x="914400" y="4370388"/>
            <a:ext cx="5029200" cy="4140200"/>
          </a:xfrm>
          <a:prstGeom prst="rect">
            <a:avLst/>
          </a:prstGeom>
          <a:noFill/>
          <a:ln w="9525">
            <a:noFill/>
            <a:miter lim="800000"/>
            <a:headEnd/>
            <a:tailEnd/>
          </a:ln>
          <a:effectLst/>
        </p:spPr>
        <p:txBody>
          <a:bodyPr vert="horz" wrap="square" lIns="93816" tIns="46908" rIns="93816" bIns="4690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3" name="Rectangle 7"/>
          <p:cNvSpPr>
            <a:spLocks noGrp="1" noRot="1" noChangeAspect="1" noChangeArrowheads="1" noTextEdit="1"/>
          </p:cNvSpPr>
          <p:nvPr>
            <p:ph type="sldImg" idx="2"/>
          </p:nvPr>
        </p:nvSpPr>
        <p:spPr bwMode="auto">
          <a:xfrm>
            <a:off x="1136650" y="695325"/>
            <a:ext cx="4584700" cy="34385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Grp="1" noChangeArrowheads="1"/>
          </p:cNvSpPr>
          <p:nvPr>
            <p:ph type="sldNum" sz="quarter" idx="5"/>
          </p:nvPr>
        </p:nvSpPr>
        <p:spPr>
          <a:noFill/>
        </p:spPr>
        <p:txBody>
          <a:bodyPr/>
          <a:lstStyle/>
          <a:p>
            <a:fld id="{8DDEB60E-BC9C-412D-A5CC-E4745EC5A475}"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smtClean="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smtClean="0"/>
          </a:p>
          <a:p>
            <a:r>
              <a:rPr lang="en-US" smtClean="0"/>
              <a:t>The information and advice provided on this Site and on Linked Sites is to provided solely on the basis that users will be responsible for making their own assessment of the matters discussed herein and are advised to verify all relevant representations, statements, and information.</a:t>
            </a:r>
          </a:p>
          <a:p>
            <a:endParaRPr lang="en-US" smtClean="0"/>
          </a:p>
          <a:p>
            <a:r>
              <a:rPr lang="en-US" smtClean="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2E310F56-5FB6-4DF9-A105-84F015FB0C75}" type="slidenum">
              <a:rPr lang="en-US" sz="1000" i="1" u="none"/>
              <a:pPr algn="r" defTabSz="931863" eaLnBrk="0" hangingPunct="0"/>
              <a:t>10</a:t>
            </a:fld>
            <a:endParaRPr lang="en-US" sz="1000" i="1" u="none"/>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Photo: Microsoft Clip Art</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B2F36939-11A6-4229-94C0-2D93535CD140}" type="slidenum">
              <a:rPr lang="en-US" sz="1000" i="1" u="none"/>
              <a:pPr algn="r" defTabSz="931863" eaLnBrk="0" hangingPunct="0"/>
              <a:t>11</a:t>
            </a:fld>
            <a:endParaRPr lang="en-US" sz="1000" i="1" u="none"/>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smtClean="0"/>
              <a:t>Photo: Microsoft Clip Art</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9CD64560-BC81-4E3B-BED3-890E9C68AF4A}" type="slidenum">
              <a:rPr lang="en-US" sz="1000" i="1" u="none"/>
              <a:pPr algn="r" defTabSz="931863" eaLnBrk="0" hangingPunct="0"/>
              <a:t>12</a:t>
            </a:fld>
            <a:endParaRPr lang="en-US" sz="1000" i="1" u="non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t>Illustration:  United States Navy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5A643AE6-12CE-4E47-BDF5-C38B185C3E03}" type="slidenum">
              <a:rPr lang="en-US" sz="1000" i="1" u="none"/>
              <a:pPr algn="r" defTabSz="931863" eaLnBrk="0" hangingPunct="0"/>
              <a:t>13</a:t>
            </a:fld>
            <a:endParaRPr lang="en-US" sz="1000" i="1" u="none"/>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t>Photo: Microsoft Clip Art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091E7640-8C0F-4B95-9E10-C68CE0931F66}" type="slidenum">
              <a:rPr lang="en-US" sz="1000" i="1" u="none"/>
              <a:pPr algn="r" defTabSz="931863" eaLnBrk="0" hangingPunct="0"/>
              <a:t>14</a:t>
            </a:fld>
            <a:endParaRPr lang="en-US" sz="1000" i="1" u="none"/>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08CC4C7B-4F33-4A2A-B2E8-06620ED58814}" type="slidenum">
              <a:rPr lang="en-US" sz="1000" i="1" u="none"/>
              <a:pPr algn="r" defTabSz="931863" eaLnBrk="0" hangingPunct="0"/>
              <a:t>15</a:t>
            </a:fld>
            <a:endParaRPr lang="en-US" sz="1000" i="1" u="none"/>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t>Photo: OSHA.gov</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0DF655C4-1058-4F31-B381-612F53E4C715}" type="slidenum">
              <a:rPr lang="en-US" sz="1000" i="1" u="none"/>
              <a:pPr algn="r" defTabSz="931863" eaLnBrk="0" hangingPunct="0"/>
              <a:t>16</a:t>
            </a:fld>
            <a:endParaRPr lang="en-US" sz="1000" i="1" u="none"/>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smtClean="0"/>
              <a:t>Photo: Microsoft Clip Art</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6E3444B7-9B60-461B-87CA-0D7ECED56C02}" type="slidenum">
              <a:rPr lang="en-US" sz="1000" i="1" u="none"/>
              <a:pPr algn="r" defTabSz="931863" eaLnBrk="0" hangingPunct="0"/>
              <a:t>17</a:t>
            </a:fld>
            <a:endParaRPr lang="en-US" sz="1000" i="1" u="none"/>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mtClean="0"/>
              <a:t>Photo: OSHA.gov</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38B01A49-9D9B-421E-BE8E-D22DBAE2AC57}" type="slidenum">
              <a:rPr lang="en-US" sz="1000" i="1" u="none"/>
              <a:pPr algn="r" defTabSz="931863" eaLnBrk="0" hangingPunct="0"/>
              <a:t>18</a:t>
            </a:fld>
            <a:endParaRPr lang="en-US" sz="1000" i="1" u="none"/>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mtClean="0"/>
              <a:t>Photo: Microsoft Clip Art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r>
              <a:rPr lang="en-US" smtClean="0"/>
              <a:t>Microsoft ClipArt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511172E7-47FE-426A-9C7B-85366E35675E}" type="slidenum">
              <a:rPr lang="en-US" sz="1000" i="1" u="none"/>
              <a:pPr algn="r" defTabSz="931863" eaLnBrk="0" hangingPunct="0"/>
              <a:t>2</a:t>
            </a:fld>
            <a:endParaRPr lang="en-US" sz="1000" i="1" u="none"/>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Photo: Microsoft Clip Art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39825" y="695325"/>
            <a:ext cx="4581525" cy="3436938"/>
          </a:xfrm>
          <a:ln/>
        </p:spPr>
      </p:sp>
      <p:sp>
        <p:nvSpPr>
          <p:cNvPr id="57346" name="Rectangle 3"/>
          <p:cNvSpPr>
            <a:spLocks noGrp="1" noChangeArrowheads="1"/>
          </p:cNvSpPr>
          <p:nvPr>
            <p:ph type="body" idx="1"/>
          </p:nvPr>
        </p:nvSpPr>
        <p:spPr>
          <a:noFill/>
          <a:ln/>
        </p:spPr>
        <p:txBody>
          <a:bodyPr/>
          <a:lstStyle/>
          <a:p>
            <a:pPr marL="228600" indent="-228600"/>
            <a:r>
              <a:rPr lang="en-US" smtClean="0"/>
              <a:t>MS Clip Art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64C72001-D2DD-4CBF-BF17-CF82EBEFA90C}" type="slidenum">
              <a:rPr lang="en-US" sz="1000" i="1" u="none"/>
              <a:pPr algn="r" defTabSz="931863" eaLnBrk="0" hangingPunct="0"/>
              <a:t>21</a:t>
            </a:fld>
            <a:endParaRPr lang="en-US" sz="1000" i="1" u="none"/>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t>Photo: CDC.gov</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58384235-40CF-4BD8-9E41-6DD7E3717A84}" type="slidenum">
              <a:rPr lang="en-US" sz="1000" i="1" u="none"/>
              <a:pPr algn="r" defTabSz="931863" eaLnBrk="0" hangingPunct="0"/>
              <a:t>22</a:t>
            </a:fld>
            <a:endParaRPr lang="en-US" sz="1000" i="1" u="none"/>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90500" indent="-190500"/>
            <a:r>
              <a:rPr lang="en-US" smtClean="0"/>
              <a:t>Photo: OSHA.gov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26ACEB4E-81A0-4276-BB3C-56B9E6BFBDFA}" type="slidenum">
              <a:rPr lang="en-US" sz="1000" i="1" u="none"/>
              <a:pPr algn="r" defTabSz="931863" eaLnBrk="0" hangingPunct="0"/>
              <a:t>23</a:t>
            </a:fld>
            <a:endParaRPr lang="en-US" sz="1000" i="1" u="non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190500" indent="-190500"/>
            <a:r>
              <a:rPr lang="en-US" smtClean="0"/>
              <a:t>Photo:OSHA.gov</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7565B9D9-A31A-48DC-B793-7013B0707B7F}" type="slidenum">
              <a:rPr lang="en-US" sz="1000" i="1" u="none"/>
              <a:pPr algn="r" defTabSz="931863" eaLnBrk="0" hangingPunct="0"/>
              <a:t>24</a:t>
            </a:fld>
            <a:endParaRPr lang="en-US" sz="1000" i="1" u="none"/>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190500" indent="-190500"/>
            <a:r>
              <a:rPr lang="en-US" smtClean="0"/>
              <a:t>Photo: OSHA.gov</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021B358C-EB33-4D76-92B3-A0C912DA3E82}" type="slidenum">
              <a:rPr lang="en-US" sz="1000" i="1" u="none"/>
              <a:pPr algn="r" defTabSz="931863" eaLnBrk="0" hangingPunct="0"/>
              <a:t>25</a:t>
            </a:fld>
            <a:endParaRPr lang="en-US" sz="1000" i="1" u="non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marL="190500" indent="-190500" eaLnBrk="1" hangingPunct="1"/>
            <a:r>
              <a:rPr lang="en-US" smtClean="0"/>
              <a:t>Photo: Microsoft Clip Art</a:t>
            </a:r>
          </a:p>
          <a:p>
            <a:pPr marL="190500" indent="-190500"/>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8E4DF90E-808E-4F3D-A512-8D406ADCB466}" type="slidenum">
              <a:rPr lang="en-US" sz="1000" i="1" u="none"/>
              <a:pPr algn="r" defTabSz="931863" eaLnBrk="0" hangingPunct="0"/>
              <a:t>26</a:t>
            </a:fld>
            <a:endParaRPr lang="en-US" sz="1000" i="1" u="none"/>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190500" indent="-190500" eaLnBrk="1" hangingPunct="1"/>
            <a:r>
              <a:rPr lang="en-US" smtClean="0"/>
              <a:t>Photo: Microsoft Clip Art</a:t>
            </a:r>
          </a:p>
          <a:p>
            <a:pPr marL="190500" indent="-190500"/>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1677808D-C9CC-48E2-A174-2670984FA684}" type="slidenum">
              <a:rPr lang="en-US" sz="1000" i="1" u="none"/>
              <a:pPr algn="r" defTabSz="931863" eaLnBrk="0" hangingPunct="0"/>
              <a:t>27</a:t>
            </a:fld>
            <a:endParaRPr lang="en-US" sz="1000" i="1" u="none"/>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marL="190500" indent="-190500" eaLnBrk="1" hangingPunct="1"/>
            <a:r>
              <a:rPr lang="en-US" smtClean="0"/>
              <a:t>Photo: Microsoft Clip Art</a:t>
            </a:r>
          </a:p>
          <a:p>
            <a:pPr marL="190500" indent="-190500"/>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FA42C241-DC07-4DAF-AFD3-B542FE643EF6}" type="slidenum">
              <a:rPr lang="en-US" sz="1000" i="1" u="none"/>
              <a:pPr algn="r" defTabSz="931863" eaLnBrk="0" hangingPunct="0"/>
              <a:t>28</a:t>
            </a:fld>
            <a:endParaRPr lang="en-US" sz="1000" i="1" u="none"/>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190500" indent="-190500" eaLnBrk="1" hangingPunct="1"/>
            <a:r>
              <a:rPr lang="en-US" smtClean="0"/>
              <a:t>Photo: Microsoft Clip Art</a:t>
            </a:r>
          </a:p>
          <a:p>
            <a:pPr marL="190500" indent="-190500"/>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5BDF12F4-1A86-4753-B576-9929024636D5}" type="slidenum">
              <a:rPr lang="en-US" sz="1000" i="1" u="none"/>
              <a:pPr algn="r" defTabSz="931863" eaLnBrk="0" hangingPunct="0"/>
              <a:t>29</a:t>
            </a:fld>
            <a:endParaRPr lang="en-US" sz="1000" i="1" u="none"/>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190500" indent="-190500" eaLnBrk="1" hangingPunct="1"/>
            <a:r>
              <a:rPr lang="en-US" smtClean="0"/>
              <a:t>Photo: Microsoft Clip Art</a:t>
            </a:r>
          </a:p>
          <a:p>
            <a:pPr marL="190500" indent="-190500"/>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6C5FDD2F-ED97-4149-B1E3-D8A28A1D12B4}" type="slidenum">
              <a:rPr lang="en-US" sz="1000" i="1" u="none"/>
              <a:pPr algn="r" defTabSz="931863" eaLnBrk="0" hangingPunct="0"/>
              <a:t>3</a:t>
            </a:fld>
            <a:endParaRPr lang="en-US" sz="1000" i="1" u="none"/>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t>Photo: Microsoft Clip Art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6F3CD975-BD4A-48A6-A140-31BFA3D2B970}" type="slidenum">
              <a:rPr lang="en-US" sz="1000" i="1" u="none"/>
              <a:pPr algn="r" defTabSz="931863" eaLnBrk="0" hangingPunct="0"/>
              <a:t>30</a:t>
            </a:fld>
            <a:endParaRPr lang="en-US" sz="1000" i="1" u="none"/>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190500" indent="-190500" eaLnBrk="1" hangingPunct="1"/>
            <a:r>
              <a:rPr lang="en-US" smtClean="0"/>
              <a:t>Photo: Microsoft Clip Art</a:t>
            </a:r>
          </a:p>
          <a:p>
            <a:pPr marL="190500" indent="-190500">
              <a:buFontTx/>
              <a:buAutoNum type="arabicPeriod"/>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5"/>
          <p:cNvSpPr>
            <a:spLocks noGrp="1" noChangeArrowheads="1"/>
          </p:cNvSpPr>
          <p:nvPr>
            <p:ph type="sldNum" sz="quarter" idx="5"/>
          </p:nvPr>
        </p:nvSpPr>
        <p:spPr>
          <a:noFill/>
        </p:spPr>
        <p:txBody>
          <a:bodyPr/>
          <a:lstStyle/>
          <a:p>
            <a:fld id="{3D641349-D1C6-4E7E-9D53-E9B85AE37353}" type="slidenum">
              <a:rPr lang="en-US" smtClean="0"/>
              <a:pPr/>
              <a:t>31</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smtClean="0"/>
              <a:t>Photo: Microsoft Clip Art</a:t>
            </a:r>
          </a:p>
          <a:p>
            <a:endParaRPr lang="en-US" b="1" smtClean="0">
              <a:solidFill>
                <a:srgbClr val="6633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70C20F63-E26F-447E-8254-7B4A13FFF478}" type="slidenum">
              <a:rPr lang="en-US" sz="1000" i="1" u="none"/>
              <a:pPr algn="r" defTabSz="931863" eaLnBrk="0" hangingPunct="0"/>
              <a:t>32</a:t>
            </a:fld>
            <a:endParaRPr lang="en-US" sz="1000" i="1" u="none"/>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r>
              <a:rPr lang="en-US" smtClean="0"/>
              <a:t>Photo: Microsoft Clip Art</a:t>
            </a:r>
          </a:p>
          <a:p>
            <a:endParaRPr lang="en-US" b="1" smtClean="0">
              <a:solidFill>
                <a:srgbClr val="6633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p:cNvSpPr>
            <a:spLocks noGrp="1" noChangeArrowheads="1"/>
          </p:cNvSpPr>
          <p:nvPr>
            <p:ph type="sldNum" sz="quarter" idx="5"/>
          </p:nvPr>
        </p:nvSpPr>
        <p:spPr>
          <a:noFill/>
        </p:spPr>
        <p:txBody>
          <a:bodyPr/>
          <a:lstStyle/>
          <a:p>
            <a:fld id="{F251F764-804C-4730-A907-2B7D3B341045}" type="slidenum">
              <a:rPr lang="en-US" smtClean="0"/>
              <a:pPr/>
              <a:t>33</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smtClean="0"/>
              <a:t>For web training: Tell students that now is time they log out of the session, if they have no further 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499D5EFA-D3F0-4EF4-AD7A-1ED55A7C0EE5}" type="slidenum">
              <a:rPr lang="en-US" sz="1000" i="1" u="none"/>
              <a:pPr algn="r" defTabSz="931863" eaLnBrk="0" hangingPunct="0"/>
              <a:t>4</a:t>
            </a:fld>
            <a:endParaRPr lang="en-US" sz="1000" i="1" u="none"/>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mtClean="0"/>
              <a:t>Illustration: OSHA Technical Manual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r>
              <a:rPr lang="en-US" smtClean="0"/>
              <a:t>Photo: Microsoft Clip Art</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EF383620-33E5-4ABE-956F-C3164CF98560}" type="slidenum">
              <a:rPr lang="en-US" sz="1000" i="1" u="none"/>
              <a:pPr algn="r" defTabSz="931863" eaLnBrk="0" hangingPunct="0"/>
              <a:t>6</a:t>
            </a:fld>
            <a:endParaRPr lang="en-US" sz="1000" i="1" u="none"/>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t>Photo: Microsoft Clip 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896D7993-F001-4534-8B56-35A6B2712F61}" type="slidenum">
              <a:rPr lang="en-US" sz="1000" i="1" u="none"/>
              <a:pPr algn="r" defTabSz="931863" eaLnBrk="0" hangingPunct="0"/>
              <a:t>7</a:t>
            </a:fld>
            <a:endParaRPr lang="en-US" sz="1000" i="1" u="none"/>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t>Photo: Microsoft Clip 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txBox="1">
            <a:spLocks noGrp="1" noChangeArrowheads="1"/>
          </p:cNvSpPr>
          <p:nvPr/>
        </p:nvSpPr>
        <p:spPr bwMode="auto">
          <a:xfrm>
            <a:off x="3886200" y="8739188"/>
            <a:ext cx="2971800" cy="460375"/>
          </a:xfrm>
          <a:prstGeom prst="rect">
            <a:avLst/>
          </a:prstGeom>
          <a:noFill/>
          <a:ln w="9525">
            <a:noFill/>
            <a:miter lim="800000"/>
            <a:headEnd/>
            <a:tailEnd/>
          </a:ln>
        </p:spPr>
        <p:txBody>
          <a:bodyPr lIns="19411" tIns="0" rIns="19411" bIns="0" anchor="b"/>
          <a:lstStyle/>
          <a:p>
            <a:pPr algn="r" defTabSz="931863" eaLnBrk="0" hangingPunct="0"/>
            <a:fld id="{91FCC385-60CC-4532-9F54-F3057B73E402}" type="slidenum">
              <a:rPr lang="en-US" sz="1000" i="1" u="none"/>
              <a:pPr algn="r" defTabSz="931863" eaLnBrk="0" hangingPunct="0"/>
              <a:t>9</a:t>
            </a:fld>
            <a:endParaRPr lang="en-US" sz="1000" i="1" u="none"/>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t>Illustration: OSHA Technical Manual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2"/>
          <p:cNvSpPr>
            <a:spLocks noChangeShapeType="1"/>
          </p:cNvSpPr>
          <p:nvPr userDrawn="1"/>
        </p:nvSpPr>
        <p:spPr bwMode="auto">
          <a:xfrm>
            <a:off x="609600" y="1066800"/>
            <a:ext cx="7924800" cy="0"/>
          </a:xfrm>
          <a:prstGeom prst="line">
            <a:avLst/>
          </a:prstGeom>
          <a:noFill/>
          <a:ln w="50800">
            <a:solidFill>
              <a:schemeClr val="accent2"/>
            </a:solidFill>
            <a:round/>
            <a:headEnd type="none" w="sm" len="sm"/>
            <a:tailEnd type="none" w="sm" len="sm"/>
          </a:ln>
        </p:spPr>
        <p:txBody>
          <a:bodyPr/>
          <a:lstStyle/>
          <a:p>
            <a:endParaRPr lang="en-US"/>
          </a:p>
        </p:txBody>
      </p:sp>
      <p:sp>
        <p:nvSpPr>
          <p:cNvPr id="5" name="Line 24"/>
          <p:cNvSpPr>
            <a:spLocks noChangeShapeType="1"/>
          </p:cNvSpPr>
          <p:nvPr userDrawn="1"/>
        </p:nvSpPr>
        <p:spPr bwMode="auto">
          <a:xfrm flipV="1">
            <a:off x="685800" y="6019800"/>
            <a:ext cx="7772400" cy="0"/>
          </a:xfrm>
          <a:prstGeom prst="line">
            <a:avLst/>
          </a:prstGeom>
          <a:noFill/>
          <a:ln w="25400">
            <a:solidFill>
              <a:schemeClr val="accent2"/>
            </a:solidFill>
            <a:round/>
            <a:headEnd type="none" w="sm" len="sm"/>
            <a:tailEnd type="none" w="sm" len="sm"/>
          </a:ln>
        </p:spPr>
        <p:txBody>
          <a:bodyPr/>
          <a:lstStyle/>
          <a:p>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295400"/>
            <a:ext cx="800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219200"/>
            <a:ext cx="8001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smtClean="0"/>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chemeClr val="accent2"/>
            </a:solidFill>
            <a:round/>
            <a:headEnd type="none" w="sm" len="sm"/>
            <a:tailEnd type="none" w="sm" len="sm"/>
          </a:ln>
        </p:spPr>
        <p:txBody>
          <a:bodyPr/>
          <a:lstStyle/>
          <a:p>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chemeClr val="accent2"/>
            </a:solidFill>
            <a:round/>
            <a:headEnd type="none" w="sm" len="sm"/>
            <a:tailEnd type="none" w="sm" len="sm"/>
          </a:ln>
        </p:spPr>
        <p:txBody>
          <a:bodyPr/>
          <a:lstStyle/>
          <a:p>
            <a:endParaRPr lang="en-US"/>
          </a:p>
        </p:txBody>
      </p:sp>
      <p:sp>
        <p:nvSpPr>
          <p:cNvPr id="23557"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ransition/>
  <p:timing>
    <p:tnLst>
      <p:par>
        <p:cTn id="1" dur="indefinite" restart="never" nodeType="tmRoot"/>
      </p:par>
    </p:tnLst>
  </p:timing>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school.discoveryeducation.com/clipart/images/firstaid.gif&amp;imgrefurl=http://school.discoveryeducation.com/clipart/clip/firstaid.html&amp;usg=__i6HVZlJBo4wd_yjr12HGpR_UHCg=&amp;h=448&amp;w=500&amp;sz=8&amp;hl=en&amp;start=2&amp;tbnid=ozFwq9SCdEByWM:&amp;tbnh=116&amp;tbnw=130&amp;prev=/images?q=first+aid+clip+art&amp;gbv=2&amp;hl=en&amp;sa=G"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osha.gov/Publications/OSHA3108/images/osha3108_06.jpg"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438400" y="2971800"/>
            <a:ext cx="6324600" cy="1027113"/>
          </a:xfrm>
        </p:spPr>
        <p:txBody>
          <a:bodyPr/>
          <a:lstStyle/>
          <a:p>
            <a:r>
              <a:rPr lang="en-US" sz="4800" smtClean="0"/>
              <a:t>Heat Stress</a:t>
            </a:r>
            <a:r>
              <a:rPr lang="en-US" sz="3600" smtClean="0"/>
              <a:t/>
            </a:r>
            <a:br>
              <a:rPr lang="en-US" sz="3600" smtClean="0"/>
            </a:br>
            <a:endParaRPr lang="en-US" sz="14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mtClean="0"/>
              <a:t>Heat Rash</a:t>
            </a:r>
          </a:p>
        </p:txBody>
      </p:sp>
      <p:sp>
        <p:nvSpPr>
          <p:cNvPr id="35842" name="Rectangle 3"/>
          <p:cNvSpPr>
            <a:spLocks noGrp="1" noChangeArrowheads="1"/>
          </p:cNvSpPr>
          <p:nvPr>
            <p:ph type="body" idx="4294967295"/>
          </p:nvPr>
        </p:nvSpPr>
        <p:spPr>
          <a:xfrm>
            <a:off x="533400" y="1295400"/>
            <a:ext cx="8305800" cy="4525963"/>
          </a:xfrm>
        </p:spPr>
        <p:txBody>
          <a:bodyPr/>
          <a:lstStyle/>
          <a:p>
            <a:r>
              <a:rPr lang="en-US" sz="3000" smtClean="0"/>
              <a:t>Most common problem in hot work environments</a:t>
            </a:r>
          </a:p>
          <a:p>
            <a:endParaRPr lang="en-US" sz="3000" smtClean="0"/>
          </a:p>
          <a:p>
            <a:r>
              <a:rPr lang="en-US" b="1" smtClean="0"/>
              <a:t>Symptoms</a:t>
            </a:r>
          </a:p>
          <a:p>
            <a:pPr marL="742950" lvl="1" indent="-285750"/>
            <a:r>
              <a:rPr lang="en-US" smtClean="0"/>
              <a:t>Prickly heat is manifested as red papules and usually appears in areas where the clothing is restrictive</a:t>
            </a:r>
          </a:p>
          <a:p>
            <a:pPr marL="742950" lvl="1" indent="-285750"/>
            <a:endParaRPr lang="en-US" sz="1000" smtClean="0"/>
          </a:p>
          <a:p>
            <a:pPr marL="742950" lvl="1" indent="-285750"/>
            <a:r>
              <a:rPr lang="en-US" smtClean="0"/>
              <a:t>Sweat cannot freely evaporate from the skin and sweat ducts become plugged</a:t>
            </a:r>
          </a:p>
          <a:p>
            <a:endParaRPr lang="en-US" sz="1000" smtClean="0"/>
          </a:p>
          <a:p>
            <a:endParaRPr lang="en-US" smtClean="0">
              <a:solidFill>
                <a:srgbClr val="663300"/>
              </a:solidFill>
            </a:endParaRPr>
          </a:p>
          <a:p>
            <a:endParaRPr lang="en-US" smtClean="0"/>
          </a:p>
        </p:txBody>
      </p:sp>
      <p:pic>
        <p:nvPicPr>
          <p:cNvPr id="35843" name="Picture 8" descr="MCj04325050000[1]"/>
          <p:cNvPicPr>
            <a:picLocks noChangeAspect="1" noChangeArrowheads="1"/>
          </p:cNvPicPr>
          <p:nvPr/>
        </p:nvPicPr>
        <p:blipFill>
          <a:blip r:embed="rId3" cstate="print"/>
          <a:srcRect/>
          <a:stretch>
            <a:fillRect/>
          </a:stretch>
        </p:blipFill>
        <p:spPr bwMode="auto">
          <a:xfrm>
            <a:off x="6324600" y="4430713"/>
            <a:ext cx="206375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r>
              <a:rPr lang="en-US" smtClean="0"/>
              <a:t>Heat Rash</a:t>
            </a:r>
          </a:p>
        </p:txBody>
      </p:sp>
      <p:sp>
        <p:nvSpPr>
          <p:cNvPr id="37890" name="Rectangle 3"/>
          <p:cNvSpPr>
            <a:spLocks noGrp="1" noChangeArrowheads="1"/>
          </p:cNvSpPr>
          <p:nvPr>
            <p:ph type="body" idx="4294967295"/>
          </p:nvPr>
        </p:nvSpPr>
        <p:spPr>
          <a:xfrm>
            <a:off x="533400" y="1295400"/>
            <a:ext cx="8077200" cy="4525963"/>
          </a:xfrm>
        </p:spPr>
        <p:txBody>
          <a:bodyPr/>
          <a:lstStyle/>
          <a:p>
            <a:r>
              <a:rPr lang="en-US" b="1" smtClean="0"/>
              <a:t>Prevention </a:t>
            </a:r>
          </a:p>
          <a:p>
            <a:pPr marL="742950" lvl="1" indent="-285750"/>
            <a:r>
              <a:rPr lang="en-US" smtClean="0"/>
              <a:t>Prevented by breathable clothing, thorough          cleansing of the skin </a:t>
            </a:r>
          </a:p>
          <a:p>
            <a:pPr>
              <a:buFont typeface="Wingdings" pitchFamily="2" charset="2"/>
              <a:buNone/>
            </a:pPr>
            <a:endParaRPr lang="en-US" sz="1000" smtClean="0"/>
          </a:p>
          <a:p>
            <a:pPr>
              <a:buFont typeface="Wingdings" pitchFamily="2" charset="2"/>
              <a:buNone/>
            </a:pPr>
            <a:endParaRPr lang="en-US" sz="1000" smtClean="0"/>
          </a:p>
          <a:p>
            <a:r>
              <a:rPr lang="en-US" b="1" smtClean="0"/>
              <a:t>Treatment</a:t>
            </a:r>
          </a:p>
          <a:p>
            <a:pPr marL="742950" lvl="1" indent="-285750"/>
            <a:r>
              <a:rPr lang="en-US" smtClean="0"/>
              <a:t>Treated by keeping skin dry, use of cooled sleeping quarters, calamine lotion</a:t>
            </a:r>
            <a:r>
              <a:rPr lang="en-US" smtClean="0">
                <a:solidFill>
                  <a:srgbClr val="663300"/>
                </a:solidFill>
              </a:rPr>
              <a:t> </a:t>
            </a:r>
          </a:p>
          <a:p>
            <a:endParaRPr lang="en-US" smtClean="0"/>
          </a:p>
        </p:txBody>
      </p:sp>
      <p:pic>
        <p:nvPicPr>
          <p:cNvPr id="37891" name="Picture 11" descr="MCSL01391_0000[1]"/>
          <p:cNvPicPr>
            <a:picLocks noChangeAspect="1" noChangeArrowheads="1"/>
          </p:cNvPicPr>
          <p:nvPr/>
        </p:nvPicPr>
        <p:blipFill>
          <a:blip r:embed="rId3" cstate="print"/>
          <a:srcRect/>
          <a:stretch>
            <a:fillRect/>
          </a:stretch>
        </p:blipFill>
        <p:spPr bwMode="auto">
          <a:xfrm>
            <a:off x="6477000" y="3581400"/>
            <a:ext cx="1209675" cy="235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mtClean="0"/>
              <a:t>Heat Cramps</a:t>
            </a:r>
          </a:p>
        </p:txBody>
      </p:sp>
      <p:sp>
        <p:nvSpPr>
          <p:cNvPr id="39938" name="Rectangle 3"/>
          <p:cNvSpPr>
            <a:spLocks noGrp="1" noChangeArrowheads="1"/>
          </p:cNvSpPr>
          <p:nvPr>
            <p:ph type="body" idx="4294967295"/>
          </p:nvPr>
        </p:nvSpPr>
        <p:spPr>
          <a:xfrm>
            <a:off x="533400" y="1066800"/>
            <a:ext cx="8153400" cy="4495800"/>
          </a:xfrm>
        </p:spPr>
        <p:txBody>
          <a:bodyPr/>
          <a:lstStyle/>
          <a:p>
            <a:endParaRPr lang="en-US" sz="1000" dirty="0" smtClean="0"/>
          </a:p>
          <a:p>
            <a:r>
              <a:rPr lang="en-US" sz="3000" dirty="0" smtClean="0"/>
              <a:t>May result after excessive water loss, sweating, dehydration</a:t>
            </a:r>
          </a:p>
          <a:p>
            <a:endParaRPr lang="en-US" sz="2400" dirty="0" smtClean="0"/>
          </a:p>
          <a:p>
            <a:endParaRPr lang="en-US" sz="1000" dirty="0" smtClean="0"/>
          </a:p>
          <a:p>
            <a:r>
              <a:rPr lang="en-US" b="1" dirty="0" smtClean="0"/>
              <a:t>Symptoms</a:t>
            </a:r>
            <a:r>
              <a:rPr lang="en-US" dirty="0" smtClean="0"/>
              <a:t> </a:t>
            </a:r>
          </a:p>
          <a:p>
            <a:pPr marL="742950" lvl="1" indent="-285750"/>
            <a:r>
              <a:rPr lang="en-US" dirty="0" smtClean="0"/>
              <a:t>Shriveled skin, sunken eyes, dry mouth and tongue</a:t>
            </a:r>
          </a:p>
          <a:p>
            <a:pPr>
              <a:buFont typeface="Wingdings" pitchFamily="2" charset="2"/>
              <a:buNone/>
            </a:pPr>
            <a:endParaRPr lang="en-US" sz="1000" dirty="0" smtClean="0"/>
          </a:p>
          <a:p>
            <a:pPr marL="742950" lvl="1" indent="-285750"/>
            <a:r>
              <a:rPr lang="en-US" dirty="0" smtClean="0"/>
              <a:t>Severe pain and cramps in legs and abdomen, fainting or dizziness, weakness, profuse </a:t>
            </a:r>
          </a:p>
          <a:p>
            <a:pPr marL="742950" lvl="1" indent="-285750">
              <a:buFont typeface="Symbol" pitchFamily="18" charset="2"/>
              <a:buNone/>
            </a:pPr>
            <a:r>
              <a:rPr lang="en-US" dirty="0" smtClean="0"/>
              <a:t>   sweating, and headaches</a:t>
            </a:r>
          </a:p>
          <a:p>
            <a:pPr marL="742950" lvl="1" indent="-285750"/>
            <a:endParaRPr lang="en-US" sz="1000" dirty="0" smtClean="0"/>
          </a:p>
        </p:txBody>
      </p:sp>
      <p:pic>
        <p:nvPicPr>
          <p:cNvPr id="39939" name="Picture 6" descr="pic5"/>
          <p:cNvPicPr>
            <a:picLocks noChangeAspect="1" noChangeArrowheads="1"/>
          </p:cNvPicPr>
          <p:nvPr/>
        </p:nvPicPr>
        <p:blipFill>
          <a:blip r:embed="rId3" cstate="print"/>
          <a:srcRect/>
          <a:stretch>
            <a:fillRect/>
          </a:stretch>
        </p:blipFill>
        <p:spPr bwMode="auto">
          <a:xfrm>
            <a:off x="7467600" y="4038600"/>
            <a:ext cx="752475" cy="185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mtClean="0"/>
              <a:t>Heat Cramps</a:t>
            </a:r>
          </a:p>
        </p:txBody>
      </p:sp>
      <p:sp>
        <p:nvSpPr>
          <p:cNvPr id="41986" name="Rectangle 3"/>
          <p:cNvSpPr>
            <a:spLocks noGrp="1" noChangeArrowheads="1"/>
          </p:cNvSpPr>
          <p:nvPr>
            <p:ph type="body" idx="4294967295"/>
          </p:nvPr>
        </p:nvSpPr>
        <p:spPr>
          <a:xfrm>
            <a:off x="533400" y="1066800"/>
            <a:ext cx="8077200" cy="4525963"/>
          </a:xfrm>
        </p:spPr>
        <p:txBody>
          <a:bodyPr/>
          <a:lstStyle/>
          <a:p>
            <a:pPr>
              <a:buFont typeface="Wingdings" pitchFamily="2" charset="2"/>
              <a:buNone/>
            </a:pPr>
            <a:endParaRPr lang="en-US" sz="1200" smtClean="0"/>
          </a:p>
          <a:p>
            <a:r>
              <a:rPr lang="en-US" b="1" smtClean="0"/>
              <a:t>Treatment</a:t>
            </a:r>
            <a:r>
              <a:rPr lang="en-US" smtClean="0"/>
              <a:t> </a:t>
            </a:r>
          </a:p>
          <a:p>
            <a:pPr marL="742950" lvl="1" indent="-285750"/>
            <a:r>
              <a:rPr lang="en-US" smtClean="0"/>
              <a:t>Increase fluid intake, increase salt intake, rest and move to a cool place</a:t>
            </a:r>
          </a:p>
        </p:txBody>
      </p:sp>
      <p:pic>
        <p:nvPicPr>
          <p:cNvPr id="41987" name="Picture 4" descr="MPj04222740000[1]"/>
          <p:cNvPicPr>
            <a:picLocks noChangeAspect="1" noChangeArrowheads="1"/>
          </p:cNvPicPr>
          <p:nvPr/>
        </p:nvPicPr>
        <p:blipFill>
          <a:blip r:embed="rId3" cstate="print"/>
          <a:srcRect/>
          <a:stretch>
            <a:fillRect/>
          </a:stretch>
        </p:blipFill>
        <p:spPr bwMode="auto">
          <a:xfrm>
            <a:off x="5029200" y="2438400"/>
            <a:ext cx="3352800" cy="335280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t>Heat Exhaustion</a:t>
            </a:r>
          </a:p>
        </p:txBody>
      </p:sp>
      <p:sp>
        <p:nvSpPr>
          <p:cNvPr id="44034" name="Rectangle 3"/>
          <p:cNvSpPr>
            <a:spLocks noGrp="1" noChangeArrowheads="1"/>
          </p:cNvSpPr>
          <p:nvPr>
            <p:ph type="body" idx="4294967295"/>
          </p:nvPr>
        </p:nvSpPr>
        <p:spPr>
          <a:xfrm>
            <a:off x="533400" y="1143000"/>
            <a:ext cx="8077200" cy="4525963"/>
          </a:xfrm>
        </p:spPr>
        <p:txBody>
          <a:bodyPr/>
          <a:lstStyle/>
          <a:p>
            <a:pPr>
              <a:buFont typeface="Wingdings" pitchFamily="2" charset="2"/>
              <a:buNone/>
            </a:pPr>
            <a:endParaRPr lang="en-US" sz="1200" smtClean="0"/>
          </a:p>
          <a:p>
            <a:r>
              <a:rPr lang="en-US" sz="3000" smtClean="0"/>
              <a:t>Blood moves toward outer body to remove heat.</a:t>
            </a:r>
            <a:r>
              <a:rPr lang="en-US" smtClean="0"/>
              <a:t> </a:t>
            </a:r>
          </a:p>
          <a:p>
            <a:pPr marL="742950" lvl="1" indent="-285750"/>
            <a:r>
              <a:rPr lang="en-US" smtClean="0"/>
              <a:t>Blood pools in the skin leaving less for the brain.</a:t>
            </a:r>
            <a:endParaRPr lang="en-US" sz="900" smtClean="0"/>
          </a:p>
          <a:p>
            <a:endParaRPr lang="en-US" sz="1000" smtClean="0"/>
          </a:p>
          <a:p>
            <a:endParaRPr lang="en-US" sz="1000" smtClean="0"/>
          </a:p>
          <a:p>
            <a:r>
              <a:rPr lang="en-US" b="1" smtClean="0"/>
              <a:t>Symptoms</a:t>
            </a:r>
            <a:r>
              <a:rPr lang="en-US" smtClean="0"/>
              <a:t> </a:t>
            </a:r>
          </a:p>
          <a:p>
            <a:pPr marL="742950" lvl="1" indent="-285750"/>
            <a:r>
              <a:rPr lang="en-US" smtClean="0"/>
              <a:t>Fatigue, headache, dizziness, profuse sweating, rapid pulse, thirst, loss of appetite, nausea, vomiting, and fainting</a:t>
            </a:r>
          </a:p>
        </p:txBody>
      </p:sp>
      <p:pic>
        <p:nvPicPr>
          <p:cNvPr id="44035" name="Picture 8" descr="Photo: Man welding"/>
          <p:cNvPicPr>
            <a:picLocks noChangeAspect="1" noChangeArrowheads="1"/>
          </p:cNvPicPr>
          <p:nvPr/>
        </p:nvPicPr>
        <p:blipFill>
          <a:blip r:embed="rId3" cstate="print"/>
          <a:srcRect/>
          <a:stretch>
            <a:fillRect/>
          </a:stretch>
        </p:blipFill>
        <p:spPr bwMode="auto">
          <a:xfrm>
            <a:off x="7239000" y="4267200"/>
            <a:ext cx="1123950" cy="163830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r>
              <a:rPr lang="en-US" smtClean="0"/>
              <a:t>Heat Exhaustion</a:t>
            </a:r>
          </a:p>
        </p:txBody>
      </p:sp>
      <p:sp>
        <p:nvSpPr>
          <p:cNvPr id="46082" name="Rectangle 3"/>
          <p:cNvSpPr>
            <a:spLocks noGrp="1" noChangeArrowheads="1"/>
          </p:cNvSpPr>
          <p:nvPr>
            <p:ph type="body" idx="4294967295"/>
          </p:nvPr>
        </p:nvSpPr>
        <p:spPr>
          <a:xfrm>
            <a:off x="533400" y="1143000"/>
            <a:ext cx="8077200" cy="4525963"/>
          </a:xfrm>
        </p:spPr>
        <p:txBody>
          <a:bodyPr/>
          <a:lstStyle/>
          <a:p>
            <a:pPr>
              <a:buFont typeface="Wingdings" pitchFamily="2" charset="2"/>
              <a:buNone/>
            </a:pPr>
            <a:endParaRPr lang="en-US" sz="1200" dirty="0" smtClean="0"/>
          </a:p>
          <a:p>
            <a:r>
              <a:rPr lang="en-US" b="1" dirty="0" smtClean="0"/>
              <a:t>Treatment</a:t>
            </a:r>
            <a:r>
              <a:rPr lang="en-US" dirty="0" smtClean="0"/>
              <a:t> </a:t>
            </a:r>
          </a:p>
          <a:p>
            <a:endParaRPr lang="en-US" sz="1000" dirty="0" smtClean="0"/>
          </a:p>
          <a:p>
            <a:pPr marL="742950" lvl="1" indent="-285750"/>
            <a:r>
              <a:rPr lang="en-US" dirty="0" smtClean="0"/>
              <a:t>Get to the shade, cool off, increase fluids, cold wet towels or ice, fan, elevate legs above heart, loosen clothing, don’t give any liquids containing alcohol or caffeine, may need IV.  </a:t>
            </a:r>
          </a:p>
          <a:p>
            <a:pPr marL="742950" lvl="1" indent="-285750"/>
            <a:endParaRPr lang="en-US" sz="1000" dirty="0" smtClean="0"/>
          </a:p>
          <a:p>
            <a:pPr marL="742950" lvl="1" indent="-285750"/>
            <a:r>
              <a:rPr lang="en-US" dirty="0" smtClean="0"/>
              <a:t>If condition worsens, seek medical </a:t>
            </a:r>
          </a:p>
          <a:p>
            <a:pPr marL="742950" lvl="1" indent="-285750">
              <a:buFont typeface="Symbol" pitchFamily="18" charset="2"/>
              <a:buNone/>
            </a:pPr>
            <a:r>
              <a:rPr lang="en-US" dirty="0" smtClean="0"/>
              <a:t>   attention immediately.  </a:t>
            </a:r>
          </a:p>
          <a:p>
            <a:pPr marL="742950" lvl="1" indent="-285750"/>
            <a:endParaRPr lang="en-US" sz="800" dirty="0" smtClean="0"/>
          </a:p>
          <a:p>
            <a:pPr marL="742950" lvl="1" indent="-285750"/>
            <a:r>
              <a:rPr lang="en-US" dirty="0" smtClean="0"/>
              <a:t>If left untreated, heat exhaustion can </a:t>
            </a:r>
          </a:p>
          <a:p>
            <a:pPr marL="742950" lvl="1" indent="-285750">
              <a:buFont typeface="Symbol" pitchFamily="18" charset="2"/>
              <a:buNone/>
            </a:pPr>
            <a:r>
              <a:rPr lang="en-US" dirty="0" smtClean="0"/>
              <a:t>   lead to </a:t>
            </a:r>
            <a:r>
              <a:rPr lang="en-US" b="1" dirty="0" smtClean="0"/>
              <a:t>HEAT STROKE</a:t>
            </a:r>
            <a:r>
              <a:rPr lang="en-US" dirty="0" smtClean="0"/>
              <a:t>.</a:t>
            </a:r>
          </a:p>
        </p:txBody>
      </p:sp>
      <p:pic>
        <p:nvPicPr>
          <p:cNvPr id="46083" name="Picture 5" descr="Bottles of water"/>
          <p:cNvPicPr>
            <a:picLocks noChangeAspect="1" noChangeArrowheads="1"/>
          </p:cNvPicPr>
          <p:nvPr/>
        </p:nvPicPr>
        <p:blipFill>
          <a:blip r:embed="rId3" cstate="print"/>
          <a:srcRect/>
          <a:stretch>
            <a:fillRect/>
          </a:stretch>
        </p:blipFill>
        <p:spPr bwMode="auto">
          <a:xfrm>
            <a:off x="6934200" y="3276600"/>
            <a:ext cx="1495425" cy="262890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r>
              <a:rPr lang="en-US" smtClean="0"/>
              <a:t>Heat Stroke</a:t>
            </a:r>
          </a:p>
        </p:txBody>
      </p:sp>
      <p:sp>
        <p:nvSpPr>
          <p:cNvPr id="48130" name="Rectangle 3"/>
          <p:cNvSpPr>
            <a:spLocks noGrp="1" noChangeArrowheads="1"/>
          </p:cNvSpPr>
          <p:nvPr>
            <p:ph type="body" idx="4294967295"/>
          </p:nvPr>
        </p:nvSpPr>
        <p:spPr>
          <a:xfrm>
            <a:off x="533400" y="990600"/>
            <a:ext cx="7924800" cy="4525963"/>
          </a:xfrm>
        </p:spPr>
        <p:txBody>
          <a:bodyPr/>
          <a:lstStyle/>
          <a:p>
            <a:pPr>
              <a:buFont typeface="Wingdings" pitchFamily="2" charset="2"/>
              <a:buNone/>
            </a:pPr>
            <a:endParaRPr lang="en-US" sz="1200" smtClean="0"/>
          </a:p>
          <a:p>
            <a:r>
              <a:rPr lang="en-US" smtClean="0"/>
              <a:t>A medical emergency and a life threatening condition caused by the failure of the heat-regulating mechanisms of the body, due to high heat and humidity.</a:t>
            </a:r>
            <a:r>
              <a:rPr lang="en-US" smtClean="0">
                <a:solidFill>
                  <a:srgbClr val="663300"/>
                </a:solidFill>
              </a:rPr>
              <a:t> </a:t>
            </a:r>
          </a:p>
          <a:p>
            <a:endParaRPr lang="en-US" sz="1000" smtClean="0">
              <a:solidFill>
                <a:srgbClr val="663300"/>
              </a:solidFill>
            </a:endParaRPr>
          </a:p>
          <a:p>
            <a:pPr marL="742950" lvl="1" indent="-285750"/>
            <a:r>
              <a:rPr lang="en-US" smtClean="0"/>
              <a:t>Core temperature rises, body stops sweating</a:t>
            </a:r>
            <a:endParaRPr lang="en-US" sz="900" smtClean="0"/>
          </a:p>
          <a:p>
            <a:pPr>
              <a:buFont typeface="Wingdings" pitchFamily="2" charset="2"/>
              <a:buNone/>
            </a:pPr>
            <a:r>
              <a:rPr lang="en-US" smtClean="0">
                <a:solidFill>
                  <a:srgbClr val="663300"/>
                </a:solidFill>
              </a:rPr>
              <a:t> </a:t>
            </a:r>
          </a:p>
          <a:p>
            <a:endParaRPr lang="en-US" sz="1000" smtClean="0"/>
          </a:p>
          <a:p>
            <a:endParaRPr lang="en-US" sz="1000" smtClean="0"/>
          </a:p>
          <a:p>
            <a:endParaRPr lang="en-US" smtClean="0"/>
          </a:p>
          <a:p>
            <a:endParaRPr lang="en-US" smtClean="0"/>
          </a:p>
        </p:txBody>
      </p:sp>
      <p:pic>
        <p:nvPicPr>
          <p:cNvPr id="48131" name="Picture 4" descr="MPj02277790000[1]"/>
          <p:cNvPicPr>
            <a:picLocks noChangeAspect="1" noChangeArrowheads="1"/>
          </p:cNvPicPr>
          <p:nvPr/>
        </p:nvPicPr>
        <p:blipFill>
          <a:blip r:embed="rId3" cstate="print"/>
          <a:srcRect/>
          <a:stretch>
            <a:fillRect/>
          </a:stretch>
        </p:blipFill>
        <p:spPr bwMode="auto">
          <a:xfrm>
            <a:off x="5029200" y="3657600"/>
            <a:ext cx="3352800" cy="223520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r>
              <a:rPr lang="en-US" smtClean="0"/>
              <a:t>Heat Stroke</a:t>
            </a:r>
          </a:p>
        </p:txBody>
      </p:sp>
      <p:sp>
        <p:nvSpPr>
          <p:cNvPr id="50178" name="Rectangle 3"/>
          <p:cNvSpPr>
            <a:spLocks noGrp="1" noChangeArrowheads="1"/>
          </p:cNvSpPr>
          <p:nvPr>
            <p:ph type="body" idx="4294967295"/>
          </p:nvPr>
        </p:nvSpPr>
        <p:spPr>
          <a:xfrm>
            <a:off x="533400" y="914400"/>
            <a:ext cx="8077200" cy="4525963"/>
          </a:xfrm>
        </p:spPr>
        <p:txBody>
          <a:bodyPr/>
          <a:lstStyle/>
          <a:p>
            <a:pPr>
              <a:buFont typeface="Wingdings" pitchFamily="2" charset="2"/>
              <a:buNone/>
            </a:pPr>
            <a:endParaRPr lang="en-US" sz="1200" smtClean="0"/>
          </a:p>
          <a:p>
            <a:endParaRPr lang="en-US" sz="1000" smtClean="0"/>
          </a:p>
          <a:p>
            <a:r>
              <a:rPr lang="en-US" b="1" smtClean="0"/>
              <a:t>Symptoms</a:t>
            </a:r>
            <a:r>
              <a:rPr lang="en-US" smtClean="0"/>
              <a:t> </a:t>
            </a:r>
          </a:p>
          <a:p>
            <a:endParaRPr lang="en-US" sz="1000" smtClean="0"/>
          </a:p>
          <a:p>
            <a:pPr marL="742950" lvl="1" indent="-285750"/>
            <a:r>
              <a:rPr lang="en-US" smtClean="0"/>
              <a:t>Skin is hot and dry, flushed; rapid pulse; confusion; nausea; convulsions; rectal temp. &gt; 105.8</a:t>
            </a:r>
            <a:r>
              <a:rPr lang="en-US" smtClean="0">
                <a:cs typeface="Arial" charset="0"/>
              </a:rPr>
              <a:t>°</a:t>
            </a:r>
            <a:r>
              <a:rPr lang="en-US" smtClean="0"/>
              <a:t> F; unconsciousness</a:t>
            </a:r>
          </a:p>
          <a:p>
            <a:endParaRPr lang="en-US" smtClean="0"/>
          </a:p>
        </p:txBody>
      </p:sp>
      <p:pic>
        <p:nvPicPr>
          <p:cNvPr id="50179" name="Picture 7" descr="Diagram: Man bent over working under a structure for protection against the sun"/>
          <p:cNvPicPr>
            <a:picLocks noChangeAspect="1" noChangeArrowheads="1"/>
          </p:cNvPicPr>
          <p:nvPr/>
        </p:nvPicPr>
        <p:blipFill>
          <a:blip r:embed="rId3" cstate="print"/>
          <a:srcRect/>
          <a:stretch>
            <a:fillRect/>
          </a:stretch>
        </p:blipFill>
        <p:spPr bwMode="auto">
          <a:xfrm>
            <a:off x="5486400" y="3078163"/>
            <a:ext cx="2867025" cy="2636837"/>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r>
              <a:rPr lang="en-US" smtClean="0"/>
              <a:t>Heat Stroke</a:t>
            </a:r>
          </a:p>
        </p:txBody>
      </p:sp>
      <p:sp>
        <p:nvSpPr>
          <p:cNvPr id="52226" name="Rectangle 3"/>
          <p:cNvSpPr>
            <a:spLocks noGrp="1" noChangeArrowheads="1"/>
          </p:cNvSpPr>
          <p:nvPr>
            <p:ph type="body" idx="4294967295"/>
          </p:nvPr>
        </p:nvSpPr>
        <p:spPr>
          <a:xfrm>
            <a:off x="533400" y="1295400"/>
            <a:ext cx="8077200" cy="4525963"/>
          </a:xfrm>
        </p:spPr>
        <p:txBody>
          <a:bodyPr/>
          <a:lstStyle/>
          <a:p>
            <a:r>
              <a:rPr lang="en-US" b="1" dirty="0" smtClean="0"/>
              <a:t>Treatment</a:t>
            </a:r>
          </a:p>
          <a:p>
            <a:endParaRPr lang="en-US" sz="1000" b="1" dirty="0" smtClean="0"/>
          </a:p>
          <a:p>
            <a:pPr marL="742950" lvl="1" indent="-285750"/>
            <a:r>
              <a:rPr lang="en-US" dirty="0" smtClean="0"/>
              <a:t>Remove to cooler location, loosen clothing, immerse in cool water, wrap in wet sheets, cold compresses to the head, neck and groin.  </a:t>
            </a:r>
            <a:r>
              <a:rPr lang="en-US" b="1" i="1" dirty="0" smtClean="0"/>
              <a:t>SEEK MEDICAL ATTENTION IMMEDIATELY.</a:t>
            </a:r>
          </a:p>
        </p:txBody>
      </p:sp>
      <p:pic>
        <p:nvPicPr>
          <p:cNvPr id="52227" name="Picture 8" descr="firstaid">
            <a:hlinkClick r:id="rId3"/>
          </p:cNvPr>
          <p:cNvPicPr>
            <a:picLocks noChangeAspect="1" noChangeArrowheads="1"/>
          </p:cNvPicPr>
          <p:nvPr/>
        </p:nvPicPr>
        <p:blipFill>
          <a:blip r:embed="rId4" cstate="print"/>
          <a:srcRect/>
          <a:stretch>
            <a:fillRect/>
          </a:stretch>
        </p:blipFill>
        <p:spPr bwMode="auto">
          <a:xfrm>
            <a:off x="5715000" y="3943350"/>
            <a:ext cx="1771650" cy="1581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Citations for Heat Stress?</a:t>
            </a:r>
          </a:p>
        </p:txBody>
      </p:sp>
      <p:sp>
        <p:nvSpPr>
          <p:cNvPr id="54274" name="Rectangle 3"/>
          <p:cNvSpPr>
            <a:spLocks noGrp="1" noChangeArrowheads="1"/>
          </p:cNvSpPr>
          <p:nvPr>
            <p:ph type="body" idx="1"/>
          </p:nvPr>
        </p:nvSpPr>
        <p:spPr/>
        <p:txBody>
          <a:bodyPr/>
          <a:lstStyle/>
          <a:p>
            <a:r>
              <a:rPr lang="en-US" dirty="0" smtClean="0"/>
              <a:t>Heat stress hazards are cited using the “General Duty Clause.”</a:t>
            </a:r>
          </a:p>
          <a:p>
            <a:endParaRPr lang="en-US" dirty="0" smtClean="0"/>
          </a:p>
          <a:p>
            <a:r>
              <a:rPr lang="en-US" b="1" dirty="0" smtClean="0"/>
              <a:t>General Duty Clause</a:t>
            </a:r>
          </a:p>
          <a:p>
            <a:endParaRPr lang="en-US" sz="500" b="1" u="sng" dirty="0" smtClean="0"/>
          </a:p>
          <a:p>
            <a:pPr lvl="1"/>
            <a:r>
              <a:rPr lang="en-US" sz="2200" dirty="0" smtClean="0"/>
              <a:t>Each employer shall furnish to each of his employees conditions of employment </a:t>
            </a:r>
            <a:r>
              <a:rPr lang="en-US" sz="2200" b="1" i="1" dirty="0" smtClean="0"/>
              <a:t>and</a:t>
            </a:r>
            <a:r>
              <a:rPr lang="en-US" sz="2200" dirty="0" smtClean="0"/>
              <a:t> a place of employment that are free from recognized hazards that are causing or are likely to cause death or serious injury or serious physical harm to his employees.</a:t>
            </a:r>
          </a:p>
          <a:p>
            <a:endParaRPr lang="en-US" dirty="0" smtClean="0"/>
          </a:p>
          <a:p>
            <a:endParaRPr lang="en-US" dirty="0" smtClean="0"/>
          </a:p>
        </p:txBody>
      </p:sp>
      <p:pic>
        <p:nvPicPr>
          <p:cNvPr id="54275" name="Picture 4" descr="C:\Users\Robert O'Neal\AppData\Local\Microsoft\Windows\Temporary Internet Files\Content.IE5\KWHPAJOU\MCj02874430000[1].wmf"/>
          <p:cNvPicPr>
            <a:picLocks noChangeAspect="1" noChangeArrowheads="1"/>
          </p:cNvPicPr>
          <p:nvPr/>
        </p:nvPicPr>
        <p:blipFill>
          <a:blip r:embed="rId3" cstate="print"/>
          <a:srcRect/>
          <a:stretch>
            <a:fillRect/>
          </a:stretch>
        </p:blipFill>
        <p:spPr bwMode="auto">
          <a:xfrm>
            <a:off x="7086600" y="4648200"/>
            <a:ext cx="1281113" cy="1214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r>
              <a:rPr lang="en-US" smtClean="0"/>
              <a:t>Objectives</a:t>
            </a:r>
          </a:p>
        </p:txBody>
      </p:sp>
      <p:sp>
        <p:nvSpPr>
          <p:cNvPr id="18434" name="Rectangle 3"/>
          <p:cNvSpPr>
            <a:spLocks noGrp="1" noChangeArrowheads="1"/>
          </p:cNvSpPr>
          <p:nvPr>
            <p:ph type="body" idx="4294967295"/>
          </p:nvPr>
        </p:nvSpPr>
        <p:spPr>
          <a:xfrm>
            <a:off x="533400" y="1295400"/>
            <a:ext cx="8077200" cy="4525963"/>
          </a:xfrm>
        </p:spPr>
        <p:txBody>
          <a:bodyPr/>
          <a:lstStyle/>
          <a:p>
            <a:r>
              <a:rPr lang="en-US" dirty="0" smtClean="0"/>
              <a:t>Definitions</a:t>
            </a:r>
          </a:p>
          <a:p>
            <a:endParaRPr lang="en-US" sz="1000" dirty="0" smtClean="0"/>
          </a:p>
          <a:p>
            <a:r>
              <a:rPr lang="en-US" dirty="0" smtClean="0"/>
              <a:t>Causal factors</a:t>
            </a:r>
          </a:p>
          <a:p>
            <a:endParaRPr lang="en-US" sz="1000" dirty="0" smtClean="0"/>
          </a:p>
          <a:p>
            <a:r>
              <a:rPr lang="en-US" dirty="0" smtClean="0"/>
              <a:t>Heat disorders and health effects</a:t>
            </a:r>
          </a:p>
          <a:p>
            <a:endParaRPr lang="en-US" sz="1000" dirty="0" smtClean="0"/>
          </a:p>
          <a:p>
            <a:r>
              <a:rPr lang="en-US" dirty="0" smtClean="0"/>
              <a:t>Prevention and control</a:t>
            </a:r>
          </a:p>
          <a:p>
            <a:endParaRPr lang="en-US" sz="1000" dirty="0" smtClean="0"/>
          </a:p>
          <a:p>
            <a:r>
              <a:rPr lang="en-US" dirty="0" smtClean="0"/>
              <a:t>Engineering controls</a:t>
            </a:r>
          </a:p>
          <a:p>
            <a:endParaRPr lang="en-US" sz="1000" dirty="0" smtClean="0"/>
          </a:p>
          <a:p>
            <a:r>
              <a:rPr lang="en-US" dirty="0" smtClean="0"/>
              <a:t>PPE</a:t>
            </a:r>
          </a:p>
          <a:p>
            <a:endParaRPr kumimoji="1" lang="en-US" dirty="0" smtClean="0"/>
          </a:p>
          <a:p>
            <a:endParaRPr kumimoji="1" lang="en-US" dirty="0" smtClean="0"/>
          </a:p>
        </p:txBody>
      </p:sp>
      <p:pic>
        <p:nvPicPr>
          <p:cNvPr id="18435" name="Picture 13" descr="MPj04389830000[1]"/>
          <p:cNvPicPr>
            <a:picLocks noChangeAspect="1" noChangeArrowheads="1"/>
          </p:cNvPicPr>
          <p:nvPr/>
        </p:nvPicPr>
        <p:blipFill>
          <a:blip r:embed="rId3" cstate="print"/>
          <a:srcRect/>
          <a:stretch>
            <a:fillRect/>
          </a:stretch>
        </p:blipFill>
        <p:spPr bwMode="auto">
          <a:xfrm>
            <a:off x="4724400" y="3379788"/>
            <a:ext cx="3657600" cy="2449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body" idx="1"/>
          </p:nvPr>
        </p:nvSpPr>
        <p:spPr>
          <a:xfrm>
            <a:off x="533400" y="1295400"/>
            <a:ext cx="7705725" cy="4525963"/>
          </a:xfrm>
        </p:spPr>
        <p:txBody>
          <a:bodyPr/>
          <a:lstStyle/>
          <a:p>
            <a:pPr marL="349250" indent="-349250">
              <a:lnSpc>
                <a:spcPct val="95000"/>
              </a:lnSpc>
            </a:pPr>
            <a:r>
              <a:rPr lang="en-US" smtClean="0"/>
              <a:t>The employer failed to keep the workplace free of a hazard to which employees of that employer were exposed </a:t>
            </a:r>
            <a:r>
              <a:rPr lang="en-US" b="1" i="1" smtClean="0"/>
              <a:t>and:</a:t>
            </a:r>
          </a:p>
          <a:p>
            <a:pPr marL="349250" indent="-349250">
              <a:lnSpc>
                <a:spcPct val="95000"/>
              </a:lnSpc>
            </a:pPr>
            <a:endParaRPr lang="en-US" sz="1200" smtClean="0"/>
          </a:p>
          <a:p>
            <a:pPr marL="865188" lvl="1" indent="-300038">
              <a:lnSpc>
                <a:spcPct val="95000"/>
              </a:lnSpc>
            </a:pPr>
            <a:r>
              <a:rPr lang="en-US" sz="2200" smtClean="0"/>
              <a:t>The hazard was recognized in the industry,</a:t>
            </a:r>
          </a:p>
          <a:p>
            <a:pPr marL="865188" lvl="1" indent="-300038"/>
            <a:endParaRPr lang="en-US" sz="900" smtClean="0"/>
          </a:p>
          <a:p>
            <a:pPr marL="865188" lvl="1" indent="-300038"/>
            <a:r>
              <a:rPr lang="en-US" sz="2200" smtClean="0"/>
              <a:t>The hazard was causing or likely to cause death or serious physical harm, </a:t>
            </a:r>
            <a:r>
              <a:rPr lang="en-US" sz="2200" b="1" i="1" smtClean="0"/>
              <a:t>and</a:t>
            </a:r>
          </a:p>
          <a:p>
            <a:pPr marL="865188" lvl="1" indent="-300038"/>
            <a:endParaRPr lang="en-US" sz="900" smtClean="0"/>
          </a:p>
          <a:p>
            <a:pPr marL="865188" lvl="1" indent="-300038"/>
            <a:r>
              <a:rPr lang="en-US" sz="2200" smtClean="0"/>
              <a:t>There was a feasible and useful method to correct the hazard.</a:t>
            </a:r>
          </a:p>
        </p:txBody>
      </p:sp>
      <p:sp>
        <p:nvSpPr>
          <p:cNvPr id="56322" name="Rectangle 3"/>
          <p:cNvSpPr>
            <a:spLocks noGrp="1" noChangeArrowheads="1"/>
          </p:cNvSpPr>
          <p:nvPr>
            <p:ph type="title"/>
          </p:nvPr>
        </p:nvSpPr>
        <p:spPr>
          <a:xfrm>
            <a:off x="609600" y="457200"/>
            <a:ext cx="8229600" cy="549275"/>
          </a:xfrm>
        </p:spPr>
        <p:txBody>
          <a:bodyPr/>
          <a:lstStyle/>
          <a:p>
            <a:r>
              <a:rPr lang="en-US" smtClean="0"/>
              <a:t>The “General Duty Clause”</a:t>
            </a:r>
          </a:p>
        </p:txBody>
      </p:sp>
      <p:sp>
        <p:nvSpPr>
          <p:cNvPr id="56323" name="Rectangle 4"/>
          <p:cNvSpPr>
            <a:spLocks noChangeArrowheads="1"/>
          </p:cNvSpPr>
          <p:nvPr/>
        </p:nvSpPr>
        <p:spPr bwMode="auto">
          <a:xfrm>
            <a:off x="6477000" y="609600"/>
            <a:ext cx="2089150" cy="396875"/>
          </a:xfrm>
          <a:prstGeom prst="rect">
            <a:avLst/>
          </a:prstGeom>
          <a:noFill/>
          <a:ln w="12700">
            <a:noFill/>
            <a:miter lim="800000"/>
            <a:headEnd type="none" w="sm" len="sm"/>
            <a:tailEnd type="none" w="sm" len="sm"/>
          </a:ln>
        </p:spPr>
        <p:txBody>
          <a:bodyPr wrap="none">
            <a:spAutoFit/>
          </a:bodyPr>
          <a:lstStyle/>
          <a:p>
            <a:pPr eaLnBrk="0" hangingPunct="0"/>
            <a:r>
              <a:rPr lang="en-US" sz="2000" u="none">
                <a:latin typeface="Arial" charset="0"/>
              </a:rPr>
              <a:t>NCGS 95-129(1)</a:t>
            </a:r>
          </a:p>
        </p:txBody>
      </p:sp>
      <p:pic>
        <p:nvPicPr>
          <p:cNvPr id="56324" name="Picture 10" descr="MCj02925740000[1]"/>
          <p:cNvPicPr>
            <a:picLocks noChangeAspect="1" noChangeArrowheads="1"/>
          </p:cNvPicPr>
          <p:nvPr/>
        </p:nvPicPr>
        <p:blipFill>
          <a:blip r:embed="rId3" cstate="print"/>
          <a:srcRect/>
          <a:stretch>
            <a:fillRect/>
          </a:stretch>
        </p:blipFill>
        <p:spPr bwMode="auto">
          <a:xfrm>
            <a:off x="7162800" y="4419600"/>
            <a:ext cx="1189038" cy="1287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r>
              <a:rPr lang="en-US" smtClean="0"/>
              <a:t>Prevention and Control</a:t>
            </a:r>
          </a:p>
        </p:txBody>
      </p:sp>
      <p:sp>
        <p:nvSpPr>
          <p:cNvPr id="58370" name="Rectangle 3"/>
          <p:cNvSpPr>
            <a:spLocks noGrp="1" noChangeArrowheads="1"/>
          </p:cNvSpPr>
          <p:nvPr>
            <p:ph type="body" idx="4294967295"/>
          </p:nvPr>
        </p:nvSpPr>
        <p:spPr>
          <a:xfrm>
            <a:off x="533400" y="1295400"/>
            <a:ext cx="8077200" cy="4525963"/>
          </a:xfrm>
        </p:spPr>
        <p:txBody>
          <a:bodyPr/>
          <a:lstStyle/>
          <a:p>
            <a:r>
              <a:rPr lang="en-US" b="1" dirty="0" smtClean="0"/>
              <a:t>Engineering controls</a:t>
            </a:r>
            <a:endParaRPr lang="en-US" sz="1000" b="1" dirty="0" smtClean="0"/>
          </a:p>
          <a:p>
            <a:pPr>
              <a:buFont typeface="Wingdings" pitchFamily="2" charset="2"/>
              <a:buNone/>
            </a:pPr>
            <a:endParaRPr lang="en-US" sz="1000" b="1" dirty="0" smtClean="0"/>
          </a:p>
          <a:p>
            <a:r>
              <a:rPr lang="en-US" b="1" dirty="0" smtClean="0"/>
              <a:t>Personal protective equipment (PPE)</a:t>
            </a:r>
          </a:p>
          <a:p>
            <a:endParaRPr lang="en-US" sz="1000" b="1" dirty="0" smtClean="0"/>
          </a:p>
          <a:p>
            <a:r>
              <a:rPr lang="en-US" b="1" dirty="0" smtClean="0"/>
              <a:t>Work practice controls</a:t>
            </a:r>
          </a:p>
          <a:p>
            <a:endParaRPr lang="en-US" dirty="0" smtClean="0"/>
          </a:p>
        </p:txBody>
      </p:sp>
      <p:pic>
        <p:nvPicPr>
          <p:cNvPr id="58371" name="Picture 9" descr="SECT8-SUMM"/>
          <p:cNvPicPr>
            <a:picLocks noChangeAspect="1" noChangeArrowheads="1"/>
          </p:cNvPicPr>
          <p:nvPr/>
        </p:nvPicPr>
        <p:blipFill>
          <a:blip r:embed="rId3" cstate="print"/>
          <a:srcRect/>
          <a:stretch>
            <a:fillRect/>
          </a:stretch>
        </p:blipFill>
        <p:spPr bwMode="auto">
          <a:xfrm>
            <a:off x="5105400" y="2942411"/>
            <a:ext cx="3333750" cy="3012302"/>
          </a:xfrm>
          <a:prstGeom prst="rect">
            <a:avLst/>
          </a:prstGeom>
          <a:noFill/>
          <a:ln w="9525">
            <a:solidFill>
              <a:srgbClr val="EAEAEA"/>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smtClean="0"/>
              <a:t>Engineering Controls</a:t>
            </a:r>
          </a:p>
        </p:txBody>
      </p:sp>
      <p:sp>
        <p:nvSpPr>
          <p:cNvPr id="60418" name="Rectangle 3"/>
          <p:cNvSpPr>
            <a:spLocks noGrp="1" noChangeArrowheads="1"/>
          </p:cNvSpPr>
          <p:nvPr>
            <p:ph type="body" idx="4294967295"/>
          </p:nvPr>
        </p:nvSpPr>
        <p:spPr>
          <a:xfrm>
            <a:off x="533400" y="1295400"/>
            <a:ext cx="8077200" cy="4525963"/>
          </a:xfrm>
        </p:spPr>
        <p:txBody>
          <a:bodyPr/>
          <a:lstStyle/>
          <a:p>
            <a:pPr>
              <a:lnSpc>
                <a:spcPct val="90000"/>
              </a:lnSpc>
            </a:pPr>
            <a:r>
              <a:rPr lang="en-US" smtClean="0"/>
              <a:t>General ventilation</a:t>
            </a:r>
            <a:endParaRPr lang="en-US" sz="1200" smtClean="0"/>
          </a:p>
          <a:p>
            <a:pPr>
              <a:lnSpc>
                <a:spcPct val="90000"/>
              </a:lnSpc>
              <a:buFont typeface="Wingdings" pitchFamily="2" charset="2"/>
              <a:buNone/>
            </a:pPr>
            <a:endParaRPr lang="en-US" sz="1200" smtClean="0"/>
          </a:p>
          <a:p>
            <a:pPr>
              <a:lnSpc>
                <a:spcPct val="90000"/>
              </a:lnSpc>
            </a:pPr>
            <a:r>
              <a:rPr lang="en-US" smtClean="0"/>
              <a:t>Air treatment/air cooling – air conditioning</a:t>
            </a:r>
          </a:p>
          <a:p>
            <a:pPr>
              <a:lnSpc>
                <a:spcPct val="90000"/>
              </a:lnSpc>
              <a:buFont typeface="Wingdings" pitchFamily="2" charset="2"/>
              <a:buNone/>
            </a:pPr>
            <a:endParaRPr lang="en-US" sz="1200" smtClean="0"/>
          </a:p>
          <a:p>
            <a:pPr>
              <a:lnSpc>
                <a:spcPct val="90000"/>
              </a:lnSpc>
            </a:pPr>
            <a:r>
              <a:rPr lang="en-US" smtClean="0"/>
              <a:t>Local air cooling</a:t>
            </a:r>
          </a:p>
          <a:p>
            <a:pPr>
              <a:lnSpc>
                <a:spcPct val="90000"/>
              </a:lnSpc>
              <a:buFont typeface="Wingdings" pitchFamily="2" charset="2"/>
              <a:buNone/>
            </a:pPr>
            <a:endParaRPr lang="en-US" sz="1200" smtClean="0"/>
          </a:p>
          <a:p>
            <a:pPr>
              <a:lnSpc>
                <a:spcPct val="90000"/>
              </a:lnSpc>
            </a:pPr>
            <a:r>
              <a:rPr lang="en-US" smtClean="0"/>
              <a:t>Convection</a:t>
            </a:r>
          </a:p>
          <a:p>
            <a:pPr>
              <a:lnSpc>
                <a:spcPct val="90000"/>
              </a:lnSpc>
              <a:buFont typeface="Wingdings" pitchFamily="2" charset="2"/>
              <a:buNone/>
            </a:pPr>
            <a:endParaRPr lang="en-US" sz="1000" smtClean="0"/>
          </a:p>
          <a:p>
            <a:pPr>
              <a:lnSpc>
                <a:spcPct val="90000"/>
              </a:lnSpc>
            </a:pPr>
            <a:r>
              <a:rPr lang="en-US" smtClean="0"/>
              <a:t>Heat conduction</a:t>
            </a:r>
          </a:p>
          <a:p>
            <a:pPr>
              <a:lnSpc>
                <a:spcPct val="90000"/>
              </a:lnSpc>
            </a:pPr>
            <a:endParaRPr lang="en-US" sz="1000" smtClean="0"/>
          </a:p>
          <a:p>
            <a:pPr>
              <a:lnSpc>
                <a:spcPct val="90000"/>
              </a:lnSpc>
            </a:pPr>
            <a:r>
              <a:rPr lang="en-US" smtClean="0"/>
              <a:t>Radiant heat sources</a:t>
            </a:r>
          </a:p>
          <a:p>
            <a:pPr>
              <a:lnSpc>
                <a:spcPct val="90000"/>
              </a:lnSpc>
            </a:pPr>
            <a:endParaRPr lang="en-US" sz="1000" smtClean="0"/>
          </a:p>
          <a:p>
            <a:pPr marL="742950" lvl="1" indent="-285750">
              <a:lnSpc>
                <a:spcPct val="90000"/>
              </a:lnSpc>
            </a:pPr>
            <a:r>
              <a:rPr lang="en-US" smtClean="0"/>
              <a:t>Shielding</a:t>
            </a:r>
          </a:p>
          <a:p>
            <a:pPr marL="742950" lvl="1" indent="-285750">
              <a:lnSpc>
                <a:spcPct val="90000"/>
              </a:lnSpc>
            </a:pPr>
            <a:endParaRPr lang="en-US" sz="1000" smtClean="0"/>
          </a:p>
          <a:p>
            <a:pPr marL="742950" lvl="1" indent="-285750">
              <a:lnSpc>
                <a:spcPct val="90000"/>
              </a:lnSpc>
            </a:pPr>
            <a:r>
              <a:rPr lang="en-US" smtClean="0"/>
              <a:t>Insulation and surface modification</a:t>
            </a:r>
          </a:p>
        </p:txBody>
      </p:sp>
      <p:pic>
        <p:nvPicPr>
          <p:cNvPr id="60419" name="Picture 8" descr="See full size image">
            <a:hlinkClick r:id="rId3"/>
          </p:cNvPr>
          <p:cNvPicPr>
            <a:picLocks noChangeAspect="1" noChangeArrowheads="1"/>
          </p:cNvPicPr>
          <p:nvPr/>
        </p:nvPicPr>
        <p:blipFill>
          <a:blip r:embed="rId4" cstate="print"/>
          <a:srcRect/>
          <a:stretch>
            <a:fillRect/>
          </a:stretch>
        </p:blipFill>
        <p:spPr bwMode="auto">
          <a:xfrm>
            <a:off x="6477000" y="2971800"/>
            <a:ext cx="1905000" cy="190500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r>
              <a:rPr lang="en-US" smtClean="0"/>
              <a:t>Personal Protective Equipment</a:t>
            </a:r>
          </a:p>
        </p:txBody>
      </p:sp>
      <p:sp>
        <p:nvSpPr>
          <p:cNvPr id="62466" name="Rectangle 3"/>
          <p:cNvSpPr>
            <a:spLocks noGrp="1" noChangeArrowheads="1"/>
          </p:cNvSpPr>
          <p:nvPr>
            <p:ph type="body" idx="4294967295"/>
          </p:nvPr>
        </p:nvSpPr>
        <p:spPr>
          <a:xfrm>
            <a:off x="533400" y="1295400"/>
            <a:ext cx="8077200" cy="4525963"/>
          </a:xfrm>
        </p:spPr>
        <p:txBody>
          <a:bodyPr/>
          <a:lstStyle/>
          <a:p>
            <a:r>
              <a:rPr lang="en-US" b="1" dirty="0" smtClean="0"/>
              <a:t>Reflective clothing</a:t>
            </a:r>
          </a:p>
          <a:p>
            <a:endParaRPr lang="en-US" sz="1000" b="1" dirty="0" smtClean="0"/>
          </a:p>
          <a:p>
            <a:endParaRPr lang="en-US" sz="1000" b="1" dirty="0" smtClean="0"/>
          </a:p>
          <a:p>
            <a:r>
              <a:rPr lang="en-US" b="1" dirty="0" smtClean="0"/>
              <a:t>Auxiliary body cooling</a:t>
            </a:r>
          </a:p>
          <a:p>
            <a:endParaRPr lang="en-US" sz="500" dirty="0" smtClean="0"/>
          </a:p>
          <a:p>
            <a:pPr marL="742950" lvl="1" indent="-285750"/>
            <a:r>
              <a:rPr lang="en-US" dirty="0" smtClean="0"/>
              <a:t>Ice vests</a:t>
            </a:r>
          </a:p>
          <a:p>
            <a:pPr marL="742950" lvl="1" indent="-285750"/>
            <a:endParaRPr lang="en-US" sz="800" dirty="0" smtClean="0"/>
          </a:p>
          <a:p>
            <a:pPr marL="742950" lvl="1" indent="-285750"/>
            <a:r>
              <a:rPr lang="en-US" dirty="0" smtClean="0"/>
              <a:t>Wetted clothing – low humidity</a:t>
            </a:r>
          </a:p>
          <a:p>
            <a:pPr marL="742950" lvl="1" indent="-285750"/>
            <a:endParaRPr lang="en-US" sz="800" dirty="0" smtClean="0"/>
          </a:p>
          <a:p>
            <a:pPr marL="742950" lvl="1" indent="-285750"/>
            <a:r>
              <a:rPr lang="en-US" dirty="0" smtClean="0"/>
              <a:t>Water-cooled garments – hoods, vests and “long johns”</a:t>
            </a:r>
          </a:p>
          <a:p>
            <a:pPr marL="742950" lvl="1" indent="-285750"/>
            <a:endParaRPr lang="en-US" sz="800" dirty="0" smtClean="0"/>
          </a:p>
          <a:p>
            <a:pPr marL="742950" lvl="1" indent="-285750"/>
            <a:r>
              <a:rPr lang="en-US" dirty="0" smtClean="0"/>
              <a:t>Circulating air – vortex tubes, compressed air</a:t>
            </a:r>
          </a:p>
          <a:p>
            <a:pPr marL="742950" lvl="1" indent="-285750"/>
            <a:endParaRPr lang="en-US" dirty="0" smtClean="0"/>
          </a:p>
        </p:txBody>
      </p:sp>
      <p:pic>
        <p:nvPicPr>
          <p:cNvPr id="62467" name="Picture 5" descr="Worker wearing safety spectacles"/>
          <p:cNvPicPr>
            <a:picLocks noChangeAspect="1" noChangeArrowheads="1"/>
          </p:cNvPicPr>
          <p:nvPr/>
        </p:nvPicPr>
        <p:blipFill>
          <a:blip r:embed="rId3" cstate="print"/>
          <a:srcRect/>
          <a:stretch>
            <a:fillRect/>
          </a:stretch>
        </p:blipFill>
        <p:spPr bwMode="auto">
          <a:xfrm>
            <a:off x="6096000" y="1371600"/>
            <a:ext cx="2381250" cy="1704975"/>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r>
              <a:rPr lang="en-US" smtClean="0"/>
              <a:t>Work Practice Controls</a:t>
            </a:r>
          </a:p>
        </p:txBody>
      </p:sp>
      <p:sp>
        <p:nvSpPr>
          <p:cNvPr id="64514" name="Rectangle 3"/>
          <p:cNvSpPr>
            <a:spLocks noGrp="1" noChangeArrowheads="1"/>
          </p:cNvSpPr>
          <p:nvPr>
            <p:ph type="body" idx="4294967295"/>
          </p:nvPr>
        </p:nvSpPr>
        <p:spPr>
          <a:xfrm>
            <a:off x="533400" y="1295400"/>
            <a:ext cx="8001000" cy="4525963"/>
          </a:xfrm>
        </p:spPr>
        <p:txBody>
          <a:bodyPr/>
          <a:lstStyle/>
          <a:p>
            <a:r>
              <a:rPr lang="en-US" b="1" dirty="0" smtClean="0"/>
              <a:t>Work rate</a:t>
            </a:r>
            <a:r>
              <a:rPr lang="en-US" dirty="0" smtClean="0"/>
              <a:t> </a:t>
            </a:r>
          </a:p>
          <a:p>
            <a:pPr marL="742950" lvl="1" indent="-285750"/>
            <a:r>
              <a:rPr lang="en-US" dirty="0" smtClean="0"/>
              <a:t>The fastest way to decrease the rate of heat production is to decrease the work rate.</a:t>
            </a:r>
          </a:p>
          <a:p>
            <a:endParaRPr lang="en-US" sz="1400" dirty="0" smtClean="0"/>
          </a:p>
          <a:p>
            <a:r>
              <a:rPr lang="en-US" b="1" dirty="0" smtClean="0"/>
              <a:t>Age</a:t>
            </a:r>
            <a:r>
              <a:rPr lang="en-US" dirty="0" smtClean="0"/>
              <a:t> – (over 40) </a:t>
            </a:r>
          </a:p>
          <a:p>
            <a:pPr marL="742950" lvl="1" indent="-285750"/>
            <a:r>
              <a:rPr lang="en-US" dirty="0" smtClean="0"/>
              <a:t>The maximum possible output of heat decreases with age.  </a:t>
            </a:r>
          </a:p>
          <a:p>
            <a:pPr marL="742950" lvl="1" indent="-285750"/>
            <a:endParaRPr lang="en-US" sz="1000" dirty="0" smtClean="0"/>
          </a:p>
          <a:p>
            <a:pPr marL="742950" lvl="1" indent="-285750"/>
            <a:r>
              <a:rPr lang="en-US" dirty="0" smtClean="0"/>
              <a:t>Older people start sweating later and at a lower rate.</a:t>
            </a:r>
          </a:p>
          <a:p>
            <a:endParaRPr lang="en-US" sz="1400" dirty="0" smtClean="0"/>
          </a:p>
          <a:p>
            <a:r>
              <a:rPr lang="en-US" b="1" dirty="0" smtClean="0"/>
              <a:t>Body size</a:t>
            </a:r>
            <a:r>
              <a:rPr lang="en-US" dirty="0" smtClean="0"/>
              <a:t> </a:t>
            </a:r>
          </a:p>
          <a:p>
            <a:pPr marL="742950" lvl="1" indent="-285750"/>
            <a:r>
              <a:rPr lang="en-US" dirty="0" smtClean="0"/>
              <a:t>Skin area to weight ratios</a:t>
            </a:r>
          </a:p>
          <a:p>
            <a:pPr marL="742950" lvl="1" indent="-285750"/>
            <a:endParaRPr lang="en-US" dirty="0" smtClean="0"/>
          </a:p>
        </p:txBody>
      </p:sp>
      <p:pic>
        <p:nvPicPr>
          <p:cNvPr id="64515" name="Picture 8" descr="Image2"/>
          <p:cNvPicPr>
            <a:picLocks noChangeAspect="1" noChangeArrowheads="1"/>
          </p:cNvPicPr>
          <p:nvPr/>
        </p:nvPicPr>
        <p:blipFill>
          <a:blip r:embed="rId3" cstate="print"/>
          <a:srcRect/>
          <a:stretch>
            <a:fillRect/>
          </a:stretch>
        </p:blipFill>
        <p:spPr bwMode="auto">
          <a:xfrm>
            <a:off x="7086600" y="4495800"/>
            <a:ext cx="1266825" cy="127635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smtClean="0"/>
              <a:t>Acclimatization</a:t>
            </a:r>
          </a:p>
        </p:txBody>
      </p:sp>
      <p:sp>
        <p:nvSpPr>
          <p:cNvPr id="66562" name="Rectangle 3"/>
          <p:cNvSpPr>
            <a:spLocks noGrp="1" noChangeArrowheads="1"/>
          </p:cNvSpPr>
          <p:nvPr>
            <p:ph type="body" idx="4294967295"/>
          </p:nvPr>
        </p:nvSpPr>
        <p:spPr>
          <a:xfrm>
            <a:off x="457200" y="1219200"/>
            <a:ext cx="8001000" cy="4525963"/>
          </a:xfrm>
        </p:spPr>
        <p:txBody>
          <a:bodyPr/>
          <a:lstStyle/>
          <a:p>
            <a:r>
              <a:rPr lang="en-US" b="1" smtClean="0"/>
              <a:t>Acclimatization</a:t>
            </a:r>
            <a:r>
              <a:rPr lang="en-US" smtClean="0"/>
              <a:t> </a:t>
            </a:r>
          </a:p>
          <a:p>
            <a:endParaRPr lang="en-US" sz="1000" smtClean="0"/>
          </a:p>
          <a:p>
            <a:pPr marL="742950" lvl="1" indent="-285750"/>
            <a:r>
              <a:rPr lang="en-US" smtClean="0"/>
              <a:t>Successive heat exposures of at least one hour per day</a:t>
            </a:r>
          </a:p>
          <a:p>
            <a:pPr marL="742950" lvl="1" indent="-285750"/>
            <a:endParaRPr lang="en-US" sz="1000" smtClean="0"/>
          </a:p>
          <a:p>
            <a:pPr marL="742950" lvl="1" indent="-285750"/>
            <a:r>
              <a:rPr lang="en-US" smtClean="0"/>
              <a:t>Initially, 20% exposure for the first day, followed by 20% per day increase in exposure over the next four days</a:t>
            </a:r>
          </a:p>
        </p:txBody>
      </p:sp>
      <p:pic>
        <p:nvPicPr>
          <p:cNvPr id="66563" name="Picture 5" descr="MPj04007640000[1]"/>
          <p:cNvPicPr>
            <a:picLocks noChangeAspect="1" noChangeArrowheads="1"/>
          </p:cNvPicPr>
          <p:nvPr/>
        </p:nvPicPr>
        <p:blipFill>
          <a:blip r:embed="rId3" cstate="print"/>
          <a:srcRect/>
          <a:stretch>
            <a:fillRect/>
          </a:stretch>
        </p:blipFill>
        <p:spPr bwMode="auto">
          <a:xfrm>
            <a:off x="5105400" y="3657600"/>
            <a:ext cx="3260725" cy="2173288"/>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r>
              <a:rPr lang="en-US" smtClean="0"/>
              <a:t>Re-Acclimating</a:t>
            </a:r>
          </a:p>
        </p:txBody>
      </p:sp>
      <p:sp>
        <p:nvSpPr>
          <p:cNvPr id="68610" name="Rectangle 3"/>
          <p:cNvSpPr>
            <a:spLocks noGrp="1" noChangeArrowheads="1"/>
          </p:cNvSpPr>
          <p:nvPr>
            <p:ph type="body" idx="4294967295"/>
          </p:nvPr>
        </p:nvSpPr>
        <p:spPr>
          <a:xfrm>
            <a:off x="533400" y="1295400"/>
            <a:ext cx="8077200" cy="4525963"/>
          </a:xfrm>
        </p:spPr>
        <p:txBody>
          <a:bodyPr/>
          <a:lstStyle/>
          <a:p>
            <a:r>
              <a:rPr lang="en-US" b="1" dirty="0" smtClean="0"/>
              <a:t>After long absences</a:t>
            </a:r>
            <a:endParaRPr lang="en-US" sz="1000" b="1" dirty="0" smtClean="0"/>
          </a:p>
          <a:p>
            <a:endParaRPr lang="en-US" sz="1000" dirty="0" smtClean="0"/>
          </a:p>
          <a:p>
            <a:pPr marL="742950" lvl="1" indent="-285750"/>
            <a:r>
              <a:rPr lang="en-US" dirty="0" smtClean="0"/>
              <a:t>50% exposure on day back</a:t>
            </a:r>
          </a:p>
          <a:p>
            <a:endParaRPr lang="en-US" sz="1000" dirty="0" smtClean="0"/>
          </a:p>
          <a:p>
            <a:pPr marL="742950" lvl="1" indent="-285750"/>
            <a:r>
              <a:rPr lang="en-US" dirty="0" smtClean="0"/>
              <a:t>20% per day increase for the next 2 days</a:t>
            </a:r>
            <a:endParaRPr lang="en-US" sz="900" dirty="0" smtClean="0"/>
          </a:p>
          <a:p>
            <a:endParaRPr lang="en-US" sz="1000" dirty="0" smtClean="0"/>
          </a:p>
          <a:p>
            <a:pPr marL="742950" lvl="1" indent="-285750"/>
            <a:r>
              <a:rPr lang="en-US" dirty="0" smtClean="0"/>
              <a:t>Final 10% on the 3</a:t>
            </a:r>
            <a:r>
              <a:rPr lang="en-US" baseline="30000" dirty="0" smtClean="0"/>
              <a:t>rd</a:t>
            </a:r>
            <a:r>
              <a:rPr lang="en-US" dirty="0" smtClean="0"/>
              <a:t> day</a:t>
            </a:r>
          </a:p>
        </p:txBody>
      </p:sp>
      <p:pic>
        <p:nvPicPr>
          <p:cNvPr id="68611" name="Picture 4" descr="MCj04259260000[1]"/>
          <p:cNvPicPr>
            <a:picLocks noChangeAspect="1" noChangeArrowheads="1"/>
          </p:cNvPicPr>
          <p:nvPr/>
        </p:nvPicPr>
        <p:blipFill>
          <a:blip r:embed="rId3" cstate="print"/>
          <a:srcRect/>
          <a:stretch>
            <a:fillRect/>
          </a:stretch>
        </p:blipFill>
        <p:spPr bwMode="auto">
          <a:xfrm>
            <a:off x="5715000" y="2895600"/>
            <a:ext cx="2787650" cy="290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r>
              <a:rPr lang="en-US" smtClean="0"/>
              <a:t>Administrative Controls</a:t>
            </a:r>
          </a:p>
        </p:txBody>
      </p:sp>
      <p:sp>
        <p:nvSpPr>
          <p:cNvPr id="70658" name="Rectangle 3"/>
          <p:cNvSpPr>
            <a:spLocks noGrp="1" noChangeArrowheads="1"/>
          </p:cNvSpPr>
          <p:nvPr>
            <p:ph type="body" idx="4294967295"/>
          </p:nvPr>
        </p:nvSpPr>
        <p:spPr>
          <a:xfrm>
            <a:off x="457200" y="1143000"/>
            <a:ext cx="8077200" cy="4525963"/>
          </a:xfrm>
        </p:spPr>
        <p:txBody>
          <a:bodyPr/>
          <a:lstStyle/>
          <a:p>
            <a:r>
              <a:rPr lang="en-US" b="1" dirty="0" smtClean="0"/>
              <a:t>Administrative controls</a:t>
            </a:r>
            <a:endParaRPr lang="en-US" sz="1000" b="1" dirty="0" smtClean="0"/>
          </a:p>
          <a:p>
            <a:endParaRPr lang="en-US" sz="1000" dirty="0" smtClean="0"/>
          </a:p>
          <a:p>
            <a:pPr marL="742950" lvl="1" indent="-285750"/>
            <a:r>
              <a:rPr lang="en-US" dirty="0" smtClean="0"/>
              <a:t>Perform work activities during cooler periods of the day</a:t>
            </a:r>
          </a:p>
          <a:p>
            <a:pPr marL="742950" lvl="1" indent="-285750"/>
            <a:endParaRPr lang="en-US" sz="1000" dirty="0" smtClean="0"/>
          </a:p>
          <a:p>
            <a:pPr marL="742950" lvl="1" indent="-285750"/>
            <a:r>
              <a:rPr lang="en-US" dirty="0" smtClean="0"/>
              <a:t>Minimize activity in hot area</a:t>
            </a:r>
          </a:p>
          <a:p>
            <a:pPr marL="742950" lvl="1" indent="-285750"/>
            <a:endParaRPr lang="en-US" sz="1000" dirty="0" smtClean="0"/>
          </a:p>
          <a:p>
            <a:pPr marL="742950" lvl="1" indent="-285750"/>
            <a:r>
              <a:rPr lang="en-US" dirty="0" smtClean="0"/>
              <a:t>Slow down the work pace</a:t>
            </a:r>
          </a:p>
          <a:p>
            <a:pPr marL="742950" lvl="1" indent="-285750"/>
            <a:endParaRPr lang="en-US" sz="1000" dirty="0" smtClean="0"/>
          </a:p>
          <a:p>
            <a:pPr marL="742950" lvl="1" indent="-285750"/>
            <a:r>
              <a:rPr lang="en-US" dirty="0" smtClean="0"/>
              <a:t>Reduce the number and duration of exposures</a:t>
            </a:r>
          </a:p>
          <a:p>
            <a:pPr marL="742950" lvl="1" indent="-285750"/>
            <a:endParaRPr lang="en-US" sz="1000" dirty="0" smtClean="0"/>
          </a:p>
          <a:p>
            <a:pPr marL="742950" lvl="1" indent="-285750"/>
            <a:r>
              <a:rPr lang="en-US" dirty="0" smtClean="0"/>
              <a:t>Wear proper clothing</a:t>
            </a:r>
          </a:p>
          <a:p>
            <a:pPr marL="742950" lvl="1" indent="-285750"/>
            <a:endParaRPr lang="en-US" sz="1000" dirty="0" smtClean="0"/>
          </a:p>
          <a:p>
            <a:pPr marL="742950" lvl="1" indent="-285750"/>
            <a:r>
              <a:rPr lang="en-US" dirty="0" smtClean="0"/>
              <a:t>Provide recovery areas</a:t>
            </a:r>
          </a:p>
        </p:txBody>
      </p:sp>
      <p:pic>
        <p:nvPicPr>
          <p:cNvPr id="70659" name="Picture 4" descr="MMj02837950000[1]"/>
          <p:cNvPicPr>
            <a:picLocks noChangeAspect="1" noChangeArrowheads="1" noCrop="1"/>
          </p:cNvPicPr>
          <p:nvPr/>
        </p:nvPicPr>
        <p:blipFill>
          <a:blip r:embed="rId3" cstate="print"/>
          <a:srcRect/>
          <a:stretch>
            <a:fillRect/>
          </a:stretch>
        </p:blipFill>
        <p:spPr bwMode="auto">
          <a:xfrm>
            <a:off x="6477000" y="4114800"/>
            <a:ext cx="1981200" cy="175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en-US" smtClean="0"/>
              <a:t>Work Monitoring Programs</a:t>
            </a:r>
          </a:p>
        </p:txBody>
      </p:sp>
      <p:sp>
        <p:nvSpPr>
          <p:cNvPr id="72706" name="Rectangle 3"/>
          <p:cNvSpPr>
            <a:spLocks noGrp="1" noChangeArrowheads="1"/>
          </p:cNvSpPr>
          <p:nvPr>
            <p:ph type="body" idx="4294967295"/>
          </p:nvPr>
        </p:nvSpPr>
        <p:spPr>
          <a:xfrm>
            <a:off x="533400" y="1295400"/>
            <a:ext cx="8077200" cy="4525963"/>
          </a:xfrm>
        </p:spPr>
        <p:txBody>
          <a:bodyPr/>
          <a:lstStyle/>
          <a:p>
            <a:r>
              <a:rPr lang="en-US" b="1" dirty="0" smtClean="0"/>
              <a:t>Personal monitoring</a:t>
            </a:r>
          </a:p>
          <a:p>
            <a:endParaRPr lang="en-US" sz="1000" dirty="0" smtClean="0"/>
          </a:p>
          <a:p>
            <a:pPr marL="742950" lvl="1" indent="-285750"/>
            <a:r>
              <a:rPr lang="en-US" dirty="0" smtClean="0"/>
              <a:t>Heart rate</a:t>
            </a:r>
          </a:p>
          <a:p>
            <a:pPr marL="742950" lvl="1" indent="-285750"/>
            <a:endParaRPr lang="en-US" sz="1000" dirty="0" smtClean="0"/>
          </a:p>
          <a:p>
            <a:pPr marL="742950" lvl="1" indent="-285750"/>
            <a:r>
              <a:rPr lang="en-US" dirty="0" smtClean="0"/>
              <a:t>Recovery heart rate</a:t>
            </a:r>
            <a:endParaRPr lang="en-US" sz="1000" dirty="0" smtClean="0"/>
          </a:p>
          <a:p>
            <a:pPr marL="742950" lvl="1" indent="-285750"/>
            <a:endParaRPr lang="en-US" sz="1000" dirty="0" smtClean="0"/>
          </a:p>
          <a:p>
            <a:pPr marL="742950" lvl="1" indent="-285750"/>
            <a:r>
              <a:rPr lang="en-US" dirty="0" smtClean="0"/>
              <a:t>Oral temperature</a:t>
            </a:r>
            <a:endParaRPr lang="en-US" sz="1000" dirty="0" smtClean="0"/>
          </a:p>
          <a:p>
            <a:pPr marL="742950" lvl="1" indent="-285750"/>
            <a:endParaRPr lang="en-US" sz="1000" dirty="0" smtClean="0"/>
          </a:p>
          <a:p>
            <a:pPr marL="742950" lvl="1" indent="-285750"/>
            <a:r>
              <a:rPr lang="en-US" dirty="0" smtClean="0"/>
              <a:t>Extent of body water loss</a:t>
            </a:r>
          </a:p>
        </p:txBody>
      </p:sp>
      <p:pic>
        <p:nvPicPr>
          <p:cNvPr id="72707" name="Picture 6" descr="MPj04387420000[1]"/>
          <p:cNvPicPr>
            <a:picLocks noChangeAspect="1" noChangeArrowheads="1"/>
          </p:cNvPicPr>
          <p:nvPr/>
        </p:nvPicPr>
        <p:blipFill>
          <a:blip r:embed="rId3" cstate="print"/>
          <a:srcRect/>
          <a:stretch>
            <a:fillRect/>
          </a:stretch>
        </p:blipFill>
        <p:spPr bwMode="auto">
          <a:xfrm>
            <a:off x="5181600" y="3429000"/>
            <a:ext cx="3227388" cy="2420938"/>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p:txBody>
          <a:bodyPr/>
          <a:lstStyle/>
          <a:p>
            <a:r>
              <a:rPr lang="en-US" smtClean="0"/>
              <a:t>Training</a:t>
            </a:r>
          </a:p>
        </p:txBody>
      </p:sp>
      <p:sp>
        <p:nvSpPr>
          <p:cNvPr id="74754" name="Rectangle 3"/>
          <p:cNvSpPr>
            <a:spLocks noGrp="1" noChangeArrowheads="1"/>
          </p:cNvSpPr>
          <p:nvPr>
            <p:ph type="body" idx="4294967295"/>
          </p:nvPr>
        </p:nvSpPr>
        <p:spPr>
          <a:xfrm>
            <a:off x="533400" y="1295400"/>
            <a:ext cx="8077200" cy="4525963"/>
          </a:xfrm>
        </p:spPr>
        <p:txBody>
          <a:bodyPr/>
          <a:lstStyle/>
          <a:p>
            <a:r>
              <a:rPr lang="en-US" dirty="0" smtClean="0"/>
              <a:t>Knowledge of hazards</a:t>
            </a:r>
          </a:p>
          <a:p>
            <a:endParaRPr lang="en-US" sz="1000" dirty="0" smtClean="0"/>
          </a:p>
          <a:p>
            <a:r>
              <a:rPr lang="en-US" dirty="0" smtClean="0"/>
              <a:t>Predisposing factors – age, etc.</a:t>
            </a:r>
          </a:p>
          <a:p>
            <a:endParaRPr lang="en-US" sz="1000" dirty="0" smtClean="0"/>
          </a:p>
          <a:p>
            <a:r>
              <a:rPr lang="en-US" dirty="0" smtClean="0"/>
              <a:t>Signs and symptoms</a:t>
            </a:r>
          </a:p>
          <a:p>
            <a:endParaRPr lang="en-US" sz="1000" dirty="0" smtClean="0"/>
          </a:p>
          <a:p>
            <a:r>
              <a:rPr lang="en-US" dirty="0" smtClean="0"/>
              <a:t>PPE</a:t>
            </a:r>
          </a:p>
          <a:p>
            <a:endParaRPr lang="en-US" sz="1000" dirty="0" smtClean="0"/>
          </a:p>
          <a:p>
            <a:r>
              <a:rPr lang="en-US" dirty="0" smtClean="0"/>
              <a:t>First aid </a:t>
            </a:r>
          </a:p>
          <a:p>
            <a:endParaRPr lang="en-US" sz="1000" dirty="0" smtClean="0"/>
          </a:p>
          <a:p>
            <a:r>
              <a:rPr lang="en-US" dirty="0" smtClean="0"/>
              <a:t>Health effects of heat stroke</a:t>
            </a:r>
          </a:p>
        </p:txBody>
      </p:sp>
      <p:pic>
        <p:nvPicPr>
          <p:cNvPr id="74755" name="Picture 5" descr="MCBD06630_0000[1]"/>
          <p:cNvPicPr>
            <a:picLocks noChangeAspect="1" noChangeArrowheads="1"/>
          </p:cNvPicPr>
          <p:nvPr/>
        </p:nvPicPr>
        <p:blipFill>
          <a:blip r:embed="rId3" cstate="print"/>
          <a:srcRect/>
          <a:stretch>
            <a:fillRect/>
          </a:stretch>
        </p:blipFill>
        <p:spPr bwMode="auto">
          <a:xfrm>
            <a:off x="5638800" y="3171825"/>
            <a:ext cx="2743200" cy="2214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US" smtClean="0"/>
              <a:t>Objectives</a:t>
            </a:r>
          </a:p>
        </p:txBody>
      </p:sp>
      <p:sp>
        <p:nvSpPr>
          <p:cNvPr id="20482" name="Rectangle 3"/>
          <p:cNvSpPr>
            <a:spLocks noGrp="1" noChangeArrowheads="1"/>
          </p:cNvSpPr>
          <p:nvPr>
            <p:ph type="body" idx="4294967295"/>
          </p:nvPr>
        </p:nvSpPr>
        <p:spPr>
          <a:xfrm>
            <a:off x="533400" y="1295400"/>
            <a:ext cx="8077200" cy="4525963"/>
          </a:xfrm>
        </p:spPr>
        <p:txBody>
          <a:bodyPr/>
          <a:lstStyle/>
          <a:p>
            <a:r>
              <a:rPr lang="en-US" smtClean="0"/>
              <a:t>Work practice controls</a:t>
            </a:r>
          </a:p>
          <a:p>
            <a:endParaRPr lang="en-US" sz="1000" smtClean="0"/>
          </a:p>
          <a:p>
            <a:r>
              <a:rPr lang="en-US" smtClean="0"/>
              <a:t>Acclimatization</a:t>
            </a:r>
          </a:p>
          <a:p>
            <a:endParaRPr lang="en-US" sz="1000" smtClean="0"/>
          </a:p>
          <a:p>
            <a:r>
              <a:rPr lang="en-US" smtClean="0"/>
              <a:t>Re-acclimating</a:t>
            </a:r>
          </a:p>
          <a:p>
            <a:endParaRPr lang="en-US" sz="1000" smtClean="0"/>
          </a:p>
          <a:p>
            <a:r>
              <a:rPr lang="en-US" smtClean="0"/>
              <a:t>Administrative controls</a:t>
            </a:r>
          </a:p>
          <a:p>
            <a:endParaRPr lang="en-US" sz="1000" smtClean="0"/>
          </a:p>
          <a:p>
            <a:r>
              <a:rPr lang="en-US" smtClean="0"/>
              <a:t>Work monitoring</a:t>
            </a:r>
          </a:p>
          <a:p>
            <a:endParaRPr lang="en-US" sz="1000" smtClean="0"/>
          </a:p>
          <a:p>
            <a:r>
              <a:rPr lang="en-US" smtClean="0"/>
              <a:t>Training</a:t>
            </a:r>
          </a:p>
          <a:p>
            <a:endParaRPr kumimoji="1" lang="en-US" smtClean="0"/>
          </a:p>
          <a:p>
            <a:endParaRPr kumimoji="1" lang="en-US" smtClean="0"/>
          </a:p>
        </p:txBody>
      </p:sp>
      <p:pic>
        <p:nvPicPr>
          <p:cNvPr id="20483" name="Picture 7" descr="MPj04387200000[1]"/>
          <p:cNvPicPr>
            <a:picLocks noChangeAspect="1" noChangeArrowheads="1"/>
          </p:cNvPicPr>
          <p:nvPr/>
        </p:nvPicPr>
        <p:blipFill>
          <a:blip r:embed="rId3" cstate="print"/>
          <a:srcRect/>
          <a:stretch>
            <a:fillRect/>
          </a:stretch>
        </p:blipFill>
        <p:spPr bwMode="auto">
          <a:xfrm>
            <a:off x="4876800" y="1219200"/>
            <a:ext cx="3402013"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lstStyle/>
          <a:p>
            <a:r>
              <a:rPr lang="en-US" smtClean="0"/>
              <a:t>Bottom Line</a:t>
            </a:r>
          </a:p>
        </p:txBody>
      </p:sp>
      <p:sp>
        <p:nvSpPr>
          <p:cNvPr id="76802" name="Rectangle 3"/>
          <p:cNvSpPr>
            <a:spLocks noGrp="1" noChangeArrowheads="1"/>
          </p:cNvSpPr>
          <p:nvPr>
            <p:ph type="body" idx="4294967295"/>
          </p:nvPr>
        </p:nvSpPr>
        <p:spPr>
          <a:xfrm>
            <a:off x="533400" y="1295400"/>
            <a:ext cx="8077200" cy="4525963"/>
          </a:xfrm>
        </p:spPr>
        <p:txBody>
          <a:bodyPr/>
          <a:lstStyle/>
          <a:p>
            <a:r>
              <a:rPr lang="en-US" smtClean="0"/>
              <a:t>Excessive heat in the work environment can lead to:</a:t>
            </a:r>
          </a:p>
          <a:p>
            <a:endParaRPr lang="en-US" sz="800" smtClean="0"/>
          </a:p>
          <a:p>
            <a:pPr marL="742950" lvl="1" indent="-285750"/>
            <a:r>
              <a:rPr lang="en-US" smtClean="0"/>
              <a:t>Serious physical harm, </a:t>
            </a:r>
            <a:r>
              <a:rPr lang="en-US" b="1" i="1" smtClean="0"/>
              <a:t>and</a:t>
            </a:r>
            <a:r>
              <a:rPr lang="en-US" smtClean="0"/>
              <a:t> </a:t>
            </a:r>
          </a:p>
          <a:p>
            <a:pPr marL="742950" lvl="1" indent="-285750"/>
            <a:endParaRPr lang="en-US" sz="800" smtClean="0"/>
          </a:p>
          <a:p>
            <a:pPr marL="742950" lvl="1" indent="-285750"/>
            <a:r>
              <a:rPr lang="en-US" smtClean="0"/>
              <a:t>Even death</a:t>
            </a:r>
          </a:p>
          <a:p>
            <a:pPr marL="742950" lvl="1" indent="-285750"/>
            <a:endParaRPr lang="en-US" sz="2000" smtClean="0"/>
          </a:p>
          <a:p>
            <a:r>
              <a:rPr lang="en-US" smtClean="0"/>
              <a:t>The keys are:</a:t>
            </a:r>
          </a:p>
          <a:p>
            <a:endParaRPr lang="en-US" sz="800" smtClean="0"/>
          </a:p>
          <a:p>
            <a:pPr marL="742950" lvl="1" indent="-285750"/>
            <a:r>
              <a:rPr lang="en-US" smtClean="0"/>
              <a:t>Recognition of the potential, </a:t>
            </a:r>
            <a:r>
              <a:rPr lang="en-US" b="1" i="1" smtClean="0"/>
              <a:t>and </a:t>
            </a:r>
          </a:p>
          <a:p>
            <a:pPr marL="742950" lvl="1" indent="-285750"/>
            <a:endParaRPr lang="en-US" sz="800" b="1" i="1" smtClean="0"/>
          </a:p>
          <a:p>
            <a:pPr marL="742950" lvl="1" indent="-285750"/>
            <a:r>
              <a:rPr lang="en-US" smtClean="0"/>
              <a:t>Prevention</a:t>
            </a:r>
          </a:p>
        </p:txBody>
      </p:sp>
      <p:pic>
        <p:nvPicPr>
          <p:cNvPr id="76803" name="Picture 4" descr="MPj02160420000[1]"/>
          <p:cNvPicPr>
            <a:picLocks noChangeAspect="1" noChangeArrowheads="1"/>
          </p:cNvPicPr>
          <p:nvPr/>
        </p:nvPicPr>
        <p:blipFill>
          <a:blip r:embed="rId3" cstate="print"/>
          <a:srcRect/>
          <a:stretch>
            <a:fillRect/>
          </a:stretch>
        </p:blipFill>
        <p:spPr bwMode="auto">
          <a:xfrm>
            <a:off x="6096000" y="2362200"/>
            <a:ext cx="2295525" cy="3505200"/>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Summary</a:t>
            </a:r>
          </a:p>
        </p:txBody>
      </p:sp>
      <p:sp>
        <p:nvSpPr>
          <p:cNvPr id="2052" name="Rectangle 3"/>
          <p:cNvSpPr>
            <a:spLocks noGrp="1" noChangeArrowheads="1"/>
          </p:cNvSpPr>
          <p:nvPr>
            <p:ph type="body" idx="1"/>
          </p:nvPr>
        </p:nvSpPr>
        <p:spPr>
          <a:xfrm>
            <a:off x="609600" y="1219200"/>
            <a:ext cx="7467600" cy="4724400"/>
          </a:xfrm>
        </p:spPr>
        <p:txBody>
          <a:bodyPr/>
          <a:lstStyle/>
          <a:p>
            <a:r>
              <a:rPr lang="en-US" dirty="0" smtClean="0"/>
              <a:t>Definitions</a:t>
            </a:r>
          </a:p>
          <a:p>
            <a:endParaRPr lang="en-US" sz="1000" dirty="0" smtClean="0"/>
          </a:p>
          <a:p>
            <a:r>
              <a:rPr lang="en-US" dirty="0" smtClean="0"/>
              <a:t>Causal factors</a:t>
            </a:r>
          </a:p>
          <a:p>
            <a:endParaRPr lang="en-US" sz="1000" dirty="0" smtClean="0"/>
          </a:p>
          <a:p>
            <a:r>
              <a:rPr lang="en-US" dirty="0" smtClean="0"/>
              <a:t>Heat disorders and health effects</a:t>
            </a:r>
          </a:p>
          <a:p>
            <a:endParaRPr lang="en-US" sz="1000" dirty="0" smtClean="0"/>
          </a:p>
          <a:p>
            <a:r>
              <a:rPr lang="en-US" dirty="0" smtClean="0"/>
              <a:t>Prevention and control</a:t>
            </a:r>
          </a:p>
          <a:p>
            <a:endParaRPr lang="en-US" sz="1000" dirty="0" smtClean="0"/>
          </a:p>
          <a:p>
            <a:r>
              <a:rPr lang="en-US" dirty="0" smtClean="0"/>
              <a:t>Engineering controls</a:t>
            </a:r>
          </a:p>
          <a:p>
            <a:endParaRPr lang="en-US" sz="1000" dirty="0" smtClean="0"/>
          </a:p>
          <a:p>
            <a:r>
              <a:rPr lang="en-US" dirty="0" smtClean="0"/>
              <a:t>PPE</a:t>
            </a:r>
          </a:p>
          <a:p>
            <a:endParaRPr lang="en-US" dirty="0" smtClean="0"/>
          </a:p>
        </p:txBody>
      </p:sp>
      <p:graphicFrame>
        <p:nvGraphicFramePr>
          <p:cNvPr id="2050" name="Object 7"/>
          <p:cNvGraphicFramePr>
            <a:graphicFrameLocks noChangeAspect="1"/>
          </p:cNvGraphicFramePr>
          <p:nvPr/>
        </p:nvGraphicFramePr>
        <p:xfrm>
          <a:off x="5638800" y="3346450"/>
          <a:ext cx="2590800" cy="2122488"/>
        </p:xfrm>
        <a:graphic>
          <a:graphicData uri="http://schemas.openxmlformats.org/presentationml/2006/ole">
            <p:oleObj spid="_x0000_s2050" name="Clip" r:id="rId4" imgW="2837880" imgH="2323800" progId="">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p:txBody>
          <a:bodyPr/>
          <a:lstStyle/>
          <a:p>
            <a:r>
              <a:rPr lang="en-US" smtClean="0"/>
              <a:t>Summary</a:t>
            </a:r>
          </a:p>
        </p:txBody>
      </p:sp>
      <p:sp>
        <p:nvSpPr>
          <p:cNvPr id="81922" name="Rectangle 3"/>
          <p:cNvSpPr>
            <a:spLocks noGrp="1" noChangeArrowheads="1"/>
          </p:cNvSpPr>
          <p:nvPr>
            <p:ph type="body" idx="4294967295"/>
          </p:nvPr>
        </p:nvSpPr>
        <p:spPr>
          <a:xfrm>
            <a:off x="609600" y="1219200"/>
            <a:ext cx="6553200" cy="4724400"/>
          </a:xfrm>
        </p:spPr>
        <p:txBody>
          <a:bodyPr/>
          <a:lstStyle/>
          <a:p>
            <a:r>
              <a:rPr lang="en-US" smtClean="0"/>
              <a:t>Work practice controls</a:t>
            </a:r>
          </a:p>
          <a:p>
            <a:endParaRPr lang="en-US" sz="1000" smtClean="0"/>
          </a:p>
          <a:p>
            <a:r>
              <a:rPr lang="en-US" smtClean="0"/>
              <a:t>Acclimatization</a:t>
            </a:r>
          </a:p>
          <a:p>
            <a:endParaRPr lang="en-US" sz="1000" smtClean="0"/>
          </a:p>
          <a:p>
            <a:r>
              <a:rPr lang="en-US" smtClean="0"/>
              <a:t>Re-acclimating</a:t>
            </a:r>
          </a:p>
          <a:p>
            <a:endParaRPr lang="en-US" sz="1000" smtClean="0"/>
          </a:p>
          <a:p>
            <a:r>
              <a:rPr lang="en-US" smtClean="0"/>
              <a:t>Administrative controls</a:t>
            </a:r>
          </a:p>
          <a:p>
            <a:endParaRPr lang="en-US" sz="1000" smtClean="0"/>
          </a:p>
          <a:p>
            <a:r>
              <a:rPr lang="en-US" smtClean="0"/>
              <a:t>Work monitoring</a:t>
            </a:r>
          </a:p>
          <a:p>
            <a:endParaRPr lang="en-US" sz="1000" smtClean="0"/>
          </a:p>
          <a:p>
            <a:r>
              <a:rPr lang="en-US" smtClean="0"/>
              <a:t>Training</a:t>
            </a:r>
          </a:p>
          <a:p>
            <a:endParaRPr lang="en-US" smtClean="0"/>
          </a:p>
        </p:txBody>
      </p:sp>
      <p:pic>
        <p:nvPicPr>
          <p:cNvPr id="81923" name="Picture 5" descr="MCj03124740000[1]"/>
          <p:cNvPicPr>
            <a:picLocks noChangeAspect="1" noChangeArrowheads="1"/>
          </p:cNvPicPr>
          <p:nvPr/>
        </p:nvPicPr>
        <p:blipFill>
          <a:blip r:embed="rId3" cstate="print"/>
          <a:srcRect/>
          <a:stretch>
            <a:fillRect/>
          </a:stretch>
        </p:blipFill>
        <p:spPr bwMode="auto">
          <a:xfrm>
            <a:off x="5943600" y="2895600"/>
            <a:ext cx="2379663" cy="2776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533400" y="457200"/>
            <a:ext cx="8305800" cy="549275"/>
          </a:xfrm>
        </p:spPr>
        <p:txBody>
          <a:bodyPr/>
          <a:lstStyle/>
          <a:p>
            <a:r>
              <a:rPr lang="en-US" smtClean="0"/>
              <a:t>Thank You For Attending!</a:t>
            </a:r>
          </a:p>
        </p:txBody>
      </p:sp>
      <p:sp>
        <p:nvSpPr>
          <p:cNvPr id="83970" name="Rectangle 3"/>
          <p:cNvSpPr>
            <a:spLocks noGrp="1" noChangeArrowheads="1"/>
          </p:cNvSpPr>
          <p:nvPr>
            <p:ph type="body" idx="1"/>
          </p:nvPr>
        </p:nvSpPr>
        <p:spPr>
          <a:xfrm>
            <a:off x="914400" y="3048000"/>
            <a:ext cx="7162800" cy="838200"/>
          </a:xfrm>
        </p:spPr>
        <p:txBody>
          <a:bodyPr/>
          <a:lstStyle/>
          <a:p>
            <a:pPr algn="ctr">
              <a:buFont typeface="Wingdings" pitchFamily="2" charset="2"/>
              <a:buNone/>
            </a:pPr>
            <a:r>
              <a:rPr lang="en-US" sz="7200" smtClean="0">
                <a:solidFill>
                  <a:srgbClr val="000000"/>
                </a:solidFill>
              </a:rPr>
              <a:t>Final Questions?</a:t>
            </a:r>
            <a:endParaRPr lang="en-US" sz="72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lstStyle/>
          <a:p>
            <a:r>
              <a:rPr lang="en-US" smtClean="0"/>
              <a:t>Definitions</a:t>
            </a:r>
          </a:p>
        </p:txBody>
      </p:sp>
      <p:sp>
        <p:nvSpPr>
          <p:cNvPr id="1028" name="Rectangle 3"/>
          <p:cNvSpPr>
            <a:spLocks noGrp="1" noChangeArrowheads="1"/>
          </p:cNvSpPr>
          <p:nvPr>
            <p:ph type="body" idx="4294967295"/>
          </p:nvPr>
        </p:nvSpPr>
        <p:spPr>
          <a:xfrm>
            <a:off x="533400" y="1295400"/>
            <a:ext cx="8077200" cy="4525963"/>
          </a:xfrm>
        </p:spPr>
        <p:txBody>
          <a:bodyPr/>
          <a:lstStyle/>
          <a:p>
            <a:r>
              <a:rPr lang="en-US" b="1" smtClean="0"/>
              <a:t>Heat stress</a:t>
            </a:r>
            <a:r>
              <a:rPr lang="en-US" sz="2400" smtClean="0"/>
              <a:t> </a:t>
            </a:r>
          </a:p>
          <a:p>
            <a:pPr marL="742950" lvl="1" indent="-285750"/>
            <a:r>
              <a:rPr lang="en-US" smtClean="0"/>
              <a:t>Sum of environmental and metabolic heat loads on an individual minus the heat loss to the environment, primarily through evaporation</a:t>
            </a:r>
          </a:p>
          <a:p>
            <a:endParaRPr lang="en-US" sz="2400" smtClean="0"/>
          </a:p>
          <a:p>
            <a:r>
              <a:rPr lang="en-US" b="1" smtClean="0"/>
              <a:t>Heat strain</a:t>
            </a:r>
            <a:r>
              <a:rPr lang="en-US" sz="2400" smtClean="0"/>
              <a:t>  </a:t>
            </a:r>
          </a:p>
          <a:p>
            <a:pPr marL="742950" lvl="1" indent="-285750"/>
            <a:r>
              <a:rPr lang="en-US" smtClean="0"/>
              <a:t>Overall physiological response resulting from heat stress</a:t>
            </a:r>
          </a:p>
          <a:p>
            <a:endParaRPr lang="en-US" sz="2400" smtClean="0"/>
          </a:p>
          <a:p>
            <a:pPr>
              <a:buFont typeface="Wingdings" pitchFamily="2" charset="2"/>
              <a:buNone/>
            </a:pPr>
            <a:endParaRPr lang="en-US" smtClean="0"/>
          </a:p>
          <a:p>
            <a:endParaRPr lang="en-US" sz="1000" smtClean="0"/>
          </a:p>
          <a:p>
            <a:pPr>
              <a:buFont typeface="Wingdings" pitchFamily="2" charset="2"/>
              <a:buNone/>
            </a:pPr>
            <a:endParaRPr lang="en-US" sz="1000" smtClean="0"/>
          </a:p>
        </p:txBody>
      </p:sp>
      <p:graphicFrame>
        <p:nvGraphicFramePr>
          <p:cNvPr id="1026" name="Object 5"/>
          <p:cNvGraphicFramePr>
            <a:graphicFrameLocks noChangeAspect="1"/>
          </p:cNvGraphicFramePr>
          <p:nvPr/>
        </p:nvGraphicFramePr>
        <p:xfrm>
          <a:off x="6248400" y="4125913"/>
          <a:ext cx="2133600" cy="1768475"/>
        </p:xfrm>
        <a:graphic>
          <a:graphicData uri="http://schemas.openxmlformats.org/presentationml/2006/ole">
            <p:oleObj spid="_x0000_s1026" name="Bitmap Image" r:id="rId4" imgW="3943901" imgH="3266667" progId="PBrush">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The Four Environmental Factors</a:t>
            </a:r>
          </a:p>
        </p:txBody>
      </p:sp>
      <p:sp>
        <p:nvSpPr>
          <p:cNvPr id="25602" name="Rectangle 3"/>
          <p:cNvSpPr>
            <a:spLocks noGrp="1" noChangeArrowheads="1"/>
          </p:cNvSpPr>
          <p:nvPr>
            <p:ph type="body" idx="1"/>
          </p:nvPr>
        </p:nvSpPr>
        <p:spPr/>
        <p:txBody>
          <a:bodyPr/>
          <a:lstStyle/>
          <a:p>
            <a:r>
              <a:rPr lang="en-US" b="1" smtClean="0"/>
              <a:t>Temperature</a:t>
            </a:r>
          </a:p>
          <a:p>
            <a:pPr lvl="1"/>
            <a:r>
              <a:rPr lang="en-US" smtClean="0"/>
              <a:t>Ambient air temperature</a:t>
            </a:r>
          </a:p>
          <a:p>
            <a:pPr lvl="1"/>
            <a:endParaRPr lang="en-US" smtClean="0"/>
          </a:p>
          <a:p>
            <a:r>
              <a:rPr lang="en-US" b="1" smtClean="0"/>
              <a:t>Humidity</a:t>
            </a:r>
          </a:p>
          <a:p>
            <a:pPr lvl="1"/>
            <a:r>
              <a:rPr lang="en-US" smtClean="0"/>
              <a:t>Amount of moisture in the air</a:t>
            </a:r>
          </a:p>
          <a:p>
            <a:pPr lvl="1"/>
            <a:endParaRPr lang="en-US" smtClean="0"/>
          </a:p>
          <a:p>
            <a:r>
              <a:rPr lang="en-US" b="1" smtClean="0"/>
              <a:t>Radiant heat</a:t>
            </a:r>
          </a:p>
          <a:p>
            <a:pPr lvl="1"/>
            <a:r>
              <a:rPr lang="en-US" smtClean="0"/>
              <a:t>Such as from the sun or a furnace</a:t>
            </a:r>
          </a:p>
          <a:p>
            <a:pPr lvl="1"/>
            <a:endParaRPr lang="en-US" smtClean="0"/>
          </a:p>
          <a:p>
            <a:r>
              <a:rPr lang="en-US" b="1" smtClean="0"/>
              <a:t>Air velocity</a:t>
            </a:r>
          </a:p>
          <a:p>
            <a:pPr lvl="1"/>
            <a:r>
              <a:rPr lang="en-US" smtClean="0"/>
              <a:t>Circulating air </a:t>
            </a:r>
          </a:p>
        </p:txBody>
      </p:sp>
      <p:pic>
        <p:nvPicPr>
          <p:cNvPr id="25603" name="Picture 4" descr="MCj01045640000[1]"/>
          <p:cNvPicPr>
            <a:picLocks noChangeAspect="1" noChangeArrowheads="1"/>
          </p:cNvPicPr>
          <p:nvPr/>
        </p:nvPicPr>
        <p:blipFill>
          <a:blip r:embed="rId3" cstate="print"/>
          <a:srcRect/>
          <a:stretch>
            <a:fillRect/>
          </a:stretch>
        </p:blipFill>
        <p:spPr bwMode="auto">
          <a:xfrm>
            <a:off x="6407150" y="3810000"/>
            <a:ext cx="1981200" cy="2038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smtClean="0"/>
              <a:t>Causal Factors</a:t>
            </a:r>
          </a:p>
        </p:txBody>
      </p:sp>
      <p:sp>
        <p:nvSpPr>
          <p:cNvPr id="27650" name="Rectangle 3"/>
          <p:cNvSpPr>
            <a:spLocks noGrp="1" noChangeArrowheads="1"/>
          </p:cNvSpPr>
          <p:nvPr>
            <p:ph type="body" idx="4294967295"/>
          </p:nvPr>
        </p:nvSpPr>
        <p:spPr>
          <a:xfrm>
            <a:off x="533400" y="1295400"/>
            <a:ext cx="8077200" cy="4525963"/>
          </a:xfrm>
        </p:spPr>
        <p:txBody>
          <a:bodyPr/>
          <a:lstStyle/>
          <a:p>
            <a:r>
              <a:rPr lang="en-US" dirty="0" smtClean="0"/>
              <a:t>Age, weight, degree of physical fitness</a:t>
            </a:r>
            <a:endParaRPr lang="en-US" sz="1000" dirty="0" smtClean="0"/>
          </a:p>
          <a:p>
            <a:endParaRPr lang="en-US" sz="1000" dirty="0" smtClean="0"/>
          </a:p>
          <a:p>
            <a:r>
              <a:rPr lang="en-US" dirty="0" smtClean="0"/>
              <a:t>Degree of acclimatization, metabolism</a:t>
            </a:r>
            <a:endParaRPr lang="en-US" sz="1000" dirty="0" smtClean="0"/>
          </a:p>
          <a:p>
            <a:endParaRPr lang="en-US" sz="1000" dirty="0" smtClean="0"/>
          </a:p>
          <a:p>
            <a:r>
              <a:rPr lang="en-US" dirty="0" smtClean="0"/>
              <a:t>Use of alcohol or drugs                                        </a:t>
            </a:r>
          </a:p>
          <a:p>
            <a:endParaRPr lang="en-US" sz="1000" dirty="0" smtClean="0"/>
          </a:p>
          <a:p>
            <a:pPr>
              <a:buFont typeface="Wingdings" pitchFamily="2" charset="2"/>
              <a:buNone/>
            </a:pPr>
            <a:r>
              <a:rPr lang="en-US" dirty="0" smtClean="0"/>
              <a:t>… as well as a variety of </a:t>
            </a:r>
          </a:p>
          <a:p>
            <a:pPr>
              <a:buFont typeface="Wingdings" pitchFamily="2" charset="2"/>
              <a:buNone/>
            </a:pPr>
            <a:r>
              <a:rPr lang="en-US" dirty="0" smtClean="0"/>
              <a:t>medical conditions such as </a:t>
            </a:r>
          </a:p>
          <a:p>
            <a:pPr>
              <a:buFont typeface="Wingdings" pitchFamily="2" charset="2"/>
              <a:buNone/>
            </a:pPr>
            <a:r>
              <a:rPr lang="en-US" dirty="0" smtClean="0"/>
              <a:t>hypertension all affect a </a:t>
            </a:r>
          </a:p>
          <a:p>
            <a:pPr>
              <a:buFont typeface="Wingdings" pitchFamily="2" charset="2"/>
              <a:buNone/>
            </a:pPr>
            <a:r>
              <a:rPr lang="en-US" dirty="0" smtClean="0"/>
              <a:t>person’s sensitivity to heat.</a:t>
            </a:r>
          </a:p>
        </p:txBody>
      </p:sp>
      <p:pic>
        <p:nvPicPr>
          <p:cNvPr id="27651" name="Picture 4" descr="MPj04227400000[1]"/>
          <p:cNvPicPr>
            <a:picLocks noChangeAspect="1" noChangeArrowheads="1"/>
          </p:cNvPicPr>
          <p:nvPr/>
        </p:nvPicPr>
        <p:blipFill>
          <a:blip r:embed="rId3" cstate="print"/>
          <a:srcRect/>
          <a:stretch>
            <a:fillRect/>
          </a:stretch>
        </p:blipFill>
        <p:spPr bwMode="auto">
          <a:xfrm>
            <a:off x="5334000" y="2667000"/>
            <a:ext cx="2981325" cy="2955925"/>
          </a:xfrm>
          <a:prstGeom prst="rect">
            <a:avLst/>
          </a:prstGeom>
          <a:noFill/>
          <a:ln w="9525">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en-US" smtClean="0"/>
              <a:t>Causal Factors</a:t>
            </a:r>
          </a:p>
        </p:txBody>
      </p:sp>
      <p:sp>
        <p:nvSpPr>
          <p:cNvPr id="29698" name="Rectangle 3"/>
          <p:cNvSpPr>
            <a:spLocks noGrp="1" noChangeArrowheads="1"/>
          </p:cNvSpPr>
          <p:nvPr>
            <p:ph type="body" idx="4294967295"/>
          </p:nvPr>
        </p:nvSpPr>
        <p:spPr>
          <a:xfrm>
            <a:off x="533400" y="1295400"/>
            <a:ext cx="8077200" cy="4525963"/>
          </a:xfrm>
        </p:spPr>
        <p:txBody>
          <a:bodyPr/>
          <a:lstStyle/>
          <a:p>
            <a:r>
              <a:rPr lang="en-US" smtClean="0"/>
              <a:t>Prior heat injury predisposes an individual to additional injury</a:t>
            </a:r>
          </a:p>
          <a:p>
            <a:endParaRPr lang="en-US" sz="1200" smtClean="0"/>
          </a:p>
          <a:p>
            <a:r>
              <a:rPr lang="en-US" smtClean="0"/>
              <a:t>Type of clothing worn must be considered</a:t>
            </a:r>
          </a:p>
          <a:p>
            <a:endParaRPr lang="en-US" smtClean="0"/>
          </a:p>
        </p:txBody>
      </p:sp>
      <p:pic>
        <p:nvPicPr>
          <p:cNvPr id="29699" name="Picture 12" descr="MPj03993070000[1]"/>
          <p:cNvPicPr>
            <a:picLocks noChangeAspect="1" noChangeArrowheads="1"/>
          </p:cNvPicPr>
          <p:nvPr/>
        </p:nvPicPr>
        <p:blipFill>
          <a:blip r:embed="rId3" cstate="print"/>
          <a:srcRect/>
          <a:stretch>
            <a:fillRect/>
          </a:stretch>
        </p:blipFill>
        <p:spPr bwMode="auto">
          <a:xfrm>
            <a:off x="3810000" y="2917825"/>
            <a:ext cx="4591050" cy="298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r>
              <a:rPr lang="en-US" smtClean="0"/>
              <a:t>The Heat Equation</a:t>
            </a:r>
          </a:p>
        </p:txBody>
      </p:sp>
      <p:pic>
        <p:nvPicPr>
          <p:cNvPr id="31746" name="Picture 6" descr="The heat equation"/>
          <p:cNvPicPr>
            <a:picLocks noGrp="1" noChangeAspect="1" noChangeArrowheads="1"/>
          </p:cNvPicPr>
          <p:nvPr>
            <p:ph idx="1"/>
          </p:nvPr>
        </p:nvPicPr>
        <p:blipFill>
          <a:blip r:embed="rId3" cstate="print"/>
          <a:srcRect/>
          <a:stretch>
            <a:fillRect/>
          </a:stretch>
        </p:blipFill>
        <p:spPr>
          <a:xfrm>
            <a:off x="2730500" y="1295400"/>
            <a:ext cx="3757613" cy="4525963"/>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smtClean="0"/>
              <a:t>Heat Disorders and Health Effects</a:t>
            </a:r>
          </a:p>
        </p:txBody>
      </p:sp>
      <p:sp>
        <p:nvSpPr>
          <p:cNvPr id="33794" name="Rectangle 3"/>
          <p:cNvSpPr>
            <a:spLocks noGrp="1" noChangeArrowheads="1"/>
          </p:cNvSpPr>
          <p:nvPr>
            <p:ph type="body" idx="4294967295"/>
          </p:nvPr>
        </p:nvSpPr>
        <p:spPr>
          <a:xfrm>
            <a:off x="533400" y="1295400"/>
            <a:ext cx="8077200" cy="4525963"/>
          </a:xfrm>
        </p:spPr>
        <p:txBody>
          <a:bodyPr/>
          <a:lstStyle/>
          <a:p>
            <a:pPr>
              <a:lnSpc>
                <a:spcPct val="130000"/>
              </a:lnSpc>
            </a:pPr>
            <a:r>
              <a:rPr lang="en-US" b="1" dirty="0" smtClean="0"/>
              <a:t>Heat rash</a:t>
            </a:r>
          </a:p>
          <a:p>
            <a:pPr>
              <a:lnSpc>
                <a:spcPct val="130000"/>
              </a:lnSpc>
            </a:pPr>
            <a:endParaRPr lang="en-US" b="1" dirty="0" smtClean="0"/>
          </a:p>
          <a:p>
            <a:pPr>
              <a:lnSpc>
                <a:spcPct val="130000"/>
              </a:lnSpc>
            </a:pPr>
            <a:r>
              <a:rPr lang="en-US" b="1" dirty="0" smtClean="0"/>
              <a:t>Heat cramps</a:t>
            </a:r>
          </a:p>
          <a:p>
            <a:pPr>
              <a:lnSpc>
                <a:spcPct val="130000"/>
              </a:lnSpc>
            </a:pPr>
            <a:endParaRPr lang="en-US" b="1" dirty="0" smtClean="0"/>
          </a:p>
          <a:p>
            <a:pPr>
              <a:lnSpc>
                <a:spcPct val="130000"/>
              </a:lnSpc>
            </a:pPr>
            <a:r>
              <a:rPr lang="en-US" b="1" dirty="0" smtClean="0"/>
              <a:t>Heat exhaustion</a:t>
            </a:r>
          </a:p>
          <a:p>
            <a:pPr>
              <a:lnSpc>
                <a:spcPct val="130000"/>
              </a:lnSpc>
            </a:pPr>
            <a:endParaRPr lang="en-US" b="1" dirty="0" smtClean="0"/>
          </a:p>
          <a:p>
            <a:pPr>
              <a:lnSpc>
                <a:spcPct val="130000"/>
              </a:lnSpc>
            </a:pPr>
            <a:r>
              <a:rPr lang="en-US" b="1" dirty="0" smtClean="0"/>
              <a:t>Heat stroke</a:t>
            </a:r>
          </a:p>
        </p:txBody>
      </p:sp>
      <p:pic>
        <p:nvPicPr>
          <p:cNvPr id="33795" name="Picture 6"/>
          <p:cNvPicPr>
            <a:picLocks noChangeAspect="1" noChangeArrowheads="1"/>
          </p:cNvPicPr>
          <p:nvPr/>
        </p:nvPicPr>
        <p:blipFill>
          <a:blip r:embed="rId3" cstate="print"/>
          <a:srcRect/>
          <a:stretch>
            <a:fillRect/>
          </a:stretch>
        </p:blipFill>
        <p:spPr bwMode="auto">
          <a:xfrm>
            <a:off x="4572000" y="1676400"/>
            <a:ext cx="3533775" cy="3810000"/>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23980</TotalTime>
  <Pages>1</Pages>
  <Words>1346</Words>
  <Application>Microsoft Office PowerPoint</Application>
  <PresentationFormat>Letter Paper (8.5x11 in)</PresentationFormat>
  <Paragraphs>348</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NCDOL  Standard</vt:lpstr>
      <vt:lpstr>Bitmap Image</vt:lpstr>
      <vt:lpstr>Clip</vt:lpstr>
      <vt:lpstr>Heat Stress </vt:lpstr>
      <vt:lpstr>Objectives</vt:lpstr>
      <vt:lpstr>Objectives</vt:lpstr>
      <vt:lpstr>Definitions</vt:lpstr>
      <vt:lpstr>The Four Environmental Factors</vt:lpstr>
      <vt:lpstr>Causal Factors</vt:lpstr>
      <vt:lpstr>Causal Factors</vt:lpstr>
      <vt:lpstr>The Heat Equation</vt:lpstr>
      <vt:lpstr>Heat Disorders and Health Effects</vt:lpstr>
      <vt:lpstr>Heat Rash</vt:lpstr>
      <vt:lpstr>Heat Rash</vt:lpstr>
      <vt:lpstr>Heat Cramps</vt:lpstr>
      <vt:lpstr>Heat Cramps</vt:lpstr>
      <vt:lpstr>Heat Exhaustion</vt:lpstr>
      <vt:lpstr>Heat Exhaustion</vt:lpstr>
      <vt:lpstr>Heat Stroke</vt:lpstr>
      <vt:lpstr>Heat Stroke</vt:lpstr>
      <vt:lpstr>Heat Stroke</vt:lpstr>
      <vt:lpstr>Citations for Heat Stress?</vt:lpstr>
      <vt:lpstr>The “General Duty Clause”</vt:lpstr>
      <vt:lpstr>Prevention and Control</vt:lpstr>
      <vt:lpstr>Engineering Controls</vt:lpstr>
      <vt:lpstr>Personal Protective Equipment</vt:lpstr>
      <vt:lpstr>Work Practice Controls</vt:lpstr>
      <vt:lpstr>Acclimatization</vt:lpstr>
      <vt:lpstr>Re-Acclimating</vt:lpstr>
      <vt:lpstr>Administrative Controls</vt:lpstr>
      <vt:lpstr>Work Monitoring Programs</vt:lpstr>
      <vt:lpstr>Training</vt:lpstr>
      <vt:lpstr>Bottom Line</vt:lpstr>
      <vt:lpstr>Summary</vt:lpstr>
      <vt:lpstr>Summary</vt:lpstr>
      <vt:lpstr>Thank You For Attending!</vt:lpstr>
    </vt:vector>
  </TitlesOfParts>
  <Manager>STandards Review by Ed Geddie on</Manager>
  <Company>NC OSH/ETTA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Stress</dc:title>
  <dc:subject>For Web and Leader Led Training</dc:subject>
  <dc:creator>Marcy Collyer &amp; Andy Sterlen</dc:creator>
  <cp:keywords>Reviewed by Standards supervisor Kevin O'Barr 05/09</cp:keywords>
  <dc:description>Reviewed by Bureau Chief: W Lagoe 05/09</dc:description>
  <cp:lastModifiedBy>itcs</cp:lastModifiedBy>
  <cp:revision>2711</cp:revision>
  <cp:lastPrinted>2001-05-23T12:56:26Z</cp:lastPrinted>
  <dcterms:created xsi:type="dcterms:W3CDTF">2001-05-15T12:53:32Z</dcterms:created>
  <dcterms:modified xsi:type="dcterms:W3CDTF">2010-08-11T12:52:06Z</dcterms:modified>
  <cp:category>Format Review by Andy Sterlen on 05/11/09</cp:category>
</cp:coreProperties>
</file>