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9" r:id="rId3"/>
    <p:sldId id="266" r:id="rId4"/>
    <p:sldId id="267" r:id="rId5"/>
    <p:sldId id="274" r:id="rId6"/>
    <p:sldId id="268" r:id="rId7"/>
    <p:sldId id="269" r:id="rId8"/>
    <p:sldId id="270" r:id="rId9"/>
    <p:sldId id="271" r:id="rId10"/>
    <p:sldId id="272" r:id="rId11"/>
    <p:sldId id="258" r:id="rId12"/>
    <p:sldId id="260" r:id="rId13"/>
    <p:sldId id="261" r:id="rId14"/>
    <p:sldId id="262" r:id="rId15"/>
    <p:sldId id="264" r:id="rId16"/>
    <p:sldId id="273"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66667" autoAdjust="0"/>
  </p:normalViewPr>
  <p:slideViewPr>
    <p:cSldViewPr>
      <p:cViewPr varScale="1">
        <p:scale>
          <a:sx n="54" d="100"/>
          <a:sy n="54" d="100"/>
        </p:scale>
        <p:origin x="-178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r>
              <a:rPr lang="en-US" smtClean="0"/>
              <a:t>OSHA Heat Illness Prevention Presentation 2014</a:t>
            </a: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AA4A654B-49C8-45D3-8666-46D5D344DAE7}" type="datetimeFigureOut">
              <a:rPr lang="en-US" smtClean="0"/>
              <a:t>6/19/2014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85E68D3-B75B-458E-A974-117835D73DE4}" type="slidenum">
              <a:rPr lang="en-US" smtClean="0"/>
              <a:t>‹#›</a:t>
            </a:fld>
            <a:endParaRPr lang="en-US"/>
          </a:p>
        </p:txBody>
      </p:sp>
    </p:spTree>
    <p:extLst>
      <p:ext uri="{BB962C8B-B14F-4D97-AF65-F5344CB8AC3E}">
        <p14:creationId xmlns:p14="http://schemas.microsoft.com/office/powerpoint/2010/main" val="116659786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r>
              <a:rPr lang="en-US" smtClean="0"/>
              <a:t>OSHA Heat Illness Prevention Presentation 2014</a:t>
            </a: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9FBADAA-7260-4316-8688-057877220C45}" type="datetimeFigureOut">
              <a:rPr lang="en-US" smtClean="0"/>
              <a:t>6/19/2014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75B8ECB0-450B-46A8-B98A-70AE35664B05}" type="slidenum">
              <a:rPr lang="en-US" smtClean="0"/>
              <a:t>‹#›</a:t>
            </a:fld>
            <a:endParaRPr lang="en-US"/>
          </a:p>
        </p:txBody>
      </p:sp>
    </p:spTree>
    <p:extLst>
      <p:ext uri="{BB962C8B-B14F-4D97-AF65-F5344CB8AC3E}">
        <p14:creationId xmlns:p14="http://schemas.microsoft.com/office/powerpoint/2010/main" val="6626400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draft.osha.gov/SLTC/heatillness/heat_index/heat_app.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r>
              <a:rPr lang="en-US" sz="1200" smtClean="0">
                <a:solidFill>
                  <a:prstClr val="black"/>
                </a:solidFill>
              </a:rPr>
              <a:t>OSHA Heat Illness Prevention Presentation 2014</a:t>
            </a:r>
            <a:endParaRPr lang="en-US" sz="1200" dirty="0">
              <a:solidFill>
                <a:prstClr val="black"/>
              </a:solidFill>
            </a:endParaRPr>
          </a:p>
        </p:txBody>
      </p:sp>
      <p:sp>
        <p:nvSpPr>
          <p:cNvPr id="32771" name="Rectangle 7"/>
          <p:cNvSpPr>
            <a:spLocks noGrp="1" noChangeArrowheads="1"/>
          </p:cNvSpPr>
          <p:nvPr>
            <p:ph type="sldNum" sz="quarter" idx="5"/>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fld id="{616DCBD3-2F2B-463B-A975-7EA34E5C192F}" type="slidenum">
              <a:rPr lang="en-US" sz="1200">
                <a:solidFill>
                  <a:prstClr val="black"/>
                </a:solidFill>
              </a:rPr>
              <a:pPr eaLnBrk="1" hangingPunct="1">
                <a:defRPr/>
              </a:pPr>
              <a:t>1</a:t>
            </a:fld>
            <a:endParaRPr lang="en-US" sz="1200">
              <a:solidFill>
                <a:prstClr val="black"/>
              </a:solidFill>
            </a:endParaRPr>
          </a:p>
        </p:txBody>
      </p:sp>
      <p:sp>
        <p:nvSpPr>
          <p:cNvPr id="32772"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p:txBody>
          <a:bodyPr/>
          <a:lstStyle/>
          <a:p>
            <a:pPr eaLnBrk="1" hangingPunct="1">
              <a:defRPr/>
            </a:pPr>
            <a:endParaRPr lang="en-US" b="1" dirty="0" smtClean="0">
              <a:latin typeface="Times New Roman" pitchFamily="18" charset="0"/>
              <a:cs typeface="Times New Roman" pitchFamily="18" charset="0"/>
            </a:endParaRPr>
          </a:p>
        </p:txBody>
      </p:sp>
      <p:sp>
        <p:nvSpPr>
          <p:cNvPr id="2" name="Date Placeholder 1"/>
          <p:cNvSpPr>
            <a:spLocks noGrp="1"/>
          </p:cNvSpPr>
          <p:nvPr>
            <p:ph type="dt" idx="10"/>
          </p:nvPr>
        </p:nvSpPr>
        <p:spPr/>
        <p:txBody>
          <a:bodyPr/>
          <a:lstStyle/>
          <a:p>
            <a:fld id="{9DDA6883-DA56-49A0-82D8-DF587B433D92}" type="datetime1">
              <a:rPr lang="en-US" smtClean="0"/>
              <a:t>6/19/2014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r>
              <a:rPr lang="en-US" sz="1200" smtClean="0"/>
              <a:t>OSHA Heat Illness Prevention Presentation 2014</a:t>
            </a:r>
            <a:endParaRPr lang="en-US" sz="1200" dirty="0"/>
          </a:p>
        </p:txBody>
      </p:sp>
      <p:sp>
        <p:nvSpPr>
          <p:cNvPr id="35843" name="Rectangle 7"/>
          <p:cNvSpPr>
            <a:spLocks noGrp="1" noChangeArrowheads="1"/>
          </p:cNvSpPr>
          <p:nvPr>
            <p:ph type="sldNum" sz="quarter" idx="5"/>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fld id="{464356F7-E31C-4C98-BADC-30518E714565}" type="slidenum">
              <a:rPr lang="en-US" sz="1200"/>
              <a:pPr eaLnBrk="1" hangingPunct="1">
                <a:defRPr/>
              </a:pPr>
              <a:t>2</a:t>
            </a:fld>
            <a:endParaRPr lang="en-US" sz="1200"/>
          </a:p>
        </p:txBody>
      </p:sp>
      <p:sp>
        <p:nvSpPr>
          <p:cNvPr id="38916"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p:txBody>
          <a:bodyPr/>
          <a:lstStyle/>
          <a:p>
            <a:pPr eaLnBrk="1" hangingPunct="1">
              <a:defRPr/>
            </a:pPr>
            <a:endParaRPr lang="en-US" sz="1200" dirty="0" smtClean="0">
              <a:latin typeface="+mj-lt"/>
              <a:cs typeface="Times New Roman" pitchFamily="18" charset="0"/>
            </a:endParaRPr>
          </a:p>
        </p:txBody>
      </p:sp>
      <p:sp>
        <p:nvSpPr>
          <p:cNvPr id="2" name="Date Placeholder 1"/>
          <p:cNvSpPr>
            <a:spLocks noGrp="1"/>
          </p:cNvSpPr>
          <p:nvPr>
            <p:ph type="dt" idx="10"/>
          </p:nvPr>
        </p:nvSpPr>
        <p:spPr/>
        <p:txBody>
          <a:bodyPr/>
          <a:lstStyle/>
          <a:p>
            <a:fld id="{37C05720-9CE2-4DFA-B445-996823796610}" type="datetime1">
              <a:rPr lang="en-US" smtClean="0"/>
              <a:t>6/23/2014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Heat Illness most affects those who have not built up a tolerance to the heat (</a:t>
            </a:r>
            <a:r>
              <a:rPr lang="en-US" dirty="0" err="1" smtClean="0"/>
              <a:t>ac·cli·ma·ti·za·tion</a:t>
            </a:r>
            <a:r>
              <a:rPr 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ea typeface="ＭＳ Ｐゴシック" pitchFamily="3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ea typeface="ＭＳ Ｐゴシック" pitchFamily="34" charset="-128"/>
              </a:rPr>
              <a:t>Acclimatization allows us to handle the heat better. The workload for these workers should be gradually increased or they should be allowed more frequent breaks during the first week. </a:t>
            </a:r>
            <a:r>
              <a:rPr lang="en-US" sz="1200" dirty="0" smtClean="0">
                <a:ea typeface="ＭＳ Ｐゴシック" pitchFamily="34" charset="-128"/>
              </a:rPr>
              <a:t>Workers might be at greater risk than others if they have not built up a tolerance to hot conditions because they are new to working in hot environments or they have been away from hot working conditions for more than a week.  That means that even if the worker has been doing this every summer for many years, there is still an adjustment period when the weather becomes hotter.  Everyone is at risk during</a:t>
            </a:r>
            <a:r>
              <a:rPr lang="en-US" sz="1200" baseline="0" dirty="0" smtClean="0">
                <a:ea typeface="ＭＳ Ｐゴシック" pitchFamily="34" charset="-128"/>
              </a:rPr>
              <a:t> a heat wave.</a:t>
            </a:r>
            <a:endParaRPr lang="en-US" dirty="0" smtClean="0"/>
          </a:p>
          <a:p>
            <a:endParaRPr lang="en-US" dirty="0" smtClean="0"/>
          </a:p>
          <a:p>
            <a:r>
              <a:rPr lang="en-US" dirty="0" smtClean="0"/>
              <a:t>OSHA found that acclimatization programs were an integral part of heat illness prevention programs. </a:t>
            </a:r>
          </a:p>
          <a:p>
            <a:endParaRPr lang="en-US" dirty="0" smtClean="0"/>
          </a:p>
          <a:p>
            <a:r>
              <a:rPr lang="en-US" baseline="0" dirty="0" smtClean="0"/>
              <a:t>OSHA conducted a systematic review of 19 enforcement cases in 2014. 12 were fatalities and the rest were severe heat-related illnesses.  </a:t>
            </a:r>
          </a:p>
          <a:p>
            <a:endParaRPr lang="en-US" dirty="0" smtClean="0"/>
          </a:p>
          <a:p>
            <a:r>
              <a:rPr lang="en-US" dirty="0" smtClean="0"/>
              <a:t>Lack of acclimatization related to severe heat illness or death in  was found in 74% of OSHA heat-related 5(a)1 citations from 2012</a:t>
            </a:r>
            <a:r>
              <a:rPr lang="en-US" baseline="0" dirty="0" smtClean="0"/>
              <a:t> and </a:t>
            </a:r>
            <a:r>
              <a:rPr lang="en-US" dirty="0" smtClean="0"/>
              <a:t>2013.</a:t>
            </a:r>
          </a:p>
          <a:p>
            <a:endParaRPr lang="en-US" dirty="0" smtClean="0"/>
          </a:p>
          <a:p>
            <a:r>
              <a:rPr lang="en-US" dirty="0" smtClean="0"/>
              <a:t>In addition, lack of</a:t>
            </a:r>
            <a:r>
              <a:rPr lang="en-US" baseline="0" dirty="0" smtClean="0"/>
              <a:t> heat illness prevention programs in general, but especially the lack of acclimatization, puts workers more at risk for heat-related illness or death. </a:t>
            </a:r>
          </a:p>
          <a:p>
            <a:endParaRPr lang="en-US" baseline="0" dirty="0" smtClean="0"/>
          </a:p>
          <a:p>
            <a:r>
              <a:rPr lang="en-US" baseline="0" dirty="0" smtClean="0"/>
              <a:t>The focus for this year’s Campaign is getting the word out about acclimatization as an essential element of a comprehensive heat illness prevention program. </a:t>
            </a:r>
          </a:p>
          <a:p>
            <a:pPr eaLnBrk="1" hangingPunct="1">
              <a:lnSpc>
                <a:spcPct val="90000"/>
              </a:lnSpc>
            </a:pPr>
            <a:endParaRPr lang="en-US" sz="1200" dirty="0" smtClean="0"/>
          </a:p>
          <a:p>
            <a:pPr lvl="0"/>
            <a:r>
              <a:rPr lang="en-US" sz="1200" kern="1200" dirty="0" smtClean="0">
                <a:solidFill>
                  <a:schemeClr val="tx1"/>
                </a:solidFill>
                <a:effectLst/>
                <a:latin typeface="+mn-lt"/>
                <a:ea typeface="+mn-ea"/>
                <a:cs typeface="+mn-cs"/>
              </a:rPr>
              <a:t>Allow workers to get used to hot environments by gradually increasing exposure.  New workers and all workers returning from a prolonged absence should begin with 20% of the workload on the first day, increasing incrementally by no more than 20% each subsequent day. During a rapid change in excessively hot weather, even experienced workers should begin on the first day of work in excessive heat with 50% of the normal workload and time spent in the hot environment, 60% on the second day, 80% on day three, and 100% on the fourth day.  Full acclimatization may take up to 14 days or longer depending on factors related to the individual or the environment. </a:t>
            </a:r>
          </a:p>
          <a:p>
            <a:pPr eaLnBrk="1" hangingPunct="1"/>
            <a:endParaRPr lang="en-US" sz="1200" dirty="0" smtClean="0">
              <a:ea typeface="ＭＳ Ｐゴシック" pitchFamily="34" charset="-128"/>
            </a:endParaRPr>
          </a:p>
          <a:p>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OSHA Heat Illness Prevention Presentation 2014</a:t>
            </a:r>
            <a:endParaRPr lang="en-US"/>
          </a:p>
        </p:txBody>
      </p:sp>
      <p:sp>
        <p:nvSpPr>
          <p:cNvPr id="5" name="Slide Number Placeholder 4"/>
          <p:cNvSpPr>
            <a:spLocks noGrp="1"/>
          </p:cNvSpPr>
          <p:nvPr>
            <p:ph type="sldNum" sz="quarter" idx="11"/>
          </p:nvPr>
        </p:nvSpPr>
        <p:spPr/>
        <p:txBody>
          <a:bodyPr/>
          <a:lstStyle/>
          <a:p>
            <a:pPr>
              <a:defRPr/>
            </a:pPr>
            <a:fld id="{20796203-44A6-4567-B37C-C5DF38675434}" type="slidenum">
              <a:rPr lang="en-US" smtClean="0"/>
              <a:pPr>
                <a:defRPr/>
              </a:pPr>
              <a:t>3</a:t>
            </a:fld>
            <a:endParaRPr lang="en-US"/>
          </a:p>
        </p:txBody>
      </p:sp>
    </p:spTree>
    <p:extLst>
      <p:ext uri="{BB962C8B-B14F-4D97-AF65-F5344CB8AC3E}">
        <p14:creationId xmlns:p14="http://schemas.microsoft.com/office/powerpoint/2010/main" val="175281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pitchFamily="34" charset="0"/>
                <a:ea typeface="ＭＳ Ｐゴシック" pitchFamily="34" charset="-128"/>
              </a:rPr>
              <a:t>Medical conditions: </a:t>
            </a:r>
          </a:p>
          <a:p>
            <a:pPr eaLnBrk="1" hangingPunct="1"/>
            <a:r>
              <a:rPr lang="en-US" altLang="en-US" dirty="0" smtClean="0">
                <a:ea typeface="ＭＳ Ｐゴシック" pitchFamily="34" charset="-128"/>
              </a:rPr>
              <a:t>Diabetes</a:t>
            </a:r>
          </a:p>
          <a:p>
            <a:pPr eaLnBrk="1" hangingPunct="1"/>
            <a:r>
              <a:rPr lang="en-US" altLang="en-US" dirty="0" smtClean="0">
                <a:ea typeface="ＭＳ Ｐゴシック" pitchFamily="34" charset="-128"/>
              </a:rPr>
              <a:t>Heart disease and high blood pressure</a:t>
            </a:r>
          </a:p>
          <a:p>
            <a:pPr eaLnBrk="1" hangingPunct="1"/>
            <a:r>
              <a:rPr lang="en-US" altLang="en-US" dirty="0" smtClean="0">
                <a:ea typeface="ＭＳ Ｐゴシック" pitchFamily="34" charset="-128"/>
              </a:rPr>
              <a:t>Obesity</a:t>
            </a:r>
          </a:p>
          <a:p>
            <a:pPr eaLnBrk="1" hangingPunct="1"/>
            <a:r>
              <a:rPr lang="en-US" altLang="en-US" dirty="0" smtClean="0">
                <a:ea typeface="ＭＳ Ｐゴシック" pitchFamily="34" charset="-128"/>
              </a:rPr>
              <a:t>Thyroid disease</a:t>
            </a:r>
          </a:p>
          <a:p>
            <a:pPr eaLnBrk="1" hangingPunct="1"/>
            <a:r>
              <a:rPr lang="en-US" altLang="en-US" dirty="0" smtClean="0">
                <a:ea typeface="ＭＳ Ｐゴシック" pitchFamily="34" charset="-128"/>
              </a:rPr>
              <a:t>Infections</a:t>
            </a:r>
          </a:p>
          <a:p>
            <a:pPr eaLnBrk="1" hangingPunct="1"/>
            <a:r>
              <a:rPr lang="en-US" altLang="en-US" dirty="0" smtClean="0">
                <a:ea typeface="ＭＳ Ｐゴシック" pitchFamily="34" charset="-128"/>
              </a:rPr>
              <a:t>GI disease</a:t>
            </a:r>
          </a:p>
          <a:p>
            <a:pPr eaLnBrk="1" hangingPunct="1"/>
            <a:r>
              <a:rPr lang="en-US" altLang="en-US" dirty="0" smtClean="0">
                <a:ea typeface="ＭＳ Ｐゴシック" pitchFamily="34" charset="-128"/>
              </a:rPr>
              <a:t>Pregnancy</a:t>
            </a:r>
          </a:p>
          <a:p>
            <a:pPr eaLnBrk="1" hangingPunct="1"/>
            <a:r>
              <a:rPr lang="en-US" altLang="en-US" dirty="0" smtClean="0">
                <a:ea typeface="ＭＳ Ｐゴシック" pitchFamily="34" charset="-128"/>
              </a:rPr>
              <a:t>Skin problems - sunburns</a:t>
            </a:r>
          </a:p>
          <a:p>
            <a:pPr eaLnBrk="1" hangingPunct="1"/>
            <a:endParaRPr lang="en-US" altLang="en-US" dirty="0" smtClean="0">
              <a:latin typeface="Arial" pitchFamily="34" charset="0"/>
              <a:ea typeface="ＭＳ Ｐゴシック" pitchFamily="34" charset="-128"/>
            </a:endParaRPr>
          </a:p>
          <a:p>
            <a:pPr eaLnBrk="1" hangingPunct="1"/>
            <a:r>
              <a:rPr lang="en-US" altLang="en-US" dirty="0" smtClean="0">
                <a:latin typeface="Arial" pitchFamily="34" charset="0"/>
                <a:ea typeface="ＭＳ Ｐゴシック" pitchFamily="34" charset="-128"/>
              </a:rPr>
              <a:t>Medications:</a:t>
            </a:r>
          </a:p>
          <a:p>
            <a:pPr eaLnBrk="1" hangingPunct="1">
              <a:lnSpc>
                <a:spcPct val="80000"/>
              </a:lnSpc>
            </a:pPr>
            <a:r>
              <a:rPr lang="en-US" altLang="en-US" dirty="0" smtClean="0">
                <a:ea typeface="ＭＳ Ｐゴシック" pitchFamily="34" charset="-128"/>
              </a:rPr>
              <a:t>Muscle relaxants</a:t>
            </a:r>
          </a:p>
          <a:p>
            <a:pPr eaLnBrk="1" hangingPunct="1">
              <a:lnSpc>
                <a:spcPct val="80000"/>
              </a:lnSpc>
            </a:pPr>
            <a:r>
              <a:rPr lang="en-US" altLang="en-US" dirty="0" smtClean="0">
                <a:ea typeface="ＭＳ Ｐゴシック" pitchFamily="34" charset="-128"/>
              </a:rPr>
              <a:t>Aspirin, Ibuprofen, and other non-steroidal anti-inflammatory meds (NSAIDs)</a:t>
            </a:r>
          </a:p>
          <a:p>
            <a:pPr eaLnBrk="1" hangingPunct="1">
              <a:lnSpc>
                <a:spcPct val="80000"/>
              </a:lnSpc>
            </a:pPr>
            <a:r>
              <a:rPr lang="en-US" altLang="en-US" dirty="0" smtClean="0">
                <a:ea typeface="ＭＳ Ｐゴシック" pitchFamily="34" charset="-128"/>
              </a:rPr>
              <a:t>Cold and allergy medication, including over-the-counter (decongestants, anti-histamines)</a:t>
            </a:r>
          </a:p>
          <a:p>
            <a:pPr eaLnBrk="1" hangingPunct="1">
              <a:lnSpc>
                <a:spcPct val="80000"/>
              </a:lnSpc>
            </a:pPr>
            <a:r>
              <a:rPr lang="en-US" altLang="en-US" dirty="0" smtClean="0">
                <a:ea typeface="ＭＳ Ｐゴシック" pitchFamily="34" charset="-128"/>
              </a:rPr>
              <a:t>Illegal drugs (amphetamines, cocaine)</a:t>
            </a:r>
          </a:p>
          <a:p>
            <a:pPr eaLnBrk="1" hangingPunct="1">
              <a:lnSpc>
                <a:spcPct val="80000"/>
              </a:lnSpc>
            </a:pPr>
            <a:r>
              <a:rPr lang="en-US" altLang="en-US" dirty="0" smtClean="0">
                <a:ea typeface="ＭＳ Ｐゴシック" pitchFamily="34" charset="-128"/>
              </a:rPr>
              <a:t>Blood pressure medication (diuretics and others)</a:t>
            </a:r>
          </a:p>
          <a:p>
            <a:pPr eaLnBrk="1" hangingPunct="1">
              <a:lnSpc>
                <a:spcPct val="80000"/>
              </a:lnSpc>
            </a:pPr>
            <a:r>
              <a:rPr lang="en-US" altLang="en-US" dirty="0" smtClean="0">
                <a:ea typeface="ＭＳ Ｐゴシック" pitchFamily="34" charset="-128"/>
              </a:rPr>
              <a:t>Thyroid medications</a:t>
            </a:r>
          </a:p>
          <a:p>
            <a:pPr eaLnBrk="1" hangingPunct="1">
              <a:lnSpc>
                <a:spcPct val="80000"/>
              </a:lnSpc>
            </a:pPr>
            <a:r>
              <a:rPr lang="en-US" altLang="en-US" dirty="0" smtClean="0">
                <a:ea typeface="ＭＳ Ｐゴシック" pitchFamily="34" charset="-128"/>
              </a:rPr>
              <a:t>Psychiatric and anxiety medication</a:t>
            </a:r>
          </a:p>
          <a:p>
            <a:pPr eaLnBrk="1" hangingPunct="1"/>
            <a:endParaRPr lang="en-US" altLang="en-US" dirty="0" smtClean="0">
              <a:latin typeface="Arial" pitchFamily="34" charset="0"/>
              <a:ea typeface="ＭＳ Ｐゴシック" pitchFamily="34" charset="-128"/>
            </a:endParaRPr>
          </a:p>
          <a:p>
            <a:pPr eaLnBrk="1" hangingPunct="1"/>
            <a:r>
              <a:rPr lang="en-US" altLang="en-US" dirty="0" smtClean="0">
                <a:latin typeface="Arial" pitchFamily="34" charset="0"/>
                <a:ea typeface="ＭＳ Ｐゴシック" pitchFamily="34" charset="-128"/>
              </a:rPr>
              <a:t>Personal factors-we each handle stress differently</a:t>
            </a:r>
          </a:p>
          <a:p>
            <a:pPr eaLnBrk="1" hangingPunct="1"/>
            <a:r>
              <a:rPr lang="en-US" altLang="en-US" dirty="0" smtClean="0">
                <a:latin typeface="Arial" pitchFamily="34" charset="0"/>
                <a:ea typeface="ＭＳ Ｐゴシック" pitchFamily="34" charset="-128"/>
              </a:rPr>
              <a:t>   Key systems in the front line of heat regulation are the skin and the heart – need the heart to be able to pump all that blood to the </a:t>
            </a:r>
            <a:r>
              <a:rPr lang="en-US" altLang="en-US" dirty="0" err="1" smtClean="0">
                <a:latin typeface="Arial" pitchFamily="34" charset="0"/>
                <a:ea typeface="ＭＳ Ｐゴシック" pitchFamily="34" charset="-128"/>
              </a:rPr>
              <a:t>the</a:t>
            </a:r>
            <a:r>
              <a:rPr lang="en-US" altLang="en-US" dirty="0" smtClean="0">
                <a:latin typeface="Arial" pitchFamily="34" charset="0"/>
                <a:ea typeface="ＭＳ Ｐゴシック" pitchFamily="34" charset="-128"/>
              </a:rPr>
              <a:t> periphery to allow it to reach the capillary cooling beds, the skin must be working so that sweat and evaporation occurs as efficiently as possible.                     </a:t>
            </a:r>
          </a:p>
          <a:p>
            <a:pPr eaLnBrk="1" hangingPunct="1"/>
            <a:r>
              <a:rPr lang="en-US" altLang="en-US" dirty="0" smtClean="0">
                <a:latin typeface="Arial" pitchFamily="34" charset="0"/>
                <a:ea typeface="ＭＳ Ｐゴシック" pitchFamily="34" charset="-128"/>
              </a:rPr>
              <a:t> medical conditions—diabetes, thyroid disease, infections and GI disease</a:t>
            </a:r>
          </a:p>
          <a:p>
            <a:pPr eaLnBrk="1" hangingPunct="1"/>
            <a:r>
              <a:rPr lang="en-US" altLang="en-US" dirty="0" smtClean="0">
                <a:latin typeface="Arial" pitchFamily="34" charset="0"/>
                <a:ea typeface="ＭＳ Ｐゴシック" pitchFamily="34" charset="-128"/>
              </a:rPr>
              <a:t>Physical activity – especially if new to the job.  With moderate exercise 10-15 times more heat is produced than resting, with exercise 70-80% of the heat produced </a:t>
            </a:r>
            <a:r>
              <a:rPr lang="en-US" altLang="en-US" dirty="0" err="1" smtClean="0">
                <a:latin typeface="Arial" pitchFamily="34" charset="0"/>
                <a:ea typeface="ＭＳ Ｐゴシック" pitchFamily="34" charset="-128"/>
              </a:rPr>
              <a:t>nust</a:t>
            </a:r>
            <a:r>
              <a:rPr lang="en-US" altLang="en-US" dirty="0" smtClean="0">
                <a:latin typeface="Arial" pitchFamily="34" charset="0"/>
                <a:ea typeface="ＭＳ Ｐゴシック" pitchFamily="34" charset="-128"/>
              </a:rPr>
              <a:t> be dissipated.</a:t>
            </a:r>
          </a:p>
          <a:p>
            <a:pPr eaLnBrk="1" hangingPunct="1"/>
            <a:r>
              <a:rPr lang="en-US" altLang="en-US" dirty="0" smtClean="0">
                <a:latin typeface="Arial" pitchFamily="34" charset="0"/>
                <a:ea typeface="ＭＳ Ｐゴシック" pitchFamily="34" charset="-128"/>
              </a:rPr>
              <a:t>Medications—blood pressure meds and OTC cold medications can limit heat intolerance</a:t>
            </a:r>
          </a:p>
          <a:p>
            <a:pPr eaLnBrk="1" hangingPunct="1"/>
            <a:r>
              <a:rPr lang="en-US" altLang="en-US" dirty="0" smtClean="0">
                <a:latin typeface="Arial" pitchFamily="34" charset="0"/>
                <a:ea typeface="ＭＳ Ｐゴシック" pitchFamily="34" charset="-128"/>
              </a:rPr>
              <a:t>Clothing- may decrease movement of air through fabric, best to wear lightweight, light colored loose fitting clothing which may not be appropriate for most outdoor work environments  </a:t>
            </a:r>
          </a:p>
          <a:p>
            <a:pPr eaLnBrk="1" hangingPunct="1"/>
            <a:r>
              <a:rPr lang="en-US" altLang="en-US" dirty="0" smtClean="0">
                <a:latin typeface="Arial" pitchFamily="34" charset="0"/>
                <a:ea typeface="ＭＳ Ｐゴシック" pitchFamily="34" charset="-128"/>
              </a:rPr>
              <a:t>Hydration- inadequate water intake during the workday </a:t>
            </a:r>
          </a:p>
          <a:p>
            <a:pPr eaLnBrk="1" hangingPunct="1"/>
            <a:r>
              <a:rPr lang="en-US" altLang="en-US" dirty="0" smtClean="0">
                <a:latin typeface="Arial" pitchFamily="34" charset="0"/>
                <a:ea typeface="ＭＳ Ｐゴシック" pitchFamily="34" charset="-128"/>
              </a:rPr>
              <a:t>Caffeine-acts as a diuretic</a:t>
            </a:r>
          </a:p>
          <a:p>
            <a:endParaRPr lang="en-US" dirty="0"/>
          </a:p>
        </p:txBody>
      </p:sp>
      <p:sp>
        <p:nvSpPr>
          <p:cNvPr id="4" name="Header Placeholder 3"/>
          <p:cNvSpPr>
            <a:spLocks noGrp="1"/>
          </p:cNvSpPr>
          <p:nvPr>
            <p:ph type="hdr" sz="quarter" idx="10"/>
          </p:nvPr>
        </p:nvSpPr>
        <p:spPr/>
        <p:txBody>
          <a:bodyPr/>
          <a:lstStyle/>
          <a:p>
            <a:r>
              <a:rPr lang="en-US" smtClean="0"/>
              <a:t>OSHA Heat Illness Prevention Presentation 2014</a:t>
            </a:r>
            <a:endParaRPr lang="en-US"/>
          </a:p>
        </p:txBody>
      </p:sp>
      <p:sp>
        <p:nvSpPr>
          <p:cNvPr id="5" name="Date Placeholder 4"/>
          <p:cNvSpPr>
            <a:spLocks noGrp="1"/>
          </p:cNvSpPr>
          <p:nvPr>
            <p:ph type="dt" idx="11"/>
          </p:nvPr>
        </p:nvSpPr>
        <p:spPr/>
        <p:txBody>
          <a:bodyPr/>
          <a:lstStyle/>
          <a:p>
            <a:fld id="{E50C01C2-FA45-49DC-8AA2-68CBB10F8331}" type="datetime1">
              <a:rPr lang="en-US" smtClean="0"/>
              <a:t>6/23/2014</a:t>
            </a:fld>
            <a:endParaRPr lang="en-US"/>
          </a:p>
        </p:txBody>
      </p:sp>
      <p:sp>
        <p:nvSpPr>
          <p:cNvPr id="6" name="Slide Number Placeholder 5"/>
          <p:cNvSpPr>
            <a:spLocks noGrp="1"/>
          </p:cNvSpPr>
          <p:nvPr>
            <p:ph type="sldNum" sz="quarter" idx="12"/>
          </p:nvPr>
        </p:nvSpPr>
        <p:spPr/>
        <p:txBody>
          <a:bodyPr/>
          <a:lstStyle/>
          <a:p>
            <a:fld id="{75B8ECB0-450B-46A8-B98A-70AE35664B05}" type="slidenum">
              <a:rPr lang="en-US" smtClean="0"/>
              <a:t>5</a:t>
            </a:fld>
            <a:endParaRPr lang="en-US"/>
          </a:p>
        </p:txBody>
      </p:sp>
    </p:spTree>
    <p:extLst>
      <p:ext uri="{BB962C8B-B14F-4D97-AF65-F5344CB8AC3E}">
        <p14:creationId xmlns:p14="http://schemas.microsoft.com/office/powerpoint/2010/main" val="2824229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r>
              <a:rPr lang="en-US" sz="1200" smtClean="0"/>
              <a:t>OSHA Heat Illness Prevention Presentation 2014</a:t>
            </a:r>
            <a:endParaRPr lang="en-US" sz="1200" dirty="0"/>
          </a:p>
        </p:txBody>
      </p:sp>
      <p:sp>
        <p:nvSpPr>
          <p:cNvPr id="36867" name="Rectangle 7"/>
          <p:cNvSpPr>
            <a:spLocks noGrp="1" noChangeArrowheads="1"/>
          </p:cNvSpPr>
          <p:nvPr>
            <p:ph type="sldNum" sz="quarter" idx="5"/>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fld id="{FB28E3B6-AE19-43FA-9212-C1CD755F2343}" type="slidenum">
              <a:rPr lang="en-US" sz="1200"/>
              <a:pPr eaLnBrk="1" hangingPunct="1">
                <a:defRPr/>
              </a:pPr>
              <a:t>11</a:t>
            </a:fld>
            <a:endParaRPr lang="en-US" sz="120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p:spPr>
        <p:txBody>
          <a:bodyPr/>
          <a:lstStyle/>
          <a:p>
            <a:r>
              <a:rPr lang="en-US" sz="1200" dirty="0">
                <a:latin typeface="Arial" panose="020B0604020202090204" pitchFamily="34" charset="0"/>
                <a:cs typeface="Arial" panose="020B0604020202090204" pitchFamily="34" charset="0"/>
              </a:rPr>
              <a:t>Employers are responsible for providing workplaces that are safe from excessive heat. </a:t>
            </a:r>
            <a:endParaRPr lang="en-US" sz="1200" dirty="0" smtClean="0">
              <a:latin typeface="Arial" panose="020B0604020202090204" pitchFamily="34" charset="0"/>
              <a:cs typeface="Arial" panose="020B0604020202090204" pitchFamily="34" charset="0"/>
            </a:endParaRPr>
          </a:p>
          <a:p>
            <a:endParaRPr lang="en-US" sz="1200" dirty="0" smtClean="0">
              <a:latin typeface="Arial" panose="020B0604020202090204" pitchFamily="34" charset="0"/>
              <a:cs typeface="Arial" panose="020B0604020202090204" pitchFamily="34" charset="0"/>
            </a:endParaRPr>
          </a:p>
          <a:p>
            <a:r>
              <a:rPr lang="en-US" sz="1200" dirty="0" smtClean="0">
                <a:latin typeface="Arial" panose="020B0604020202090204" pitchFamily="34" charset="0"/>
                <a:cs typeface="Arial" panose="020B0604020202090204" pitchFamily="34" charset="0"/>
              </a:rPr>
              <a:t>Employers should establish a complete heat illness prevention program to prevent heat illness. </a:t>
            </a:r>
          </a:p>
          <a:p>
            <a:r>
              <a:rPr lang="en-US" sz="1200" dirty="0" smtClean="0">
                <a:latin typeface="Arial" panose="020B0604020202090204" pitchFamily="34" charset="0"/>
                <a:cs typeface="Arial" panose="020B0604020202090204" pitchFamily="34" charset="0"/>
              </a:rPr>
              <a:t>This includes elements such as: </a:t>
            </a: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Track and identify the hazard (using wet bulb</a:t>
            </a:r>
            <a:r>
              <a:rPr lang="en-US" sz="1200" baseline="0" dirty="0" smtClean="0">
                <a:latin typeface="Arial" panose="020B0604020202090204" pitchFamily="34" charset="0"/>
                <a:cs typeface="Arial" panose="020B0604020202090204" pitchFamily="34" charset="0"/>
              </a:rPr>
              <a:t> globe temperature (WBGT) </a:t>
            </a:r>
            <a:r>
              <a:rPr lang="en-US" sz="1200" dirty="0" smtClean="0">
                <a:latin typeface="Arial" panose="020B0604020202090204" pitchFamily="34" charset="0"/>
                <a:cs typeface="Arial" panose="020B0604020202090204" pitchFamily="34" charset="0"/>
              </a:rPr>
              <a:t>thermometer,</a:t>
            </a:r>
            <a:r>
              <a:rPr lang="en-US" sz="1200" baseline="0" dirty="0" smtClean="0">
                <a:latin typeface="Arial" panose="020B0604020202090204" pitchFamily="34" charset="0"/>
                <a:cs typeface="Arial" panose="020B0604020202090204" pitchFamily="34" charset="0"/>
              </a:rPr>
              <a:t> NOAA Heat index with 15 degree correction in direct sunlight, OSHA heat tool smartphone application)</a:t>
            </a:r>
            <a:endParaRPr lang="en-US" sz="1200" dirty="0" smtClean="0">
              <a:latin typeface="Arial" panose="020B0604020202090204" pitchFamily="34" charset="0"/>
              <a:cs typeface="Arial" panose="020B0604020202090204" pitchFamily="34" charset="0"/>
            </a:endParaRP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Gather and have supplies handy to supply</a:t>
            </a:r>
            <a:r>
              <a:rPr lang="en-US" sz="1200" baseline="0" dirty="0" smtClean="0">
                <a:latin typeface="Arial" panose="020B0604020202090204" pitchFamily="34" charset="0"/>
                <a:cs typeface="Arial" panose="020B0604020202090204" pitchFamily="34" charset="0"/>
              </a:rPr>
              <a:t> water, rest and shade to workers.</a:t>
            </a:r>
            <a:endParaRPr lang="en-US" sz="1200" dirty="0" smtClean="0">
              <a:latin typeface="Arial" panose="020B0604020202090204" pitchFamily="34" charset="0"/>
              <a:cs typeface="Arial" panose="020B0604020202090204" pitchFamily="34" charset="0"/>
            </a:endParaRP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Plan for and allowing acclimatization to gradually</a:t>
            </a:r>
            <a:r>
              <a:rPr lang="en-US" sz="1200" baseline="0" dirty="0" smtClean="0">
                <a:latin typeface="Arial" panose="020B0604020202090204" pitchFamily="34" charset="0"/>
                <a:cs typeface="Arial" panose="020B0604020202090204" pitchFamily="34" charset="0"/>
              </a:rPr>
              <a:t> build a tolerance for working in the heat, especially for new or returning workers or for all during a heat wave</a:t>
            </a:r>
            <a:endParaRPr lang="en-US" sz="1200" dirty="0" smtClean="0">
              <a:latin typeface="Arial" panose="020B0604020202090204" pitchFamily="34" charset="0"/>
              <a:cs typeface="Arial" panose="020B0604020202090204" pitchFamily="34" charset="0"/>
            </a:endParaRP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Modified Work Schedules as necessary</a:t>
            </a: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Training to workers and supervisors</a:t>
            </a: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Emergency Planning and Response</a:t>
            </a:r>
          </a:p>
          <a:p>
            <a:pPr marL="857250" lvl="1" indent="-457200" eaLnBrk="1" hangingPunct="1">
              <a:buFont typeface="Arial" pitchFamily="34" charset="0"/>
              <a:buChar char="•"/>
            </a:pPr>
            <a:r>
              <a:rPr lang="en-US" sz="1200" dirty="0" smtClean="0">
                <a:latin typeface="Arial" panose="020B0604020202090204" pitchFamily="34" charset="0"/>
                <a:cs typeface="Arial" panose="020B0604020202090204" pitchFamily="34" charset="0"/>
              </a:rPr>
              <a:t>Physiological, Visual, Verbal Monitoring</a:t>
            </a:r>
            <a:endParaRPr lang="en-US" sz="1200" dirty="0">
              <a:latin typeface="Arial" panose="020B0604020202090204" pitchFamily="34" charset="0"/>
              <a:cs typeface="Arial" panose="020B0604020202090204" pitchFamily="34" charset="0"/>
            </a:endParaRPr>
          </a:p>
          <a:p>
            <a:endParaRPr lang="en-US" sz="1200" dirty="0">
              <a:latin typeface="Arial" panose="020B0604020202090204" pitchFamily="34" charset="0"/>
              <a:cs typeface="Arial" panose="020B0604020202090204" pitchFamily="34" charset="0"/>
            </a:endParaRPr>
          </a:p>
          <a:p>
            <a:r>
              <a:rPr lang="en-US" sz="1200" dirty="0">
                <a:latin typeface="Arial" panose="020B0604020202090204" pitchFamily="34" charset="0"/>
                <a:cs typeface="Arial" panose="020B0604020202090204" pitchFamily="34" charset="0"/>
              </a:rPr>
              <a:t>OSHA's key pieces of advice for workers are: </a:t>
            </a:r>
          </a:p>
          <a:p>
            <a:pPr marL="628650" lvl="1" indent="-171450">
              <a:buFont typeface="Arial" panose="020B0604020202090204" pitchFamily="34" charset="0"/>
              <a:buChar char="•"/>
            </a:pPr>
            <a:r>
              <a:rPr lang="en-US" sz="1200" dirty="0">
                <a:latin typeface="Arial" panose="020B0604020202090204" pitchFamily="34" charset="0"/>
                <a:cs typeface="Arial" panose="020B0604020202090204" pitchFamily="34" charset="0"/>
              </a:rPr>
              <a:t>Drink water every 15 minutes, even if you're not thirsty.</a:t>
            </a:r>
          </a:p>
          <a:p>
            <a:pPr marL="628650" lvl="1" indent="-171450">
              <a:buFont typeface="Arial" panose="020B0604020202090204" pitchFamily="34" charset="0"/>
              <a:buChar char="•"/>
            </a:pPr>
            <a:r>
              <a:rPr lang="en-US" sz="1200" dirty="0">
                <a:latin typeface="Arial" panose="020B0604020202090204" pitchFamily="34" charset="0"/>
                <a:cs typeface="Arial" panose="020B0604020202090204" pitchFamily="34" charset="0"/>
              </a:rPr>
              <a:t>Rest in the shade to cool down.</a:t>
            </a:r>
          </a:p>
          <a:p>
            <a:pPr marL="628650" lvl="1" indent="-171450">
              <a:buFont typeface="Arial" panose="020B0604020202090204" pitchFamily="34" charset="0"/>
              <a:buChar char="•"/>
            </a:pPr>
            <a:r>
              <a:rPr lang="en-US" sz="1200" dirty="0">
                <a:latin typeface="Arial" panose="020B0604020202090204" pitchFamily="34" charset="0"/>
                <a:cs typeface="Arial" panose="020B0604020202090204" pitchFamily="34" charset="0"/>
              </a:rPr>
              <a:t>Wear a hat and light-colored clothing.</a:t>
            </a:r>
          </a:p>
          <a:p>
            <a:pPr marL="628650" lvl="1" indent="-171450">
              <a:buFont typeface="Arial" panose="020B0604020202090204" pitchFamily="34" charset="0"/>
              <a:buChar char="•"/>
            </a:pPr>
            <a:r>
              <a:rPr lang="en-US" sz="1200" dirty="0">
                <a:latin typeface="Arial" panose="020B0604020202090204" pitchFamily="34" charset="0"/>
                <a:cs typeface="Arial" panose="020B0604020202090204" pitchFamily="34" charset="0"/>
              </a:rPr>
              <a:t>Learn the signs of heat illness and what to do in an emergency.</a:t>
            </a:r>
          </a:p>
          <a:p>
            <a:pPr marL="628650" lvl="1" indent="-171450">
              <a:buFont typeface="Arial" panose="020B0604020202090204" pitchFamily="34" charset="0"/>
              <a:buChar char="•"/>
            </a:pPr>
            <a:r>
              <a:rPr lang="en-US" sz="1200" dirty="0">
                <a:latin typeface="Arial" panose="020B0604020202090204" pitchFamily="34" charset="0"/>
                <a:cs typeface="Arial" panose="020B0604020202090204" pitchFamily="34" charset="0"/>
              </a:rPr>
              <a:t>Keep an eye on fellow workers</a:t>
            </a:r>
            <a:r>
              <a:rPr lang="en-US" sz="1200" dirty="0" smtClean="0">
                <a:latin typeface="Arial" panose="020B0604020202090204" pitchFamily="34" charset="0"/>
                <a:cs typeface="Arial" panose="020B0604020202090204" pitchFamily="34" charset="0"/>
              </a:rPr>
              <a:t>.</a:t>
            </a:r>
          </a:p>
          <a:p>
            <a:pPr marL="628650" lvl="1" indent="-171450">
              <a:buFont typeface="Arial" panose="020B0604020202090204" pitchFamily="34" charset="0"/>
              <a:buChar char="•"/>
            </a:pPr>
            <a:r>
              <a:rPr lang="en-US" sz="1200" dirty="0" smtClean="0">
                <a:latin typeface="Arial" panose="020B0604020202090204" pitchFamily="34" charset="0"/>
                <a:cs typeface="Arial" panose="020B0604020202090204" pitchFamily="34" charset="0"/>
              </a:rPr>
              <a:t>“Easy does it” on your first few days of work to get used to it and acclimatize. </a:t>
            </a:r>
            <a:endParaRPr lang="en-US" sz="1200" dirty="0">
              <a:latin typeface="Arial" panose="020B0604020202090204" pitchFamily="34" charset="0"/>
              <a:cs typeface="Arial" panose="020B0604020202090204" pitchFamily="34" charset="0"/>
            </a:endParaRPr>
          </a:p>
          <a:p>
            <a:pPr eaLnBrk="1" hangingPunct="1"/>
            <a:endParaRPr lang="en-US" sz="1200" dirty="0">
              <a:latin typeface="Arial" panose="020B0604020202090204" pitchFamily="34" charset="0"/>
              <a:ea typeface="ＭＳ Ｐゴシック" pitchFamily="34" charset="-128"/>
              <a:cs typeface="Arial" panose="020B0604020202090204" pitchFamily="34" charset="0"/>
            </a:endParaRPr>
          </a:p>
          <a:p>
            <a:r>
              <a:rPr lang="en-US" sz="1200" dirty="0">
                <a:latin typeface="Arial" panose="020B0604020202090204" pitchFamily="34" charset="0"/>
                <a:cs typeface="Arial" panose="020B0604020202090204" pitchFamily="34" charset="0"/>
              </a:rPr>
              <a:t/>
            </a:r>
            <a:br>
              <a:rPr lang="en-US" sz="1200" dirty="0">
                <a:latin typeface="Arial" panose="020B0604020202090204" pitchFamily="34" charset="0"/>
                <a:cs typeface="Arial" panose="020B0604020202090204" pitchFamily="34" charset="0"/>
              </a:rPr>
            </a:br>
            <a:endParaRPr lang="en-US" sz="1200" dirty="0">
              <a:latin typeface="Arial" panose="020B0604020202090204" pitchFamily="34" charset="0"/>
              <a:ea typeface="ＭＳ Ｐゴシック" pitchFamily="34" charset="-128"/>
              <a:cs typeface="Arial" panose="020B0604020202090204" pitchFamily="34" charset="0"/>
            </a:endParaRPr>
          </a:p>
        </p:txBody>
      </p:sp>
      <p:sp>
        <p:nvSpPr>
          <p:cNvPr id="2" name="Date Placeholder 1"/>
          <p:cNvSpPr>
            <a:spLocks noGrp="1"/>
          </p:cNvSpPr>
          <p:nvPr>
            <p:ph type="dt" idx="10"/>
          </p:nvPr>
        </p:nvSpPr>
        <p:spPr/>
        <p:txBody>
          <a:bodyPr/>
          <a:lstStyle/>
          <a:p>
            <a:fld id="{800A77B2-C158-4A1B-BCF2-DF17C8B1B090}" type="datetime1">
              <a:rPr lang="en-US" smtClean="0"/>
              <a:t>6/19/2014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r>
              <a:rPr lang="en-US" sz="1200" smtClean="0"/>
              <a:t>OSHA Heat Illness Prevention Presentation 2014</a:t>
            </a:r>
            <a:endParaRPr lang="en-US" sz="1200" dirty="0"/>
          </a:p>
        </p:txBody>
      </p:sp>
      <p:sp>
        <p:nvSpPr>
          <p:cNvPr id="37891" name="Rectangle 7"/>
          <p:cNvSpPr>
            <a:spLocks noGrp="1" noChangeArrowheads="1"/>
          </p:cNvSpPr>
          <p:nvPr>
            <p:ph type="sldNum" sz="quarter" idx="5"/>
          </p:nvPr>
        </p:nvSpPr>
        <p:spPr/>
        <p:txBody>
          <a:bodyPr/>
          <a:lstStyle>
            <a:lvl1pPr eaLnBrk="0" hangingPunct="0">
              <a:defRPr sz="3200">
                <a:solidFill>
                  <a:schemeClr val="tx1"/>
                </a:solidFill>
                <a:latin typeface="Arial" charset="0"/>
              </a:defRPr>
            </a:lvl1pPr>
            <a:lvl2pPr marL="742927" indent="-285741" eaLnBrk="0" hangingPunct="0">
              <a:defRPr sz="3200">
                <a:solidFill>
                  <a:schemeClr val="tx1"/>
                </a:solidFill>
                <a:latin typeface="Arial" charset="0"/>
              </a:defRPr>
            </a:lvl2pPr>
            <a:lvl3pPr marL="1142965" indent="-228593" eaLnBrk="0" hangingPunct="0">
              <a:defRPr sz="3200">
                <a:solidFill>
                  <a:schemeClr val="tx1"/>
                </a:solidFill>
                <a:latin typeface="Arial" charset="0"/>
              </a:defRPr>
            </a:lvl3pPr>
            <a:lvl4pPr marL="1600151" indent="-228593" eaLnBrk="0" hangingPunct="0">
              <a:defRPr sz="3200">
                <a:solidFill>
                  <a:schemeClr val="tx1"/>
                </a:solidFill>
                <a:latin typeface="Arial" charset="0"/>
              </a:defRPr>
            </a:lvl4pPr>
            <a:lvl5pPr marL="2057336" indent="-228593" eaLnBrk="0" hangingPunct="0">
              <a:defRPr sz="3200">
                <a:solidFill>
                  <a:schemeClr val="tx1"/>
                </a:solidFill>
                <a:latin typeface="Arial" charset="0"/>
              </a:defRPr>
            </a:lvl5pPr>
            <a:lvl6pPr marL="2514522" indent="-228593" eaLnBrk="0" fontAlgn="base" hangingPunct="0">
              <a:spcBef>
                <a:spcPct val="0"/>
              </a:spcBef>
              <a:spcAft>
                <a:spcPct val="0"/>
              </a:spcAft>
              <a:defRPr sz="3200">
                <a:solidFill>
                  <a:schemeClr val="tx1"/>
                </a:solidFill>
                <a:latin typeface="Arial" charset="0"/>
              </a:defRPr>
            </a:lvl6pPr>
            <a:lvl7pPr marL="2971707" indent="-228593" eaLnBrk="0" fontAlgn="base" hangingPunct="0">
              <a:spcBef>
                <a:spcPct val="0"/>
              </a:spcBef>
              <a:spcAft>
                <a:spcPct val="0"/>
              </a:spcAft>
              <a:defRPr sz="3200">
                <a:solidFill>
                  <a:schemeClr val="tx1"/>
                </a:solidFill>
                <a:latin typeface="Arial" charset="0"/>
              </a:defRPr>
            </a:lvl7pPr>
            <a:lvl8pPr marL="3428893" indent="-228593" eaLnBrk="0" fontAlgn="base" hangingPunct="0">
              <a:spcBef>
                <a:spcPct val="0"/>
              </a:spcBef>
              <a:spcAft>
                <a:spcPct val="0"/>
              </a:spcAft>
              <a:defRPr sz="3200">
                <a:solidFill>
                  <a:schemeClr val="tx1"/>
                </a:solidFill>
                <a:latin typeface="Arial" charset="0"/>
              </a:defRPr>
            </a:lvl8pPr>
            <a:lvl9pPr marL="3886079" indent="-228593" eaLnBrk="0" fontAlgn="base" hangingPunct="0">
              <a:spcBef>
                <a:spcPct val="0"/>
              </a:spcBef>
              <a:spcAft>
                <a:spcPct val="0"/>
              </a:spcAft>
              <a:defRPr sz="3200">
                <a:solidFill>
                  <a:schemeClr val="tx1"/>
                </a:solidFill>
                <a:latin typeface="Arial" charset="0"/>
              </a:defRPr>
            </a:lvl9pPr>
          </a:lstStyle>
          <a:p>
            <a:pPr eaLnBrk="1" hangingPunct="1">
              <a:defRPr/>
            </a:pPr>
            <a:fld id="{7229393F-F777-497C-92C2-6DD3402C2988}" type="slidenum">
              <a:rPr lang="en-US" sz="1200"/>
              <a:pPr eaLnBrk="1" hangingPunct="1">
                <a:defRPr/>
              </a:pPr>
              <a:t>12</a:t>
            </a:fld>
            <a:endParaRPr 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p:spPr>
        <p:txBody>
          <a:bodyPr/>
          <a:lstStyle/>
          <a:p>
            <a:pPr eaLnBrk="1" hangingPunct="1"/>
            <a:r>
              <a:rPr lang="en-US" sz="1200" dirty="0" smtClean="0">
                <a:latin typeface="+mj-lt"/>
                <a:ea typeface="ＭＳ Ｐゴシック" pitchFamily="34" charset="-128"/>
                <a:cs typeface="Times New Roman" pitchFamily="18" charset="0"/>
              </a:rPr>
              <a:t>OSHA’s Heat Illness Prevention Campaign stresses that workers should be taught three simple things:  </a:t>
            </a:r>
            <a:r>
              <a:rPr lang="en-US" sz="1200" b="1" dirty="0" smtClean="0">
                <a:latin typeface="+mj-lt"/>
                <a:ea typeface="ＭＳ Ｐゴシック" pitchFamily="34" charset="-128"/>
                <a:cs typeface="Times New Roman" pitchFamily="18" charset="0"/>
              </a:rPr>
              <a:t>Water, Rest, Shade</a:t>
            </a:r>
            <a:r>
              <a:rPr lang="en-US" sz="1200" dirty="0" smtClean="0">
                <a:latin typeface="+mj-lt"/>
                <a:ea typeface="ＭＳ Ｐゴシック" pitchFamily="34" charset="-128"/>
                <a:cs typeface="Times New Roman" pitchFamily="18" charset="0"/>
              </a:rPr>
              <a:t>. </a:t>
            </a:r>
          </a:p>
          <a:p>
            <a:pPr eaLnBrk="1" hangingPunct="1"/>
            <a:r>
              <a:rPr lang="en-US" sz="1200" dirty="0" smtClean="0">
                <a:latin typeface="+mj-lt"/>
                <a:ea typeface="ＭＳ Ｐゴシック" pitchFamily="34" charset="-128"/>
                <a:cs typeface="Times New Roman" pitchFamily="18" charset="0"/>
              </a:rPr>
              <a:t>Providing these three basics to workers will greatly reduce the workplace heat illness risk. </a:t>
            </a:r>
          </a:p>
          <a:p>
            <a:pPr eaLnBrk="1" hangingPunct="1"/>
            <a:endParaRPr lang="en-US" sz="1200" dirty="0" smtClean="0">
              <a:latin typeface="+mj-lt"/>
              <a:ea typeface="ＭＳ Ｐゴシック" pitchFamily="34" charset="-128"/>
              <a:cs typeface="Times New Roman" pitchFamily="18" charset="0"/>
            </a:endParaRPr>
          </a:p>
          <a:p>
            <a:pPr eaLnBrk="1" hangingPunct="1"/>
            <a:r>
              <a:rPr lang="en-US" sz="1200" dirty="0" smtClean="0">
                <a:latin typeface="+mj-lt"/>
                <a:ea typeface="ＭＳ Ｐゴシック" pitchFamily="34" charset="-128"/>
                <a:cs typeface="Times New Roman" pitchFamily="18" charset="0"/>
              </a:rPr>
              <a:t>Employers should remind workers not to wait until they are thirsty; they should be encouraged to drink small amounts of water before they become thirsty to maintain good hydration. </a:t>
            </a:r>
          </a:p>
          <a:p>
            <a:pPr eaLnBrk="1" hangingPunct="1"/>
            <a:endParaRPr lang="en-US" sz="1200" dirty="0" smtClean="0">
              <a:latin typeface="+mj-lt"/>
              <a:ea typeface="ＭＳ Ｐゴシック" pitchFamily="34" charset="-128"/>
              <a:cs typeface="Times New Roman" pitchFamily="18" charset="0"/>
            </a:endParaRPr>
          </a:p>
          <a:p>
            <a:pPr marL="171444" indent="-171444">
              <a:buFont typeface="Arial" pitchFamily="34" charset="0"/>
              <a:buChar char="•"/>
              <a:defRPr/>
            </a:pPr>
            <a:r>
              <a:rPr lang="en-US" b="1" dirty="0" smtClean="0">
                <a:latin typeface="Times New Roman" pitchFamily="18" charset="0"/>
                <a:cs typeface="Times New Roman" pitchFamily="18" charset="0"/>
              </a:rPr>
              <a:t>OSHA’s 2014 Heat Illness Prevention Campaign</a:t>
            </a:r>
            <a:r>
              <a:rPr lang="en-US" dirty="0" smtClean="0">
                <a:latin typeface="Times New Roman" pitchFamily="18" charset="0"/>
                <a:cs typeface="Times New Roman" pitchFamily="18" charset="0"/>
              </a:rPr>
              <a:t> aims to</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raise</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awareness and educate workers and employers about the dangers of working in hot weather and provide resources and guidance to address these concerns.  OSHA’s 2014 Heat Campaign aims to promote these resources available and disseminate the</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message of “Water, Rest, Shade” to all outdoor workers and their employers. </a:t>
            </a:r>
          </a:p>
          <a:p>
            <a:pPr marL="171444" indent="-171444">
              <a:buFont typeface="Arial" pitchFamily="34" charset="0"/>
              <a:buChar char="•"/>
              <a:defRPr/>
            </a:pPr>
            <a:endParaRPr lang="en-US"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marL="171444" indent="-171444">
              <a:buFont typeface="Arial" pitchFamily="34" charset="0"/>
              <a:buChar char="•"/>
              <a:defRPr/>
            </a:pPr>
            <a:r>
              <a:rPr lang="en-US" b="1" dirty="0" smtClean="0">
                <a:latin typeface="Times New Roman" pitchFamily="18" charset="0"/>
                <a:cs typeface="Times New Roman" pitchFamily="18" charset="0"/>
              </a:rPr>
              <a:t>The campaign’s focus is outreach and guidance</a:t>
            </a:r>
            <a:r>
              <a:rPr lang="en-US" dirty="0" smtClean="0">
                <a:latin typeface="Times New Roman" pitchFamily="18" charset="0"/>
                <a:cs typeface="Times New Roman" pitchFamily="18" charset="0"/>
              </a:rPr>
              <a:t> and OSHA utilizes media public service announcements, a partnership to provide heat</a:t>
            </a:r>
            <a:r>
              <a:rPr lang="en-US" baseline="0" dirty="0" smtClean="0">
                <a:latin typeface="Times New Roman" pitchFamily="18" charset="0"/>
                <a:cs typeface="Times New Roman" pitchFamily="18" charset="0"/>
              </a:rPr>
              <a:t> advisory messages with the National Oceanic Atmospheric Administration (NOAA) National Weather Service as well as other stakeholders and Cooperative Program participants,</a:t>
            </a:r>
            <a:r>
              <a:rPr lang="en-US" dirty="0" smtClean="0">
                <a:latin typeface="Times New Roman" pitchFamily="18" charset="0"/>
                <a:cs typeface="Times New Roman" pitchFamily="18" charset="0"/>
              </a:rPr>
              <a:t> social marketing, and trainings to reach workers, employers and community organizations.  We ask you to help disseminate this message as well and promote these resources to get the message and information out.  Use</a:t>
            </a:r>
            <a:r>
              <a:rPr lang="en-US" baseline="0" dirty="0" smtClean="0">
                <a:latin typeface="Times New Roman" pitchFamily="18" charset="0"/>
                <a:cs typeface="Times New Roman" pitchFamily="18" charset="0"/>
              </a:rPr>
              <a:t> #(hashtag)WaterRestShade on twitter and Facebook messages to join the conversation.</a:t>
            </a:r>
          </a:p>
          <a:p>
            <a:pPr marL="171444" indent="-171444">
              <a:buFont typeface="Arial" pitchFamily="34" charset="0"/>
              <a:buChar char="•"/>
              <a:defRPr/>
            </a:pPr>
            <a:endParaRPr lang="en-US" baseline="0" dirty="0" smtClean="0">
              <a:latin typeface="Times New Roman" pitchFamily="18" charset="0"/>
              <a:cs typeface="Times New Roman" pitchFamily="18" charset="0"/>
            </a:endParaRPr>
          </a:p>
          <a:p>
            <a:pPr marL="171444" indent="-171444">
              <a:buFont typeface="Arial" pitchFamily="34" charset="0"/>
              <a:buChar char="•"/>
              <a:defRPr/>
            </a:pPr>
            <a:endParaRPr lang="en-US" dirty="0" smtClean="0">
              <a:latin typeface="Times New Roman" pitchFamily="18" charset="0"/>
              <a:cs typeface="Times New Roman" pitchFamily="18" charset="0"/>
            </a:endParaRPr>
          </a:p>
          <a:p>
            <a:pPr eaLnBrk="1" hangingPunct="1"/>
            <a:endParaRPr lang="en-US" sz="1200" dirty="0">
              <a:latin typeface="+mj-lt"/>
              <a:ea typeface="ＭＳ Ｐゴシック" pitchFamily="34" charset="-128"/>
              <a:cs typeface="Times New Roman" pitchFamily="18" charset="0"/>
            </a:endParaRPr>
          </a:p>
        </p:txBody>
      </p:sp>
      <p:sp>
        <p:nvSpPr>
          <p:cNvPr id="2" name="Date Placeholder 1"/>
          <p:cNvSpPr>
            <a:spLocks noGrp="1"/>
          </p:cNvSpPr>
          <p:nvPr>
            <p:ph type="dt" idx="10"/>
          </p:nvPr>
        </p:nvSpPr>
        <p:spPr/>
        <p:txBody>
          <a:bodyPr/>
          <a:lstStyle/>
          <a:p>
            <a:fld id="{B788AFC0-F6A7-4F07-A0BD-FF32CD9B5E1B}" type="datetime1">
              <a:rPr lang="en-US" smtClean="0"/>
              <a:t>6/23/2014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ea typeface="ＭＳ Ｐゴシック" pitchFamily="34" charset="-128"/>
              </a:rPr>
              <a:t>OSHA has developed a number of resources to raise awareness, educate workers and employers about the dangers of heat illness and guidance to prevent it in the workplace.  They are available in English and Spanish on OSHA’s website.</a:t>
            </a:r>
          </a:p>
          <a:p>
            <a:endParaRPr lang="en-US" sz="1200" b="1" dirty="0" smtClean="0">
              <a:effectLst/>
              <a:latin typeface="+mj-lt"/>
            </a:endParaRPr>
          </a:p>
          <a:p>
            <a:r>
              <a:rPr lang="en-US" sz="1200" b="1" dirty="0" smtClean="0">
                <a:effectLst/>
                <a:latin typeface="+mj-lt"/>
              </a:rPr>
              <a:t>Illustrated, Low-Literacy Fact Sheets</a:t>
            </a:r>
            <a:r>
              <a:rPr lang="en-US" sz="1200" dirty="0" smtClean="0">
                <a:effectLst/>
                <a:latin typeface="+mj-lt"/>
              </a:rPr>
              <a:t> </a:t>
            </a:r>
            <a:r>
              <a:rPr lang="en-US" sz="1200" i="1" dirty="0" smtClean="0">
                <a:effectLst/>
                <a:latin typeface="+mj-lt"/>
              </a:rPr>
              <a:t>have</a:t>
            </a:r>
            <a:r>
              <a:rPr lang="en-US" sz="1200" i="1" baseline="0" dirty="0" smtClean="0">
                <a:effectLst/>
                <a:latin typeface="+mj-lt"/>
              </a:rPr>
              <a:t> p</a:t>
            </a:r>
            <a:r>
              <a:rPr lang="en-US" sz="1200" i="1" dirty="0" smtClean="0">
                <a:effectLst/>
                <a:latin typeface="+mj-lt"/>
              </a:rPr>
              <a:t>ictured heat illness symptoms and prevention strategies.</a:t>
            </a:r>
            <a:r>
              <a:rPr lang="en-US" sz="1200" dirty="0" smtClean="0">
                <a:effectLst/>
                <a:latin typeface="+mj-lt"/>
              </a:rPr>
              <a:t> </a:t>
            </a:r>
            <a:br>
              <a:rPr lang="en-US" sz="1200" dirty="0" smtClean="0">
                <a:effectLst/>
                <a:latin typeface="+mj-lt"/>
              </a:rPr>
            </a:br>
            <a:endParaRPr lang="en-US" sz="1200" dirty="0" smtClean="0">
              <a:effectLst/>
              <a:latin typeface="+mj-lt"/>
            </a:endParaRPr>
          </a:p>
          <a:p>
            <a:r>
              <a:rPr lang="en-US" sz="1200" b="1" dirty="0" smtClean="0">
                <a:effectLst/>
                <a:latin typeface="+mj-lt"/>
              </a:rPr>
              <a:t>Worksite Poster</a:t>
            </a:r>
            <a:r>
              <a:rPr lang="en-US" sz="1200" dirty="0" smtClean="0">
                <a:effectLst/>
                <a:latin typeface="+mj-lt"/>
              </a:rPr>
              <a:t> </a:t>
            </a:r>
            <a:r>
              <a:rPr lang="en-US" sz="1200" baseline="0" dirty="0" smtClean="0">
                <a:effectLst/>
                <a:latin typeface="+mj-lt"/>
              </a:rPr>
              <a:t> is a </a:t>
            </a:r>
            <a:r>
              <a:rPr lang="en-US" sz="1200" i="1" dirty="0" smtClean="0">
                <a:effectLst/>
                <a:latin typeface="+mj-lt"/>
              </a:rPr>
              <a:t>Poster to hang in worksite with heat illness symptoms and prevention strategies.</a:t>
            </a:r>
            <a:r>
              <a:rPr lang="en-US" sz="1200" dirty="0" smtClean="0">
                <a:effectLst/>
                <a:latin typeface="+mj-lt"/>
              </a:rPr>
              <a:t> </a:t>
            </a:r>
            <a:br>
              <a:rPr lang="en-US" sz="1200" dirty="0" smtClean="0">
                <a:effectLst/>
                <a:latin typeface="+mj-lt"/>
              </a:rPr>
            </a:br>
            <a:r>
              <a:rPr lang="en-US" sz="1200" dirty="0" smtClean="0">
                <a:effectLst/>
                <a:latin typeface="+mj-lt"/>
              </a:rPr>
              <a:t/>
            </a:r>
            <a:br>
              <a:rPr lang="en-US" sz="1200" dirty="0" smtClean="0">
                <a:effectLst/>
                <a:latin typeface="+mj-lt"/>
              </a:rPr>
            </a:br>
            <a:r>
              <a:rPr lang="en-US" sz="1200" b="1" dirty="0" smtClean="0">
                <a:effectLst/>
                <a:latin typeface="+mj-lt"/>
              </a:rPr>
              <a:t>Community Poster</a:t>
            </a:r>
            <a:r>
              <a:rPr lang="en-US" sz="1200" dirty="0" smtClean="0">
                <a:effectLst/>
                <a:latin typeface="+mj-lt"/>
              </a:rPr>
              <a:t> </a:t>
            </a:r>
            <a:r>
              <a:rPr lang="en-US" sz="1200" baseline="0" dirty="0" smtClean="0">
                <a:effectLst/>
                <a:latin typeface="+mj-lt"/>
              </a:rPr>
              <a:t> is an a</a:t>
            </a:r>
            <a:r>
              <a:rPr lang="en-US" sz="1200" i="1" dirty="0" smtClean="0">
                <a:effectLst/>
                <a:latin typeface="+mj-lt"/>
              </a:rPr>
              <a:t>wareness poster with heat illness prevention messages and OSHA contact information.</a:t>
            </a:r>
            <a:r>
              <a:rPr lang="en-US" sz="1200" dirty="0" smtClean="0">
                <a:effectLst/>
                <a:latin typeface="+mj-lt"/>
              </a:rPr>
              <a:t> </a:t>
            </a:r>
            <a:br>
              <a:rPr lang="en-US" sz="1200" dirty="0" smtClean="0">
                <a:effectLst/>
                <a:latin typeface="+mj-lt"/>
              </a:rPr>
            </a:br>
            <a:endParaRPr lang="en-US" sz="1200" dirty="0" smtClean="0">
              <a:effectLst/>
              <a:latin typeface="+mj-lt"/>
            </a:endParaRPr>
          </a:p>
          <a:p>
            <a:r>
              <a:rPr lang="en-US" sz="1200" b="1" dirty="0" smtClean="0">
                <a:effectLst/>
                <a:latin typeface="+mj-lt"/>
              </a:rPr>
              <a:t>OSHA Heat Illness Prevention Training Guide</a:t>
            </a:r>
            <a:r>
              <a:rPr lang="en-US" sz="1200" dirty="0" smtClean="0">
                <a:effectLst/>
                <a:latin typeface="+mj-lt"/>
              </a:rPr>
              <a:t> </a:t>
            </a:r>
            <a:r>
              <a:rPr lang="en-US" sz="1200" baseline="0" dirty="0" smtClean="0">
                <a:effectLst/>
                <a:latin typeface="+mj-lt"/>
              </a:rPr>
              <a:t> is a g</a:t>
            </a:r>
            <a:r>
              <a:rPr lang="en-US" sz="1200" i="1" dirty="0" smtClean="0">
                <a:effectLst/>
                <a:latin typeface="+mj-lt"/>
              </a:rPr>
              <a:t>uide to carry out heat safety training, with  short lesson plans </a:t>
            </a:r>
            <a:r>
              <a:rPr lang="en-US" sz="1200" i="1" baseline="0" dirty="0" smtClean="0">
                <a:effectLst/>
                <a:latin typeface="+mj-lt"/>
              </a:rPr>
              <a:t> that can be used during </a:t>
            </a:r>
            <a:r>
              <a:rPr lang="en-US" sz="1200" i="1" dirty="0" smtClean="0">
                <a:effectLst/>
                <a:latin typeface="+mj-lt"/>
              </a:rPr>
              <a:t>tailgate or toolbox talks.</a:t>
            </a:r>
            <a:r>
              <a:rPr lang="en-US" sz="1200" dirty="0" smtClean="0">
                <a:effectLst/>
                <a:latin typeface="+mj-lt"/>
              </a:rPr>
              <a:t> </a:t>
            </a:r>
            <a:br>
              <a:rPr lang="en-US" sz="1200" dirty="0" smtClean="0">
                <a:effectLst/>
                <a:latin typeface="+mj-lt"/>
              </a:rPr>
            </a:br>
            <a:endParaRPr lang="en-US" sz="1200" dirty="0" smtClean="0">
              <a:effectLst/>
              <a:latin typeface="+mj-lt"/>
            </a:endParaRPr>
          </a:p>
          <a:p>
            <a:r>
              <a:rPr lang="en-US" sz="1200" b="1" dirty="0" smtClean="0">
                <a:effectLst/>
                <a:latin typeface="+mj-lt"/>
              </a:rPr>
              <a:t>Using the Heat Index: A Guide for Employers is a </a:t>
            </a:r>
            <a:r>
              <a:rPr lang="en-US" sz="1200" b="0" dirty="0" smtClean="0">
                <a:effectLst/>
                <a:latin typeface="+mj-lt"/>
              </a:rPr>
              <a:t>g</a:t>
            </a:r>
            <a:r>
              <a:rPr lang="en-US" sz="1200" i="1" dirty="0" smtClean="0">
                <a:effectLst/>
                <a:latin typeface="+mj-lt"/>
              </a:rPr>
              <a:t>uide to planning for heat at the workplace and taking precautions based on heat index.</a:t>
            </a:r>
            <a:r>
              <a:rPr lang="en-US" sz="1200" dirty="0" smtClean="0">
                <a:effectLst/>
                <a:latin typeface="+mj-lt"/>
              </a:rPr>
              <a:t>  Describes work/rest schedules</a:t>
            </a:r>
            <a:r>
              <a:rPr lang="en-US" sz="1200" baseline="0" dirty="0" smtClean="0">
                <a:effectLst/>
                <a:latin typeface="+mj-lt"/>
              </a:rPr>
              <a:t>, precautions to take based on the heat index and how to take them, training, and checklists.</a:t>
            </a:r>
            <a:r>
              <a:rPr lang="en-US" sz="1200" dirty="0" smtClean="0">
                <a:effectLst/>
                <a:latin typeface="+mj-lt"/>
              </a:rPr>
              <a:t/>
            </a:r>
            <a:br>
              <a:rPr lang="en-US" sz="1200" dirty="0" smtClean="0">
                <a:effectLst/>
                <a:latin typeface="+mj-lt"/>
              </a:rPr>
            </a:br>
            <a:endParaRPr lang="en-US" sz="1200" dirty="0" smtClean="0">
              <a:effectLst/>
              <a:latin typeface="+mj-lt"/>
            </a:endParaRPr>
          </a:p>
          <a:p>
            <a:r>
              <a:rPr lang="en-US" sz="1200" b="1" dirty="0" smtClean="0">
                <a:effectLst/>
                <a:latin typeface="+mj-lt"/>
              </a:rPr>
              <a:t>Outreach Wallet Card</a:t>
            </a:r>
            <a:r>
              <a:rPr lang="en-US" sz="1200" dirty="0" smtClean="0">
                <a:effectLst/>
                <a:latin typeface="+mj-lt"/>
              </a:rPr>
              <a:t> </a:t>
            </a:r>
            <a:r>
              <a:rPr lang="en-US" sz="1200" baseline="0" dirty="0" smtClean="0">
                <a:effectLst/>
                <a:latin typeface="+mj-lt"/>
              </a:rPr>
              <a:t> is a tw</a:t>
            </a:r>
            <a:r>
              <a:rPr lang="en-US" sz="1200" i="1" dirty="0" smtClean="0">
                <a:effectLst/>
                <a:latin typeface="+mj-lt"/>
              </a:rPr>
              <a:t>o-sided business card with message on one side and heat illness symptoms on the other. QR Code links to OSHA Heat Illness Prevention Website to access more materials. </a:t>
            </a:r>
            <a:br>
              <a:rPr lang="en-US" sz="1200" i="1" dirty="0" smtClean="0">
                <a:effectLst/>
                <a:latin typeface="+mj-lt"/>
              </a:rPr>
            </a:br>
            <a:r>
              <a:rPr lang="en-US" sz="1200" i="1" dirty="0" smtClean="0">
                <a:effectLst/>
                <a:latin typeface="+mj-lt"/>
              </a:rPr>
              <a:t>Can be kept in wallet to use in event of an emergency and great to hand out at worksites.</a:t>
            </a:r>
          </a:p>
          <a:p>
            <a:r>
              <a:rPr lang="en-US" sz="1200" dirty="0" smtClean="0">
                <a:effectLst/>
                <a:latin typeface="+mj-lt"/>
              </a:rPr>
              <a:t/>
            </a:r>
            <a:br>
              <a:rPr lang="en-US" sz="1200" dirty="0" smtClean="0">
                <a:effectLst/>
                <a:latin typeface="+mj-lt"/>
              </a:rPr>
            </a:br>
            <a:endParaRPr lang="en-US" sz="1200" dirty="0" smtClean="0">
              <a:effectLst/>
              <a:latin typeface="+mj-lt"/>
            </a:endParaRPr>
          </a:p>
          <a:p>
            <a:r>
              <a:rPr lang="en-US" sz="1200" b="1" dirty="0" smtClean="0">
                <a:effectLst/>
                <a:latin typeface="+mj-lt"/>
                <a:hlinkClick r:id="rId3" tooltip="OSHA's Heat Smartphone App"/>
              </a:rPr>
              <a:t>OSHA's Heat Smartphone App</a:t>
            </a:r>
            <a:r>
              <a:rPr lang="en-US" sz="1200" dirty="0" smtClean="0">
                <a:effectLst/>
                <a:latin typeface="+mj-lt"/>
              </a:rPr>
              <a:t/>
            </a:r>
            <a:br>
              <a:rPr lang="en-US" sz="1200" dirty="0" smtClean="0">
                <a:effectLst/>
                <a:latin typeface="+mj-lt"/>
              </a:rPr>
            </a:br>
            <a:r>
              <a:rPr lang="en-US" sz="1200" i="1" dirty="0" err="1" smtClean="0">
                <a:effectLst/>
                <a:latin typeface="+mj-lt"/>
              </a:rPr>
              <a:t>App</a:t>
            </a:r>
            <a:r>
              <a:rPr lang="en-US" sz="1200" i="1" dirty="0" smtClean="0">
                <a:effectLst/>
                <a:latin typeface="+mj-lt"/>
              </a:rPr>
              <a:t> calculates heat index for current location and provides guidance to prevent illness.</a:t>
            </a:r>
          </a:p>
          <a:p>
            <a:endParaRPr lang="en-US" sz="1200" i="1" dirty="0" smtClean="0">
              <a:effectLst/>
              <a:latin typeface="+mj-lt"/>
            </a:endParaRPr>
          </a:p>
          <a:p>
            <a:pPr defTabSz="924916">
              <a:defRPr/>
            </a:pPr>
            <a:r>
              <a:rPr lang="en-US" sz="1200" i="1" dirty="0" smtClean="0">
                <a:effectLst/>
                <a:latin typeface="+mj-lt"/>
              </a:rPr>
              <a:t>All of these resources</a:t>
            </a:r>
            <a:r>
              <a:rPr lang="en-US" sz="1200" i="1" baseline="0" dirty="0" smtClean="0">
                <a:effectLst/>
                <a:latin typeface="+mj-lt"/>
              </a:rPr>
              <a:t> are available in Spanish! There are links to some resources available in other languages on the website.</a:t>
            </a:r>
            <a:endParaRPr lang="en-US" sz="1200" dirty="0" smtClean="0">
              <a:effectLst/>
              <a:latin typeface="+mj-lt"/>
            </a:endParaRPr>
          </a:p>
          <a:p>
            <a:endParaRPr lang="en-US" sz="1200" dirty="0" smtClean="0">
              <a:effectLst/>
              <a:latin typeface="+mj-lt"/>
            </a:endParaRPr>
          </a:p>
          <a:p>
            <a:endParaRPr lang="en-US" sz="1200" dirty="0">
              <a:latin typeface="+mj-lt"/>
            </a:endParaRPr>
          </a:p>
        </p:txBody>
      </p:sp>
      <p:sp>
        <p:nvSpPr>
          <p:cNvPr id="4" name="Header Placeholder 3"/>
          <p:cNvSpPr>
            <a:spLocks noGrp="1"/>
          </p:cNvSpPr>
          <p:nvPr>
            <p:ph type="hdr" sz="quarter" idx="10"/>
          </p:nvPr>
        </p:nvSpPr>
        <p:spPr/>
        <p:txBody>
          <a:bodyPr/>
          <a:lstStyle/>
          <a:p>
            <a:pPr>
              <a:defRPr/>
            </a:pPr>
            <a:r>
              <a:rPr lang="en-US" smtClean="0">
                <a:solidFill>
                  <a:prstClr val="black"/>
                </a:solidFill>
              </a:rPr>
              <a:t>OSHA Heat Illness Prevention Presentation 2014</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20796203-44A6-4567-B37C-C5DF38675434}" type="slidenum">
              <a:rPr lang="en-US" smtClean="0">
                <a:solidFill>
                  <a:prstClr val="black"/>
                </a:solidFill>
              </a:rPr>
              <a:pPr>
                <a:defRPr/>
              </a:pPr>
              <a:t>13</a:t>
            </a:fld>
            <a:endParaRPr lang="en-US">
              <a:solidFill>
                <a:prstClr val="black"/>
              </a:solidFill>
            </a:endParaRPr>
          </a:p>
        </p:txBody>
      </p:sp>
      <p:sp>
        <p:nvSpPr>
          <p:cNvPr id="6" name="Date Placeholder 5"/>
          <p:cNvSpPr>
            <a:spLocks noGrp="1"/>
          </p:cNvSpPr>
          <p:nvPr>
            <p:ph type="dt" idx="12"/>
          </p:nvPr>
        </p:nvSpPr>
        <p:spPr/>
        <p:txBody>
          <a:bodyPr/>
          <a:lstStyle/>
          <a:p>
            <a:fld id="{427DD96A-DC11-48C0-9244-5DA950589481}" type="datetime1">
              <a:rPr lang="en-US" smtClean="0"/>
              <a:t>6/19/2014</a:t>
            </a:fld>
            <a:endParaRPr lang="en-US"/>
          </a:p>
        </p:txBody>
      </p:sp>
    </p:spTree>
    <p:extLst>
      <p:ext uri="{BB962C8B-B14F-4D97-AF65-F5344CB8AC3E}">
        <p14:creationId xmlns:p14="http://schemas.microsoft.com/office/powerpoint/2010/main" val="3096308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p:txBody>
          <a:bodyPr/>
          <a:lstStyle/>
          <a:p>
            <a:pPr>
              <a:defRPr/>
            </a:pPr>
            <a:r>
              <a:rPr lang="en-US" sz="1200" dirty="0" smtClean="0"/>
              <a:t>We</a:t>
            </a:r>
            <a:r>
              <a:rPr lang="en-US" sz="1200" baseline="0" dirty="0" smtClean="0"/>
              <a:t> have a great tool to </a:t>
            </a:r>
            <a:r>
              <a:rPr lang="en-US" sz="1200" dirty="0" smtClean="0"/>
              <a:t>allow</a:t>
            </a:r>
            <a:r>
              <a:rPr lang="en-US" sz="1200" baseline="0" dirty="0" smtClean="0"/>
              <a:t> </a:t>
            </a:r>
            <a:r>
              <a:rPr lang="en-US" sz="1200" dirty="0" smtClean="0"/>
              <a:t>workers and supervisors to calculate the </a:t>
            </a:r>
            <a:r>
              <a:rPr lang="en-US" sz="1200" b="1" dirty="0" smtClean="0"/>
              <a:t>heat index</a:t>
            </a:r>
            <a:r>
              <a:rPr lang="en-US" sz="1200" dirty="0" smtClean="0"/>
              <a:t> for their worksite, and, based on the heat index, displays a </a:t>
            </a:r>
            <a:r>
              <a:rPr lang="en-US" sz="1200" b="1" dirty="0" smtClean="0"/>
              <a:t>risk level</a:t>
            </a:r>
            <a:r>
              <a:rPr lang="en-US" sz="1200" dirty="0" smtClean="0"/>
              <a:t>. </a:t>
            </a:r>
          </a:p>
          <a:p>
            <a:pPr>
              <a:defRPr/>
            </a:pPr>
            <a:endParaRPr lang="en-US" sz="1200" dirty="0" smtClean="0"/>
          </a:p>
          <a:p>
            <a:pPr>
              <a:defRPr/>
            </a:pPr>
            <a:r>
              <a:rPr lang="en-US" sz="1200" dirty="0" smtClean="0"/>
              <a:t>Then, with a simple "click," you can get reminders about the </a:t>
            </a:r>
            <a:r>
              <a:rPr lang="en-US" sz="1200" b="1" dirty="0" smtClean="0"/>
              <a:t>protective measures</a:t>
            </a:r>
            <a:r>
              <a:rPr lang="en-US" sz="1200" dirty="0" smtClean="0"/>
              <a:t> that should be taken at that risk level to protect workers from heat-related illness-reminders about drinking enough fluids, scheduling rest breaks, planning for and knowing what to do in an emergency, adjusting work operations, gradually building up the workload for new workers, training on heat illness signs and symptoms, and monitoring each other for signs and symptoms of heat-related illness. </a:t>
            </a:r>
          </a:p>
          <a:p>
            <a:pPr>
              <a:defRPr/>
            </a:pPr>
            <a:endParaRPr lang="en-US" sz="1200" dirty="0" smtClean="0"/>
          </a:p>
          <a:p>
            <a:pPr defTabSz="914372" eaLnBrk="0" fontAlgn="base" hangingPunct="0">
              <a:spcBef>
                <a:spcPct val="30000"/>
              </a:spcBef>
              <a:spcAft>
                <a:spcPct val="0"/>
              </a:spcAft>
              <a:defRPr/>
            </a:pPr>
            <a:r>
              <a:rPr lang="en-US" sz="1200" baseline="0" dirty="0" smtClean="0"/>
              <a:t>Join the other 130,000 people and counting who have downloaded it too and download it as well, use it throughout the day to get the latest recommendations based on your location.</a:t>
            </a:r>
            <a:endParaRPr lang="en-US" sz="1200" dirty="0" smtClean="0"/>
          </a:p>
          <a:p>
            <a:pPr>
              <a:defRPr/>
            </a:pPr>
            <a:endParaRPr lang="en-US" sz="1200" dirty="0" smtClean="0"/>
          </a:p>
          <a:p>
            <a:pPr>
              <a:defRPr/>
            </a:pPr>
            <a:endParaRPr lang="en-US" sz="1200" dirty="0" smtClean="0"/>
          </a:p>
        </p:txBody>
      </p:sp>
      <p:sp>
        <p:nvSpPr>
          <p:cNvPr id="4" name="Header Placeholder 3"/>
          <p:cNvSpPr>
            <a:spLocks noGrp="1"/>
          </p:cNvSpPr>
          <p:nvPr>
            <p:ph type="hdr" sz="quarter"/>
          </p:nvPr>
        </p:nvSpPr>
        <p:spPr/>
        <p:txBody>
          <a:bodyPr/>
          <a:lstStyle/>
          <a:p>
            <a:pPr>
              <a:defRPr/>
            </a:pPr>
            <a:r>
              <a:rPr lang="en-US" smtClean="0"/>
              <a:t>OSHA Heat Illness Prevention Presentation 2014</a:t>
            </a:r>
            <a:endParaRPr lang="en-US"/>
          </a:p>
        </p:txBody>
      </p:sp>
      <p:sp>
        <p:nvSpPr>
          <p:cNvPr id="5" name="Slide Number Placeholder 4"/>
          <p:cNvSpPr>
            <a:spLocks noGrp="1"/>
          </p:cNvSpPr>
          <p:nvPr>
            <p:ph type="sldNum" sz="quarter" idx="5"/>
          </p:nvPr>
        </p:nvSpPr>
        <p:spPr/>
        <p:txBody>
          <a:bodyPr/>
          <a:lstStyle/>
          <a:p>
            <a:pPr>
              <a:defRPr/>
            </a:pPr>
            <a:fld id="{0A1E86A1-3B98-460A-AA96-52DA4605CBE2}" type="slidenum">
              <a:rPr lang="en-US" smtClean="0"/>
              <a:pPr>
                <a:defRPr/>
              </a:pPr>
              <a:t>14</a:t>
            </a:fld>
            <a:endParaRPr lang="en-US"/>
          </a:p>
        </p:txBody>
      </p:sp>
      <p:sp>
        <p:nvSpPr>
          <p:cNvPr id="2" name="Date Placeholder 1"/>
          <p:cNvSpPr>
            <a:spLocks noGrp="1"/>
          </p:cNvSpPr>
          <p:nvPr>
            <p:ph type="dt" idx="10"/>
          </p:nvPr>
        </p:nvSpPr>
        <p:spPr/>
        <p:txBody>
          <a:bodyPr/>
          <a:lstStyle/>
          <a:p>
            <a:fld id="{F4BFC170-11CE-445D-8598-1BE427A54C48}" type="datetime1">
              <a:rPr lang="en-US" smtClean="0"/>
              <a:t>6/19/2014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defRPr/>
            </a:pPr>
            <a:r>
              <a:rPr lang="en-US" sz="1200" smtClean="0">
                <a:solidFill>
                  <a:srgbClr val="000000"/>
                </a:solidFill>
              </a:rPr>
              <a:t>OSHA Heat Illness Prevention Presentation 2014</a:t>
            </a:r>
            <a:endParaRPr lang="en-US" sz="1200" dirty="0">
              <a:solidFill>
                <a:srgbClr val="000000"/>
              </a:solidFill>
            </a:endParaRPr>
          </a:p>
        </p:txBody>
      </p:sp>
      <p:sp>
        <p:nvSpPr>
          <p:cNvPr id="49155" name="Rectangle 7"/>
          <p:cNvSpPr>
            <a:spLocks noGrp="1" noChangeArrowheads="1"/>
          </p:cNvSpPr>
          <p:nvPr>
            <p:ph type="sldNum" sz="quarter" idx="5"/>
          </p:nvPr>
        </p:nvSpPr>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defRPr/>
            </a:pPr>
            <a:fld id="{B655BEE5-E31C-4DF7-BBB5-073D8588DBBD}" type="slidenum">
              <a:rPr lang="en-US" sz="1200" smtClean="0"/>
              <a:pPr eaLnBrk="1" hangingPunct="1">
                <a:defRPr/>
              </a:pPr>
              <a:t>15</a:t>
            </a:fld>
            <a:endParaRPr lang="en-US" sz="1200" smtClean="0"/>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p:spPr>
        <p:txBody>
          <a:bodyPr/>
          <a:lstStyle/>
          <a:p>
            <a:pPr eaLnBrk="1" hangingPunct="1"/>
            <a:r>
              <a:rPr lang="en-US" sz="1200" kern="1200" dirty="0" smtClean="0">
                <a:solidFill>
                  <a:schemeClr val="tx1"/>
                </a:solidFill>
                <a:effectLst/>
                <a:latin typeface="Arial" charset="0"/>
                <a:ea typeface="+mn-ea"/>
                <a:cs typeface="+mn-cs"/>
              </a:rPr>
              <a:t>Additional information about heat illness and the OSHA resources available to assist you in addressing this hazard can be found at www.osha.gov or by contacting OSHA at 800-321-6742.”</a:t>
            </a:r>
            <a:endParaRPr lang="en-US" dirty="0" smtClean="0"/>
          </a:p>
        </p:txBody>
      </p:sp>
      <p:sp>
        <p:nvSpPr>
          <p:cNvPr id="2" name="Date Placeholder 1"/>
          <p:cNvSpPr>
            <a:spLocks noGrp="1"/>
          </p:cNvSpPr>
          <p:nvPr>
            <p:ph type="dt" idx="10"/>
          </p:nvPr>
        </p:nvSpPr>
        <p:spPr/>
        <p:txBody>
          <a:bodyPr/>
          <a:lstStyle/>
          <a:p>
            <a:fld id="{3C2F511F-1FD4-4E6F-B5FD-8E57DA9FD30A}" type="datetime1">
              <a:rPr lang="en-US" smtClean="0"/>
              <a:t>6/19/2014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p:nvSpPr>
        <p:spPr bwMode="auto">
          <a:xfrm>
            <a:off x="0" y="0"/>
            <a:ext cx="9144000" cy="6858000"/>
          </a:xfrm>
          <a:prstGeom prst="rect">
            <a:avLst/>
          </a:prstGeom>
          <a:gradFill rotWithShape="1">
            <a:gsLst>
              <a:gs pos="0">
                <a:srgbClr val="FF9900"/>
              </a:gs>
              <a:gs pos="50000">
                <a:schemeClr val="bg1"/>
              </a:gs>
              <a:gs pos="100000">
                <a:srgbClr val="FF99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3200">
              <a:solidFill>
                <a:srgbClr val="000000"/>
              </a:solidFill>
              <a:latin typeface="Arial" charset="0"/>
              <a:cs typeface="Arial" charset="0"/>
            </a:endParaRPr>
          </a:p>
        </p:txBody>
      </p:sp>
      <p:pic>
        <p:nvPicPr>
          <p:cNvPr id="5" name="Picture 24" descr="Picture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73275" y="3733800"/>
            <a:ext cx="4860925"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9" descr="banner_red"/>
          <p:cNvPicPr>
            <a:picLocks noChangeArrowheads="1"/>
          </p:cNvPicPr>
          <p:nvPr userDrawn="1"/>
        </p:nvPicPr>
        <p:blipFill>
          <a:blip r:embed="rId3">
            <a:extLst>
              <a:ext uri="{28A0092B-C50C-407E-A947-70E740481C1C}">
                <a14:useLocalDpi xmlns:a14="http://schemas.microsoft.com/office/drawing/2010/main" val="0"/>
              </a:ext>
            </a:extLst>
          </a:blip>
          <a:srcRect l="729" t="4086" r="8745" b="5107"/>
          <a:stretch>
            <a:fillRect/>
          </a:stretch>
        </p:blipFill>
        <p:spPr bwMode="auto">
          <a:xfrm>
            <a:off x="1222375" y="419100"/>
            <a:ext cx="76231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2" descr="sun_red"/>
          <p:cNvPicPr>
            <a:picLocks noChangeArrowheads="1"/>
          </p:cNvPicPr>
          <p:nvPr userDrawn="1"/>
        </p:nvPicPr>
        <p:blipFill>
          <a:blip r:embed="rId4">
            <a:extLst>
              <a:ext uri="{28A0092B-C50C-407E-A947-70E740481C1C}">
                <a14:useLocalDpi xmlns:a14="http://schemas.microsoft.com/office/drawing/2010/main" val="0"/>
              </a:ext>
            </a:extLst>
          </a:blip>
          <a:srcRect l="4175" r="3131"/>
          <a:stretch>
            <a:fillRect/>
          </a:stretch>
        </p:blipFill>
        <p:spPr bwMode="auto">
          <a:xfrm>
            <a:off x="292100" y="428625"/>
            <a:ext cx="8509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3" descr="OSHA LOGO B_DOL+ALL"/>
          <p:cNvPicPr>
            <a:picLocks noChangeAspect="1" noChangeArrowheads="1"/>
          </p:cNvPicPr>
          <p:nvPr userDrawn="1"/>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b="25537"/>
          <a:stretch>
            <a:fillRect/>
          </a:stretch>
        </p:blipFill>
        <p:spPr bwMode="auto">
          <a:xfrm>
            <a:off x="2762250" y="6169025"/>
            <a:ext cx="3657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685800" y="2130425"/>
            <a:ext cx="7772400" cy="1470025"/>
          </a:xfrm>
        </p:spPr>
        <p:txBody>
          <a:bodyPr/>
          <a:lstStyle>
            <a:lvl1pPr>
              <a:defRPr sz="3600" b="0">
                <a:effectLst>
                  <a:outerShdw blurRad="38100" dist="38100" dir="2700000" algn="tl">
                    <a:srgbClr val="C0C0C0"/>
                  </a:outerShdw>
                </a:effectLst>
              </a:defRPr>
            </a:lvl1pPr>
          </a:lstStyle>
          <a:p>
            <a:pPr lvl="0"/>
            <a:r>
              <a:rPr lang="en-US" noProof="0" dirty="0" smtClean="0"/>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9" name="Rectangle 5"/>
          <p:cNvSpPr>
            <a:spLocks noGrp="1" noChangeArrowheads="1"/>
          </p:cNvSpPr>
          <p:nvPr>
            <p:ph type="ftr" sz="quarter" idx="10"/>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04172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186285-A454-4A58-83E3-8703D40F7102}" type="slidenum">
              <a:rPr lang="en-US"/>
              <a:pPr>
                <a:defRPr/>
              </a:pPr>
              <a:t>‹#›</a:t>
            </a:fld>
            <a:endParaRPr lang="en-US"/>
          </a:p>
        </p:txBody>
      </p:sp>
    </p:spTree>
    <p:extLst>
      <p:ext uri="{BB962C8B-B14F-4D97-AF65-F5344CB8AC3E}">
        <p14:creationId xmlns:p14="http://schemas.microsoft.com/office/powerpoint/2010/main" val="204689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ED411-BABE-4300-B9DB-36055974C316}" type="slidenum">
              <a:rPr lang="en-US"/>
              <a:pPr>
                <a:defRPr/>
              </a:pPr>
              <a:t>‹#›</a:t>
            </a:fld>
            <a:endParaRPr lang="en-US"/>
          </a:p>
        </p:txBody>
      </p:sp>
    </p:spTree>
    <p:extLst>
      <p:ext uri="{BB962C8B-B14F-4D97-AF65-F5344CB8AC3E}">
        <p14:creationId xmlns:p14="http://schemas.microsoft.com/office/powerpoint/2010/main" val="43676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325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5B6B11-EE80-4F33-819D-9C6E903F184B}" type="slidenum">
              <a:rPr lang="en-US"/>
              <a:pPr>
                <a:defRPr/>
              </a:pPr>
              <a:t>‹#›</a:t>
            </a:fld>
            <a:endParaRPr lang="en-US"/>
          </a:p>
        </p:txBody>
      </p:sp>
    </p:spTree>
    <p:extLst>
      <p:ext uri="{BB962C8B-B14F-4D97-AF65-F5344CB8AC3E}">
        <p14:creationId xmlns:p14="http://schemas.microsoft.com/office/powerpoint/2010/main" val="2254208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43000" y="274638"/>
            <a:ext cx="7543800" cy="13255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05000"/>
            <a:ext cx="4038600" cy="2033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2033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90988"/>
            <a:ext cx="4038600" cy="203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90988"/>
            <a:ext cx="4038600" cy="203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C56C711-151E-4AF7-A672-0E0AA3CF2BF8}" type="slidenum">
              <a:rPr lang="en-US"/>
              <a:pPr>
                <a:defRPr/>
              </a:pPr>
              <a:t>‹#›</a:t>
            </a:fld>
            <a:endParaRPr lang="en-US"/>
          </a:p>
        </p:txBody>
      </p:sp>
    </p:spTree>
    <p:extLst>
      <p:ext uri="{BB962C8B-B14F-4D97-AF65-F5344CB8AC3E}">
        <p14:creationId xmlns:p14="http://schemas.microsoft.com/office/powerpoint/2010/main" val="3399304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325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8229600" cy="2033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90988"/>
            <a:ext cx="8229600" cy="203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18CED9-5D55-4EC2-91B6-1D5BC2C0BCB7}" type="slidenum">
              <a:rPr lang="en-US"/>
              <a:pPr>
                <a:defRPr/>
              </a:pPr>
              <a:t>‹#›</a:t>
            </a:fld>
            <a:endParaRPr lang="en-US"/>
          </a:p>
        </p:txBody>
      </p:sp>
    </p:spTree>
    <p:extLst>
      <p:ext uri="{BB962C8B-B14F-4D97-AF65-F5344CB8AC3E}">
        <p14:creationId xmlns:p14="http://schemas.microsoft.com/office/powerpoint/2010/main" val="368302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30EBAA-ADAB-48D0-B52D-38C239C3AABD}" type="slidenum">
              <a:rPr lang="en-US"/>
              <a:pPr>
                <a:defRPr/>
              </a:pPr>
              <a:t>‹#›</a:t>
            </a:fld>
            <a:endParaRPr lang="en-US"/>
          </a:p>
        </p:txBody>
      </p:sp>
    </p:spTree>
    <p:extLst>
      <p:ext uri="{BB962C8B-B14F-4D97-AF65-F5344CB8AC3E}">
        <p14:creationId xmlns:p14="http://schemas.microsoft.com/office/powerpoint/2010/main" val="44896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F38BD0-5BA5-4817-B52D-3853FBB948B7}" type="slidenum">
              <a:rPr lang="en-US"/>
              <a:pPr>
                <a:defRPr/>
              </a:pPr>
              <a:t>‹#›</a:t>
            </a:fld>
            <a:endParaRPr lang="en-US"/>
          </a:p>
        </p:txBody>
      </p:sp>
    </p:spTree>
    <p:extLst>
      <p:ext uri="{BB962C8B-B14F-4D97-AF65-F5344CB8AC3E}">
        <p14:creationId xmlns:p14="http://schemas.microsoft.com/office/powerpoint/2010/main" val="254358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565516-2BDF-4904-A192-11298DA7F8D0}" type="slidenum">
              <a:rPr lang="en-US"/>
              <a:pPr>
                <a:defRPr/>
              </a:pPr>
              <a:t>‹#›</a:t>
            </a:fld>
            <a:endParaRPr lang="en-US"/>
          </a:p>
        </p:txBody>
      </p:sp>
    </p:spTree>
    <p:extLst>
      <p:ext uri="{BB962C8B-B14F-4D97-AF65-F5344CB8AC3E}">
        <p14:creationId xmlns:p14="http://schemas.microsoft.com/office/powerpoint/2010/main" val="17292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4F3884-1453-436C-9FDD-E6C129E7461A}" type="slidenum">
              <a:rPr lang="en-US"/>
              <a:pPr>
                <a:defRPr/>
              </a:pPr>
              <a:t>‹#›</a:t>
            </a:fld>
            <a:endParaRPr lang="en-US"/>
          </a:p>
        </p:txBody>
      </p:sp>
    </p:spTree>
    <p:extLst>
      <p:ext uri="{BB962C8B-B14F-4D97-AF65-F5344CB8AC3E}">
        <p14:creationId xmlns:p14="http://schemas.microsoft.com/office/powerpoint/2010/main" val="397977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8607546-E2C9-491B-A411-194ADD4CD717}" type="slidenum">
              <a:rPr lang="en-US"/>
              <a:pPr>
                <a:defRPr/>
              </a:pPr>
              <a:t>‹#›</a:t>
            </a:fld>
            <a:endParaRPr lang="en-US"/>
          </a:p>
        </p:txBody>
      </p:sp>
    </p:spTree>
    <p:extLst>
      <p:ext uri="{BB962C8B-B14F-4D97-AF65-F5344CB8AC3E}">
        <p14:creationId xmlns:p14="http://schemas.microsoft.com/office/powerpoint/2010/main" val="307143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BE6F76D-CD03-4B92-9F28-891E6BBB2FF5}" type="slidenum">
              <a:rPr lang="en-US"/>
              <a:pPr>
                <a:defRPr/>
              </a:pPr>
              <a:t>‹#›</a:t>
            </a:fld>
            <a:endParaRPr lang="en-US"/>
          </a:p>
        </p:txBody>
      </p:sp>
    </p:spTree>
    <p:extLst>
      <p:ext uri="{BB962C8B-B14F-4D97-AF65-F5344CB8AC3E}">
        <p14:creationId xmlns:p14="http://schemas.microsoft.com/office/powerpoint/2010/main" val="149900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33A0EF-63FC-4190-85C2-3FDBB02A3A16}" type="slidenum">
              <a:rPr lang="en-US"/>
              <a:pPr>
                <a:defRPr/>
              </a:pPr>
              <a:t>‹#›</a:t>
            </a:fld>
            <a:endParaRPr lang="en-US"/>
          </a:p>
        </p:txBody>
      </p:sp>
    </p:spTree>
    <p:extLst>
      <p:ext uri="{BB962C8B-B14F-4D97-AF65-F5344CB8AC3E}">
        <p14:creationId xmlns:p14="http://schemas.microsoft.com/office/powerpoint/2010/main" val="113717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577B56-71D3-4362-AC1C-16AB4D56EE40}" type="slidenum">
              <a:rPr lang="en-US"/>
              <a:pPr>
                <a:defRPr/>
              </a:pPr>
              <a:t>‹#›</a:t>
            </a:fld>
            <a:endParaRPr lang="en-US"/>
          </a:p>
        </p:txBody>
      </p:sp>
    </p:spTree>
    <p:extLst>
      <p:ext uri="{BB962C8B-B14F-4D97-AF65-F5344CB8AC3E}">
        <p14:creationId xmlns:p14="http://schemas.microsoft.com/office/powerpoint/2010/main" val="100250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ChangeArrowheads="1"/>
          </p:cNvSpPr>
          <p:nvPr/>
        </p:nvSpPr>
        <p:spPr bwMode="auto">
          <a:xfrm rot="5400000">
            <a:off x="3086100" y="-3086100"/>
            <a:ext cx="2971800" cy="9144000"/>
          </a:xfrm>
          <a:prstGeom prst="rect">
            <a:avLst/>
          </a:prstGeom>
          <a:gradFill rotWithShape="1">
            <a:gsLst>
              <a:gs pos="0">
                <a:srgbClr val="FF9900"/>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3200">
              <a:solidFill>
                <a:srgbClr val="000000"/>
              </a:solidFill>
              <a:latin typeface="Arial" charset="0"/>
              <a:cs typeface="Arial" charset="0"/>
            </a:endParaRPr>
          </a:p>
        </p:txBody>
      </p:sp>
      <p:sp>
        <p:nvSpPr>
          <p:cNvPr id="1027" name="Rectangle 2"/>
          <p:cNvSpPr>
            <a:spLocks noGrp="1" noChangeArrowheads="1"/>
          </p:cNvSpPr>
          <p:nvPr>
            <p:ph type="title"/>
          </p:nvPr>
        </p:nvSpPr>
        <p:spPr bwMode="auto">
          <a:xfrm>
            <a:off x="1143000" y="274638"/>
            <a:ext cx="7543800" cy="132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905000"/>
            <a:ext cx="8229600"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solidFill>
                  <a:srgbClr val="FF0000"/>
                </a:solidFill>
                <a:cs typeface="+mn-cs"/>
              </a:defRPr>
            </a:lvl1pPr>
          </a:lstStyle>
          <a:p>
            <a:pPr fontAlgn="base">
              <a:spcBef>
                <a:spcPct val="0"/>
              </a:spcBef>
              <a:spcAft>
                <a:spcPct val="0"/>
              </a:spcAft>
              <a:defRPr/>
            </a:pPr>
            <a:endParaRPr lang="en-US">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rgbClr val="4D4D4D"/>
                </a:solidFill>
                <a:cs typeface="+mn-cs"/>
              </a:defRPr>
            </a:lvl1pPr>
          </a:lstStyle>
          <a:p>
            <a:pPr fontAlgn="base">
              <a:spcBef>
                <a:spcPct val="0"/>
              </a:spcBef>
              <a:spcAft>
                <a:spcPct val="0"/>
              </a:spcAft>
              <a:defRPr/>
            </a:pPr>
            <a:fld id="{E439B985-DF69-4F95-BD89-3EF7C2DD3C73}" type="slidenum">
              <a:rPr lang="en-US">
                <a:latin typeface="Arial" charset="0"/>
              </a:rPr>
              <a:pPr fontAlgn="base">
                <a:spcBef>
                  <a:spcPct val="0"/>
                </a:spcBef>
                <a:spcAft>
                  <a:spcPct val="0"/>
                </a:spcAft>
                <a:defRPr/>
              </a:pPr>
              <a:t>‹#›</a:t>
            </a:fld>
            <a:endParaRPr lang="en-US">
              <a:latin typeface="Arial" charset="0"/>
            </a:endParaRPr>
          </a:p>
        </p:txBody>
      </p:sp>
      <p:pic>
        <p:nvPicPr>
          <p:cNvPr id="1032" name="Picture 17" descr="sun_red"/>
          <p:cNvPicPr>
            <a:picLocks noChangeArrowheads="1"/>
          </p:cNvPicPr>
          <p:nvPr/>
        </p:nvPicPr>
        <p:blipFill>
          <a:blip r:embed="rId16">
            <a:extLst>
              <a:ext uri="{28A0092B-C50C-407E-A947-70E740481C1C}">
                <a14:useLocalDpi xmlns:a14="http://schemas.microsoft.com/office/drawing/2010/main" val="0"/>
              </a:ext>
            </a:extLst>
          </a:blip>
          <a:srcRect l="4175" t="3236" r="3131" b="3236"/>
          <a:stretch>
            <a:fillRect/>
          </a:stretch>
        </p:blipFill>
        <p:spPr bwMode="auto">
          <a:xfrm>
            <a:off x="292100" y="447675"/>
            <a:ext cx="8509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2064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Calibri" pitchFamily="34" charset="0"/>
        </a:defRPr>
      </a:lvl2pPr>
      <a:lvl3pPr algn="l" rtl="0" eaLnBrk="0" fontAlgn="base" hangingPunct="0">
        <a:spcBef>
          <a:spcPct val="0"/>
        </a:spcBef>
        <a:spcAft>
          <a:spcPct val="0"/>
        </a:spcAft>
        <a:defRPr sz="4000" b="1">
          <a:solidFill>
            <a:schemeClr val="tx2"/>
          </a:solidFill>
          <a:latin typeface="Calibri" pitchFamily="34" charset="0"/>
        </a:defRPr>
      </a:lvl3pPr>
      <a:lvl4pPr algn="l" rtl="0" eaLnBrk="0" fontAlgn="base" hangingPunct="0">
        <a:spcBef>
          <a:spcPct val="0"/>
        </a:spcBef>
        <a:spcAft>
          <a:spcPct val="0"/>
        </a:spcAft>
        <a:defRPr sz="4000" b="1">
          <a:solidFill>
            <a:schemeClr val="tx2"/>
          </a:solidFill>
          <a:latin typeface="Calibri" pitchFamily="34" charset="0"/>
        </a:defRPr>
      </a:lvl4pPr>
      <a:lvl5pPr algn="l" rtl="0" eaLnBrk="0" fontAlgn="base" hangingPunct="0">
        <a:spcBef>
          <a:spcPct val="0"/>
        </a:spcBef>
        <a:spcAft>
          <a:spcPct val="0"/>
        </a:spcAft>
        <a:defRPr sz="4000" b="1">
          <a:solidFill>
            <a:schemeClr val="tx2"/>
          </a:solidFill>
          <a:latin typeface="Calibri" pitchFamily="34" charset="0"/>
        </a:defRPr>
      </a:lvl5pPr>
      <a:lvl6pPr marL="457200" algn="l" rtl="0" fontAlgn="base">
        <a:spcBef>
          <a:spcPct val="0"/>
        </a:spcBef>
        <a:spcAft>
          <a:spcPct val="0"/>
        </a:spcAft>
        <a:defRPr sz="4000" b="1">
          <a:solidFill>
            <a:schemeClr val="tx2"/>
          </a:solidFill>
          <a:latin typeface="Calibri" pitchFamily="34" charset="0"/>
        </a:defRPr>
      </a:lvl6pPr>
      <a:lvl7pPr marL="914400" algn="l" rtl="0" fontAlgn="base">
        <a:spcBef>
          <a:spcPct val="0"/>
        </a:spcBef>
        <a:spcAft>
          <a:spcPct val="0"/>
        </a:spcAft>
        <a:defRPr sz="4000" b="1">
          <a:solidFill>
            <a:schemeClr val="tx2"/>
          </a:solidFill>
          <a:latin typeface="Calibri" pitchFamily="34" charset="0"/>
        </a:defRPr>
      </a:lvl7pPr>
      <a:lvl8pPr marL="1371600" algn="l" rtl="0" fontAlgn="base">
        <a:spcBef>
          <a:spcPct val="0"/>
        </a:spcBef>
        <a:spcAft>
          <a:spcPct val="0"/>
        </a:spcAft>
        <a:defRPr sz="4000" b="1">
          <a:solidFill>
            <a:schemeClr val="tx2"/>
          </a:solidFill>
          <a:latin typeface="Calibri" pitchFamily="34" charset="0"/>
        </a:defRPr>
      </a:lvl8pPr>
      <a:lvl9pPr marL="1828800" algn="l" rtl="0" fontAlgn="base">
        <a:spcBef>
          <a:spcPct val="0"/>
        </a:spcBef>
        <a:spcAft>
          <a:spcPct val="0"/>
        </a:spcAft>
        <a:defRPr sz="4000" b="1">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600">
          <a:solidFill>
            <a:schemeClr val="tx1"/>
          </a:solidFill>
          <a:latin typeface="+mn-lt"/>
        </a:defRPr>
      </a:lvl3pPr>
      <a:lvl4pPr marL="1600200" indent="-228600" algn="l" rtl="0" eaLnBrk="0" fontAlgn="base" hangingPunct="0">
        <a:spcBef>
          <a:spcPct val="20000"/>
        </a:spcBef>
        <a:spcAft>
          <a:spcPct val="0"/>
        </a:spcAft>
        <a:buChar char="–"/>
        <a:defRPr sz="2600">
          <a:solidFill>
            <a:schemeClr val="tx1"/>
          </a:solidFill>
          <a:latin typeface="+mn-lt"/>
        </a:defRPr>
      </a:lvl4pPr>
      <a:lvl5pPr marL="2057400" indent="-228600" algn="l" rtl="0" eaLnBrk="0" fontAlgn="base" hangingPunct="0">
        <a:spcBef>
          <a:spcPct val="20000"/>
        </a:spcBef>
        <a:spcAft>
          <a:spcPct val="0"/>
        </a:spcAft>
        <a:buChar char="»"/>
        <a:defRPr sz="2600">
          <a:solidFill>
            <a:schemeClr val="tx1"/>
          </a:solidFill>
          <a:latin typeface="+mn-lt"/>
        </a:defRPr>
      </a:lvl5pPr>
      <a:lvl6pPr marL="2514600" indent="-228600" algn="l" rtl="0" fontAlgn="base">
        <a:spcBef>
          <a:spcPct val="20000"/>
        </a:spcBef>
        <a:spcAft>
          <a:spcPct val="0"/>
        </a:spcAft>
        <a:buChar char="»"/>
        <a:defRPr sz="2600">
          <a:solidFill>
            <a:schemeClr val="tx1"/>
          </a:solidFill>
          <a:latin typeface="+mn-lt"/>
        </a:defRPr>
      </a:lvl6pPr>
      <a:lvl7pPr marL="2971800" indent="-228600" algn="l" rtl="0" fontAlgn="base">
        <a:spcBef>
          <a:spcPct val="20000"/>
        </a:spcBef>
        <a:spcAft>
          <a:spcPct val="0"/>
        </a:spcAft>
        <a:buChar char="»"/>
        <a:defRPr sz="2600">
          <a:solidFill>
            <a:schemeClr val="tx1"/>
          </a:solidFill>
          <a:latin typeface="+mn-lt"/>
        </a:defRPr>
      </a:lvl7pPr>
      <a:lvl8pPr marL="3429000" indent="-228600" algn="l" rtl="0" fontAlgn="base">
        <a:spcBef>
          <a:spcPct val="20000"/>
        </a:spcBef>
        <a:spcAft>
          <a:spcPct val="0"/>
        </a:spcAft>
        <a:buChar char="»"/>
        <a:defRPr sz="2600">
          <a:solidFill>
            <a:schemeClr val="tx1"/>
          </a:solidFill>
          <a:latin typeface="+mn-lt"/>
        </a:defRPr>
      </a:lvl8pPr>
      <a:lvl9pPr marL="3886200" indent="-228600" algn="l" rtl="0" fontAlgn="base">
        <a:spcBef>
          <a:spcPct val="20000"/>
        </a:spcBef>
        <a:spcAft>
          <a:spcPct val="0"/>
        </a:spcAft>
        <a:buChar char="»"/>
        <a:defRPr sz="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85800" y="1847850"/>
            <a:ext cx="7772400" cy="1466850"/>
          </a:xfrm>
        </p:spPr>
        <p:txBody>
          <a:bodyPr/>
          <a:lstStyle/>
          <a:p>
            <a:pPr algn="ctr" eaLnBrk="1" hangingPunct="1">
              <a:defRPr/>
            </a:pPr>
            <a:r>
              <a:rPr lang="en-US" sz="4000" b="1" dirty="0" smtClean="0"/>
              <a:t>Heat Illness Prevention</a:t>
            </a:r>
            <a:br>
              <a:rPr lang="en-US" sz="4000" b="1" dirty="0" smtClean="0"/>
            </a:br>
            <a:r>
              <a:rPr lang="en-US" sz="3000" b="1" dirty="0"/>
              <a:t>2014 </a:t>
            </a:r>
            <a:r>
              <a:rPr lang="en-US" sz="3000" b="1" dirty="0" smtClean="0"/>
              <a:t>DOL Safety Training Stand Down</a:t>
            </a:r>
            <a:r>
              <a:rPr lang="en-US" sz="4000" b="1" dirty="0" smtClean="0"/>
              <a:t/>
            </a:r>
            <a:br>
              <a:rPr lang="en-US" sz="4000" b="1" dirty="0" smtClean="0"/>
            </a:br>
            <a:r>
              <a:rPr lang="en-US" sz="2600" b="1" dirty="0" smtClean="0"/>
              <a:t>Heather Martin, MSPH </a:t>
            </a:r>
            <a:endParaRPr lang="en-US" sz="2600" b="1" dirty="0" smtClean="0"/>
          </a:p>
        </p:txBody>
      </p:sp>
    </p:spTree>
    <p:extLst>
      <p:ext uri="{BB962C8B-B14F-4D97-AF65-F5344CB8AC3E}">
        <p14:creationId xmlns:p14="http://schemas.microsoft.com/office/powerpoint/2010/main" val="3995172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Heat Stroke</a:t>
            </a:r>
            <a:endParaRPr lang="en-US" dirty="0"/>
          </a:p>
        </p:txBody>
      </p:sp>
      <p:sp>
        <p:nvSpPr>
          <p:cNvPr id="3" name="Content Placeholder 2"/>
          <p:cNvSpPr>
            <a:spLocks noGrp="1"/>
          </p:cNvSpPr>
          <p:nvPr>
            <p:ph idx="1"/>
          </p:nvPr>
        </p:nvSpPr>
        <p:spPr/>
        <p:txBody>
          <a:bodyPr/>
          <a:lstStyle/>
          <a:p>
            <a:r>
              <a:rPr lang="en-US" dirty="0" smtClean="0"/>
              <a:t>Heat stroke is a severe medical emergency!</a:t>
            </a:r>
          </a:p>
          <a:p>
            <a:r>
              <a:rPr lang="en-US" dirty="0" smtClean="0"/>
              <a:t>Get emergency medical assistance and/or get the individual to the hospital immediately.</a:t>
            </a:r>
          </a:p>
          <a:p>
            <a:r>
              <a:rPr lang="en-US" dirty="0" smtClean="0"/>
              <a:t>Move the individual to a cooler, air-conditioned environment.</a:t>
            </a:r>
          </a:p>
          <a:p>
            <a:r>
              <a:rPr lang="en-US" dirty="0" smtClean="0"/>
              <a:t>Do not give fluids.</a:t>
            </a:r>
            <a:endParaRPr lang="en-US" dirty="0"/>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10</a:t>
            </a:fld>
            <a:endParaRPr lang="en-US"/>
          </a:p>
        </p:txBody>
      </p:sp>
    </p:spTree>
    <p:extLst>
      <p:ext uri="{BB962C8B-B14F-4D97-AF65-F5344CB8AC3E}">
        <p14:creationId xmlns:p14="http://schemas.microsoft.com/office/powerpoint/2010/main" val="1992192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6"/>
          <p:cNvSpPr>
            <a:spLocks noGrp="1"/>
          </p:cNvSpPr>
          <p:nvPr>
            <p:ph type="sldNum" sz="quarter" idx="12"/>
          </p:nvPr>
        </p:nvSpPr>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defRPr/>
            </a:pPr>
            <a:fld id="{8123F252-BDB3-4D48-951E-32F0D94FF166}" type="slidenum">
              <a:rPr lang="en-US" sz="1400" smtClean="0">
                <a:solidFill>
                  <a:srgbClr val="4D4D4D"/>
                </a:solidFill>
              </a:rPr>
              <a:pPr eaLnBrk="1" hangingPunct="1">
                <a:defRPr/>
              </a:pPr>
              <a:t>11</a:t>
            </a:fld>
            <a:endParaRPr lang="en-US" sz="1400" smtClean="0">
              <a:solidFill>
                <a:srgbClr val="4D4D4D"/>
              </a:solidFill>
            </a:endParaRPr>
          </a:p>
        </p:txBody>
      </p:sp>
      <p:sp>
        <p:nvSpPr>
          <p:cNvPr id="11267" name="Rectangle 2"/>
          <p:cNvSpPr>
            <a:spLocks noGrp="1" noChangeArrowheads="1"/>
          </p:cNvSpPr>
          <p:nvPr>
            <p:ph type="title"/>
          </p:nvPr>
        </p:nvSpPr>
        <p:spPr>
          <a:xfrm>
            <a:off x="1143000" y="274638"/>
            <a:ext cx="8001000" cy="1325562"/>
          </a:xfrm>
        </p:spPr>
        <p:txBody>
          <a:bodyPr/>
          <a:lstStyle/>
          <a:p>
            <a:pPr eaLnBrk="1" hangingPunct="1"/>
            <a:r>
              <a:rPr lang="en-US" sz="3600" dirty="0" smtClean="0"/>
              <a:t>We Can Prevent Heat Illness </a:t>
            </a:r>
          </a:p>
        </p:txBody>
      </p:sp>
      <p:sp>
        <p:nvSpPr>
          <p:cNvPr id="10244" name="Rectangle 3"/>
          <p:cNvSpPr>
            <a:spLocks noGrp="1" noChangeArrowheads="1"/>
          </p:cNvSpPr>
          <p:nvPr>
            <p:ph type="body" sz="half" idx="1"/>
          </p:nvPr>
        </p:nvSpPr>
        <p:spPr>
          <a:xfrm>
            <a:off x="457200" y="1524000"/>
            <a:ext cx="4876800" cy="5029200"/>
          </a:xfrm>
        </p:spPr>
        <p:txBody>
          <a:bodyPr/>
          <a:lstStyle/>
          <a:p>
            <a:pPr marL="0" indent="0" algn="ctr" eaLnBrk="1" hangingPunct="1">
              <a:lnSpc>
                <a:spcPct val="90000"/>
              </a:lnSpc>
              <a:buFontTx/>
              <a:buNone/>
              <a:defRPr/>
            </a:pPr>
            <a:r>
              <a:rPr lang="en-US" sz="2600" dirty="0" smtClean="0"/>
              <a:t>Heat Exhaustion and Heat Stroke can be </a:t>
            </a:r>
            <a:r>
              <a:rPr lang="en-US" sz="2600" b="1" dirty="0" smtClean="0"/>
              <a:t>prevented: </a:t>
            </a:r>
          </a:p>
          <a:p>
            <a:pPr eaLnBrk="1" hangingPunct="1">
              <a:lnSpc>
                <a:spcPct val="90000"/>
              </a:lnSpc>
              <a:defRPr/>
            </a:pPr>
            <a:r>
              <a:rPr lang="en-US" sz="2600" b="1" dirty="0" smtClean="0"/>
              <a:t>Have a program including acclimatizion</a:t>
            </a:r>
          </a:p>
          <a:p>
            <a:pPr eaLnBrk="1" hangingPunct="1">
              <a:lnSpc>
                <a:spcPct val="90000"/>
              </a:lnSpc>
              <a:defRPr/>
            </a:pPr>
            <a:r>
              <a:rPr lang="en-US" sz="2600" b="1" dirty="0" smtClean="0"/>
              <a:t>Recognize</a:t>
            </a:r>
            <a:r>
              <a:rPr lang="en-US" sz="2600" dirty="0" smtClean="0"/>
              <a:t> </a:t>
            </a:r>
            <a:r>
              <a:rPr lang="en-US" sz="2600" b="1" dirty="0" smtClean="0"/>
              <a:t>signs and symptoms </a:t>
            </a:r>
            <a:r>
              <a:rPr lang="en-US" sz="2600" dirty="0" smtClean="0"/>
              <a:t>of heat exhaustion and heat stroke</a:t>
            </a:r>
          </a:p>
          <a:p>
            <a:pPr eaLnBrk="1" hangingPunct="1">
              <a:lnSpc>
                <a:spcPct val="90000"/>
              </a:lnSpc>
              <a:defRPr/>
            </a:pPr>
            <a:r>
              <a:rPr lang="en-US" sz="2600" dirty="0" smtClean="0"/>
              <a:t>Know </a:t>
            </a:r>
            <a:r>
              <a:rPr lang="en-US" sz="2600" b="1" dirty="0" smtClean="0"/>
              <a:t>when</a:t>
            </a:r>
            <a:r>
              <a:rPr lang="en-US" sz="2600" dirty="0" smtClean="0"/>
              <a:t> to take action </a:t>
            </a:r>
          </a:p>
          <a:p>
            <a:pPr eaLnBrk="1" hangingPunct="1">
              <a:lnSpc>
                <a:spcPct val="90000"/>
              </a:lnSpc>
              <a:defRPr/>
            </a:pPr>
            <a:r>
              <a:rPr lang="en-US" sz="2600" dirty="0" smtClean="0"/>
              <a:t>Know </a:t>
            </a:r>
            <a:r>
              <a:rPr lang="en-US" sz="2600" b="1" dirty="0" smtClean="0"/>
              <a:t>what to do </a:t>
            </a:r>
            <a:r>
              <a:rPr lang="en-US" sz="2600" dirty="0" smtClean="0"/>
              <a:t>when early symptoms are identified</a:t>
            </a:r>
          </a:p>
          <a:p>
            <a:pPr eaLnBrk="1" hangingPunct="1">
              <a:lnSpc>
                <a:spcPct val="90000"/>
              </a:lnSpc>
              <a:defRPr/>
            </a:pPr>
            <a:r>
              <a:rPr lang="en-US" sz="2600" dirty="0" smtClean="0"/>
              <a:t>Include frequent </a:t>
            </a:r>
            <a:r>
              <a:rPr lang="en-US" sz="2600" b="1" dirty="0" smtClean="0"/>
              <a:t>water</a:t>
            </a:r>
            <a:r>
              <a:rPr lang="en-US" sz="2600" dirty="0" smtClean="0"/>
              <a:t> breaks, provide </a:t>
            </a:r>
            <a:r>
              <a:rPr lang="en-US" sz="2600" b="1" dirty="0" smtClean="0"/>
              <a:t>shade</a:t>
            </a:r>
            <a:r>
              <a:rPr lang="en-US" sz="2600" dirty="0" smtClean="0"/>
              <a:t> and allow ample time to </a:t>
            </a:r>
            <a:r>
              <a:rPr lang="en-US" sz="2600" b="1" dirty="0" smtClean="0"/>
              <a:t>rest</a:t>
            </a:r>
          </a:p>
        </p:txBody>
      </p:sp>
      <p:grpSp>
        <p:nvGrpSpPr>
          <p:cNvPr id="11269" name="Group 15"/>
          <p:cNvGrpSpPr>
            <a:grpSpLocks/>
          </p:cNvGrpSpPr>
          <p:nvPr/>
        </p:nvGrpSpPr>
        <p:grpSpPr bwMode="auto">
          <a:xfrm>
            <a:off x="5943600" y="2017713"/>
            <a:ext cx="2743200" cy="1944687"/>
            <a:chOff x="2952" y="1200"/>
            <a:chExt cx="1728" cy="1225"/>
          </a:xfrm>
        </p:grpSpPr>
        <p:pic>
          <p:nvPicPr>
            <p:cNvPr id="11273" name="Picture 8" descr="factsheet"/>
            <p:cNvPicPr>
              <a:picLocks noChangeArrowheads="1"/>
            </p:cNvPicPr>
            <p:nvPr/>
          </p:nvPicPr>
          <p:blipFill>
            <a:blip r:embed="rId3">
              <a:extLst>
                <a:ext uri="{28A0092B-C50C-407E-A947-70E740481C1C}">
                  <a14:useLocalDpi xmlns:a14="http://schemas.microsoft.com/office/drawing/2010/main" val="0"/>
                </a:ext>
              </a:extLst>
            </a:blip>
            <a:srcRect l="19386" t="37743" r="54930" b="47789"/>
            <a:stretch>
              <a:fillRect/>
            </a:stretch>
          </p:blipFill>
          <p:spPr bwMode="auto">
            <a:xfrm>
              <a:off x="3168" y="1440"/>
              <a:ext cx="1296" cy="98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99689" name="Rectangle 9"/>
            <p:cNvSpPr>
              <a:spLocks noChangeArrowheads="1"/>
            </p:cNvSpPr>
            <p:nvPr/>
          </p:nvSpPr>
          <p:spPr bwMode="auto">
            <a:xfrm>
              <a:off x="2952" y="1200"/>
              <a:ext cx="1728" cy="240"/>
            </a:xfrm>
            <a:prstGeom prst="rect">
              <a:avLst/>
            </a:prstGeom>
            <a:solidFill>
              <a:srgbClr val="FF99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600" b="1">
                  <a:effectLst>
                    <a:outerShdw blurRad="38100" dist="38100" dir="2700000" algn="tl">
                      <a:srgbClr val="FFFFFF"/>
                    </a:outerShdw>
                  </a:effectLst>
                  <a:cs typeface="+mn-cs"/>
                </a:rPr>
                <a:t>Heat Exhaustion</a:t>
              </a:r>
            </a:p>
          </p:txBody>
        </p:sp>
      </p:grpSp>
      <p:grpSp>
        <p:nvGrpSpPr>
          <p:cNvPr id="11270" name="Group 14"/>
          <p:cNvGrpSpPr>
            <a:grpSpLocks/>
          </p:cNvGrpSpPr>
          <p:nvPr/>
        </p:nvGrpSpPr>
        <p:grpSpPr bwMode="auto">
          <a:xfrm>
            <a:off x="4876800" y="4075113"/>
            <a:ext cx="2743200" cy="1944687"/>
            <a:chOff x="3792" y="2496"/>
            <a:chExt cx="1728" cy="1225"/>
          </a:xfrm>
        </p:grpSpPr>
        <p:pic>
          <p:nvPicPr>
            <p:cNvPr id="11271" name="Picture 7" descr="factsheet"/>
            <p:cNvPicPr>
              <a:picLocks noChangeArrowheads="1"/>
            </p:cNvPicPr>
            <p:nvPr/>
          </p:nvPicPr>
          <p:blipFill>
            <a:blip r:embed="rId3">
              <a:extLst>
                <a:ext uri="{28A0092B-C50C-407E-A947-70E740481C1C}">
                  <a14:useLocalDpi xmlns:a14="http://schemas.microsoft.com/office/drawing/2010/main" val="0"/>
                </a:ext>
              </a:extLst>
            </a:blip>
            <a:srcRect l="56801" t="38341" r="15405" b="49243"/>
            <a:stretch>
              <a:fillRect/>
            </a:stretch>
          </p:blipFill>
          <p:spPr bwMode="auto">
            <a:xfrm>
              <a:off x="4032" y="2736"/>
              <a:ext cx="1248" cy="98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99693" name="Rectangle 13"/>
            <p:cNvSpPr>
              <a:spLocks noChangeArrowheads="1"/>
            </p:cNvSpPr>
            <p:nvPr/>
          </p:nvSpPr>
          <p:spPr bwMode="auto">
            <a:xfrm>
              <a:off x="3792" y="2496"/>
              <a:ext cx="1728" cy="240"/>
            </a:xfrm>
            <a:prstGeom prst="rect">
              <a:avLst/>
            </a:prstGeom>
            <a:solidFill>
              <a:srgbClr val="FF99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600" b="1">
                  <a:effectLst>
                    <a:outerShdw blurRad="38100" dist="38100" dir="2700000" algn="tl">
                      <a:srgbClr val="FFFFFF"/>
                    </a:outerShdw>
                  </a:effectLst>
                  <a:cs typeface="+mn-cs"/>
                </a:rPr>
                <a:t>Heat Stroke</a:t>
              </a:r>
            </a:p>
          </p:txBody>
        </p:sp>
      </p:grpSp>
    </p:spTree>
    <p:extLst>
      <p:ext uri="{BB962C8B-B14F-4D97-AF65-F5344CB8AC3E}">
        <p14:creationId xmlns:p14="http://schemas.microsoft.com/office/powerpoint/2010/main" val="1717633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8"/>
          <p:cNvSpPr>
            <a:spLocks noGrp="1"/>
          </p:cNvSpPr>
          <p:nvPr>
            <p:ph type="sldNum" sz="quarter" idx="12"/>
          </p:nvPr>
        </p:nvSpPr>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defRPr/>
            </a:pPr>
            <a:fld id="{CA3CB1F9-259E-4841-8FCE-9C749E6F6093}" type="slidenum">
              <a:rPr lang="en-US" sz="1400" smtClean="0">
                <a:solidFill>
                  <a:srgbClr val="4D4D4D"/>
                </a:solidFill>
              </a:rPr>
              <a:pPr eaLnBrk="1" hangingPunct="1">
                <a:defRPr/>
              </a:pPr>
              <a:t>12</a:t>
            </a:fld>
            <a:endParaRPr lang="en-US" sz="1400" smtClean="0">
              <a:solidFill>
                <a:srgbClr val="4D4D4D"/>
              </a:solidFill>
            </a:endParaRPr>
          </a:p>
        </p:txBody>
      </p:sp>
      <p:grpSp>
        <p:nvGrpSpPr>
          <p:cNvPr id="12291" name="Group 42"/>
          <p:cNvGrpSpPr>
            <a:grpSpLocks/>
          </p:cNvGrpSpPr>
          <p:nvPr/>
        </p:nvGrpSpPr>
        <p:grpSpPr bwMode="auto">
          <a:xfrm>
            <a:off x="4572000" y="1296988"/>
            <a:ext cx="4160838" cy="3427412"/>
            <a:chOff x="2880" y="1009"/>
            <a:chExt cx="2621" cy="2159"/>
          </a:xfrm>
        </p:grpSpPr>
        <p:pic>
          <p:nvPicPr>
            <p:cNvPr id="1230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1437"/>
              <a:ext cx="2208" cy="1731"/>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12304" name="AutoShape 34"/>
            <p:cNvSpPr>
              <a:spLocks noChangeArrowheads="1"/>
            </p:cNvSpPr>
            <p:nvPr/>
          </p:nvSpPr>
          <p:spPr bwMode="auto">
            <a:xfrm rot="644813" flipH="1">
              <a:off x="4944" y="1009"/>
              <a:ext cx="557" cy="135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8 w 21600"/>
                <a:gd name="T13" fmla="*/ 4495 h 21600"/>
                <a:gd name="T14" fmla="*/ 17102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Oval 35"/>
            <p:cNvSpPr>
              <a:spLocks noChangeArrowheads="1"/>
            </p:cNvSpPr>
            <p:nvPr/>
          </p:nvSpPr>
          <p:spPr bwMode="auto">
            <a:xfrm>
              <a:off x="4872" y="2361"/>
              <a:ext cx="240" cy="238"/>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WordArt 20"/>
            <p:cNvSpPr>
              <a:spLocks noChangeArrowheads="1" noChangeShapeType="1" noTextEdit="1"/>
            </p:cNvSpPr>
            <p:nvPr/>
          </p:nvSpPr>
          <p:spPr bwMode="auto">
            <a:xfrm rot="6069126">
              <a:off x="4588" y="1604"/>
              <a:ext cx="1138" cy="234"/>
            </a:xfrm>
            <a:prstGeom prst="rect">
              <a:avLst/>
            </a:prstGeom>
          </p:spPr>
          <p:txBody>
            <a:bodyPr vert="wordArtVert" wrap="none" fromWordArt="1">
              <a:prstTxWarp prst="textPlain">
                <a:avLst>
                  <a:gd name="adj" fmla="val 50000"/>
                </a:avLst>
              </a:prstTxWarp>
            </a:bodyPr>
            <a:lstStyle/>
            <a:p>
              <a:pPr algn="ctr" fontAlgn="auto">
                <a:defRPr/>
              </a:pPr>
              <a:r>
                <a:rPr lang="en-US" sz="1800" b="1" kern="10" dirty="0">
                  <a:ln w="9525">
                    <a:solidFill>
                      <a:srgbClr val="000000"/>
                    </a:solidFill>
                    <a:round/>
                    <a:headEnd/>
                    <a:tailEnd/>
                  </a:ln>
                  <a:solidFill>
                    <a:srgbClr val="CCFFCC"/>
                  </a:solidFill>
                  <a:latin typeface="Bookman Old Style"/>
                </a:rPr>
                <a:t> </a:t>
              </a:r>
              <a:r>
                <a:rPr lang="en-US" sz="1800" b="1" kern="10" dirty="0">
                  <a:ln w="9525">
                    <a:solidFill>
                      <a:srgbClr val="000000"/>
                    </a:solidFill>
                    <a:round/>
                    <a:headEnd/>
                    <a:tailEnd/>
                  </a:ln>
                  <a:solidFill>
                    <a:schemeClr val="bg1"/>
                  </a:solidFill>
                  <a:latin typeface="Bookman Old Style"/>
                </a:rPr>
                <a:t>REST</a:t>
              </a:r>
            </a:p>
          </p:txBody>
        </p:sp>
      </p:grpSp>
      <p:sp>
        <p:nvSpPr>
          <p:cNvPr id="12292" name="Rectangle 2"/>
          <p:cNvSpPr>
            <a:spLocks noGrp="1" noChangeArrowheads="1"/>
          </p:cNvSpPr>
          <p:nvPr>
            <p:ph type="title" sz="quarter"/>
          </p:nvPr>
        </p:nvSpPr>
        <p:spPr/>
        <p:txBody>
          <a:bodyPr/>
          <a:lstStyle/>
          <a:p>
            <a:pPr eaLnBrk="1" hangingPunct="1"/>
            <a:r>
              <a:rPr lang="en-US" dirty="0" smtClean="0"/>
              <a:t>Prevention Campaign</a:t>
            </a:r>
          </a:p>
        </p:txBody>
      </p:sp>
      <p:grpSp>
        <p:nvGrpSpPr>
          <p:cNvPr id="12293" name="Group 44"/>
          <p:cNvGrpSpPr>
            <a:grpSpLocks/>
          </p:cNvGrpSpPr>
          <p:nvPr/>
        </p:nvGrpSpPr>
        <p:grpSpPr bwMode="auto">
          <a:xfrm>
            <a:off x="685800" y="1676400"/>
            <a:ext cx="3810000" cy="2590800"/>
            <a:chOff x="432" y="1056"/>
            <a:chExt cx="2400" cy="1632"/>
          </a:xfrm>
        </p:grpSpPr>
        <p:pic>
          <p:nvPicPr>
            <p:cNvPr id="12299" name="Picture 14" descr="Man getting water from water contai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 y="1152"/>
              <a:ext cx="2208" cy="153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12300" name="AutoShape 22"/>
            <p:cNvSpPr>
              <a:spLocks noChangeArrowheads="1"/>
            </p:cNvSpPr>
            <p:nvPr/>
          </p:nvSpPr>
          <p:spPr bwMode="auto">
            <a:xfrm rot="432030" flipH="1">
              <a:off x="2400" y="1056"/>
              <a:ext cx="432" cy="110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Oval 25"/>
            <p:cNvSpPr>
              <a:spLocks noChangeArrowheads="1"/>
            </p:cNvSpPr>
            <p:nvPr/>
          </p:nvSpPr>
          <p:spPr bwMode="auto">
            <a:xfrm rot="1133166">
              <a:off x="2412" y="2184"/>
              <a:ext cx="240" cy="240"/>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WordArt 19"/>
            <p:cNvSpPr>
              <a:spLocks noChangeArrowheads="1" noChangeShapeType="1" noTextEdit="1"/>
            </p:cNvSpPr>
            <p:nvPr/>
          </p:nvSpPr>
          <p:spPr bwMode="auto">
            <a:xfrm rot="5814866">
              <a:off x="2127" y="1511"/>
              <a:ext cx="970" cy="278"/>
            </a:xfrm>
            <a:prstGeom prst="rect">
              <a:avLst/>
            </a:prstGeom>
          </p:spPr>
          <p:txBody>
            <a:bodyPr vert="wordArtVert" wrap="none" fromWordArt="1">
              <a:prstTxWarp prst="textPlain">
                <a:avLst>
                  <a:gd name="adj" fmla="val 50000"/>
                </a:avLst>
              </a:prstTxWarp>
            </a:bodyPr>
            <a:lstStyle/>
            <a:p>
              <a:pPr algn="ctr" fontAlgn="auto"/>
              <a:r>
                <a:rPr lang="en-US" sz="1800" b="1" kern="10">
                  <a:ln w="9525">
                    <a:solidFill>
                      <a:srgbClr val="000000"/>
                    </a:solidFill>
                    <a:round/>
                    <a:headEnd/>
                    <a:tailEnd/>
                  </a:ln>
                  <a:solidFill>
                    <a:schemeClr val="bg1"/>
                  </a:solidFill>
                  <a:latin typeface="Bookman Old Style"/>
                </a:rPr>
                <a:t>WATER</a:t>
              </a:r>
            </a:p>
          </p:txBody>
        </p:sp>
      </p:grpSp>
      <p:grpSp>
        <p:nvGrpSpPr>
          <p:cNvPr id="12294" name="Group 38"/>
          <p:cNvGrpSpPr>
            <a:grpSpLocks/>
          </p:cNvGrpSpPr>
          <p:nvPr/>
        </p:nvGrpSpPr>
        <p:grpSpPr bwMode="auto">
          <a:xfrm>
            <a:off x="2514600" y="4305300"/>
            <a:ext cx="4114800" cy="2171700"/>
            <a:chOff x="816" y="2604"/>
            <a:chExt cx="2592" cy="1368"/>
          </a:xfrm>
        </p:grpSpPr>
        <p:pic>
          <p:nvPicPr>
            <p:cNvPr id="12295"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 y="2640"/>
              <a:ext cx="2208" cy="133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12296" name="AutoShape 32"/>
            <p:cNvSpPr>
              <a:spLocks noChangeArrowheads="1"/>
            </p:cNvSpPr>
            <p:nvPr/>
          </p:nvSpPr>
          <p:spPr bwMode="auto">
            <a:xfrm rot="709506">
              <a:off x="2976" y="2604"/>
              <a:ext cx="432" cy="110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Oval 33"/>
            <p:cNvSpPr>
              <a:spLocks noChangeArrowheads="1"/>
            </p:cNvSpPr>
            <p:nvPr/>
          </p:nvSpPr>
          <p:spPr bwMode="auto">
            <a:xfrm>
              <a:off x="2940" y="3720"/>
              <a:ext cx="240" cy="240"/>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WordArt 21"/>
            <p:cNvSpPr>
              <a:spLocks noChangeArrowheads="1" noChangeShapeType="1" noTextEdit="1"/>
            </p:cNvSpPr>
            <p:nvPr/>
          </p:nvSpPr>
          <p:spPr bwMode="auto">
            <a:xfrm rot="6086315">
              <a:off x="2684" y="3030"/>
              <a:ext cx="1008" cy="228"/>
            </a:xfrm>
            <a:prstGeom prst="rect">
              <a:avLst/>
            </a:prstGeom>
          </p:spPr>
          <p:txBody>
            <a:bodyPr vert="wordArtVert" wrap="none" fromWordArt="1">
              <a:prstTxWarp prst="textPlain">
                <a:avLst>
                  <a:gd name="adj" fmla="val 50000"/>
                </a:avLst>
              </a:prstTxWarp>
            </a:bodyPr>
            <a:lstStyle/>
            <a:p>
              <a:pPr algn="ctr" fontAlgn="auto"/>
              <a:r>
                <a:rPr lang="en-US" sz="1800" b="1" kern="10">
                  <a:ln w="9525">
                    <a:solidFill>
                      <a:srgbClr val="000000"/>
                    </a:solidFill>
                    <a:round/>
                    <a:headEnd/>
                    <a:tailEnd/>
                  </a:ln>
                  <a:solidFill>
                    <a:schemeClr val="bg1"/>
                  </a:solidFill>
                  <a:latin typeface="Bookman Old Style"/>
                </a:rPr>
                <a:t>SHADE</a:t>
              </a:r>
            </a:p>
          </p:txBody>
        </p:sp>
      </p:grpSp>
    </p:spTree>
    <p:extLst>
      <p:ext uri="{BB962C8B-B14F-4D97-AF65-F5344CB8AC3E}">
        <p14:creationId xmlns:p14="http://schemas.microsoft.com/office/powerpoint/2010/main" val="63239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Heat Illness Prevention Resources</a:t>
            </a:r>
            <a:br>
              <a:rPr lang="en-US" sz="3600" dirty="0" smtClean="0"/>
            </a:br>
            <a:r>
              <a:rPr lang="en-US" sz="2600" dirty="0" smtClean="0">
                <a:solidFill>
                  <a:srgbClr val="FF0000"/>
                </a:solidFill>
                <a:ea typeface="ＭＳ Ｐゴシック" pitchFamily="34" charset="-128"/>
              </a:rPr>
              <a:t>www.osha.gov/heat</a:t>
            </a:r>
            <a:r>
              <a:rPr lang="en-US" sz="2600" dirty="0">
                <a:ea typeface="ＭＳ Ｐゴシック" pitchFamily="34" charset="-128"/>
              </a:rPr>
              <a:t/>
            </a:r>
            <a:br>
              <a:rPr lang="en-US" sz="2600" dirty="0">
                <a:ea typeface="ＭＳ Ｐゴシック" pitchFamily="34" charset="-128"/>
              </a:rPr>
            </a:br>
            <a:endParaRPr lang="en-US" sz="2600" dirty="0"/>
          </a:p>
        </p:txBody>
      </p:sp>
      <p:sp>
        <p:nvSpPr>
          <p:cNvPr id="5" name="Slide Number Placeholder 4"/>
          <p:cNvSpPr>
            <a:spLocks noGrp="1"/>
          </p:cNvSpPr>
          <p:nvPr>
            <p:ph type="sldNum" sz="quarter" idx="12"/>
          </p:nvPr>
        </p:nvSpPr>
        <p:spPr/>
        <p:txBody>
          <a:bodyPr/>
          <a:lstStyle/>
          <a:p>
            <a:pPr>
              <a:defRPr/>
            </a:pPr>
            <a:fld id="{1B5B6B11-EE80-4F33-819D-9C6E903F184B}" type="slidenum">
              <a:rPr lang="en-US" smtClean="0"/>
              <a:pPr>
                <a:defRPr/>
              </a:pPr>
              <a:t>13</a:t>
            </a:fld>
            <a:endParaRPr lang="en-US" dirty="0"/>
          </a:p>
        </p:txBody>
      </p:sp>
      <p:pic>
        <p:nvPicPr>
          <p:cNvPr id="7681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1" y="1411482"/>
            <a:ext cx="9525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12"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1" y="2929524"/>
            <a:ext cx="9525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1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7721" y="1411482"/>
            <a:ext cx="9525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14"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1" y="4580699"/>
            <a:ext cx="9525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15"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600" y="2929523"/>
            <a:ext cx="9525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16"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8600" y="4640066"/>
            <a:ext cx="95250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394461" y="927802"/>
            <a:ext cx="6606539" cy="6001643"/>
          </a:xfrm>
          <a:prstGeom prst="rect">
            <a:avLst/>
          </a:prstGeom>
        </p:spPr>
        <p:txBody>
          <a:bodyPr wrap="square">
            <a:spAutoFit/>
          </a:bodyPr>
          <a:lstStyle/>
          <a:p>
            <a:pPr marL="342900" indent="-342900" fontAlgn="base">
              <a:spcBef>
                <a:spcPct val="0"/>
              </a:spcBef>
              <a:spcAft>
                <a:spcPct val="0"/>
              </a:spcAft>
              <a:buFont typeface="Arial" pitchFamily="34" charset="0"/>
              <a:buChar char="•"/>
            </a:pPr>
            <a:endParaRPr lang="en-US" sz="2600" dirty="0">
              <a:solidFill>
                <a:srgbClr val="000000"/>
              </a:solidFill>
              <a:cs typeface="Arial" charset="0"/>
            </a:endParaRPr>
          </a:p>
          <a:p>
            <a:pPr marL="457200" indent="-457200" fontAlgn="base">
              <a:spcBef>
                <a:spcPct val="0"/>
              </a:spcBef>
              <a:spcAft>
                <a:spcPct val="0"/>
              </a:spcAft>
              <a:buFont typeface="Arial" pitchFamily="34" charset="0"/>
              <a:buChar char="•"/>
            </a:pPr>
            <a:r>
              <a:rPr lang="en-US" sz="2600" dirty="0" smtClean="0">
                <a:solidFill>
                  <a:srgbClr val="000000"/>
                </a:solidFill>
                <a:cs typeface="Arial" charset="0"/>
              </a:rPr>
              <a:t>Website</a:t>
            </a:r>
            <a:endParaRPr lang="en-US" sz="2600" dirty="0" smtClean="0"/>
          </a:p>
          <a:p>
            <a:pPr marL="457200" indent="-457200" fontAlgn="base">
              <a:spcBef>
                <a:spcPct val="0"/>
              </a:spcBef>
              <a:spcAft>
                <a:spcPct val="0"/>
              </a:spcAft>
              <a:buFont typeface="Arial" pitchFamily="34" charset="0"/>
              <a:buChar char="•"/>
            </a:pPr>
            <a:r>
              <a:rPr lang="en-US" sz="2600" dirty="0" smtClean="0">
                <a:solidFill>
                  <a:srgbClr val="000000"/>
                </a:solidFill>
                <a:cs typeface="Arial" charset="0"/>
              </a:rPr>
              <a:t>Illustrated</a:t>
            </a:r>
            <a:r>
              <a:rPr lang="en-US" sz="2600" dirty="0">
                <a:solidFill>
                  <a:srgbClr val="000000"/>
                </a:solidFill>
                <a:cs typeface="Arial" charset="0"/>
              </a:rPr>
              <a:t>, Low-Literacy Fact Sheets </a:t>
            </a:r>
          </a:p>
          <a:p>
            <a:pPr marL="457200" indent="-457200" fontAlgn="base">
              <a:spcBef>
                <a:spcPct val="0"/>
              </a:spcBef>
              <a:spcAft>
                <a:spcPct val="0"/>
              </a:spcAft>
              <a:buFont typeface="Arial" pitchFamily="34" charset="0"/>
              <a:buChar char="•"/>
            </a:pPr>
            <a:r>
              <a:rPr lang="en-US" sz="2600" dirty="0">
                <a:solidFill>
                  <a:srgbClr val="000000"/>
                </a:solidFill>
                <a:cs typeface="Arial" charset="0"/>
              </a:rPr>
              <a:t>Worksite Poster </a:t>
            </a:r>
          </a:p>
          <a:p>
            <a:pPr marL="457200" indent="-457200" fontAlgn="base">
              <a:spcBef>
                <a:spcPct val="0"/>
              </a:spcBef>
              <a:spcAft>
                <a:spcPct val="0"/>
              </a:spcAft>
              <a:buFont typeface="Arial" pitchFamily="34" charset="0"/>
              <a:buChar char="•"/>
            </a:pPr>
            <a:r>
              <a:rPr lang="en-US" sz="2600" dirty="0">
                <a:solidFill>
                  <a:srgbClr val="000000"/>
                </a:solidFill>
                <a:cs typeface="Arial" charset="0"/>
              </a:rPr>
              <a:t>Community Poster </a:t>
            </a:r>
          </a:p>
          <a:p>
            <a:pPr marL="457200" indent="-457200" fontAlgn="base">
              <a:spcBef>
                <a:spcPct val="0"/>
              </a:spcBef>
              <a:spcAft>
                <a:spcPct val="0"/>
              </a:spcAft>
              <a:buFont typeface="Arial" pitchFamily="34" charset="0"/>
              <a:buChar char="•"/>
            </a:pPr>
            <a:r>
              <a:rPr lang="en-US" sz="2600" dirty="0">
                <a:solidFill>
                  <a:srgbClr val="000000"/>
                </a:solidFill>
                <a:cs typeface="Arial" charset="0"/>
              </a:rPr>
              <a:t>Training Guide </a:t>
            </a:r>
          </a:p>
          <a:p>
            <a:pPr marL="457200" indent="-457200" fontAlgn="base">
              <a:spcBef>
                <a:spcPct val="0"/>
              </a:spcBef>
              <a:spcAft>
                <a:spcPct val="0"/>
              </a:spcAft>
              <a:buFont typeface="Arial" pitchFamily="34" charset="0"/>
              <a:buChar char="•"/>
            </a:pPr>
            <a:r>
              <a:rPr lang="en-US" sz="2600" dirty="0">
                <a:solidFill>
                  <a:srgbClr val="000000"/>
                </a:solidFill>
                <a:cs typeface="Arial" charset="0"/>
              </a:rPr>
              <a:t>Using the Heat Index: </a:t>
            </a:r>
            <a:endParaRPr lang="en-US" sz="2600" dirty="0" smtClean="0">
              <a:solidFill>
                <a:srgbClr val="000000"/>
              </a:solidFill>
              <a:cs typeface="Arial" charset="0"/>
            </a:endParaRPr>
          </a:p>
          <a:p>
            <a:pPr fontAlgn="base">
              <a:spcBef>
                <a:spcPct val="0"/>
              </a:spcBef>
              <a:spcAft>
                <a:spcPct val="0"/>
              </a:spcAft>
            </a:pPr>
            <a:r>
              <a:rPr lang="en-US" sz="2600" dirty="0" smtClean="0">
                <a:solidFill>
                  <a:srgbClr val="000000"/>
                </a:solidFill>
                <a:cs typeface="Arial" charset="0"/>
              </a:rPr>
              <a:t>	A </a:t>
            </a:r>
            <a:r>
              <a:rPr lang="en-US" sz="2600" dirty="0">
                <a:solidFill>
                  <a:srgbClr val="000000"/>
                </a:solidFill>
                <a:cs typeface="Arial" charset="0"/>
              </a:rPr>
              <a:t>Guide for Employers</a:t>
            </a:r>
          </a:p>
          <a:p>
            <a:pPr marL="457200" indent="-457200" fontAlgn="base">
              <a:spcBef>
                <a:spcPct val="0"/>
              </a:spcBef>
              <a:spcAft>
                <a:spcPct val="0"/>
              </a:spcAft>
              <a:buFont typeface="Arial" pitchFamily="34" charset="0"/>
              <a:buChar char="•"/>
            </a:pPr>
            <a:r>
              <a:rPr lang="en-US" sz="2600" dirty="0">
                <a:solidFill>
                  <a:srgbClr val="000000"/>
                </a:solidFill>
                <a:cs typeface="Arial" charset="0"/>
              </a:rPr>
              <a:t>Outreach Wallet Card </a:t>
            </a:r>
          </a:p>
          <a:p>
            <a:pPr marL="457200" indent="-457200" fontAlgn="base">
              <a:spcBef>
                <a:spcPct val="0"/>
              </a:spcBef>
              <a:spcAft>
                <a:spcPct val="0"/>
              </a:spcAft>
              <a:buFont typeface="Arial" pitchFamily="34" charset="0"/>
              <a:buChar char="•"/>
            </a:pPr>
            <a:r>
              <a:rPr lang="en-US" sz="2600" dirty="0">
                <a:solidFill>
                  <a:srgbClr val="000000"/>
                </a:solidFill>
                <a:cs typeface="Arial" charset="0"/>
              </a:rPr>
              <a:t>OSHA's Heat Smartphone App</a:t>
            </a:r>
          </a:p>
          <a:p>
            <a:pPr marL="457200" indent="-457200" fontAlgn="base">
              <a:spcBef>
                <a:spcPct val="0"/>
              </a:spcBef>
              <a:spcAft>
                <a:spcPct val="0"/>
              </a:spcAft>
              <a:buFont typeface="Arial" pitchFamily="34" charset="0"/>
              <a:buChar char="•"/>
            </a:pPr>
            <a:r>
              <a:rPr lang="en-US" sz="2600" dirty="0" smtClean="0">
                <a:solidFill>
                  <a:srgbClr val="000000"/>
                </a:solidFill>
                <a:cs typeface="Arial" charset="0"/>
              </a:rPr>
              <a:t>OSHA Compliance Assistance </a:t>
            </a:r>
          </a:p>
          <a:p>
            <a:pPr fontAlgn="base">
              <a:spcBef>
                <a:spcPct val="0"/>
              </a:spcBef>
              <a:spcAft>
                <a:spcPct val="0"/>
              </a:spcAft>
            </a:pPr>
            <a:r>
              <a:rPr lang="en-US" sz="2600" dirty="0">
                <a:solidFill>
                  <a:srgbClr val="000000"/>
                </a:solidFill>
                <a:cs typeface="Arial" charset="0"/>
              </a:rPr>
              <a:t>	</a:t>
            </a:r>
            <a:r>
              <a:rPr lang="en-US" sz="2600" dirty="0" smtClean="0">
                <a:solidFill>
                  <a:srgbClr val="000000"/>
                </a:solidFill>
                <a:cs typeface="Arial" charset="0"/>
              </a:rPr>
              <a:t>1-800-321-OSHA</a:t>
            </a:r>
            <a:endParaRPr lang="en-US" sz="2600" dirty="0">
              <a:solidFill>
                <a:srgbClr val="000000"/>
              </a:solidFill>
              <a:cs typeface="Arial" charset="0"/>
            </a:endParaRPr>
          </a:p>
          <a:p>
            <a:pPr fontAlgn="base">
              <a:spcBef>
                <a:spcPct val="0"/>
              </a:spcBef>
              <a:spcAft>
                <a:spcPct val="0"/>
              </a:spcAft>
            </a:pPr>
            <a:r>
              <a:rPr lang="en-US" sz="2600" dirty="0">
                <a:solidFill>
                  <a:srgbClr val="000000"/>
                </a:solidFill>
                <a:cs typeface="Arial" charset="0"/>
              </a:rPr>
              <a:t>	</a:t>
            </a:r>
            <a:endParaRPr lang="en-US" sz="2600" dirty="0" smtClean="0">
              <a:solidFill>
                <a:srgbClr val="000000"/>
              </a:solidFill>
              <a:cs typeface="Arial" charset="0"/>
            </a:endParaRPr>
          </a:p>
          <a:p>
            <a:pPr algn="ctr" fontAlgn="base">
              <a:spcBef>
                <a:spcPct val="0"/>
              </a:spcBef>
              <a:spcAft>
                <a:spcPct val="0"/>
              </a:spcAft>
            </a:pPr>
            <a:r>
              <a:rPr lang="en-US" sz="2600" dirty="0" smtClean="0">
                <a:solidFill>
                  <a:srgbClr val="000000"/>
                </a:solidFill>
                <a:cs typeface="Arial" charset="0"/>
              </a:rPr>
              <a:t>All are free and available in SPANISH</a:t>
            </a:r>
            <a:endParaRPr lang="en-US" sz="2000" dirty="0">
              <a:solidFill>
                <a:srgbClr val="000000"/>
              </a:solidFill>
              <a:latin typeface="Arial" charset="0"/>
              <a:cs typeface="Arial" charset="0"/>
            </a:endParaRPr>
          </a:p>
          <a:p>
            <a:pPr marL="342900" indent="-342900" fontAlgn="base">
              <a:spcBef>
                <a:spcPct val="0"/>
              </a:spcBef>
              <a:spcAft>
                <a:spcPct val="0"/>
              </a:spcAft>
              <a:buFont typeface="Arial" pitchFamily="34" charset="0"/>
              <a:buChar char="•"/>
            </a:pPr>
            <a:endParaRPr lang="en-US" sz="2000" dirty="0">
              <a:solidFill>
                <a:srgbClr val="000000"/>
              </a:solidFill>
              <a:latin typeface="Arial" charset="0"/>
              <a:cs typeface="Arial" charset="0"/>
            </a:endParaRPr>
          </a:p>
        </p:txBody>
      </p:sp>
      <p:pic>
        <p:nvPicPr>
          <p:cNvPr id="76818" name="Picture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2700923"/>
            <a:ext cx="1262061"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173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600" dirty="0" smtClean="0"/>
              <a:t>OSHA Smartphone App</a:t>
            </a:r>
          </a:p>
        </p:txBody>
      </p:sp>
      <p:sp>
        <p:nvSpPr>
          <p:cNvPr id="5" name="Slide Number Placeholder 4"/>
          <p:cNvSpPr>
            <a:spLocks noGrp="1"/>
          </p:cNvSpPr>
          <p:nvPr>
            <p:ph type="sldNum" sz="quarter" idx="12"/>
          </p:nvPr>
        </p:nvSpPr>
        <p:spPr/>
        <p:txBody>
          <a:bodyPr/>
          <a:lstStyle/>
          <a:p>
            <a:pPr>
              <a:defRPr/>
            </a:pPr>
            <a:fld id="{EA81A013-D11A-4F32-BBA8-80732495CD42}" type="slidenum">
              <a:rPr lang="en-US" smtClean="0"/>
              <a:pPr>
                <a:defRPr/>
              </a:pPr>
              <a:t>14</a:t>
            </a:fld>
            <a:endParaRPr lang="en-US"/>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524000"/>
            <a:ext cx="2838450" cy="496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1" name="TextBox 5"/>
          <p:cNvSpPr txBox="1">
            <a:spLocks noChangeArrowheads="1"/>
          </p:cNvSpPr>
          <p:nvPr/>
        </p:nvSpPr>
        <p:spPr bwMode="auto">
          <a:xfrm>
            <a:off x="4648200" y="1828800"/>
            <a:ext cx="4191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cs typeface="Arial" charset="0"/>
              </a:defRPr>
            </a:lvl9pPr>
          </a:lstStyle>
          <a:p>
            <a:pPr eaLnBrk="1" hangingPunct="1">
              <a:buFont typeface="Arial" charset="0"/>
              <a:buChar char="•"/>
            </a:pPr>
            <a:endParaRPr lang="en-US" sz="2800" dirty="0" smtClean="0"/>
          </a:p>
          <a:p>
            <a:pPr eaLnBrk="1" hangingPunct="1">
              <a:buFont typeface="Arial" charset="0"/>
              <a:buChar char="•"/>
            </a:pPr>
            <a:r>
              <a:rPr lang="en-US" sz="2800" dirty="0" smtClean="0"/>
              <a:t>Calculates </a:t>
            </a:r>
            <a:r>
              <a:rPr lang="en-US" sz="2800" dirty="0"/>
              <a:t>heat index</a:t>
            </a:r>
          </a:p>
          <a:p>
            <a:pPr eaLnBrk="1" hangingPunct="1">
              <a:buFont typeface="Arial" charset="0"/>
              <a:buChar char="•"/>
            </a:pPr>
            <a:endParaRPr lang="en-US" sz="2800" dirty="0" smtClean="0"/>
          </a:p>
          <a:p>
            <a:pPr eaLnBrk="1" hangingPunct="1">
              <a:buFont typeface="Arial" charset="0"/>
              <a:buChar char="•"/>
            </a:pPr>
            <a:r>
              <a:rPr lang="en-US" sz="2800" dirty="0" smtClean="0"/>
              <a:t>Displays </a:t>
            </a:r>
            <a:r>
              <a:rPr lang="en-US" sz="2800" dirty="0"/>
              <a:t>risk level</a:t>
            </a:r>
          </a:p>
          <a:p>
            <a:pPr eaLnBrk="1" hangingPunct="1">
              <a:buFont typeface="Arial" charset="0"/>
              <a:buChar char="•"/>
            </a:pPr>
            <a:endParaRPr lang="en-US" sz="2800" dirty="0" smtClean="0"/>
          </a:p>
          <a:p>
            <a:pPr eaLnBrk="1" hangingPunct="1">
              <a:buFont typeface="Arial" pitchFamily="34" charset="0"/>
              <a:buChar char="•"/>
            </a:pPr>
            <a:r>
              <a:rPr lang="en-US" sz="2800" dirty="0" smtClean="0"/>
              <a:t>Provides </a:t>
            </a:r>
            <a:r>
              <a:rPr lang="en-US" sz="2800" dirty="0"/>
              <a:t>protective measures (precautions) based on risk</a:t>
            </a:r>
          </a:p>
        </p:txBody>
      </p:sp>
      <p:cxnSp>
        <p:nvCxnSpPr>
          <p:cNvPr id="11" name="Straight Arrow Connector 10"/>
          <p:cNvCxnSpPr/>
          <p:nvPr/>
        </p:nvCxnSpPr>
        <p:spPr>
          <a:xfrm flipH="1">
            <a:off x="3467100" y="2632859"/>
            <a:ext cx="1219200" cy="11811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467100" y="4343400"/>
            <a:ext cx="121920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479132" y="3356759"/>
            <a:ext cx="1219200" cy="914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323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defRPr/>
            </a:pPr>
            <a:fld id="{51774179-E39A-423B-BFF5-4570BBD417B7}" type="slidenum">
              <a:rPr lang="en-US" sz="1400" smtClean="0">
                <a:solidFill>
                  <a:srgbClr val="4D4D4D"/>
                </a:solidFill>
              </a:rPr>
              <a:pPr eaLnBrk="1" hangingPunct="1">
                <a:defRPr/>
              </a:pPr>
              <a:t>15</a:t>
            </a:fld>
            <a:endParaRPr lang="en-US" sz="1400" smtClean="0">
              <a:solidFill>
                <a:srgbClr val="4D4D4D"/>
              </a:solidFill>
            </a:endParaRPr>
          </a:p>
        </p:txBody>
      </p:sp>
      <p:sp>
        <p:nvSpPr>
          <p:cNvPr id="26627" name="Rectangle 2"/>
          <p:cNvSpPr>
            <a:spLocks noGrp="1" noChangeArrowheads="1"/>
          </p:cNvSpPr>
          <p:nvPr>
            <p:ph type="title"/>
          </p:nvPr>
        </p:nvSpPr>
        <p:spPr/>
        <p:txBody>
          <a:bodyPr/>
          <a:lstStyle/>
          <a:p>
            <a:pPr eaLnBrk="1" hangingPunct="1"/>
            <a:r>
              <a:rPr lang="en-US" sz="3600" dirty="0" smtClean="0"/>
              <a:t>Compliance Assistance</a:t>
            </a:r>
          </a:p>
        </p:txBody>
      </p:sp>
      <p:sp>
        <p:nvSpPr>
          <p:cNvPr id="26628" name="Rectangle 5"/>
          <p:cNvSpPr>
            <a:spLocks noGrp="1" noChangeArrowheads="1"/>
          </p:cNvSpPr>
          <p:nvPr>
            <p:ph type="body" idx="1"/>
          </p:nvPr>
        </p:nvSpPr>
        <p:spPr>
          <a:xfrm>
            <a:off x="457200" y="1905000"/>
            <a:ext cx="6934200" cy="4221163"/>
          </a:xfrm>
        </p:spPr>
        <p:txBody>
          <a:bodyPr/>
          <a:lstStyle/>
          <a:p>
            <a:pPr eaLnBrk="1" hangingPunct="1">
              <a:lnSpc>
                <a:spcPct val="90000"/>
              </a:lnSpc>
              <a:buFont typeface="Wingdings" pitchFamily="2" charset="2"/>
              <a:buNone/>
            </a:pPr>
            <a:r>
              <a:rPr lang="en-US" dirty="0" smtClean="0"/>
              <a:t>OSHA offers compliance assistance to employers:</a:t>
            </a:r>
          </a:p>
          <a:p>
            <a:pPr eaLnBrk="1" hangingPunct="1">
              <a:lnSpc>
                <a:spcPct val="90000"/>
              </a:lnSpc>
            </a:pPr>
            <a:r>
              <a:rPr lang="en-US" dirty="0" smtClean="0"/>
              <a:t>Contact OSHA</a:t>
            </a:r>
          </a:p>
          <a:p>
            <a:pPr marL="0" indent="0" eaLnBrk="1" hangingPunct="1">
              <a:lnSpc>
                <a:spcPct val="90000"/>
              </a:lnSpc>
              <a:buNone/>
            </a:pPr>
            <a:r>
              <a:rPr lang="en-US" dirty="0" smtClean="0">
                <a:solidFill>
                  <a:srgbClr val="0066FF"/>
                </a:solidFill>
              </a:rPr>
              <a:t>     </a:t>
            </a:r>
            <a:r>
              <a:rPr lang="en-US" b="1" i="1" dirty="0" smtClean="0">
                <a:solidFill>
                  <a:srgbClr val="0066FF"/>
                </a:solidFill>
              </a:rPr>
              <a:t>1-800-321-OSHA (6742).</a:t>
            </a:r>
            <a:r>
              <a:rPr lang="en-US" dirty="0" smtClean="0"/>
              <a:t> It’s free. </a:t>
            </a:r>
          </a:p>
          <a:p>
            <a:pPr eaLnBrk="1" hangingPunct="1">
              <a:lnSpc>
                <a:spcPct val="90000"/>
              </a:lnSpc>
            </a:pPr>
            <a:r>
              <a:rPr lang="en-US" dirty="0" smtClean="0"/>
              <a:t>For other compliance assistance information and services…</a:t>
            </a:r>
          </a:p>
          <a:p>
            <a:pPr lvl="2" eaLnBrk="1" hangingPunct="1">
              <a:lnSpc>
                <a:spcPct val="90000"/>
              </a:lnSpc>
              <a:buFont typeface="Wingdings" pitchFamily="2" charset="2"/>
              <a:buNone/>
            </a:pPr>
            <a:r>
              <a:rPr lang="en-US" dirty="0" smtClean="0"/>
              <a:t>        </a:t>
            </a:r>
            <a:r>
              <a:rPr lang="en-US" dirty="0" smtClean="0">
                <a:solidFill>
                  <a:srgbClr val="0066FF"/>
                </a:solidFill>
              </a:rPr>
              <a:t> </a:t>
            </a:r>
            <a:r>
              <a:rPr lang="en-US" sz="3600" b="1" dirty="0" smtClean="0">
                <a:solidFill>
                  <a:srgbClr val="0066FF"/>
                </a:solidFill>
              </a:rPr>
              <a:t>www.osha.gov</a:t>
            </a:r>
          </a:p>
        </p:txBody>
      </p:sp>
      <p:grpSp>
        <p:nvGrpSpPr>
          <p:cNvPr id="26629" name="Group 22"/>
          <p:cNvGrpSpPr>
            <a:grpSpLocks/>
          </p:cNvGrpSpPr>
          <p:nvPr/>
        </p:nvGrpSpPr>
        <p:grpSpPr bwMode="auto">
          <a:xfrm>
            <a:off x="2895600" y="6046788"/>
            <a:ext cx="3595688" cy="677862"/>
            <a:chOff x="1824" y="3575"/>
            <a:chExt cx="2265" cy="427"/>
          </a:xfrm>
        </p:grpSpPr>
        <p:pic>
          <p:nvPicPr>
            <p:cNvPr id="26635" name="Picture 20" descr="osha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4694" b="12735"/>
            <a:stretch>
              <a:fillRect/>
            </a:stretch>
          </p:blipFill>
          <p:spPr bwMode="auto">
            <a:xfrm>
              <a:off x="1824" y="3600"/>
              <a:ext cx="1065"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6" name="Rectangle 21"/>
            <p:cNvSpPr>
              <a:spLocks noChangeArrowheads="1"/>
            </p:cNvSpPr>
            <p:nvPr/>
          </p:nvSpPr>
          <p:spPr bwMode="auto">
            <a:xfrm>
              <a:off x="2889" y="3575"/>
              <a:ext cx="120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000" b="1"/>
                <a:t>Occupational Safety</a:t>
              </a:r>
            </a:p>
            <a:p>
              <a:pPr>
                <a:spcAft>
                  <a:spcPts val="200"/>
                </a:spcAft>
              </a:pPr>
              <a:r>
                <a:rPr lang="en-US" sz="1000" b="1"/>
                <a:t>and Health Administration</a:t>
              </a:r>
            </a:p>
            <a:p>
              <a:r>
                <a:rPr lang="en-US" sz="800"/>
                <a:t>U. S. Department of Labor</a:t>
              </a:r>
            </a:p>
          </p:txBody>
        </p:sp>
      </p:grpSp>
      <p:grpSp>
        <p:nvGrpSpPr>
          <p:cNvPr id="26630" name="Group 35"/>
          <p:cNvGrpSpPr>
            <a:grpSpLocks/>
          </p:cNvGrpSpPr>
          <p:nvPr/>
        </p:nvGrpSpPr>
        <p:grpSpPr bwMode="auto">
          <a:xfrm>
            <a:off x="6057900" y="3581400"/>
            <a:ext cx="2660650" cy="2662238"/>
            <a:chOff x="3816" y="2256"/>
            <a:chExt cx="1676" cy="1677"/>
          </a:xfrm>
        </p:grpSpPr>
        <p:pic>
          <p:nvPicPr>
            <p:cNvPr id="26633" name="Picture 31" descr="Compute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3816" y="2256"/>
              <a:ext cx="1676" cy="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34" descr="dm_080603_internet_conce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782846">
              <a:off x="4619" y="2526"/>
              <a:ext cx="564"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631" name="Picture 37" descr="telephone_directory"/>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2438400"/>
            <a:ext cx="10858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39" descr="razr_phone"/>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2743200"/>
            <a:ext cx="1295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685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smtClean="0"/>
              <a:t>Thank you!</a:t>
            </a:r>
          </a:p>
          <a:p>
            <a:pPr marL="0" indent="0" algn="ctr">
              <a:buNone/>
            </a:pPr>
            <a:r>
              <a:rPr lang="en-US" dirty="0" smtClean="0"/>
              <a:t>Questions?</a:t>
            </a:r>
          </a:p>
          <a:p>
            <a:pPr marL="0" indent="0" algn="ctr">
              <a:buNone/>
            </a:pPr>
            <a:endParaRPr lang="en-US" dirty="0"/>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16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352800"/>
            <a:ext cx="2990476" cy="23904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304800"/>
            <a:ext cx="7239000" cy="1291206"/>
          </a:xfrm>
          <a:prstGeom prst="rect">
            <a:avLst/>
          </a:prstGeom>
        </p:spPr>
      </p:pic>
      <p:sp>
        <p:nvSpPr>
          <p:cNvPr id="7" name="TextBox 6"/>
          <p:cNvSpPr txBox="1"/>
          <p:nvPr/>
        </p:nvSpPr>
        <p:spPr>
          <a:xfrm>
            <a:off x="1828800" y="6096000"/>
            <a:ext cx="5638800" cy="646331"/>
          </a:xfrm>
          <a:prstGeom prst="rect">
            <a:avLst/>
          </a:prstGeom>
          <a:noFill/>
        </p:spPr>
        <p:txBody>
          <a:bodyPr wrap="square" rtlCol="0">
            <a:spAutoFit/>
          </a:bodyPr>
          <a:lstStyle/>
          <a:p>
            <a:pPr algn="ctr"/>
            <a:r>
              <a:rPr lang="en-US" sz="3600" b="1" dirty="0" smtClean="0"/>
              <a:t>#WaterRestShade</a:t>
            </a:r>
            <a:endParaRPr lang="en-US" sz="3600" b="1" dirty="0"/>
          </a:p>
        </p:txBody>
      </p:sp>
    </p:spTree>
    <p:extLst>
      <p:ext uri="{BB962C8B-B14F-4D97-AF65-F5344CB8AC3E}">
        <p14:creationId xmlns:p14="http://schemas.microsoft.com/office/powerpoint/2010/main" val="423923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defRPr/>
            </a:pPr>
            <a:fld id="{BF46E671-1A23-4077-9347-BDF6262C5D65}" type="slidenum">
              <a:rPr lang="en-US" sz="1400" smtClean="0">
                <a:solidFill>
                  <a:srgbClr val="4D4D4D"/>
                </a:solidFill>
              </a:rPr>
              <a:pPr eaLnBrk="1" hangingPunct="1">
                <a:defRPr/>
              </a:pPr>
              <a:t>2</a:t>
            </a:fld>
            <a:endParaRPr lang="en-US" sz="1400" smtClean="0">
              <a:solidFill>
                <a:srgbClr val="4D4D4D"/>
              </a:solidFill>
            </a:endParaRPr>
          </a:p>
        </p:txBody>
      </p:sp>
      <p:sp>
        <p:nvSpPr>
          <p:cNvPr id="10243" name="Rectangle 2"/>
          <p:cNvSpPr>
            <a:spLocks noGrp="1" noChangeArrowheads="1"/>
          </p:cNvSpPr>
          <p:nvPr>
            <p:ph type="title"/>
          </p:nvPr>
        </p:nvSpPr>
        <p:spPr>
          <a:xfrm>
            <a:off x="1143000" y="274638"/>
            <a:ext cx="8001000" cy="1325562"/>
          </a:xfrm>
        </p:spPr>
        <p:txBody>
          <a:bodyPr/>
          <a:lstStyle/>
          <a:p>
            <a:pPr eaLnBrk="1" hangingPunct="1"/>
            <a:r>
              <a:rPr lang="en-US" sz="3600" dirty="0" smtClean="0"/>
              <a:t>Heat Illness: Matter of Life or Death</a:t>
            </a:r>
          </a:p>
        </p:txBody>
      </p:sp>
      <p:sp>
        <p:nvSpPr>
          <p:cNvPr id="10244" name="Rectangle 3"/>
          <p:cNvSpPr>
            <a:spLocks noGrp="1" noChangeArrowheads="1"/>
          </p:cNvSpPr>
          <p:nvPr>
            <p:ph type="body" sz="half" idx="1"/>
          </p:nvPr>
        </p:nvSpPr>
        <p:spPr>
          <a:xfrm>
            <a:off x="457200" y="1600200"/>
            <a:ext cx="5257800" cy="5029200"/>
          </a:xfrm>
        </p:spPr>
        <p:txBody>
          <a:bodyPr/>
          <a:lstStyle/>
          <a:p>
            <a:pPr eaLnBrk="1" hangingPunct="1"/>
            <a:r>
              <a:rPr lang="en-US" sz="2600" dirty="0" smtClean="0"/>
              <a:t>Heat is the leading weather-related killer in the US- more than hurricanes, tornadoes, floods, lightning or any other weather event combined.  </a:t>
            </a:r>
            <a:endParaRPr lang="en-US" sz="2600" dirty="0"/>
          </a:p>
          <a:p>
            <a:pPr eaLnBrk="1" hangingPunct="1"/>
            <a:r>
              <a:rPr lang="en-US" sz="2600" dirty="0"/>
              <a:t>In 2012 there were 31 heat-related worker deaths and 4,120 heat-related worker illnesses</a:t>
            </a:r>
          </a:p>
          <a:p>
            <a:pPr eaLnBrk="1" hangingPunct="1"/>
            <a:r>
              <a:rPr lang="en-US" sz="2600" dirty="0"/>
              <a:t>Many people may work through early symptoms</a:t>
            </a:r>
          </a:p>
          <a:p>
            <a:pPr eaLnBrk="1" hangingPunct="1"/>
            <a:r>
              <a:rPr lang="en-US" sz="2600" dirty="0"/>
              <a:t>Early and quick action can save lives</a:t>
            </a:r>
          </a:p>
          <a:p>
            <a:pPr eaLnBrk="1" hangingPunct="1"/>
            <a:endParaRPr lang="en-US" sz="2600" dirty="0" smtClean="0"/>
          </a:p>
        </p:txBody>
      </p:sp>
      <p:pic>
        <p:nvPicPr>
          <p:cNvPr id="10245" name="Picture 10" descr="uvs110420-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1523" y="1524000"/>
            <a:ext cx="3314923" cy="221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9" descr="Pictur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886200"/>
            <a:ext cx="191135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84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Heat Illness</a:t>
            </a:r>
            <a:endParaRPr lang="en-US" dirty="0"/>
          </a:p>
        </p:txBody>
      </p:sp>
      <p:sp>
        <p:nvSpPr>
          <p:cNvPr id="3" name="Content Placeholder 2"/>
          <p:cNvSpPr>
            <a:spLocks noGrp="1"/>
          </p:cNvSpPr>
          <p:nvPr>
            <p:ph idx="1"/>
          </p:nvPr>
        </p:nvSpPr>
        <p:spPr/>
        <p:txBody>
          <a:bodyPr/>
          <a:lstStyle/>
          <a:p>
            <a:r>
              <a:rPr lang="en-US" dirty="0" smtClean="0"/>
              <a:t>Heat Illness most affects those who have not built up a tolerance to the </a:t>
            </a:r>
            <a:r>
              <a:rPr lang="en-US" dirty="0"/>
              <a:t>heat (acclimatization</a:t>
            </a:r>
            <a:r>
              <a:rPr lang="en-US" dirty="0" smtClean="0"/>
              <a:t>)</a:t>
            </a:r>
          </a:p>
          <a:p>
            <a:r>
              <a:rPr lang="en-US" dirty="0" smtClean="0"/>
              <a:t>OSHA found that acclimatization programs were an integral part of heat illness prevention programs</a:t>
            </a:r>
          </a:p>
          <a:p>
            <a:r>
              <a:rPr lang="en-US" dirty="0" smtClean="0"/>
              <a:t>Lack of acclimatization related to severe heat illness or death in 74% of OSHA heat-related 5(a)1 citations from 2012  and 2013</a:t>
            </a:r>
            <a:endParaRPr lang="en-US" dirty="0"/>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3</a:t>
            </a:fld>
            <a:endParaRPr lang="en-US"/>
          </a:p>
        </p:txBody>
      </p:sp>
    </p:spTree>
    <p:extLst>
      <p:ext uri="{BB962C8B-B14F-4D97-AF65-F5344CB8AC3E}">
        <p14:creationId xmlns:p14="http://schemas.microsoft.com/office/powerpoint/2010/main" val="230531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heat illness?</a:t>
            </a:r>
            <a:endParaRPr lang="en-US" dirty="0"/>
          </a:p>
        </p:txBody>
      </p:sp>
      <p:sp>
        <p:nvSpPr>
          <p:cNvPr id="3" name="Content Placeholder 2"/>
          <p:cNvSpPr>
            <a:spLocks noGrp="1"/>
          </p:cNvSpPr>
          <p:nvPr>
            <p:ph idx="1"/>
          </p:nvPr>
        </p:nvSpPr>
        <p:spPr/>
        <p:txBody>
          <a:bodyPr/>
          <a:lstStyle/>
          <a:p>
            <a:r>
              <a:rPr lang="en-US" dirty="0"/>
              <a:t>The body normally cools itself by </a:t>
            </a:r>
            <a:r>
              <a:rPr lang="en-US" dirty="0" smtClean="0"/>
              <a:t>sweating.</a:t>
            </a:r>
          </a:p>
          <a:p>
            <a:r>
              <a:rPr lang="en-US" dirty="0" smtClean="0"/>
              <a:t>During </a:t>
            </a:r>
            <a:r>
              <a:rPr lang="en-US" dirty="0"/>
              <a:t>hot weather, especially with high humidity, sweating isn't enough. </a:t>
            </a:r>
            <a:endParaRPr lang="en-US" dirty="0" smtClean="0"/>
          </a:p>
          <a:p>
            <a:r>
              <a:rPr lang="en-US" dirty="0" smtClean="0"/>
              <a:t>Body </a:t>
            </a:r>
            <a:r>
              <a:rPr lang="en-US" dirty="0"/>
              <a:t>temperature can rise to dangerous levels if precautions are not taken. </a:t>
            </a:r>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4</a:t>
            </a:fld>
            <a:endParaRPr lang="en-US"/>
          </a:p>
        </p:txBody>
      </p:sp>
    </p:spTree>
    <p:extLst>
      <p:ext uri="{BB962C8B-B14F-4D97-AF65-F5344CB8AC3E}">
        <p14:creationId xmlns:p14="http://schemas.microsoft.com/office/powerpoint/2010/main" val="282719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for Heat Illness </a:t>
            </a:r>
            <a:endParaRPr lang="en-US" dirty="0"/>
          </a:p>
        </p:txBody>
      </p:sp>
      <p:sp>
        <p:nvSpPr>
          <p:cNvPr id="3" name="Content Placeholder 2"/>
          <p:cNvSpPr>
            <a:spLocks noGrp="1"/>
          </p:cNvSpPr>
          <p:nvPr>
            <p:ph idx="1"/>
          </p:nvPr>
        </p:nvSpPr>
        <p:spPr>
          <a:xfrm>
            <a:off x="457200" y="1524001"/>
            <a:ext cx="8229600" cy="4191000"/>
          </a:xfrm>
        </p:spPr>
        <p:txBody>
          <a:bodyPr/>
          <a:lstStyle/>
          <a:p>
            <a:pPr eaLnBrk="1" hangingPunct="1">
              <a:buClr>
                <a:schemeClr val="tx1"/>
              </a:buClr>
            </a:pPr>
            <a:r>
              <a:rPr lang="en-US" altLang="en-US" dirty="0">
                <a:ea typeface="ＭＳ Ｐゴシック" pitchFamily="34" charset="-128"/>
              </a:rPr>
              <a:t>Personal factors </a:t>
            </a:r>
          </a:p>
          <a:p>
            <a:pPr lvl="1" eaLnBrk="1" hangingPunct="1">
              <a:buClr>
                <a:schemeClr val="tx1"/>
              </a:buClr>
              <a:buFontTx/>
              <a:buChar char="•"/>
            </a:pPr>
            <a:r>
              <a:rPr lang="en-US" altLang="en-US" dirty="0">
                <a:ea typeface="ＭＳ Ｐゴシック" pitchFamily="34" charset="-128"/>
              </a:rPr>
              <a:t>Medical </a:t>
            </a:r>
            <a:r>
              <a:rPr lang="en-US" altLang="en-US" dirty="0" smtClean="0">
                <a:ea typeface="ＭＳ Ｐゴシック" pitchFamily="34" charset="-128"/>
              </a:rPr>
              <a:t>conditions</a:t>
            </a:r>
            <a:endParaRPr lang="en-US" altLang="en-US" dirty="0">
              <a:ea typeface="ＭＳ Ｐゴシック" pitchFamily="34" charset="-128"/>
            </a:endParaRPr>
          </a:p>
          <a:p>
            <a:pPr lvl="1" eaLnBrk="1" hangingPunct="1">
              <a:buClr>
                <a:schemeClr val="tx1"/>
              </a:buClr>
              <a:buFontTx/>
              <a:buChar char="•"/>
            </a:pPr>
            <a:r>
              <a:rPr lang="en-US" altLang="en-US" dirty="0">
                <a:ea typeface="ＭＳ Ｐゴシック" pitchFamily="34" charset="-128"/>
              </a:rPr>
              <a:t>Physical fitness</a:t>
            </a:r>
          </a:p>
          <a:p>
            <a:pPr lvl="1" eaLnBrk="1" hangingPunct="1">
              <a:buClr>
                <a:schemeClr val="tx1"/>
              </a:buClr>
              <a:buFontTx/>
              <a:buChar char="•"/>
            </a:pPr>
            <a:r>
              <a:rPr lang="en-US" altLang="en-US" dirty="0">
                <a:ea typeface="ＭＳ Ｐゴシック" pitchFamily="34" charset="-128"/>
              </a:rPr>
              <a:t>Age</a:t>
            </a:r>
          </a:p>
          <a:p>
            <a:pPr eaLnBrk="1" hangingPunct="1">
              <a:buClr>
                <a:schemeClr val="tx1"/>
              </a:buClr>
            </a:pPr>
            <a:r>
              <a:rPr lang="en-US" altLang="en-US" dirty="0" smtClean="0">
                <a:ea typeface="ＭＳ Ｐゴシック" pitchFamily="34" charset="-128"/>
              </a:rPr>
              <a:t>Physical </a:t>
            </a:r>
            <a:r>
              <a:rPr lang="en-US" altLang="en-US" dirty="0">
                <a:ea typeface="ＭＳ Ｐゴシック" pitchFamily="34" charset="-128"/>
              </a:rPr>
              <a:t>activity </a:t>
            </a:r>
          </a:p>
          <a:p>
            <a:pPr eaLnBrk="1" hangingPunct="1">
              <a:buClr>
                <a:schemeClr val="tx1"/>
              </a:buClr>
            </a:pPr>
            <a:r>
              <a:rPr lang="en-US" altLang="en-US" dirty="0">
                <a:ea typeface="ＭＳ Ｐゴシック" pitchFamily="34" charset="-128"/>
              </a:rPr>
              <a:t>Medications (prescription and OTC</a:t>
            </a:r>
            <a:r>
              <a:rPr lang="en-US" altLang="en-US" dirty="0" smtClean="0">
                <a:ea typeface="ＭＳ Ｐゴシック" pitchFamily="34" charset="-128"/>
              </a:rPr>
              <a:t>)</a:t>
            </a:r>
            <a:endParaRPr lang="en-US" altLang="en-US" dirty="0">
              <a:ea typeface="ＭＳ Ｐゴシック" pitchFamily="34" charset="-128"/>
            </a:endParaRPr>
          </a:p>
          <a:p>
            <a:pPr eaLnBrk="1" hangingPunct="1">
              <a:buClr>
                <a:schemeClr val="tx1"/>
              </a:buClr>
            </a:pPr>
            <a:r>
              <a:rPr lang="en-US" altLang="en-US" dirty="0">
                <a:ea typeface="ＭＳ Ｐゴシック" pitchFamily="34" charset="-128"/>
              </a:rPr>
              <a:t>Level of hydration </a:t>
            </a:r>
          </a:p>
          <a:p>
            <a:pPr lvl="1" eaLnBrk="1" hangingPunct="1">
              <a:buClr>
                <a:schemeClr val="tx1"/>
              </a:buClr>
            </a:pPr>
            <a:r>
              <a:rPr lang="en-US" altLang="en-US" dirty="0">
                <a:ea typeface="ＭＳ Ｐゴシック" pitchFamily="34" charset="-128"/>
              </a:rPr>
              <a:t>Caffeine and alcohol</a:t>
            </a:r>
          </a:p>
          <a:p>
            <a:pPr eaLnBrk="1" hangingPunct="1">
              <a:buClr>
                <a:schemeClr val="tx1"/>
              </a:buClr>
            </a:pPr>
            <a:r>
              <a:rPr lang="en-US" altLang="en-US" dirty="0">
                <a:ea typeface="ＭＳ Ｐゴシック" pitchFamily="34" charset="-128"/>
              </a:rPr>
              <a:t>Clothing</a:t>
            </a:r>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5</a:t>
            </a:fld>
            <a:endParaRPr lang="en-US"/>
          </a:p>
        </p:txBody>
      </p:sp>
    </p:spTree>
    <p:extLst>
      <p:ext uri="{BB962C8B-B14F-4D97-AF65-F5344CB8AC3E}">
        <p14:creationId xmlns:p14="http://schemas.microsoft.com/office/powerpoint/2010/main" val="37338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Heat Illness</a:t>
            </a:r>
            <a:endParaRPr lang="en-US" dirty="0"/>
          </a:p>
        </p:txBody>
      </p:sp>
      <p:sp>
        <p:nvSpPr>
          <p:cNvPr id="3" name="Content Placeholder 2"/>
          <p:cNvSpPr>
            <a:spLocks noGrp="1"/>
          </p:cNvSpPr>
          <p:nvPr>
            <p:ph idx="1"/>
          </p:nvPr>
        </p:nvSpPr>
        <p:spPr/>
        <p:txBody>
          <a:bodyPr/>
          <a:lstStyle/>
          <a:p>
            <a:r>
              <a:rPr lang="en-US" dirty="0"/>
              <a:t>Heat Rash</a:t>
            </a:r>
          </a:p>
          <a:p>
            <a:r>
              <a:rPr lang="en-US" dirty="0"/>
              <a:t>Heat </a:t>
            </a:r>
            <a:r>
              <a:rPr lang="en-US" dirty="0" smtClean="0"/>
              <a:t>Cramps</a:t>
            </a:r>
          </a:p>
          <a:p>
            <a:r>
              <a:rPr lang="en-US" b="1" dirty="0" smtClean="0"/>
              <a:t>Heat Exhaustion</a:t>
            </a:r>
          </a:p>
          <a:p>
            <a:r>
              <a:rPr lang="en-US" b="1" dirty="0" smtClean="0"/>
              <a:t>Heat Stroke</a:t>
            </a:r>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6</a:t>
            </a:fld>
            <a:endParaRPr lang="en-US"/>
          </a:p>
        </p:txBody>
      </p:sp>
      <p:grpSp>
        <p:nvGrpSpPr>
          <p:cNvPr id="5" name="Group 15"/>
          <p:cNvGrpSpPr>
            <a:grpSpLocks/>
          </p:cNvGrpSpPr>
          <p:nvPr/>
        </p:nvGrpSpPr>
        <p:grpSpPr bwMode="auto">
          <a:xfrm>
            <a:off x="5486400" y="1828800"/>
            <a:ext cx="2743200" cy="1944687"/>
            <a:chOff x="2952" y="1200"/>
            <a:chExt cx="1728" cy="1225"/>
          </a:xfrm>
        </p:grpSpPr>
        <p:pic>
          <p:nvPicPr>
            <p:cNvPr id="6" name="Picture 8" descr="factsheet"/>
            <p:cNvPicPr>
              <a:picLocks noChangeArrowheads="1"/>
            </p:cNvPicPr>
            <p:nvPr/>
          </p:nvPicPr>
          <p:blipFill>
            <a:blip r:embed="rId2">
              <a:extLst>
                <a:ext uri="{28A0092B-C50C-407E-A947-70E740481C1C}">
                  <a14:useLocalDpi xmlns:a14="http://schemas.microsoft.com/office/drawing/2010/main" val="0"/>
                </a:ext>
              </a:extLst>
            </a:blip>
            <a:srcRect l="19386" t="37743" r="54930" b="47789"/>
            <a:stretch>
              <a:fillRect/>
            </a:stretch>
          </p:blipFill>
          <p:spPr bwMode="auto">
            <a:xfrm>
              <a:off x="3168" y="1440"/>
              <a:ext cx="1296" cy="98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2952" y="1200"/>
              <a:ext cx="1728" cy="240"/>
            </a:xfrm>
            <a:prstGeom prst="rect">
              <a:avLst/>
            </a:prstGeom>
            <a:solidFill>
              <a:srgbClr val="FF99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600" b="1">
                  <a:effectLst>
                    <a:outerShdw blurRad="38100" dist="38100" dir="2700000" algn="tl">
                      <a:srgbClr val="FFFFFF"/>
                    </a:outerShdw>
                  </a:effectLst>
                  <a:cs typeface="+mn-cs"/>
                </a:rPr>
                <a:t>Heat Exhaustion</a:t>
              </a:r>
            </a:p>
          </p:txBody>
        </p:sp>
      </p:grpSp>
      <p:grpSp>
        <p:nvGrpSpPr>
          <p:cNvPr id="8" name="Group 14"/>
          <p:cNvGrpSpPr>
            <a:grpSpLocks/>
          </p:cNvGrpSpPr>
          <p:nvPr/>
        </p:nvGrpSpPr>
        <p:grpSpPr bwMode="auto">
          <a:xfrm>
            <a:off x="3657600" y="3779349"/>
            <a:ext cx="2743200" cy="1944687"/>
            <a:chOff x="3792" y="2496"/>
            <a:chExt cx="1728" cy="1225"/>
          </a:xfrm>
        </p:grpSpPr>
        <p:pic>
          <p:nvPicPr>
            <p:cNvPr id="9" name="Picture 7" descr="factsheet"/>
            <p:cNvPicPr>
              <a:picLocks noChangeArrowheads="1"/>
            </p:cNvPicPr>
            <p:nvPr/>
          </p:nvPicPr>
          <p:blipFill>
            <a:blip r:embed="rId2">
              <a:extLst>
                <a:ext uri="{28A0092B-C50C-407E-A947-70E740481C1C}">
                  <a14:useLocalDpi xmlns:a14="http://schemas.microsoft.com/office/drawing/2010/main" val="0"/>
                </a:ext>
              </a:extLst>
            </a:blip>
            <a:srcRect l="56801" t="38341" r="15405" b="49243"/>
            <a:stretch>
              <a:fillRect/>
            </a:stretch>
          </p:blipFill>
          <p:spPr bwMode="auto">
            <a:xfrm>
              <a:off x="4032" y="2736"/>
              <a:ext cx="1248" cy="98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13"/>
            <p:cNvSpPr>
              <a:spLocks noChangeArrowheads="1"/>
            </p:cNvSpPr>
            <p:nvPr/>
          </p:nvSpPr>
          <p:spPr bwMode="auto">
            <a:xfrm>
              <a:off x="3792" y="2496"/>
              <a:ext cx="1728" cy="240"/>
            </a:xfrm>
            <a:prstGeom prst="rect">
              <a:avLst/>
            </a:prstGeom>
            <a:solidFill>
              <a:srgbClr val="FF99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600" b="1">
                  <a:effectLst>
                    <a:outerShdw blurRad="38100" dist="38100" dir="2700000" algn="tl">
                      <a:srgbClr val="FFFFFF"/>
                    </a:outerShdw>
                  </a:effectLst>
                  <a:cs typeface="+mn-cs"/>
                </a:rPr>
                <a:t>Heat Stroke</a:t>
              </a:r>
            </a:p>
          </p:txBody>
        </p:sp>
      </p:grpSp>
    </p:spTree>
    <p:extLst>
      <p:ext uri="{BB962C8B-B14F-4D97-AF65-F5344CB8AC3E}">
        <p14:creationId xmlns:p14="http://schemas.microsoft.com/office/powerpoint/2010/main" val="299037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Heat Exhaustion</a:t>
            </a:r>
            <a:endParaRPr lang="en-US" dirty="0"/>
          </a:p>
        </p:txBody>
      </p:sp>
      <p:sp>
        <p:nvSpPr>
          <p:cNvPr id="3" name="Content Placeholder 2"/>
          <p:cNvSpPr>
            <a:spLocks noGrp="1"/>
          </p:cNvSpPr>
          <p:nvPr>
            <p:ph idx="1"/>
          </p:nvPr>
        </p:nvSpPr>
        <p:spPr/>
        <p:txBody>
          <a:bodyPr/>
          <a:lstStyle/>
          <a:p>
            <a:r>
              <a:rPr lang="en-US" dirty="0" smtClean="0"/>
              <a:t>Dizziness</a:t>
            </a:r>
          </a:p>
          <a:p>
            <a:r>
              <a:rPr lang="en-US" dirty="0" smtClean="0"/>
              <a:t>Headache</a:t>
            </a:r>
          </a:p>
          <a:p>
            <a:r>
              <a:rPr lang="en-US" dirty="0" smtClean="0"/>
              <a:t>Sweating</a:t>
            </a:r>
          </a:p>
          <a:p>
            <a:r>
              <a:rPr lang="en-US" dirty="0" smtClean="0"/>
              <a:t>Weakness</a:t>
            </a:r>
          </a:p>
          <a:p>
            <a:r>
              <a:rPr lang="en-US" dirty="0" smtClean="0"/>
              <a:t>Cramps</a:t>
            </a:r>
          </a:p>
          <a:p>
            <a:r>
              <a:rPr lang="en-US" dirty="0" smtClean="0"/>
              <a:t>Nausea, vomiting</a:t>
            </a:r>
          </a:p>
          <a:p>
            <a:r>
              <a:rPr lang="en-US" dirty="0" smtClean="0"/>
              <a:t>Fast heartbeat</a:t>
            </a:r>
            <a:endParaRPr lang="en-US" dirty="0"/>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7</a:t>
            </a:fld>
            <a:endParaRPr lang="en-US"/>
          </a:p>
        </p:txBody>
      </p:sp>
      <p:grpSp>
        <p:nvGrpSpPr>
          <p:cNvPr id="5" name="Group 15"/>
          <p:cNvGrpSpPr>
            <a:grpSpLocks/>
          </p:cNvGrpSpPr>
          <p:nvPr/>
        </p:nvGrpSpPr>
        <p:grpSpPr bwMode="auto">
          <a:xfrm>
            <a:off x="4722202" y="2368886"/>
            <a:ext cx="3171092" cy="2401887"/>
            <a:chOff x="2952" y="1200"/>
            <a:chExt cx="1728" cy="1225"/>
          </a:xfrm>
        </p:grpSpPr>
        <p:pic>
          <p:nvPicPr>
            <p:cNvPr id="6" name="Picture 8" descr="factsheet"/>
            <p:cNvPicPr>
              <a:picLocks noChangeArrowheads="1"/>
            </p:cNvPicPr>
            <p:nvPr/>
          </p:nvPicPr>
          <p:blipFill>
            <a:blip r:embed="rId2">
              <a:extLst>
                <a:ext uri="{28A0092B-C50C-407E-A947-70E740481C1C}">
                  <a14:useLocalDpi xmlns:a14="http://schemas.microsoft.com/office/drawing/2010/main" val="0"/>
                </a:ext>
              </a:extLst>
            </a:blip>
            <a:srcRect l="19386" t="37743" r="54930" b="47789"/>
            <a:stretch>
              <a:fillRect/>
            </a:stretch>
          </p:blipFill>
          <p:spPr bwMode="auto">
            <a:xfrm>
              <a:off x="3168" y="1440"/>
              <a:ext cx="1296" cy="98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2952" y="1200"/>
              <a:ext cx="1728" cy="240"/>
            </a:xfrm>
            <a:prstGeom prst="rect">
              <a:avLst/>
            </a:prstGeom>
            <a:solidFill>
              <a:srgbClr val="FF99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600" b="1">
                  <a:effectLst>
                    <a:outerShdw blurRad="38100" dist="38100" dir="2700000" algn="tl">
                      <a:srgbClr val="FFFFFF"/>
                    </a:outerShdw>
                  </a:effectLst>
                  <a:cs typeface="+mn-cs"/>
                </a:rPr>
                <a:t>Heat Exhaustion</a:t>
              </a:r>
            </a:p>
          </p:txBody>
        </p:sp>
      </p:grpSp>
    </p:spTree>
    <p:extLst>
      <p:ext uri="{BB962C8B-B14F-4D97-AF65-F5344CB8AC3E}">
        <p14:creationId xmlns:p14="http://schemas.microsoft.com/office/powerpoint/2010/main" val="16901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Heat Exhaustion</a:t>
            </a:r>
            <a:endParaRPr lang="en-US" dirty="0"/>
          </a:p>
        </p:txBody>
      </p:sp>
      <p:sp>
        <p:nvSpPr>
          <p:cNvPr id="3" name="Content Placeholder 2"/>
          <p:cNvSpPr>
            <a:spLocks noGrp="1"/>
          </p:cNvSpPr>
          <p:nvPr>
            <p:ph idx="1"/>
          </p:nvPr>
        </p:nvSpPr>
        <p:spPr/>
        <p:txBody>
          <a:bodyPr/>
          <a:lstStyle/>
          <a:p>
            <a:r>
              <a:rPr lang="en-US" dirty="0" smtClean="0"/>
              <a:t>Move out of sun, lay down and loosen clothing</a:t>
            </a:r>
          </a:p>
          <a:p>
            <a:r>
              <a:rPr lang="en-US" dirty="0" smtClean="0"/>
              <a:t>Apply cool, wet cloths</a:t>
            </a:r>
          </a:p>
          <a:p>
            <a:r>
              <a:rPr lang="en-US" dirty="0" smtClean="0"/>
              <a:t>Move to air conditioning</a:t>
            </a:r>
          </a:p>
          <a:p>
            <a:r>
              <a:rPr lang="en-US" dirty="0" smtClean="0"/>
              <a:t>Seek medical attention for evaluation and treatment. </a:t>
            </a:r>
            <a:endParaRPr lang="en-US" dirty="0"/>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8</a:t>
            </a:fld>
            <a:endParaRPr lang="en-US"/>
          </a:p>
        </p:txBody>
      </p:sp>
    </p:spTree>
    <p:extLst>
      <p:ext uri="{BB962C8B-B14F-4D97-AF65-F5344CB8AC3E}">
        <p14:creationId xmlns:p14="http://schemas.microsoft.com/office/powerpoint/2010/main" val="194664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Heat Stroke</a:t>
            </a:r>
            <a:endParaRPr lang="en-US" dirty="0"/>
          </a:p>
        </p:txBody>
      </p:sp>
      <p:sp>
        <p:nvSpPr>
          <p:cNvPr id="3" name="Content Placeholder 2"/>
          <p:cNvSpPr>
            <a:spLocks noGrp="1"/>
          </p:cNvSpPr>
          <p:nvPr>
            <p:ph idx="1"/>
          </p:nvPr>
        </p:nvSpPr>
        <p:spPr/>
        <p:txBody>
          <a:bodyPr/>
          <a:lstStyle/>
          <a:p>
            <a:r>
              <a:rPr lang="en-US" dirty="0" smtClean="0"/>
              <a:t>Red, hot dry skin</a:t>
            </a:r>
          </a:p>
          <a:p>
            <a:r>
              <a:rPr lang="en-US" dirty="0" smtClean="0"/>
              <a:t>High temperature</a:t>
            </a:r>
          </a:p>
          <a:p>
            <a:r>
              <a:rPr lang="en-US" dirty="0" smtClean="0"/>
              <a:t>Confusion</a:t>
            </a:r>
          </a:p>
          <a:p>
            <a:r>
              <a:rPr lang="en-US" dirty="0" smtClean="0"/>
              <a:t>Convulsions</a:t>
            </a:r>
          </a:p>
          <a:p>
            <a:r>
              <a:rPr lang="en-US" dirty="0" smtClean="0"/>
              <a:t>Fainting</a:t>
            </a:r>
            <a:endParaRPr lang="en-US" dirty="0"/>
          </a:p>
        </p:txBody>
      </p:sp>
      <p:sp>
        <p:nvSpPr>
          <p:cNvPr id="4" name="Slide Number Placeholder 3"/>
          <p:cNvSpPr>
            <a:spLocks noGrp="1"/>
          </p:cNvSpPr>
          <p:nvPr>
            <p:ph type="sldNum" sz="quarter" idx="12"/>
          </p:nvPr>
        </p:nvSpPr>
        <p:spPr/>
        <p:txBody>
          <a:bodyPr/>
          <a:lstStyle/>
          <a:p>
            <a:pPr>
              <a:defRPr/>
            </a:pPr>
            <a:fld id="{F030EBAA-ADAB-48D0-B52D-38C239C3AABD}" type="slidenum">
              <a:rPr lang="en-US" smtClean="0"/>
              <a:pPr>
                <a:defRPr/>
              </a:pPr>
              <a:t>9</a:t>
            </a:fld>
            <a:endParaRPr lang="en-US"/>
          </a:p>
        </p:txBody>
      </p:sp>
      <p:grpSp>
        <p:nvGrpSpPr>
          <p:cNvPr id="5" name="Group 14"/>
          <p:cNvGrpSpPr>
            <a:grpSpLocks/>
          </p:cNvGrpSpPr>
          <p:nvPr/>
        </p:nvGrpSpPr>
        <p:grpSpPr bwMode="auto">
          <a:xfrm>
            <a:off x="4724400" y="3124200"/>
            <a:ext cx="3505200" cy="2502876"/>
            <a:chOff x="3792" y="2496"/>
            <a:chExt cx="1728" cy="1225"/>
          </a:xfrm>
        </p:grpSpPr>
        <p:pic>
          <p:nvPicPr>
            <p:cNvPr id="6" name="Picture 7" descr="factsheet"/>
            <p:cNvPicPr>
              <a:picLocks noChangeArrowheads="1"/>
            </p:cNvPicPr>
            <p:nvPr/>
          </p:nvPicPr>
          <p:blipFill>
            <a:blip r:embed="rId2">
              <a:extLst>
                <a:ext uri="{28A0092B-C50C-407E-A947-70E740481C1C}">
                  <a14:useLocalDpi xmlns:a14="http://schemas.microsoft.com/office/drawing/2010/main" val="0"/>
                </a:ext>
              </a:extLst>
            </a:blip>
            <a:srcRect l="56801" t="38341" r="15405" b="49243"/>
            <a:stretch>
              <a:fillRect/>
            </a:stretch>
          </p:blipFill>
          <p:spPr bwMode="auto">
            <a:xfrm>
              <a:off x="4032" y="2736"/>
              <a:ext cx="1248" cy="98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13"/>
            <p:cNvSpPr>
              <a:spLocks noChangeArrowheads="1"/>
            </p:cNvSpPr>
            <p:nvPr/>
          </p:nvSpPr>
          <p:spPr bwMode="auto">
            <a:xfrm>
              <a:off x="3792" y="2496"/>
              <a:ext cx="1728" cy="240"/>
            </a:xfrm>
            <a:prstGeom prst="rect">
              <a:avLst/>
            </a:prstGeom>
            <a:solidFill>
              <a:srgbClr val="FF99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600" b="1">
                  <a:effectLst>
                    <a:outerShdw blurRad="38100" dist="38100" dir="2700000" algn="tl">
                      <a:srgbClr val="FFFFFF"/>
                    </a:outerShdw>
                  </a:effectLst>
                  <a:cs typeface="+mn-cs"/>
                </a:rPr>
                <a:t>Heat Stroke</a:t>
              </a:r>
            </a:p>
          </p:txBody>
        </p:sp>
      </p:grpSp>
    </p:spTree>
    <p:extLst>
      <p:ext uri="{BB962C8B-B14F-4D97-AF65-F5344CB8AC3E}">
        <p14:creationId xmlns:p14="http://schemas.microsoft.com/office/powerpoint/2010/main" val="153497450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7866</TotalTime>
  <Words>1549</Words>
  <Application>Microsoft Office PowerPoint</Application>
  <PresentationFormat>On-screen Show (4:3)</PresentationFormat>
  <Paragraphs>237</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Heat Illness Prevention 2014 DOL Safety Training Stand Down Heather Martin, MSPH </vt:lpstr>
      <vt:lpstr>Heat Illness: Matter of Life or Death</vt:lpstr>
      <vt:lpstr>Background: Heat Illness</vt:lpstr>
      <vt:lpstr>What is heat illness?</vt:lpstr>
      <vt:lpstr>Risk factors for Heat Illness </vt:lpstr>
      <vt:lpstr>Types of Heat Illness</vt:lpstr>
      <vt:lpstr>Symptoms of Heat Exhaustion</vt:lpstr>
      <vt:lpstr>Treatment for Heat Exhaustion</vt:lpstr>
      <vt:lpstr>Symptoms of Heat Stroke</vt:lpstr>
      <vt:lpstr>Treatment for Heat Stroke</vt:lpstr>
      <vt:lpstr>We Can Prevent Heat Illness </vt:lpstr>
      <vt:lpstr>Prevention Campaign</vt:lpstr>
      <vt:lpstr>Heat Illness Prevention Resources www.osha.gov/heat </vt:lpstr>
      <vt:lpstr>OSHA Smartphone App</vt:lpstr>
      <vt:lpstr>Compliance Assistance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OSHA’s 2014  Campaign to Prevent Heat Illness</dc:title>
  <dc:creator>Martin, Heather - OSHA</dc:creator>
  <cp:lastModifiedBy>Martin, Heather - OSHA</cp:lastModifiedBy>
  <cp:revision>35</cp:revision>
  <cp:lastPrinted>2014-05-16T17:01:19Z</cp:lastPrinted>
  <dcterms:created xsi:type="dcterms:W3CDTF">2013-09-25T13:53:58Z</dcterms:created>
  <dcterms:modified xsi:type="dcterms:W3CDTF">2014-06-23T14:54:36Z</dcterms:modified>
</cp:coreProperties>
</file>