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424" r:id="rId2"/>
    <p:sldId id="425" r:id="rId3"/>
    <p:sldId id="470" r:id="rId4"/>
    <p:sldId id="465" r:id="rId5"/>
    <p:sldId id="426" r:id="rId6"/>
    <p:sldId id="429" r:id="rId7"/>
    <p:sldId id="474" r:id="rId8"/>
    <p:sldId id="449" r:id="rId9"/>
    <p:sldId id="451" r:id="rId10"/>
    <p:sldId id="452" r:id="rId11"/>
    <p:sldId id="453" r:id="rId12"/>
    <p:sldId id="454" r:id="rId13"/>
    <p:sldId id="455" r:id="rId14"/>
    <p:sldId id="432" r:id="rId15"/>
    <p:sldId id="433" r:id="rId16"/>
    <p:sldId id="439" r:id="rId17"/>
    <p:sldId id="466" r:id="rId18"/>
    <p:sldId id="467" r:id="rId19"/>
    <p:sldId id="444" r:id="rId20"/>
    <p:sldId id="445" r:id="rId21"/>
    <p:sldId id="475" r:id="rId22"/>
    <p:sldId id="473" r:id="rId23"/>
    <p:sldId id="4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117" d="100"/>
          <a:sy n="117" d="100"/>
        </p:scale>
        <p:origin x="-147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99BF1-6778-4CE0-BFC5-1290442BB1E6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9AB9B-F940-4F60-B154-A0BB7AD2A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66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EEDA50-ECB9-4438-BFF4-29F212EDF1F9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69B1BA-D433-4D73-9B36-773238963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85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49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320"/>
            <a:ext cx="5486400" cy="4114641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50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9B1BA-D433-4D73-9B36-7732389637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50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Levels in FEMA trailers reached approached the 8-h standard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0563"/>
            <a:ext cx="4560888" cy="34194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60C40E-5FC1-4EE9-9CD3-F80E44DFA9F0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9DA15D-C899-4C46-9F86-1B0A64655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CD0B-E2B3-4574-8E51-2D40ACBD3362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EEA1D-D2F6-4D53-AEE0-9CFEC6A4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BE7D-BC9E-410D-AAF6-08A5653F0B3D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E279E-30CA-4A5B-A532-A27427CB6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0235-79DA-4308-9A72-E708206F9875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13FD-C8D7-4949-8C07-2F81C995F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706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39733" y="1600201"/>
            <a:ext cx="4047067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643388-A908-4F43-8303-63710242178F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B65D41-9D11-43FE-A1F1-0819A4854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4E538FB9-4BE4-49D0-88EE-B3464B62AABE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D7A0-8E23-4350-8E0C-73AD908319F6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3618CF-2971-4FC2-AEBC-BB13FF35407A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E2B44C-356A-40E7-9204-D660E5762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>
              <a:defRPr/>
            </a:pPr>
            <a:fld id="{A9CD0AD4-2CA2-4E74-9520-87FAD220901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05119AB7-47AD-4F66-BB5B-C0D2703F3F2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1DB54393-0A79-4711-8B8E-FCB7B8E635FA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9B1052-A423-48DB-BA89-1F84DEA3F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D21C-386D-4FDC-97E5-4B0D3991FDE6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9E0EFF-2F07-4643-9354-DE76A0A171D6}" type="datetime1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A6D41ED-9F58-48A4-B1BA-10672074E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8B5E7D5-FAA3-43E1-B3F0-07084CFBF552}" type="datetime1">
              <a:rPr lang="en-US" smtClean="0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B18D1D-8EAB-4796-84E5-F6D4EA41C4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22" r:id="rId3"/>
    <p:sldLayoutId id="2147483723" r:id="rId4"/>
    <p:sldLayoutId id="2147483724" r:id="rId5"/>
    <p:sldLayoutId id="2147483719" r:id="rId6"/>
    <p:sldLayoutId id="2147483725" r:id="rId7"/>
    <p:sldLayoutId id="2147483718" r:id="rId8"/>
    <p:sldLayoutId id="2147483726" r:id="rId9"/>
    <p:sldLayoutId id="2147483717" r:id="rId10"/>
    <p:sldLayoutId id="2147483727" r:id="rId11"/>
    <p:sldLayoutId id="2147483716" r:id="rId12"/>
    <p:sldLayoutId id="2147483734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5/57/Formaldehyde-2D.svg/634px-Formaldehyde-2D.svg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7733" y="669928"/>
            <a:ext cx="7772400" cy="192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Occupational Formaldehyde Exposure and Cancer Risk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333" y="2438400"/>
            <a:ext cx="7958667" cy="22860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sz="2400" b="1" dirty="0" smtClean="0">
              <a:latin typeface="Helvetic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5100" dirty="0" smtClean="0">
                <a:latin typeface="Helvetica" pitchFamily="34" charset="0"/>
              </a:rPr>
              <a:t>Laura Beane Freeman, Ph.D.</a:t>
            </a:r>
          </a:p>
          <a:p>
            <a:pPr eaLnBrk="1" hangingPunct="1">
              <a:lnSpc>
                <a:spcPct val="80000"/>
              </a:lnSpc>
            </a:pPr>
            <a:r>
              <a:rPr lang="en-US" sz="5100" dirty="0" smtClean="0">
                <a:latin typeface="Helvetica" pitchFamily="34" charset="0"/>
              </a:rPr>
              <a:t>Occupational and Environmental Epidemiology Branch</a:t>
            </a:r>
          </a:p>
          <a:p>
            <a:pPr eaLnBrk="1" hangingPunct="1">
              <a:lnSpc>
                <a:spcPct val="80000"/>
              </a:lnSpc>
            </a:pPr>
            <a:r>
              <a:rPr lang="en-US" sz="5100" dirty="0" smtClean="0">
                <a:latin typeface="Helvetica" pitchFamily="34" charset="0"/>
              </a:rPr>
              <a:t>Division of Cancer Epidemiology and Genetics</a:t>
            </a:r>
          </a:p>
          <a:p>
            <a:pPr eaLnBrk="1" hangingPunct="1">
              <a:lnSpc>
                <a:spcPct val="80000"/>
              </a:lnSpc>
            </a:pPr>
            <a:endParaRPr lang="en-US" sz="5100" dirty="0" smtClean="0">
              <a:latin typeface="Helvetic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5100" dirty="0" smtClean="0">
              <a:latin typeface="Helvetic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5100" dirty="0" smtClean="0">
                <a:latin typeface="Helvetica" pitchFamily="34" charset="0"/>
              </a:rPr>
              <a:t>April 24, 2012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Helvetic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1" dirty="0" smtClean="0">
              <a:latin typeface="Helvetica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 r="6250" b="6229"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1185333" y="2286000"/>
            <a:ext cx="795866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Study of Funeral Industry Workers:</a:t>
            </a:r>
            <a:br>
              <a:rPr lang="en-US" sz="4000" smtClean="0"/>
            </a:br>
            <a:r>
              <a:rPr lang="en-US" sz="4000" smtClean="0"/>
              <a:t> Exposure Assessment</a:t>
            </a:r>
          </a:p>
        </p:txBody>
      </p:sp>
      <p:sp>
        <p:nvSpPr>
          <p:cNvPr id="26627" name="Rectangle 10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906933" cy="5410200"/>
          </a:xfrm>
        </p:spPr>
        <p:txBody>
          <a:bodyPr/>
          <a:lstStyle/>
          <a:p>
            <a:pPr eaLnBrk="1" hangingPunct="1"/>
            <a:r>
              <a:rPr lang="en-US" smtClean="0"/>
              <a:t>1,278 interviews with next of kin and co-workers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mtClean="0"/>
              <a:t>Work history, including embalming characteristics</a:t>
            </a:r>
          </a:p>
          <a:p>
            <a:pPr lvl="1" eaLnBrk="1" hangingPunct="1"/>
            <a:r>
              <a:rPr lang="en-US" smtClean="0"/>
              <a:t>Per job: start/end, funeral home, embalming, # embalmings (autopsied/intact), ventilation</a:t>
            </a:r>
          </a:p>
          <a:p>
            <a:pPr lvl="1" eaLnBrk="1" hangingPunct="1"/>
            <a:r>
              <a:rPr lang="en-US" smtClean="0"/>
              <a:t>Per subject: duration of typical embalming, frequency of spills</a:t>
            </a:r>
          </a:p>
          <a:p>
            <a:pPr lvl="1" eaLnBrk="1" hangingPunct="1"/>
            <a:r>
              <a:rPr lang="en-US" smtClean="0"/>
              <a:t>Smoking history</a:t>
            </a:r>
          </a:p>
          <a:p>
            <a:pPr eaLnBrk="1" hangingPunct="1"/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Study of Funeral Industry Workers:</a:t>
            </a:r>
            <a:br>
              <a:rPr lang="en-US" smtClean="0"/>
            </a:br>
            <a:r>
              <a:rPr lang="en-US" smtClean="0"/>
              <a:t> Exposure Assessment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Exposure study</a:t>
            </a:r>
          </a:p>
          <a:p>
            <a:pPr lvl="1" eaLnBrk="1" hangingPunct="1"/>
            <a:r>
              <a:rPr lang="en-US" dirty="0" smtClean="0"/>
              <a:t>25 </a:t>
            </a:r>
            <a:r>
              <a:rPr lang="en-US" dirty="0" err="1" smtClean="0"/>
              <a:t>embalmings</a:t>
            </a:r>
            <a:r>
              <a:rPr lang="en-US" dirty="0" smtClean="0"/>
              <a:t> under controlled conditions</a:t>
            </a:r>
          </a:p>
          <a:p>
            <a:pPr lvl="2" eaLnBrk="1" hangingPunct="1"/>
            <a:r>
              <a:rPr lang="en-US" dirty="0" smtClean="0"/>
              <a:t>Ventilation</a:t>
            </a:r>
          </a:p>
          <a:p>
            <a:pPr lvl="2" eaLnBrk="1" hangingPunct="1"/>
            <a:r>
              <a:rPr lang="en-US" dirty="0" smtClean="0"/>
              <a:t>Solution strength</a:t>
            </a:r>
          </a:p>
          <a:p>
            <a:pPr lvl="2" eaLnBrk="1" hangingPunct="1"/>
            <a:r>
              <a:rPr lang="en-US" dirty="0" smtClean="0"/>
              <a:t>Type of case (intact or autopsy)</a:t>
            </a:r>
          </a:p>
          <a:p>
            <a:pPr lvl="1" eaLnBrk="1" hangingPunct="1"/>
            <a:r>
              <a:rPr lang="en-US" dirty="0" smtClean="0"/>
              <a:t>Continuous measurement of formaldehyde concentration in breathing zone</a:t>
            </a:r>
          </a:p>
          <a:p>
            <a:pPr lvl="1" eaLnBrk="1" hangingPunct="1"/>
            <a:r>
              <a:rPr lang="en-US" dirty="0" smtClean="0"/>
              <a:t>Exposure levels:</a:t>
            </a:r>
          </a:p>
          <a:p>
            <a:pPr lvl="2" eaLnBrk="1" hangingPunct="1"/>
            <a:r>
              <a:rPr lang="en-US" dirty="0" smtClean="0"/>
              <a:t>Average intensity while embalming: 1.7 </a:t>
            </a:r>
            <a:r>
              <a:rPr lang="en-US" dirty="0" err="1" smtClean="0"/>
              <a:t>ppm</a:t>
            </a:r>
            <a:endParaRPr lang="en-US" dirty="0" smtClean="0"/>
          </a:p>
          <a:p>
            <a:pPr lvl="2" eaLnBrk="1" hangingPunct="1"/>
            <a:r>
              <a:rPr lang="en-US" dirty="0" smtClean="0"/>
              <a:t>8-hr time weighted average: 0.2 </a:t>
            </a:r>
            <a:r>
              <a:rPr lang="en-US" dirty="0" err="1" smtClean="0"/>
              <a:t>ppm</a:t>
            </a:r>
            <a:endParaRPr lang="en-US" dirty="0" smtClean="0"/>
          </a:p>
          <a:p>
            <a:pPr lvl="2" eaLnBrk="1" hangingPunct="1"/>
            <a:r>
              <a:rPr lang="en-US" dirty="0" smtClean="0"/>
              <a:t>Peak exposure while embalming: 8.6 </a:t>
            </a:r>
            <a:r>
              <a:rPr lang="en-US" dirty="0" err="1" smtClean="0"/>
              <a:t>ppm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04800"/>
            <a:ext cx="9144000" cy="1417638"/>
          </a:xfrm>
        </p:spPr>
        <p:txBody>
          <a:bodyPr/>
          <a:lstStyle/>
          <a:p>
            <a:pPr eaLnBrk="1" hangingPunct="1"/>
            <a:r>
              <a:rPr lang="en-US" sz="4000" smtClean="0"/>
              <a:t>Cancer in the Funeral Industry: Results</a:t>
            </a:r>
          </a:p>
        </p:txBody>
      </p:sp>
      <p:graphicFrame>
        <p:nvGraphicFramePr>
          <p:cNvPr id="163992" name="Group 152"/>
          <p:cNvGraphicFramePr>
            <a:graphicFrameLocks noGrp="1"/>
          </p:cNvGraphicFramePr>
          <p:nvPr>
            <p:ph idx="4294967295"/>
          </p:nvPr>
        </p:nvGraphicFramePr>
        <p:xfrm>
          <a:off x="677333" y="914400"/>
          <a:ext cx="8466666" cy="5669280"/>
        </p:xfrm>
        <a:graphic>
          <a:graphicData uri="http://schemas.openxmlformats.org/drawingml/2006/table">
            <a:tbl>
              <a:tblPr/>
              <a:tblGrid>
                <a:gridCol w="2235200"/>
                <a:gridCol w="2956278"/>
                <a:gridCol w="3275188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Non-lymphoid LHPM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OR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Myeloid Leukemia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OR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Duration 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&lt;500 embalmings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&gt;20-34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&gt;34 years</a:t>
                      </a:r>
                      <a:endParaRPr kumimoji="0" lang="en-US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p-trend=0.046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3.2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3.9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p-trend=0.020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# of embalmings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&lt;500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500-1422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1423-3068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&gt;3068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p-trend=0.247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p-trend=0.314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7" name="Text Box 80"/>
          <p:cNvSpPr txBox="1">
            <a:spLocks noChangeArrowheads="1"/>
          </p:cNvSpPr>
          <p:nvPr/>
        </p:nvSpPr>
        <p:spPr bwMode="auto">
          <a:xfrm>
            <a:off x="237067" y="6324603"/>
            <a:ext cx="62992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600" i="1">
                <a:latin typeface="Tahoma" pitchFamily="34" charset="0"/>
              </a:rPr>
              <a:t>Hauptmann, et al., JNCI 2009</a:t>
            </a:r>
            <a:r>
              <a:rPr lang="en-US" i="1">
                <a:latin typeface="Tahoma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1600" i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Cancer in the Funeral Industry: Results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Similar results for other metrics:</a:t>
            </a:r>
          </a:p>
          <a:p>
            <a:r>
              <a:rPr lang="en-US" smtClean="0"/>
              <a:t>Myeloid leukemia: </a:t>
            </a:r>
          </a:p>
          <a:p>
            <a:pPr lvl="1"/>
            <a:r>
              <a:rPr lang="en-US" smtClean="0"/>
              <a:t>Cumulative exposure: p-trend=0.192</a:t>
            </a:r>
          </a:p>
          <a:p>
            <a:pPr lvl="1"/>
            <a:r>
              <a:rPr lang="en-US" smtClean="0"/>
              <a:t>Average intensity while embalming: p=trend=0.058</a:t>
            </a:r>
          </a:p>
          <a:p>
            <a:pPr lvl="1"/>
            <a:r>
              <a:rPr lang="en-US" smtClean="0"/>
              <a:t>TWA8 intensity: p-trend=0.396</a:t>
            </a:r>
          </a:p>
          <a:p>
            <a:pPr lvl="1"/>
            <a:r>
              <a:rPr lang="en-US" smtClean="0"/>
              <a:t>Peak exposure: p-trend=0.036</a:t>
            </a:r>
          </a:p>
          <a:p>
            <a:pPr lvl="1"/>
            <a:endParaRPr lang="en-US" sz="1200" smtClean="0"/>
          </a:p>
          <a:p>
            <a:r>
              <a:rPr lang="en-US" smtClean="0"/>
              <a:t>No associations with other LHPM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1828800"/>
            <a:ext cx="6477000" cy="1828800"/>
          </a:xfrm>
        </p:spPr>
        <p:txBody>
          <a:bodyPr/>
          <a:lstStyle/>
          <a:p>
            <a:r>
              <a:rPr lang="en-US" dirty="0"/>
              <a:t>NCI Cohort of Industrial Workers</a:t>
            </a:r>
          </a:p>
        </p:txBody>
      </p:sp>
      <p:sp>
        <p:nvSpPr>
          <p:cNvPr id="24985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n-US"/>
              <a:t>NCI Industrial Cohort Study</a:t>
            </a:r>
          </a:p>
        </p:txBody>
      </p:sp>
      <p:sp>
        <p:nvSpPr>
          <p:cNvPr id="2523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867400"/>
          </a:xfrm>
        </p:spPr>
        <p:txBody>
          <a:bodyPr/>
          <a:lstStyle/>
          <a:p>
            <a:r>
              <a:rPr lang="en-US" dirty="0"/>
              <a:t>Mortality study of 25,619 workers in 10 plants</a:t>
            </a:r>
          </a:p>
          <a:p>
            <a:pPr lvl="1"/>
            <a:r>
              <a:rPr lang="en-US" dirty="0"/>
              <a:t>Employed prior to 1966</a:t>
            </a:r>
          </a:p>
          <a:p>
            <a:pPr lvl="1"/>
            <a:r>
              <a:rPr lang="en-US" dirty="0"/>
              <a:t>Work histories through 1980</a:t>
            </a:r>
          </a:p>
          <a:p>
            <a:endParaRPr lang="en-US" sz="1600" dirty="0"/>
          </a:p>
          <a:p>
            <a:r>
              <a:rPr lang="en-US" dirty="0"/>
              <a:t>Time-dependent exposure metrics </a:t>
            </a:r>
          </a:p>
          <a:p>
            <a:endParaRPr lang="en-US" sz="1600" dirty="0"/>
          </a:p>
          <a:p>
            <a:r>
              <a:rPr lang="en-US" dirty="0"/>
              <a:t>13,951 deaths as of 2004</a:t>
            </a:r>
          </a:p>
          <a:p>
            <a:pPr lvl="1"/>
            <a:endParaRPr lang="en-US" sz="1400" dirty="0"/>
          </a:p>
          <a:p>
            <a:r>
              <a:rPr lang="en-US" dirty="0"/>
              <a:t>42 years of median 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sz="2800" smtClean="0"/>
              <a:t>NCI Industrial Cohort: Relative Risks by </a:t>
            </a:r>
            <a:br>
              <a:rPr lang="en-US" sz="2800" smtClean="0"/>
            </a:br>
            <a:r>
              <a:rPr lang="en-US" sz="2800" smtClean="0"/>
              <a:t>Peak Formaldehyde Exposure (ppm)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>
            <p:ph idx="4294967295"/>
          </p:nvPr>
        </p:nvGraphicFramePr>
        <p:xfrm>
          <a:off x="228599" y="1524001"/>
          <a:ext cx="8915400" cy="4540569"/>
        </p:xfrm>
        <a:graphic>
          <a:graphicData uri="http://schemas.openxmlformats.org/drawingml/2006/table">
            <a:tbl>
              <a:tblPr/>
              <a:tblGrid>
                <a:gridCol w="2079686"/>
                <a:gridCol w="1338171"/>
                <a:gridCol w="1411318"/>
                <a:gridCol w="1485900"/>
                <a:gridCol w="1560482"/>
                <a:gridCol w="103984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&gt;0-&lt;2.0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2.0-&lt;4.0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4.0</a:t>
                      </a:r>
                      <a:endParaRPr kumimoji="0" lang="en-US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0.59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0.82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1.30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1.37*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1.78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p-trend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&gt;0.50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&gt;0.50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0.13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Lymphohemato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Leukemia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Lymphatic leukemia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Myeloid leukemia</a:t>
                      </a:r>
                    </a:p>
                  </a:txBody>
                  <a:tcPr marL="81280" marR="81280"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01711" name="Rectangle 79"/>
          <p:cNvSpPr>
            <a:spLocks noChangeArrowheads="1"/>
          </p:cNvSpPr>
          <p:nvPr/>
        </p:nvSpPr>
        <p:spPr bwMode="auto">
          <a:xfrm>
            <a:off x="169334" y="5257800"/>
            <a:ext cx="8746066" cy="7620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Text Box 80"/>
          <p:cNvSpPr txBox="1">
            <a:spLocks noChangeArrowheads="1"/>
          </p:cNvSpPr>
          <p:nvPr/>
        </p:nvSpPr>
        <p:spPr bwMode="auto">
          <a:xfrm>
            <a:off x="237067" y="6248403"/>
            <a:ext cx="62992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600" i="1">
                <a:latin typeface="Tahoma" pitchFamily="34" charset="0"/>
              </a:rPr>
              <a:t>Beane Freeman, et al., JNCI. 2009; 101: 751-761.</a:t>
            </a:r>
            <a:r>
              <a:rPr lang="en-US" i="1">
                <a:latin typeface="Tahoma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1600" i="1">
              <a:latin typeface="Tahoma" pitchFamily="34" charset="0"/>
            </a:endParaRPr>
          </a:p>
        </p:txBody>
      </p:sp>
      <p:sp>
        <p:nvSpPr>
          <p:cNvPr id="2501713" name="Rectangle 81"/>
          <p:cNvSpPr>
            <a:spLocks noChangeArrowheads="1"/>
          </p:cNvSpPr>
          <p:nvPr/>
        </p:nvSpPr>
        <p:spPr bwMode="auto">
          <a:xfrm>
            <a:off x="169334" y="2895600"/>
            <a:ext cx="8746066" cy="5334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1711" grpId="0" animBg="1"/>
      <p:bldP spid="2501713" grpId="0" animBg="1"/>
      <p:bldP spid="25017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294967295"/>
          </p:nvPr>
        </p:nvSpPr>
        <p:spPr>
          <a:xfrm>
            <a:off x="0" y="6248400"/>
            <a:ext cx="533400" cy="381000"/>
          </a:xfrm>
        </p:spPr>
        <p:txBody>
          <a:bodyPr>
            <a:normAutofit/>
          </a:bodyPr>
          <a:lstStyle/>
          <a:p>
            <a:pPr>
              <a:defRPr/>
            </a:pPr>
            <a:fld id="{AB702F89-A10D-452D-ADAA-FBC8C5CA87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036740" name="Object 10"/>
          <p:cNvGraphicFramePr>
            <a:graphicFrameLocks noGrp="1" noChangeAspect="1"/>
          </p:cNvGraphicFramePr>
          <p:nvPr>
            <p:ph idx="4294967295"/>
          </p:nvPr>
        </p:nvGraphicFramePr>
        <p:xfrm>
          <a:off x="1592263" y="1528763"/>
          <a:ext cx="6027737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1" name="Graph" r:id="rId4" imgW="2401920" imgH="2625120" progId="">
                  <p:embed/>
                </p:oleObj>
              </mc:Choice>
              <mc:Fallback>
                <p:oleObj name="Graph" r:id="rId4" imgW="2401920" imgH="262512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1528763"/>
                        <a:ext cx="6027737" cy="5253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67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610600" cy="13716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RR for Medium and High Peak Formaldehyde Exposure Categories</a:t>
            </a:r>
          </a:p>
        </p:txBody>
      </p:sp>
      <p:sp>
        <p:nvSpPr>
          <p:cNvPr id="2036752" name="Text Box 16"/>
          <p:cNvSpPr txBox="1">
            <a:spLocks noChangeArrowheads="1"/>
          </p:cNvSpPr>
          <p:nvPr/>
        </p:nvSpPr>
        <p:spPr bwMode="auto">
          <a:xfrm>
            <a:off x="965200" y="1915180"/>
            <a:ext cx="1930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Exposure-response trend p-values</a:t>
            </a:r>
          </a:p>
        </p:txBody>
      </p:sp>
      <p:sp>
        <p:nvSpPr>
          <p:cNvPr id="2036763" name="Text Box 27"/>
          <p:cNvSpPr txBox="1">
            <a:spLocks noChangeArrowheads="1"/>
          </p:cNvSpPr>
          <p:nvPr/>
        </p:nvSpPr>
        <p:spPr bwMode="auto">
          <a:xfrm>
            <a:off x="3014133" y="3214688"/>
            <a:ext cx="81280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629401" y="4040189"/>
            <a:ext cx="2413000" cy="1062037"/>
            <a:chOff x="5208" y="2545"/>
            <a:chExt cx="1200" cy="669"/>
          </a:xfrm>
        </p:grpSpPr>
        <p:sp>
          <p:nvSpPr>
            <p:cNvPr id="2036765" name="Text Box 29"/>
            <p:cNvSpPr txBox="1">
              <a:spLocks noChangeArrowheads="1"/>
            </p:cNvSpPr>
            <p:nvPr/>
          </p:nvSpPr>
          <p:spPr bwMode="auto">
            <a:xfrm>
              <a:off x="5208" y="2545"/>
              <a:ext cx="1200" cy="66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</a:rPr>
                <a:t>RR for Peak 	Medium</a:t>
              </a:r>
            </a:p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</a:rPr>
                <a:t>	High </a:t>
              </a:r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5304" y="2938"/>
              <a:ext cx="384" cy="86"/>
              <a:chOff x="744" y="2928"/>
              <a:chExt cx="384" cy="86"/>
            </a:xfrm>
          </p:grpSpPr>
          <p:sp>
            <p:nvSpPr>
              <p:cNvPr id="2036766" name="Line 30"/>
              <p:cNvSpPr>
                <a:spLocks noChangeShapeType="1"/>
              </p:cNvSpPr>
              <p:nvPr/>
            </p:nvSpPr>
            <p:spPr bwMode="auto">
              <a:xfrm>
                <a:off x="744" y="2976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6767" name="Oval 31"/>
              <p:cNvSpPr>
                <a:spLocks noChangeArrowheads="1"/>
              </p:cNvSpPr>
              <p:nvPr/>
            </p:nvSpPr>
            <p:spPr bwMode="auto">
              <a:xfrm>
                <a:off x="888" y="2928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5304" y="2746"/>
              <a:ext cx="384" cy="86"/>
              <a:chOff x="744" y="2928"/>
              <a:chExt cx="384" cy="86"/>
            </a:xfrm>
          </p:grpSpPr>
          <p:sp>
            <p:nvSpPr>
              <p:cNvPr id="2036770" name="Line 34"/>
              <p:cNvSpPr>
                <a:spLocks noChangeShapeType="1"/>
              </p:cNvSpPr>
              <p:nvPr/>
            </p:nvSpPr>
            <p:spPr bwMode="auto">
              <a:xfrm>
                <a:off x="744" y="2976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6771" name="Oval 35"/>
              <p:cNvSpPr>
                <a:spLocks noChangeArrowheads="1"/>
              </p:cNvSpPr>
              <p:nvPr/>
            </p:nvSpPr>
            <p:spPr bwMode="auto">
              <a:xfrm>
                <a:off x="888" y="2928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36774" name="Line 38"/>
          <p:cNvSpPr>
            <a:spLocks noChangeShapeType="1"/>
          </p:cNvSpPr>
          <p:nvPr/>
        </p:nvSpPr>
        <p:spPr bwMode="auto">
          <a:xfrm flipV="1">
            <a:off x="4495800" y="2514600"/>
            <a:ext cx="0" cy="3276600"/>
          </a:xfrm>
          <a:prstGeom prst="line">
            <a:avLst/>
          </a:prstGeom>
          <a:noFill/>
          <a:ln w="22225">
            <a:solidFill>
              <a:srgbClr val="99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6775" name="Text Box 39"/>
          <p:cNvSpPr txBox="1">
            <a:spLocks noChangeArrowheads="1"/>
          </p:cNvSpPr>
          <p:nvPr/>
        </p:nvSpPr>
        <p:spPr bwMode="auto">
          <a:xfrm>
            <a:off x="4707467" y="2787650"/>
            <a:ext cx="25738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Date of last work history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1600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1905000"/>
            <a:ext cx="61722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764" name="Text Box 28"/>
          <p:cNvSpPr txBox="1">
            <a:spLocks noChangeArrowheads="1"/>
          </p:cNvSpPr>
          <p:nvPr/>
        </p:nvSpPr>
        <p:spPr bwMode="auto">
          <a:xfrm>
            <a:off x="2895600" y="1752600"/>
            <a:ext cx="3657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Myeloid Leukemia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0" y="6248400"/>
            <a:ext cx="533400" cy="381000"/>
          </a:xfrm>
        </p:spPr>
        <p:txBody>
          <a:bodyPr>
            <a:normAutofit/>
          </a:bodyPr>
          <a:lstStyle/>
          <a:p>
            <a:pPr>
              <a:defRPr/>
            </a:pPr>
            <a:fld id="{8DE2B44C-356A-40E7-9204-D660E57629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2191364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371600"/>
          <a:ext cx="4249738" cy="475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6" name="Graph" r:id="rId4" imgW="2401920" imgH="2625120" progId="">
                  <p:embed/>
                </p:oleObj>
              </mc:Choice>
              <mc:Fallback>
                <p:oleObj name="Graph" r:id="rId4" imgW="2401920" imgH="262512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4249738" cy="4751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367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822825" y="1295400"/>
          <a:ext cx="4321175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Graph" r:id="rId6" imgW="2401920" imgH="2584800" progId="">
                  <p:embed/>
                </p:oleObj>
              </mc:Choice>
              <mc:Fallback>
                <p:oleObj name="Graph" r:id="rId6" imgW="2401920" imgH="2584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1295400"/>
                        <a:ext cx="4321175" cy="4756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370" name="Text Box 10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28600" y="-76200"/>
            <a:ext cx="8915400" cy="1371600"/>
          </a:xfrm>
          <a:noFill/>
          <a:ln/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4000" dirty="0"/>
              <a:t>RR for Medium and High Peak Formaldehyde Exposure Categories</a:t>
            </a:r>
          </a:p>
        </p:txBody>
      </p:sp>
      <p:sp>
        <p:nvSpPr>
          <p:cNvPr id="2191371" name="Text Box 11"/>
          <p:cNvSpPr txBox="1">
            <a:spLocks noChangeArrowheads="1"/>
          </p:cNvSpPr>
          <p:nvPr/>
        </p:nvSpPr>
        <p:spPr bwMode="auto">
          <a:xfrm>
            <a:off x="1143000" y="2819401"/>
            <a:ext cx="45720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91375" name="Text Box 15"/>
          <p:cNvSpPr txBox="1">
            <a:spLocks noChangeArrowheads="1"/>
          </p:cNvSpPr>
          <p:nvPr/>
        </p:nvSpPr>
        <p:spPr bwMode="auto">
          <a:xfrm>
            <a:off x="5867400" y="2757487"/>
            <a:ext cx="60960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581400" y="5567362"/>
            <a:ext cx="2209800" cy="1062038"/>
            <a:chOff x="5208" y="2359"/>
            <a:chExt cx="1200" cy="669"/>
          </a:xfrm>
        </p:grpSpPr>
        <p:sp>
          <p:nvSpPr>
            <p:cNvPr id="2191377" name="Text Box 17"/>
            <p:cNvSpPr txBox="1">
              <a:spLocks noChangeArrowheads="1"/>
            </p:cNvSpPr>
            <p:nvPr/>
          </p:nvSpPr>
          <p:spPr bwMode="auto">
            <a:xfrm>
              <a:off x="5208" y="2359"/>
              <a:ext cx="1200" cy="66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</a:rPr>
                <a:t>RR for Peak 	</a:t>
              </a:r>
              <a:r>
                <a:rPr lang="en-US" sz="1400" b="1" dirty="0" smtClean="0">
                  <a:solidFill>
                    <a:srgbClr val="000000"/>
                  </a:solidFill>
                  <a:latin typeface="Arial" charset="0"/>
                </a:rPr>
                <a:t>Medium</a:t>
              </a:r>
              <a:endParaRPr lang="en-US" sz="1400" b="1" dirty="0">
                <a:solidFill>
                  <a:srgbClr val="000000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</a:rPr>
                <a:t>	High 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304" y="2740"/>
              <a:ext cx="384" cy="86"/>
              <a:chOff x="744" y="2730"/>
              <a:chExt cx="384" cy="86"/>
            </a:xfrm>
          </p:grpSpPr>
          <p:sp>
            <p:nvSpPr>
              <p:cNvPr id="2191379" name="Line 19"/>
              <p:cNvSpPr>
                <a:spLocks noChangeShapeType="1"/>
              </p:cNvSpPr>
              <p:nvPr/>
            </p:nvSpPr>
            <p:spPr bwMode="auto">
              <a:xfrm>
                <a:off x="744" y="2778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1380" name="Oval 20"/>
              <p:cNvSpPr>
                <a:spLocks noChangeArrowheads="1"/>
              </p:cNvSpPr>
              <p:nvPr/>
            </p:nvSpPr>
            <p:spPr bwMode="auto">
              <a:xfrm>
                <a:off x="888" y="2730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5304" y="2500"/>
              <a:ext cx="384" cy="86"/>
              <a:chOff x="744" y="2682"/>
              <a:chExt cx="384" cy="86"/>
            </a:xfrm>
          </p:grpSpPr>
          <p:sp>
            <p:nvSpPr>
              <p:cNvPr id="2191382" name="Line 22"/>
              <p:cNvSpPr>
                <a:spLocks noChangeShapeType="1"/>
              </p:cNvSpPr>
              <p:nvPr/>
            </p:nvSpPr>
            <p:spPr bwMode="auto">
              <a:xfrm>
                <a:off x="744" y="2730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1383" name="Oval 23"/>
              <p:cNvSpPr>
                <a:spLocks noChangeArrowheads="1"/>
              </p:cNvSpPr>
              <p:nvPr/>
            </p:nvSpPr>
            <p:spPr bwMode="auto">
              <a:xfrm>
                <a:off x="888" y="2682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91385" name="Text Box 25"/>
          <p:cNvSpPr txBox="1">
            <a:spLocks noChangeArrowheads="1"/>
          </p:cNvSpPr>
          <p:nvPr/>
        </p:nvSpPr>
        <p:spPr bwMode="auto">
          <a:xfrm>
            <a:off x="778934" y="1600200"/>
            <a:ext cx="3318933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91373" name="Text Box 13"/>
          <p:cNvSpPr txBox="1">
            <a:spLocks noChangeArrowheads="1"/>
          </p:cNvSpPr>
          <p:nvPr/>
        </p:nvSpPr>
        <p:spPr bwMode="auto">
          <a:xfrm>
            <a:off x="982133" y="1843088"/>
            <a:ext cx="243840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Myeloid Leukemia</a:t>
            </a:r>
          </a:p>
        </p:txBody>
      </p:sp>
      <p:sp>
        <p:nvSpPr>
          <p:cNvPr id="2191386" name="Text Box 26"/>
          <p:cNvSpPr txBox="1">
            <a:spLocks noChangeArrowheads="1"/>
          </p:cNvSpPr>
          <p:nvPr/>
        </p:nvSpPr>
        <p:spPr bwMode="auto">
          <a:xfrm>
            <a:off x="5520267" y="1524000"/>
            <a:ext cx="3318933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91374" name="Text Box 14"/>
          <p:cNvSpPr txBox="1">
            <a:spLocks noChangeArrowheads="1"/>
          </p:cNvSpPr>
          <p:nvPr/>
        </p:nvSpPr>
        <p:spPr bwMode="auto">
          <a:xfrm>
            <a:off x="5655733" y="1828801"/>
            <a:ext cx="243840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Lymphatic Leukemia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gure 1 v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8016"/>
            <a:ext cx="8602133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17600" y="1219203"/>
            <a:ext cx="47413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1" y="76200"/>
            <a:ext cx="866986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RR for Medium and High Peak Formaldehyde Exposure Categories and p-values for Trend Tests Among Exposed Person-years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17600" y="1524003"/>
            <a:ext cx="111760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All HLP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46400" y="1524003"/>
            <a:ext cx="111760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NHL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842933" y="1447803"/>
            <a:ext cx="338667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910668" y="2559051"/>
            <a:ext cx="128693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Hodgkin Lymphoma</a:t>
            </a:r>
          </a:p>
        </p:txBody>
      </p:sp>
      <p:sp useBgFill="1"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739467" y="1447800"/>
            <a:ext cx="1828800" cy="646331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Multiple Myeloma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117601" y="4495803"/>
            <a:ext cx="1557867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Leukemia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014133" y="4419600"/>
            <a:ext cx="1557867" cy="641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Lymphatic Leukemia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842933" y="4495803"/>
            <a:ext cx="338667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910667" y="5454650"/>
            <a:ext cx="1557867" cy="641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Myeloid Leukemia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371600"/>
          </a:xfrm>
        </p:spPr>
        <p:txBody>
          <a:bodyPr/>
          <a:lstStyle/>
          <a:p>
            <a:r>
              <a:rPr lang="en-US" dirty="0"/>
              <a:t>Formaldehyde: An Important Chemical</a:t>
            </a:r>
          </a:p>
        </p:txBody>
      </p:sp>
      <p:sp>
        <p:nvSpPr>
          <p:cNvPr id="2097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2800" dirty="0"/>
              <a:t>Ubiquitous in atmosphere and life forms </a:t>
            </a:r>
          </a:p>
          <a:p>
            <a:endParaRPr lang="en-US" sz="900" dirty="0"/>
          </a:p>
          <a:p>
            <a:r>
              <a:rPr lang="en-US" sz="2800" dirty="0"/>
              <a:t>&gt;5% of yearly U.S. GDP</a:t>
            </a:r>
          </a:p>
          <a:p>
            <a:endParaRPr lang="en-US" sz="1000" dirty="0"/>
          </a:p>
          <a:p>
            <a:r>
              <a:rPr lang="en-US" sz="2800" dirty="0"/>
              <a:t>2.1 million U.S. workers exposed (1995)</a:t>
            </a:r>
          </a:p>
          <a:p>
            <a:pPr lvl="1"/>
            <a:r>
              <a:rPr lang="en-US" sz="2400" dirty="0"/>
              <a:t>Fixatives and disinfectants</a:t>
            </a:r>
          </a:p>
          <a:p>
            <a:pPr lvl="1"/>
            <a:r>
              <a:rPr lang="en-US" sz="2400" dirty="0"/>
              <a:t>Wood products, resins, molded plastics, crease-resistant fabrics, paper products</a:t>
            </a:r>
          </a:p>
          <a:p>
            <a:pPr lvl="1"/>
            <a:endParaRPr lang="en-US" sz="800" dirty="0"/>
          </a:p>
          <a:p>
            <a:r>
              <a:rPr lang="en-US" sz="2800" dirty="0"/>
              <a:t>Environmental exposures</a:t>
            </a:r>
          </a:p>
          <a:p>
            <a:pPr lvl="1"/>
            <a:r>
              <a:rPr lang="en-US" sz="2400" dirty="0"/>
              <a:t>Off-gassing from home furnishings, automobile engines, cigarette smoke, incomplete fuel combustion</a:t>
            </a:r>
          </a:p>
          <a:p>
            <a:endParaRPr lang="en-US" sz="2800" dirty="0"/>
          </a:p>
          <a:p>
            <a:pPr lvl="4"/>
            <a:endParaRPr lang="en-US" sz="1800" dirty="0"/>
          </a:p>
          <a:p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04800" y="914400"/>
          <a:ext cx="8437034" cy="570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7" name="Graph" r:id="rId4" imgW="4252320" imgH="2874240" progId="">
                  <p:embed/>
                </p:oleObj>
              </mc:Choice>
              <mc:Fallback>
                <p:oleObj name="Graph" r:id="rId4" imgW="4252320" imgH="28742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437034" cy="5703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762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75734" y="76200"/>
            <a:ext cx="7992533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RR for Medium and High Average Intensity Formaldehyde Exposure Categories and p-values for Trend Tests Among Exposed Person-years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85333" y="1766888"/>
            <a:ext cx="111760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All HLP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0" y="1766888"/>
            <a:ext cx="111760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NHL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775201" y="1690688"/>
            <a:ext cx="338667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910668" y="2559051"/>
            <a:ext cx="141393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Hodgkin Lymphoma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536267" y="2630269"/>
            <a:ext cx="1828800" cy="64633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Multiple Myeloma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117601" y="4191000"/>
            <a:ext cx="1557867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Leukemia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014133" y="4114800"/>
            <a:ext cx="1354667" cy="641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Lymphatic Leukemia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775200" y="4159252"/>
            <a:ext cx="1828800" cy="64633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Myeloid Leukemia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604000" y="4191003"/>
            <a:ext cx="1828800" cy="13112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Nasopharyngeal Cancer </a:t>
            </a:r>
            <a:endParaRPr lang="en-US" dirty="0"/>
          </a:p>
        </p:txBody>
      </p:sp>
      <p:sp>
        <p:nvSpPr>
          <p:cNvPr id="2521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exposed cases </a:t>
            </a:r>
          </a:p>
          <a:p>
            <a:pPr lvl="1"/>
            <a:r>
              <a:rPr lang="en-US" dirty="0"/>
              <a:t>All cases in highest peak exposure category:</a:t>
            </a:r>
          </a:p>
          <a:p>
            <a:pPr lvl="2"/>
            <a:r>
              <a:rPr lang="en-US" dirty="0"/>
              <a:t> RR=1.83, </a:t>
            </a:r>
            <a:r>
              <a:rPr lang="en-US" dirty="0" smtClean="0"/>
              <a:t>p-trend=0.044</a:t>
            </a:r>
          </a:p>
          <a:p>
            <a:endParaRPr lang="en-US" dirty="0" smtClean="0"/>
          </a:p>
          <a:p>
            <a:r>
              <a:rPr lang="en-US" dirty="0" smtClean="0"/>
              <a:t>Consistent with case-control studies of nasopharyngeal cancer and animal studies</a:t>
            </a:r>
          </a:p>
          <a:p>
            <a:pPr lvl="1"/>
            <a:endParaRPr lang="en-US" dirty="0"/>
          </a:p>
        </p:txBody>
      </p:sp>
      <p:sp>
        <p:nvSpPr>
          <p:cNvPr id="2521093" name="Text Box 5"/>
          <p:cNvSpPr txBox="1">
            <a:spLocks noChangeArrowheads="1"/>
          </p:cNvSpPr>
          <p:nvPr/>
        </p:nvSpPr>
        <p:spPr bwMode="auto">
          <a:xfrm>
            <a:off x="643467" y="6096002"/>
            <a:ext cx="50715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Hauptmann, et al., </a:t>
            </a:r>
            <a:r>
              <a:rPr lang="en-US" dirty="0" err="1">
                <a:latin typeface="Arial" charset="0"/>
              </a:rPr>
              <a:t>Amer</a:t>
            </a:r>
            <a:r>
              <a:rPr lang="en-US" dirty="0">
                <a:latin typeface="Arial" charset="0"/>
              </a:rPr>
              <a:t> J </a:t>
            </a:r>
            <a:r>
              <a:rPr lang="en-US" dirty="0" err="1">
                <a:latin typeface="Arial" charset="0"/>
              </a:rPr>
              <a:t>Epidemiol</a:t>
            </a:r>
            <a:r>
              <a:rPr lang="en-US" dirty="0">
                <a:latin typeface="Arial" charset="0"/>
              </a:rPr>
              <a:t>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Carcinogenicity of Formaldehyde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503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WHO-IARC review in 2004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Sufficient evidence for nasopharyngeal cancer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Strong, but not sufficient evidence for leukemia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WHO-IARC review in 2009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Sufficient evidence for leukemia, particularly myeloid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Reaffirmed status for nasopharyngeal cancer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National Toxicology Program Report on Carcinogens 2009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Sufficient </a:t>
            </a:r>
            <a:r>
              <a:rPr lang="en-US" sz="2000" dirty="0"/>
              <a:t>evidence for nasopharyngeal cancer and myeloid leukemia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EPA ongoing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Updating risk assessment of formaldehyde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en-US" sz="4000"/>
              <a:t>Background: Evidence for Carcinogenicity</a:t>
            </a:r>
          </a:p>
        </p:txBody>
      </p:sp>
      <p:sp>
        <p:nvSpPr>
          <p:cNvPr id="2447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46533" cy="5562600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Genotoxic </a:t>
            </a:r>
          </a:p>
          <a:p>
            <a:endParaRPr lang="en-US" sz="1200"/>
          </a:p>
          <a:p>
            <a:r>
              <a:rPr lang="en-US" sz="2800"/>
              <a:t>Causes DNA-protein cross-links at site of contact</a:t>
            </a:r>
          </a:p>
          <a:p>
            <a:endParaRPr lang="en-US" sz="1200"/>
          </a:p>
          <a:p>
            <a:r>
              <a:rPr lang="en-US" sz="2800"/>
              <a:t>Inhaled formaldehyde causes nasal tumors in rats</a:t>
            </a:r>
          </a:p>
          <a:p>
            <a:endParaRPr lang="en-US" sz="12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pic>
        <p:nvPicPr>
          <p:cNvPr id="2447368" name="Picture 8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1467" y="1614488"/>
            <a:ext cx="1693333" cy="181451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5D41-9D11-43FE-A1F1-0819A4854E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Carcinogenicity of Formaldehyde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503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WHO-IARC review in 2004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Sufficient evidence for nasopharyngeal cancer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Strong, but not sufficient evidence for leukemia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WHO-IARC review in 2009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Sufficient evidence for leukemia, particularly myeloid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Reaffirmed status for nasopharyngeal cancer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National Toxicology Program Report on Carcinogens 2009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Sufficient </a:t>
            </a:r>
            <a:r>
              <a:rPr lang="en-US" sz="2000" dirty="0"/>
              <a:t>evidence for nasopharyngeal cancer and myeloid leukemia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EPA ongoing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Updating risk assessment of formaldehyde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Occupational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252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OSHA: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0.75 </a:t>
            </a:r>
            <a:r>
              <a:rPr lang="en-US" dirty="0" err="1"/>
              <a:t>ppm</a:t>
            </a:r>
            <a:r>
              <a:rPr lang="en-US" dirty="0"/>
              <a:t> for 8-h time weighted average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2.0 </a:t>
            </a:r>
            <a:r>
              <a:rPr lang="en-US" dirty="0" err="1"/>
              <a:t>ppm</a:t>
            </a:r>
            <a:r>
              <a:rPr lang="en-US" dirty="0"/>
              <a:t> for short-term exposure limit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Formaldehyde Research: </a:t>
            </a:r>
            <a:br>
              <a:rPr lang="en-US" sz="4000" smtClean="0"/>
            </a:br>
            <a:r>
              <a:rPr lang="en-US" sz="4000" smtClean="0"/>
              <a:t>2 Exposure Scenarios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40267" y="1828803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Study of Funeral Industry Workers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NCI Cohort of Industrial Workers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"/>
            <a:ext cx="8229600" cy="1139825"/>
          </a:xfrm>
        </p:spPr>
        <p:txBody>
          <a:bodyPr/>
          <a:lstStyle/>
          <a:p>
            <a:r>
              <a:rPr lang="en-US" dirty="0" smtClean="0"/>
              <a:t>Leukemia among Professionals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36538" y="1543050"/>
          <a:ext cx="8324850" cy="493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7" name="Document" r:id="rId5" imgW="9735372" imgH="5763608" progId="Word.Document.8">
                  <p:embed/>
                </p:oleObj>
              </mc:Choice>
              <mc:Fallback>
                <p:oleObj name="Document" r:id="rId5" imgW="9735372" imgH="576360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1543050"/>
                        <a:ext cx="8324850" cy="493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69333" y="6477000"/>
            <a:ext cx="298026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* 95% CI does not include 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24000"/>
            <a:ext cx="6477000" cy="1828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Study of Funeral Industry Workers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Case Control Study of </a:t>
            </a:r>
            <a:br>
              <a:rPr lang="en-US" sz="4000" smtClean="0"/>
            </a:br>
            <a:r>
              <a:rPr lang="en-US" sz="4000" smtClean="0"/>
              <a:t>Funeral Industry Workers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6,808 deaths among 13,994 inactive/deceased funeral directors/embalmers</a:t>
            </a:r>
            <a:br>
              <a:rPr lang="en-US" sz="2800" smtClean="0"/>
            </a:br>
            <a:endParaRPr lang="en-US" sz="1200" smtClean="0"/>
          </a:p>
          <a:p>
            <a:pPr eaLnBrk="1" hangingPunct="1"/>
            <a:r>
              <a:rPr lang="en-US" sz="2800" smtClean="0"/>
              <a:t>Identified through professional associations and licensing boards (deaths from 1960-86)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800" smtClean="0"/>
              <a:t>168 deaths from lymphohematopoietic malignancies </a:t>
            </a:r>
          </a:p>
          <a:p>
            <a:pPr lvl="1" eaLnBrk="1" hangingPunct="1"/>
            <a:r>
              <a:rPr lang="en-US" sz="2400" smtClean="0"/>
              <a:t>34 from myeloid leukemia</a:t>
            </a:r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800" smtClean="0"/>
              <a:t>265 controls: deaths due to natural causes</a:t>
            </a:r>
          </a:p>
          <a:p>
            <a:pPr lvl="1" eaLnBrk="1" hangingPunct="1"/>
            <a:r>
              <a:rPr lang="en-US" sz="2400" smtClean="0"/>
              <a:t>Matched by study source, sex, dates of birth and death</a:t>
            </a:r>
          </a:p>
          <a:p>
            <a:pPr eaLnBrk="1" hangingPunct="1"/>
            <a:endParaRPr 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4420</TotalTime>
  <Words>720</Words>
  <Application>Microsoft Office PowerPoint</Application>
  <PresentationFormat>On-screen Show (4:3)</PresentationFormat>
  <Paragraphs>245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Median</vt:lpstr>
      <vt:lpstr>Document</vt:lpstr>
      <vt:lpstr>Graph</vt:lpstr>
      <vt:lpstr>Occupational Formaldehyde Exposure and Cancer Risk </vt:lpstr>
      <vt:lpstr>Formaldehyde: An Important Chemical</vt:lpstr>
      <vt:lpstr>Background: Evidence for Carcinogenicity</vt:lpstr>
      <vt:lpstr>Carcinogenicity of Formaldehyde </vt:lpstr>
      <vt:lpstr>U.S. Occupational Standard</vt:lpstr>
      <vt:lpstr>Formaldehyde Research:  2 Exposure Scenarios </vt:lpstr>
      <vt:lpstr>Leukemia among Professionals</vt:lpstr>
      <vt:lpstr>Study of Funeral Industry Workers</vt:lpstr>
      <vt:lpstr>Case Control Study of  Funeral Industry Workers</vt:lpstr>
      <vt:lpstr>Study of Funeral Industry Workers:  Exposure Assessment</vt:lpstr>
      <vt:lpstr>Study of Funeral Industry Workers:  Exposure Assessment</vt:lpstr>
      <vt:lpstr>Cancer in the Funeral Industry: Results</vt:lpstr>
      <vt:lpstr>Cancer in the Funeral Industry: Results</vt:lpstr>
      <vt:lpstr>NCI Cohort of Industrial Workers</vt:lpstr>
      <vt:lpstr>NCI Industrial Cohort Study</vt:lpstr>
      <vt:lpstr>NCI Industrial Cohort: Relative Risks by  Peak Formaldehyde Exposure (ppm)</vt:lpstr>
      <vt:lpstr>RR for Medium and High Peak Formaldehyde Exposure Categories</vt:lpstr>
      <vt:lpstr>RR for Medium and High Peak Formaldehyde Exposure Categories</vt:lpstr>
      <vt:lpstr>PowerPoint Presentation</vt:lpstr>
      <vt:lpstr>PowerPoint Presentation</vt:lpstr>
      <vt:lpstr>Nasopharyngeal Cancer </vt:lpstr>
      <vt:lpstr>Carcinogenicity of Formaldehyde </vt:lpstr>
      <vt:lpstr>PowerPoint Presentation</vt:lpstr>
    </vt:vector>
  </TitlesOfParts>
  <Company>NCI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Beane-Freeman, Laura (NIH/NCI)</dc:creator>
  <cp:lastModifiedBy>Sas, Elizabeth</cp:lastModifiedBy>
  <cp:revision>265</cp:revision>
  <dcterms:created xsi:type="dcterms:W3CDTF">2010-10-13T17:09:54Z</dcterms:created>
  <dcterms:modified xsi:type="dcterms:W3CDTF">2015-03-10T20:27:47Z</dcterms:modified>
</cp:coreProperties>
</file>