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225576-EBA6-4048-B1C6-11BD61163F25}" type="datetimeFigureOut">
              <a:rPr lang="en-US" smtClean="0"/>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3322543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25576-EBA6-4048-B1C6-11BD61163F25}" type="datetimeFigureOut">
              <a:rPr lang="en-US" smtClean="0"/>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174618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25576-EBA6-4048-B1C6-11BD61163F25}" type="datetimeFigureOut">
              <a:rPr lang="en-US" smtClean="0"/>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336046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25576-EBA6-4048-B1C6-11BD61163F25}" type="datetimeFigureOut">
              <a:rPr lang="en-US" smtClean="0"/>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398505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25576-EBA6-4048-B1C6-11BD61163F25}" type="datetimeFigureOut">
              <a:rPr lang="en-US" smtClean="0"/>
              <a:t>3/13/2012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372970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225576-EBA6-4048-B1C6-11BD61163F25}" type="datetimeFigureOut">
              <a:rPr lang="en-US" smtClean="0"/>
              <a:t>3/13/2012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31926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225576-EBA6-4048-B1C6-11BD61163F25}" type="datetimeFigureOut">
              <a:rPr lang="en-US" smtClean="0"/>
              <a:t>3/13/2012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418855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225576-EBA6-4048-B1C6-11BD61163F25}" type="datetimeFigureOut">
              <a:rPr lang="en-US" smtClean="0"/>
              <a:t>3/13/2012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342626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25576-EBA6-4048-B1C6-11BD61163F25}" type="datetimeFigureOut">
              <a:rPr lang="en-US" smtClean="0"/>
              <a:t>3/13/2012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428285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25576-EBA6-4048-B1C6-11BD61163F25}" type="datetimeFigureOut">
              <a:rPr lang="en-US" smtClean="0"/>
              <a:t>3/13/2012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44730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25576-EBA6-4048-B1C6-11BD61163F25}" type="datetimeFigureOut">
              <a:rPr lang="en-US" smtClean="0"/>
              <a:t>3/13/2012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51274-9CE5-4BCD-8E55-82DB5E2C71CD}" type="slidenum">
              <a:rPr lang="en-US" smtClean="0"/>
              <a:t>‹#›</a:t>
            </a:fld>
            <a:endParaRPr lang="en-US"/>
          </a:p>
        </p:txBody>
      </p:sp>
    </p:spTree>
    <p:extLst>
      <p:ext uri="{BB962C8B-B14F-4D97-AF65-F5344CB8AC3E}">
        <p14:creationId xmlns:p14="http://schemas.microsoft.com/office/powerpoint/2010/main" val="288167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25576-EBA6-4048-B1C6-11BD61163F25}" type="datetimeFigureOut">
              <a:rPr lang="en-US" smtClean="0"/>
              <a:t>3/13/2012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51274-9CE5-4BCD-8E55-82DB5E2C71CD}" type="slidenum">
              <a:rPr lang="en-US" smtClean="0"/>
              <a:t>‹#›</a:t>
            </a:fld>
            <a:endParaRPr lang="en-US"/>
          </a:p>
        </p:txBody>
      </p:sp>
    </p:spTree>
    <p:extLst>
      <p:ext uri="{BB962C8B-B14F-4D97-AF65-F5344CB8AC3E}">
        <p14:creationId xmlns:p14="http://schemas.microsoft.com/office/powerpoint/2010/main" val="1509461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solidFill>
                  <a:srgbClr val="FFFF00"/>
                </a:solidFill>
              </a:rPr>
              <a:t>Disconnect for Electrical-Discharge Lighting Existing Fluorescent Luminaire</a:t>
            </a:r>
            <a:endParaRPr lang="en-US" sz="3600" b="1" dirty="0">
              <a:solidFill>
                <a:srgbClr val="FFFF00"/>
              </a:solidFill>
            </a:endParaRPr>
          </a:p>
        </p:txBody>
      </p:sp>
      <p:sp>
        <p:nvSpPr>
          <p:cNvPr id="3" name="Subtitle 2"/>
          <p:cNvSpPr>
            <a:spLocks noGrp="1"/>
          </p:cNvSpPr>
          <p:nvPr>
            <p:ph type="subTitle" idx="1"/>
          </p:nvPr>
        </p:nvSpPr>
        <p:spPr/>
        <p:txBody>
          <a:bodyPr/>
          <a:lstStyle/>
          <a:p>
            <a:r>
              <a:rPr lang="en-US" b="1" dirty="0" smtClean="0">
                <a:solidFill>
                  <a:schemeClr val="bg1"/>
                </a:solidFill>
              </a:rPr>
              <a:t>National Electrical Code 2011</a:t>
            </a:r>
          </a:p>
          <a:p>
            <a:r>
              <a:rPr lang="en-US" b="1" dirty="0" smtClean="0">
                <a:solidFill>
                  <a:schemeClr val="bg1"/>
                </a:solidFill>
              </a:rPr>
              <a:t>Section </a:t>
            </a:r>
            <a:r>
              <a:rPr lang="en-US" b="1" dirty="0" smtClean="0">
                <a:solidFill>
                  <a:schemeClr val="bg1"/>
                </a:solidFill>
              </a:rPr>
              <a:t>410.130(G)(1)</a:t>
            </a:r>
            <a:endParaRPr lang="en-US" b="1" dirty="0">
              <a:solidFill>
                <a:schemeClr val="bg1"/>
              </a:solidFill>
            </a:endParaRPr>
          </a:p>
        </p:txBody>
      </p:sp>
    </p:spTree>
    <p:extLst>
      <p:ext uri="{BB962C8B-B14F-4D97-AF65-F5344CB8AC3E}">
        <p14:creationId xmlns:p14="http://schemas.microsoft.com/office/powerpoint/2010/main" val="3172304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537434" y="1101859"/>
            <a:ext cx="7768366" cy="484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6511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Benefits of Ballast Disconnects</a:t>
            </a:r>
            <a:endParaRPr lang="en-US" b="1" dirty="0">
              <a:solidFill>
                <a:srgbClr val="FFFF00"/>
              </a:solidFill>
            </a:endParaRPr>
          </a:p>
        </p:txBody>
      </p:sp>
      <p:sp>
        <p:nvSpPr>
          <p:cNvPr id="3" name="Content Placeholder 2"/>
          <p:cNvSpPr>
            <a:spLocks noGrp="1"/>
          </p:cNvSpPr>
          <p:nvPr>
            <p:ph idx="1"/>
          </p:nvPr>
        </p:nvSpPr>
        <p:spPr/>
        <p:txBody>
          <a:bodyPr>
            <a:normAutofit fontScale="55000" lnSpcReduction="20000"/>
          </a:bodyPr>
          <a:lstStyle/>
          <a:p>
            <a:r>
              <a:rPr lang="en-US" b="1" dirty="0" smtClean="0">
                <a:solidFill>
                  <a:schemeClr val="bg1"/>
                </a:solidFill>
              </a:rPr>
              <a:t>Ballast disconnects, now mandated by the NEC, easily justify their cost. The first and foremost consideration is, of course, increased safety. However, another benefit is that the use of ballast disconnects can shorten the downtime required to properly change a ballast. In some cases, changing out a ballast may include:</a:t>
            </a:r>
          </a:p>
          <a:p>
            <a:r>
              <a:rPr lang="en-US" b="1" dirty="0" smtClean="0">
                <a:solidFill>
                  <a:schemeClr val="bg1"/>
                </a:solidFill>
              </a:rPr>
              <a:t>Lockout/</a:t>
            </a:r>
            <a:r>
              <a:rPr lang="en-US" b="1" dirty="0" err="1" smtClean="0">
                <a:solidFill>
                  <a:schemeClr val="bg1"/>
                </a:solidFill>
              </a:rPr>
              <a:t>tagout</a:t>
            </a:r>
            <a:r>
              <a:rPr lang="en-US" b="1" dirty="0" smtClean="0">
                <a:solidFill>
                  <a:schemeClr val="bg1"/>
                </a:solidFill>
              </a:rPr>
              <a:t> to prevent shock hazard to the electrician.</a:t>
            </a:r>
          </a:p>
          <a:p>
            <a:r>
              <a:rPr lang="en-US" b="1" dirty="0" smtClean="0">
                <a:solidFill>
                  <a:schemeClr val="bg1"/>
                </a:solidFill>
              </a:rPr>
              <a:t>Roping off the work area to prevent any conceivable injury to other workers, such as falling tools.</a:t>
            </a:r>
          </a:p>
          <a:p>
            <a:r>
              <a:rPr lang="en-US" b="1" dirty="0" smtClean="0">
                <a:solidFill>
                  <a:schemeClr val="bg1"/>
                </a:solidFill>
              </a:rPr>
              <a:t>Changing the ballast while the circuit feeding the luminaire is energized has been a standard practice where there’s no local disconnect. But it’s an unsafe practice to work with energized conductors. Even if the worker does not sustain a fatal shock, a subsequent fall off a ladder can cause death or injury.</a:t>
            </a:r>
          </a:p>
          <a:p>
            <a:r>
              <a:rPr lang="en-US" b="1" dirty="0" smtClean="0">
                <a:solidFill>
                  <a:schemeClr val="bg1"/>
                </a:solidFill>
              </a:rPr>
              <a:t>With ballast disconnects installed, you don’t need lockout/</a:t>
            </a:r>
            <a:r>
              <a:rPr lang="en-US" b="1" dirty="0" err="1" smtClean="0">
                <a:solidFill>
                  <a:schemeClr val="bg1"/>
                </a:solidFill>
              </a:rPr>
              <a:t>tagout</a:t>
            </a:r>
            <a:r>
              <a:rPr lang="en-US" b="1" dirty="0" smtClean="0">
                <a:solidFill>
                  <a:schemeClr val="bg1"/>
                </a:solidFill>
              </a:rPr>
              <a:t> or the use of PPE, and that shortens your task list, which can result in an increase of overall productivity. Ultimately, any safety innovation that will help make sure that you come home in one piece at night is certainly well worth the bother and expense.</a:t>
            </a:r>
          </a:p>
          <a:p>
            <a:endParaRPr lang="en-US" b="1" dirty="0">
              <a:solidFill>
                <a:schemeClr val="bg1"/>
              </a:solidFill>
            </a:endParaRPr>
          </a:p>
        </p:txBody>
      </p:sp>
    </p:spTree>
    <p:extLst>
      <p:ext uri="{BB962C8B-B14F-4D97-AF65-F5344CB8AC3E}">
        <p14:creationId xmlns:p14="http://schemas.microsoft.com/office/powerpoint/2010/main" val="217519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NEC 410.130(G)(1)</a:t>
            </a:r>
            <a:endParaRPr lang="en-US" dirty="0">
              <a:solidFill>
                <a:srgbClr val="FFFF00"/>
              </a:solidFill>
            </a:endParaRPr>
          </a:p>
        </p:txBody>
      </p:sp>
      <p:sp>
        <p:nvSpPr>
          <p:cNvPr id="5" name="Content Placeholder 4"/>
          <p:cNvSpPr>
            <a:spLocks noGrp="1"/>
          </p:cNvSpPr>
          <p:nvPr>
            <p:ph sz="half" idx="4294967295"/>
          </p:nvPr>
        </p:nvSpPr>
        <p:spPr>
          <a:xfrm>
            <a:off x="228600" y="1447800"/>
            <a:ext cx="4343400" cy="4525963"/>
          </a:xfrm>
        </p:spPr>
        <p:txBody>
          <a:bodyPr>
            <a:normAutofit lnSpcReduction="10000"/>
          </a:bodyPr>
          <a:lstStyle/>
          <a:p>
            <a:pPr lvl="0"/>
            <a:r>
              <a:rPr lang="en-US" sz="2400" b="1" dirty="0">
                <a:solidFill>
                  <a:schemeClr val="bg1"/>
                </a:solidFill>
              </a:rPr>
              <a:t>With ballast disconnects installed, you don’t need lockout/</a:t>
            </a:r>
            <a:r>
              <a:rPr lang="en-US" sz="2400" b="1" dirty="0" err="1">
                <a:solidFill>
                  <a:schemeClr val="bg1"/>
                </a:solidFill>
              </a:rPr>
              <a:t>tagout</a:t>
            </a:r>
            <a:r>
              <a:rPr lang="en-US" sz="2400" b="1" dirty="0">
                <a:solidFill>
                  <a:schemeClr val="bg1"/>
                </a:solidFill>
              </a:rPr>
              <a:t> or the use of PPE, and that shortens your task list, which can result in an increase of overall productivity. </a:t>
            </a:r>
            <a:endParaRPr lang="en-US" sz="2400" b="1" dirty="0" smtClean="0">
              <a:solidFill>
                <a:schemeClr val="bg1"/>
              </a:solidFill>
            </a:endParaRPr>
          </a:p>
          <a:p>
            <a:pPr lvl="0"/>
            <a:r>
              <a:rPr lang="en-US" sz="2400" b="1" dirty="0" smtClean="0">
                <a:solidFill>
                  <a:schemeClr val="bg1"/>
                </a:solidFill>
              </a:rPr>
              <a:t>Ultimately</a:t>
            </a:r>
            <a:r>
              <a:rPr lang="en-US" sz="2400" b="1" dirty="0">
                <a:solidFill>
                  <a:schemeClr val="bg1"/>
                </a:solidFill>
              </a:rPr>
              <a:t>, any safety innovation that will help make sure that you come home in one piece at night is certainly well worth the bother and expense.</a:t>
            </a:r>
          </a:p>
          <a:p>
            <a:endParaRPr lang="en-US" sz="3600" b="1" dirty="0">
              <a:solidFill>
                <a:schemeClr val="bg1"/>
              </a:solidFill>
            </a:endParaRPr>
          </a:p>
        </p:txBody>
      </p:sp>
      <p:pic>
        <p:nvPicPr>
          <p:cNvPr id="2050" name="Picture 2"/>
          <p:cNvPicPr>
            <a:picLocks noGrp="1" noChangeAspect="1" noChangeArrowheads="1"/>
          </p:cNvPicPr>
          <p:nvPr>
            <p:ph sz="half" idx="4294967295"/>
          </p:nvPr>
        </p:nvPicPr>
        <p:blipFill>
          <a:blip r:embed="rId2" cstate="print">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616450" y="1828800"/>
            <a:ext cx="452755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3431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289</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Disconnect for Electrical-Discharge Lighting Existing Fluorescent Luminaire</vt:lpstr>
      <vt:lpstr>PowerPoint Presentation</vt:lpstr>
      <vt:lpstr>Benefits of Ballast Disconnects</vt:lpstr>
      <vt:lpstr>NEC 410.130(G)(1)</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Disconnect for Electrical-Discharge Lighting Existing Fluorescent Luminaire</dc:title>
  <dc:creator>Instructor</dc:creator>
  <cp:lastModifiedBy>Instructor</cp:lastModifiedBy>
  <cp:revision>4</cp:revision>
  <dcterms:created xsi:type="dcterms:W3CDTF">2012-02-14T23:57:39Z</dcterms:created>
  <dcterms:modified xsi:type="dcterms:W3CDTF">2012-03-13T16:21:48Z</dcterms:modified>
</cp:coreProperties>
</file>