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>
        <p:scale>
          <a:sx n="81" d="100"/>
          <a:sy n="81" d="100"/>
        </p:scale>
        <p:origin x="-2496" y="1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A46DA6-C902-4063-8294-D3FFFBDF008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C8BF26-E85E-43EF-8C56-0C7A6275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BF26-E85E-43EF-8C56-0C7A62754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BF26-E85E-43EF-8C56-0C7A627545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BF26-E85E-43EF-8C56-0C7A627545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4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1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5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4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3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F3AD-8DF8-477C-9F29-4CB02A5E6B4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E240E-6945-406A-88D7-5E41233B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48" y="152400"/>
            <a:ext cx="6553200" cy="883920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5" name="Group 1054"/>
          <p:cNvGrpSpPr/>
          <p:nvPr/>
        </p:nvGrpSpPr>
        <p:grpSpPr>
          <a:xfrm>
            <a:off x="152400" y="127000"/>
            <a:ext cx="6553200" cy="1803975"/>
            <a:chOff x="152400" y="127000"/>
            <a:chExt cx="6553200" cy="1803975"/>
          </a:xfrm>
        </p:grpSpPr>
        <p:sp>
          <p:nvSpPr>
            <p:cNvPr id="9" name="Rectangle 8"/>
            <p:cNvSpPr/>
            <p:nvPr/>
          </p:nvSpPr>
          <p:spPr>
            <a:xfrm>
              <a:off x="152400" y="127000"/>
              <a:ext cx="6553200" cy="1219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0032" y="295870"/>
              <a:ext cx="44235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SAFETY TALK</a:t>
              </a:r>
              <a:endPara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77359"/>
              <a:ext cx="90487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692150" y="215398"/>
              <a:ext cx="825500" cy="225927"/>
            </a:xfrm>
            <a:custGeom>
              <a:avLst/>
              <a:gdLst>
                <a:gd name="connsiteX0" fmla="*/ 0 w 825500"/>
                <a:gd name="connsiteY0" fmla="*/ 16377 h 225927"/>
                <a:gd name="connsiteX1" fmla="*/ 0 w 825500"/>
                <a:gd name="connsiteY1" fmla="*/ 16377 h 225927"/>
                <a:gd name="connsiteX2" fmla="*/ 28575 w 825500"/>
                <a:gd name="connsiteY2" fmla="*/ 29077 h 225927"/>
                <a:gd name="connsiteX3" fmla="*/ 47625 w 825500"/>
                <a:gd name="connsiteY3" fmla="*/ 32252 h 225927"/>
                <a:gd name="connsiteX4" fmla="*/ 63500 w 825500"/>
                <a:gd name="connsiteY4" fmla="*/ 41777 h 225927"/>
                <a:gd name="connsiteX5" fmla="*/ 82550 w 825500"/>
                <a:gd name="connsiteY5" fmla="*/ 51302 h 225927"/>
                <a:gd name="connsiteX6" fmla="*/ 127000 w 825500"/>
                <a:gd name="connsiteY6" fmla="*/ 64002 h 225927"/>
                <a:gd name="connsiteX7" fmla="*/ 155575 w 825500"/>
                <a:gd name="connsiteY7" fmla="*/ 73527 h 225927"/>
                <a:gd name="connsiteX8" fmla="*/ 171450 w 825500"/>
                <a:gd name="connsiteY8" fmla="*/ 76702 h 225927"/>
                <a:gd name="connsiteX9" fmla="*/ 196850 w 825500"/>
                <a:gd name="connsiteY9" fmla="*/ 83052 h 225927"/>
                <a:gd name="connsiteX10" fmla="*/ 219075 w 825500"/>
                <a:gd name="connsiteY10" fmla="*/ 86227 h 225927"/>
                <a:gd name="connsiteX11" fmla="*/ 257175 w 825500"/>
                <a:gd name="connsiteY11" fmla="*/ 92577 h 225927"/>
                <a:gd name="connsiteX12" fmla="*/ 273050 w 825500"/>
                <a:gd name="connsiteY12" fmla="*/ 98927 h 225927"/>
                <a:gd name="connsiteX13" fmla="*/ 317500 w 825500"/>
                <a:gd name="connsiteY13" fmla="*/ 105277 h 225927"/>
                <a:gd name="connsiteX14" fmla="*/ 339725 w 825500"/>
                <a:gd name="connsiteY14" fmla="*/ 108452 h 225927"/>
                <a:gd name="connsiteX15" fmla="*/ 349250 w 825500"/>
                <a:gd name="connsiteY15" fmla="*/ 111627 h 225927"/>
                <a:gd name="connsiteX16" fmla="*/ 374650 w 825500"/>
                <a:gd name="connsiteY16" fmla="*/ 117977 h 225927"/>
                <a:gd name="connsiteX17" fmla="*/ 400050 w 825500"/>
                <a:gd name="connsiteY17" fmla="*/ 127502 h 225927"/>
                <a:gd name="connsiteX18" fmla="*/ 409575 w 825500"/>
                <a:gd name="connsiteY18" fmla="*/ 137027 h 225927"/>
                <a:gd name="connsiteX19" fmla="*/ 434975 w 825500"/>
                <a:gd name="connsiteY19" fmla="*/ 146552 h 225927"/>
                <a:gd name="connsiteX20" fmla="*/ 444500 w 825500"/>
                <a:gd name="connsiteY20" fmla="*/ 152902 h 225927"/>
                <a:gd name="connsiteX21" fmla="*/ 454025 w 825500"/>
                <a:gd name="connsiteY21" fmla="*/ 156077 h 225927"/>
                <a:gd name="connsiteX22" fmla="*/ 466725 w 825500"/>
                <a:gd name="connsiteY22" fmla="*/ 162427 h 225927"/>
                <a:gd name="connsiteX23" fmla="*/ 485775 w 825500"/>
                <a:gd name="connsiteY23" fmla="*/ 168777 h 225927"/>
                <a:gd name="connsiteX24" fmla="*/ 495300 w 825500"/>
                <a:gd name="connsiteY24" fmla="*/ 171952 h 225927"/>
                <a:gd name="connsiteX25" fmla="*/ 508000 w 825500"/>
                <a:gd name="connsiteY25" fmla="*/ 175127 h 225927"/>
                <a:gd name="connsiteX26" fmla="*/ 527050 w 825500"/>
                <a:gd name="connsiteY26" fmla="*/ 178302 h 225927"/>
                <a:gd name="connsiteX27" fmla="*/ 546100 w 825500"/>
                <a:gd name="connsiteY27" fmla="*/ 184652 h 225927"/>
                <a:gd name="connsiteX28" fmla="*/ 555625 w 825500"/>
                <a:gd name="connsiteY28" fmla="*/ 187827 h 225927"/>
                <a:gd name="connsiteX29" fmla="*/ 612775 w 825500"/>
                <a:gd name="connsiteY29" fmla="*/ 191002 h 225927"/>
                <a:gd name="connsiteX30" fmla="*/ 622300 w 825500"/>
                <a:gd name="connsiteY30" fmla="*/ 194177 h 225927"/>
                <a:gd name="connsiteX31" fmla="*/ 644525 w 825500"/>
                <a:gd name="connsiteY31" fmla="*/ 197352 h 225927"/>
                <a:gd name="connsiteX32" fmla="*/ 660400 w 825500"/>
                <a:gd name="connsiteY32" fmla="*/ 203702 h 225927"/>
                <a:gd name="connsiteX33" fmla="*/ 673100 w 825500"/>
                <a:gd name="connsiteY33" fmla="*/ 206877 h 225927"/>
                <a:gd name="connsiteX34" fmla="*/ 679450 w 825500"/>
                <a:gd name="connsiteY34" fmla="*/ 219577 h 225927"/>
                <a:gd name="connsiteX35" fmla="*/ 688975 w 825500"/>
                <a:gd name="connsiteY35" fmla="*/ 222752 h 225927"/>
                <a:gd name="connsiteX36" fmla="*/ 708025 w 825500"/>
                <a:gd name="connsiteY36" fmla="*/ 225927 h 225927"/>
                <a:gd name="connsiteX37" fmla="*/ 768350 w 825500"/>
                <a:gd name="connsiteY37" fmla="*/ 222752 h 225927"/>
                <a:gd name="connsiteX38" fmla="*/ 803275 w 825500"/>
                <a:gd name="connsiteY38" fmla="*/ 216402 h 225927"/>
                <a:gd name="connsiteX39" fmla="*/ 812800 w 825500"/>
                <a:gd name="connsiteY39" fmla="*/ 210052 h 225927"/>
                <a:gd name="connsiteX40" fmla="*/ 819150 w 825500"/>
                <a:gd name="connsiteY40" fmla="*/ 200527 h 225927"/>
                <a:gd name="connsiteX41" fmla="*/ 825500 w 825500"/>
                <a:gd name="connsiteY41" fmla="*/ 181477 h 225927"/>
                <a:gd name="connsiteX42" fmla="*/ 822325 w 825500"/>
                <a:gd name="connsiteY42" fmla="*/ 102102 h 225927"/>
                <a:gd name="connsiteX43" fmla="*/ 815975 w 825500"/>
                <a:gd name="connsiteY43" fmla="*/ 79877 h 225927"/>
                <a:gd name="connsiteX44" fmla="*/ 806450 w 825500"/>
                <a:gd name="connsiteY44" fmla="*/ 67177 h 225927"/>
                <a:gd name="connsiteX45" fmla="*/ 800100 w 825500"/>
                <a:gd name="connsiteY45" fmla="*/ 57652 h 225927"/>
                <a:gd name="connsiteX46" fmla="*/ 790575 w 825500"/>
                <a:gd name="connsiteY46" fmla="*/ 51302 h 225927"/>
                <a:gd name="connsiteX47" fmla="*/ 777875 w 825500"/>
                <a:gd name="connsiteY47" fmla="*/ 41777 h 225927"/>
                <a:gd name="connsiteX48" fmla="*/ 765175 w 825500"/>
                <a:gd name="connsiteY48" fmla="*/ 38602 h 225927"/>
                <a:gd name="connsiteX49" fmla="*/ 701675 w 825500"/>
                <a:gd name="connsiteY49" fmla="*/ 25902 h 225927"/>
                <a:gd name="connsiteX50" fmla="*/ 657225 w 825500"/>
                <a:gd name="connsiteY50" fmla="*/ 22727 h 225927"/>
                <a:gd name="connsiteX51" fmla="*/ 622300 w 825500"/>
                <a:gd name="connsiteY51" fmla="*/ 13202 h 225927"/>
                <a:gd name="connsiteX52" fmla="*/ 596900 w 825500"/>
                <a:gd name="connsiteY52" fmla="*/ 10027 h 225927"/>
                <a:gd name="connsiteX53" fmla="*/ 574675 w 825500"/>
                <a:gd name="connsiteY53" fmla="*/ 3677 h 225927"/>
                <a:gd name="connsiteX54" fmla="*/ 111125 w 825500"/>
                <a:gd name="connsiteY54" fmla="*/ 10027 h 225927"/>
                <a:gd name="connsiteX55" fmla="*/ 76200 w 825500"/>
                <a:gd name="connsiteY55" fmla="*/ 16377 h 225927"/>
                <a:gd name="connsiteX56" fmla="*/ 57150 w 825500"/>
                <a:gd name="connsiteY56" fmla="*/ 19552 h 225927"/>
                <a:gd name="connsiteX57" fmla="*/ 34925 w 825500"/>
                <a:gd name="connsiteY57" fmla="*/ 22727 h 225927"/>
                <a:gd name="connsiteX58" fmla="*/ 0 w 825500"/>
                <a:gd name="connsiteY58" fmla="*/ 16377 h 22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25500" h="225927">
                  <a:moveTo>
                    <a:pt x="0" y="16377"/>
                  </a:moveTo>
                  <a:lnTo>
                    <a:pt x="0" y="16377"/>
                  </a:lnTo>
                  <a:cubicBezTo>
                    <a:pt x="9525" y="20610"/>
                    <a:pt x="18687" y="25781"/>
                    <a:pt x="28575" y="29077"/>
                  </a:cubicBezTo>
                  <a:cubicBezTo>
                    <a:pt x="34682" y="31113"/>
                    <a:pt x="41575" y="30052"/>
                    <a:pt x="47625" y="32252"/>
                  </a:cubicBezTo>
                  <a:cubicBezTo>
                    <a:pt x="53425" y="34361"/>
                    <a:pt x="58082" y="38822"/>
                    <a:pt x="63500" y="41777"/>
                  </a:cubicBezTo>
                  <a:cubicBezTo>
                    <a:pt x="69733" y="45177"/>
                    <a:pt x="75997" y="48571"/>
                    <a:pt x="82550" y="51302"/>
                  </a:cubicBezTo>
                  <a:cubicBezTo>
                    <a:pt x="107011" y="61494"/>
                    <a:pt x="98846" y="54617"/>
                    <a:pt x="127000" y="64002"/>
                  </a:cubicBezTo>
                  <a:cubicBezTo>
                    <a:pt x="136525" y="67177"/>
                    <a:pt x="145730" y="71558"/>
                    <a:pt x="155575" y="73527"/>
                  </a:cubicBezTo>
                  <a:cubicBezTo>
                    <a:pt x="160867" y="74585"/>
                    <a:pt x="166192" y="75489"/>
                    <a:pt x="171450" y="76702"/>
                  </a:cubicBezTo>
                  <a:cubicBezTo>
                    <a:pt x="179954" y="78664"/>
                    <a:pt x="188210" y="81818"/>
                    <a:pt x="196850" y="83052"/>
                  </a:cubicBezTo>
                  <a:lnTo>
                    <a:pt x="219075" y="86227"/>
                  </a:lnTo>
                  <a:cubicBezTo>
                    <a:pt x="247347" y="95651"/>
                    <a:pt x="197626" y="79816"/>
                    <a:pt x="257175" y="92577"/>
                  </a:cubicBezTo>
                  <a:cubicBezTo>
                    <a:pt x="262748" y="93771"/>
                    <a:pt x="267473" y="97753"/>
                    <a:pt x="273050" y="98927"/>
                  </a:cubicBezTo>
                  <a:cubicBezTo>
                    <a:pt x="287696" y="102010"/>
                    <a:pt x="302683" y="103160"/>
                    <a:pt x="317500" y="105277"/>
                  </a:cubicBezTo>
                  <a:lnTo>
                    <a:pt x="339725" y="108452"/>
                  </a:lnTo>
                  <a:cubicBezTo>
                    <a:pt x="342900" y="109510"/>
                    <a:pt x="346021" y="110746"/>
                    <a:pt x="349250" y="111627"/>
                  </a:cubicBezTo>
                  <a:cubicBezTo>
                    <a:pt x="357670" y="113923"/>
                    <a:pt x="366844" y="114074"/>
                    <a:pt x="374650" y="117977"/>
                  </a:cubicBezTo>
                  <a:cubicBezTo>
                    <a:pt x="391253" y="126278"/>
                    <a:pt x="382758" y="123179"/>
                    <a:pt x="400050" y="127502"/>
                  </a:cubicBezTo>
                  <a:cubicBezTo>
                    <a:pt x="403225" y="130677"/>
                    <a:pt x="405767" y="134647"/>
                    <a:pt x="409575" y="137027"/>
                  </a:cubicBezTo>
                  <a:cubicBezTo>
                    <a:pt x="428293" y="148726"/>
                    <a:pt x="420198" y="139164"/>
                    <a:pt x="434975" y="146552"/>
                  </a:cubicBezTo>
                  <a:cubicBezTo>
                    <a:pt x="438388" y="148259"/>
                    <a:pt x="441087" y="151195"/>
                    <a:pt x="444500" y="152902"/>
                  </a:cubicBezTo>
                  <a:cubicBezTo>
                    <a:pt x="447493" y="154399"/>
                    <a:pt x="450949" y="154759"/>
                    <a:pt x="454025" y="156077"/>
                  </a:cubicBezTo>
                  <a:cubicBezTo>
                    <a:pt x="458375" y="157941"/>
                    <a:pt x="462331" y="160669"/>
                    <a:pt x="466725" y="162427"/>
                  </a:cubicBezTo>
                  <a:cubicBezTo>
                    <a:pt x="472940" y="164913"/>
                    <a:pt x="479425" y="166660"/>
                    <a:pt x="485775" y="168777"/>
                  </a:cubicBezTo>
                  <a:cubicBezTo>
                    <a:pt x="488950" y="169835"/>
                    <a:pt x="492053" y="171140"/>
                    <a:pt x="495300" y="171952"/>
                  </a:cubicBezTo>
                  <a:cubicBezTo>
                    <a:pt x="499533" y="173010"/>
                    <a:pt x="503721" y="174271"/>
                    <a:pt x="508000" y="175127"/>
                  </a:cubicBezTo>
                  <a:cubicBezTo>
                    <a:pt x="514313" y="176390"/>
                    <a:pt x="520805" y="176741"/>
                    <a:pt x="527050" y="178302"/>
                  </a:cubicBezTo>
                  <a:cubicBezTo>
                    <a:pt x="533544" y="179925"/>
                    <a:pt x="539750" y="182535"/>
                    <a:pt x="546100" y="184652"/>
                  </a:cubicBezTo>
                  <a:cubicBezTo>
                    <a:pt x="549275" y="185710"/>
                    <a:pt x="552283" y="187641"/>
                    <a:pt x="555625" y="187827"/>
                  </a:cubicBezTo>
                  <a:lnTo>
                    <a:pt x="612775" y="191002"/>
                  </a:lnTo>
                  <a:cubicBezTo>
                    <a:pt x="615950" y="192060"/>
                    <a:pt x="619018" y="193521"/>
                    <a:pt x="622300" y="194177"/>
                  </a:cubicBezTo>
                  <a:cubicBezTo>
                    <a:pt x="629638" y="195645"/>
                    <a:pt x="637265" y="195537"/>
                    <a:pt x="644525" y="197352"/>
                  </a:cubicBezTo>
                  <a:cubicBezTo>
                    <a:pt x="650054" y="198734"/>
                    <a:pt x="654993" y="201900"/>
                    <a:pt x="660400" y="203702"/>
                  </a:cubicBezTo>
                  <a:cubicBezTo>
                    <a:pt x="664540" y="205082"/>
                    <a:pt x="668867" y="205819"/>
                    <a:pt x="673100" y="206877"/>
                  </a:cubicBezTo>
                  <a:cubicBezTo>
                    <a:pt x="675217" y="211110"/>
                    <a:pt x="676103" y="216230"/>
                    <a:pt x="679450" y="219577"/>
                  </a:cubicBezTo>
                  <a:cubicBezTo>
                    <a:pt x="681817" y="221944"/>
                    <a:pt x="685708" y="222026"/>
                    <a:pt x="688975" y="222752"/>
                  </a:cubicBezTo>
                  <a:cubicBezTo>
                    <a:pt x="695259" y="224149"/>
                    <a:pt x="701675" y="224869"/>
                    <a:pt x="708025" y="225927"/>
                  </a:cubicBezTo>
                  <a:cubicBezTo>
                    <a:pt x="728133" y="224869"/>
                    <a:pt x="748269" y="224239"/>
                    <a:pt x="768350" y="222752"/>
                  </a:cubicBezTo>
                  <a:cubicBezTo>
                    <a:pt x="776059" y="222181"/>
                    <a:pt x="793897" y="221091"/>
                    <a:pt x="803275" y="216402"/>
                  </a:cubicBezTo>
                  <a:cubicBezTo>
                    <a:pt x="806688" y="214695"/>
                    <a:pt x="809625" y="212169"/>
                    <a:pt x="812800" y="210052"/>
                  </a:cubicBezTo>
                  <a:cubicBezTo>
                    <a:pt x="814917" y="206877"/>
                    <a:pt x="817600" y="204014"/>
                    <a:pt x="819150" y="200527"/>
                  </a:cubicBezTo>
                  <a:cubicBezTo>
                    <a:pt x="821868" y="194410"/>
                    <a:pt x="825500" y="181477"/>
                    <a:pt x="825500" y="181477"/>
                  </a:cubicBezTo>
                  <a:cubicBezTo>
                    <a:pt x="824442" y="155019"/>
                    <a:pt x="824147" y="128519"/>
                    <a:pt x="822325" y="102102"/>
                  </a:cubicBezTo>
                  <a:cubicBezTo>
                    <a:pt x="822204" y="100343"/>
                    <a:pt x="817565" y="82660"/>
                    <a:pt x="815975" y="79877"/>
                  </a:cubicBezTo>
                  <a:cubicBezTo>
                    <a:pt x="813350" y="75283"/>
                    <a:pt x="809526" y="71483"/>
                    <a:pt x="806450" y="67177"/>
                  </a:cubicBezTo>
                  <a:cubicBezTo>
                    <a:pt x="804232" y="64072"/>
                    <a:pt x="802798" y="60350"/>
                    <a:pt x="800100" y="57652"/>
                  </a:cubicBezTo>
                  <a:cubicBezTo>
                    <a:pt x="797402" y="54954"/>
                    <a:pt x="793680" y="53520"/>
                    <a:pt x="790575" y="51302"/>
                  </a:cubicBezTo>
                  <a:cubicBezTo>
                    <a:pt x="786269" y="48226"/>
                    <a:pt x="782608" y="44144"/>
                    <a:pt x="777875" y="41777"/>
                  </a:cubicBezTo>
                  <a:cubicBezTo>
                    <a:pt x="773972" y="39826"/>
                    <a:pt x="769346" y="39885"/>
                    <a:pt x="765175" y="38602"/>
                  </a:cubicBezTo>
                  <a:cubicBezTo>
                    <a:pt x="722892" y="25592"/>
                    <a:pt x="749647" y="29740"/>
                    <a:pt x="701675" y="25902"/>
                  </a:cubicBezTo>
                  <a:lnTo>
                    <a:pt x="657225" y="22727"/>
                  </a:lnTo>
                  <a:cubicBezTo>
                    <a:pt x="655740" y="22303"/>
                    <a:pt x="628352" y="14211"/>
                    <a:pt x="622300" y="13202"/>
                  </a:cubicBezTo>
                  <a:cubicBezTo>
                    <a:pt x="613884" y="11799"/>
                    <a:pt x="605367" y="11085"/>
                    <a:pt x="596900" y="10027"/>
                  </a:cubicBezTo>
                  <a:cubicBezTo>
                    <a:pt x="589492" y="7910"/>
                    <a:pt x="582380" y="3731"/>
                    <a:pt x="574675" y="3677"/>
                  </a:cubicBezTo>
                  <a:cubicBezTo>
                    <a:pt x="199315" y="1034"/>
                    <a:pt x="283028" y="-5601"/>
                    <a:pt x="111125" y="10027"/>
                  </a:cubicBezTo>
                  <a:cubicBezTo>
                    <a:pt x="92449" y="16252"/>
                    <a:pt x="107613" y="11889"/>
                    <a:pt x="76200" y="16377"/>
                  </a:cubicBezTo>
                  <a:cubicBezTo>
                    <a:pt x="69827" y="17287"/>
                    <a:pt x="63513" y="18573"/>
                    <a:pt x="57150" y="19552"/>
                  </a:cubicBezTo>
                  <a:cubicBezTo>
                    <a:pt x="49753" y="20690"/>
                    <a:pt x="42333" y="21669"/>
                    <a:pt x="34925" y="22727"/>
                  </a:cubicBezTo>
                  <a:lnTo>
                    <a:pt x="0" y="16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09600" y="215398"/>
              <a:ext cx="838200" cy="241802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28"/>
            </p:cNvCxnSpPr>
            <p:nvPr/>
          </p:nvCxnSpPr>
          <p:spPr>
            <a:xfrm>
              <a:off x="1247775" y="403225"/>
              <a:ext cx="200025" cy="663575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563" y="152400"/>
              <a:ext cx="249237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215398"/>
              <a:ext cx="249237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Connector 22"/>
            <p:cNvCxnSpPr>
              <a:stCxn id="1029" idx="2"/>
            </p:cNvCxnSpPr>
            <p:nvPr/>
          </p:nvCxnSpPr>
          <p:spPr>
            <a:xfrm flipH="1">
              <a:off x="1066800" y="904373"/>
              <a:ext cx="305594" cy="323757"/>
            </a:xfrm>
            <a:prstGeom prst="line">
              <a:avLst/>
            </a:prstGeom>
            <a:ln w="730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904373"/>
              <a:ext cx="3651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563" y="876300"/>
              <a:ext cx="3651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463" y="664719"/>
              <a:ext cx="312738" cy="32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472" y="914400"/>
              <a:ext cx="3651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381000" y="403225"/>
              <a:ext cx="228600" cy="885323"/>
            </a:xfrm>
            <a:prstGeom prst="line">
              <a:avLst/>
            </a:prstGeom>
            <a:ln w="539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03225"/>
              <a:ext cx="28575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358775"/>
              <a:ext cx="28575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37" name="Straight Connector 1036"/>
            <p:cNvCxnSpPr/>
            <p:nvPr/>
          </p:nvCxnSpPr>
          <p:spPr>
            <a:xfrm>
              <a:off x="539750" y="1108528"/>
              <a:ext cx="695722" cy="15974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8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078861"/>
              <a:ext cx="7127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56" y="1101271"/>
              <a:ext cx="7127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41" name="Straight Connector 1040"/>
            <p:cNvCxnSpPr>
              <a:endCxn id="12" idx="4"/>
            </p:cNvCxnSpPr>
            <p:nvPr/>
          </p:nvCxnSpPr>
          <p:spPr>
            <a:xfrm flipV="1">
              <a:off x="381000" y="257175"/>
              <a:ext cx="374650" cy="352426"/>
            </a:xfrm>
            <a:prstGeom prst="line">
              <a:avLst/>
            </a:prstGeom>
            <a:ln w="1079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6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" y="211721"/>
              <a:ext cx="457200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5121"/>
              <a:ext cx="457200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1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" t="3333" r="3333" b="3958"/>
            <a:stretch/>
          </p:blipFill>
          <p:spPr bwMode="auto">
            <a:xfrm>
              <a:off x="5649439" y="333134"/>
              <a:ext cx="811686" cy="809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" name="TextBox 1053"/>
            <p:cNvSpPr txBox="1"/>
            <p:nvPr/>
          </p:nvSpPr>
          <p:spPr>
            <a:xfrm>
              <a:off x="152400" y="1346200"/>
              <a:ext cx="6553200" cy="58477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Arial Black" panose="020B0A04020102020204" pitchFamily="34" charset="0"/>
                </a:rPr>
                <a:t>Winter Driving</a:t>
              </a:r>
              <a:endPara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056" name="TextBox 1055"/>
          <p:cNvSpPr txBox="1"/>
          <p:nvPr/>
        </p:nvSpPr>
        <p:spPr>
          <a:xfrm>
            <a:off x="228600" y="1981200"/>
            <a:ext cx="643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</a:rPr>
              <a:t>Winter is an especially dangerous time for </a:t>
            </a:r>
            <a:r>
              <a:rPr lang="en-US" sz="1400" b="1" dirty="0" smtClean="0">
                <a:latin typeface="Cambria" panose="02040503050406030204" pitchFamily="18" charset="0"/>
              </a:rPr>
              <a:t>Colby workers </a:t>
            </a:r>
            <a:r>
              <a:rPr lang="en-US" sz="1400" b="1" dirty="0">
                <a:latin typeface="Cambria" panose="02040503050406030204" pitchFamily="18" charset="0"/>
              </a:rPr>
              <a:t>who </a:t>
            </a:r>
            <a:r>
              <a:rPr lang="en-US" sz="1400" b="1" dirty="0" smtClean="0">
                <a:latin typeface="Cambria" panose="02040503050406030204" pitchFamily="18" charset="0"/>
              </a:rPr>
              <a:t>must drive on the job. </a:t>
            </a:r>
            <a:r>
              <a:rPr lang="en-US" sz="1400" b="1" dirty="0">
                <a:latin typeface="Cambria" panose="02040503050406030204" pitchFamily="18" charset="0"/>
              </a:rPr>
              <a:t>Winter conditions in C</a:t>
            </a:r>
            <a:r>
              <a:rPr lang="en-US" sz="1400" b="1" dirty="0" smtClean="0">
                <a:latin typeface="Cambria" panose="02040503050406030204" pitchFamily="18" charset="0"/>
              </a:rPr>
              <a:t>entral Maine </a:t>
            </a:r>
            <a:r>
              <a:rPr lang="en-US" sz="1400" b="1" dirty="0">
                <a:latin typeface="Cambria" panose="02040503050406030204" pitchFamily="18" charset="0"/>
              </a:rPr>
              <a:t>can extend from early </a:t>
            </a:r>
            <a:r>
              <a:rPr lang="en-US" sz="1400" b="1" dirty="0" smtClean="0">
                <a:latin typeface="Cambria" panose="02040503050406030204" pitchFamily="18" charset="0"/>
              </a:rPr>
              <a:t>November to </a:t>
            </a:r>
            <a:r>
              <a:rPr lang="en-US" sz="1400" b="1" dirty="0">
                <a:latin typeface="Cambria" panose="02040503050406030204" pitchFamily="18" charset="0"/>
              </a:rPr>
              <a:t>the end of April. And </a:t>
            </a:r>
            <a:r>
              <a:rPr lang="en-US" sz="1400" b="1" dirty="0" smtClean="0">
                <a:latin typeface="Cambria" panose="02040503050406030204" pitchFamily="18" charset="0"/>
              </a:rPr>
              <a:t>“winter</a:t>
            </a:r>
            <a:r>
              <a:rPr lang="en-US" sz="1400" b="1" dirty="0">
                <a:latin typeface="Cambria" panose="02040503050406030204" pitchFamily="18" charset="0"/>
              </a:rPr>
              <a:t>” is more than just snow and ice. </a:t>
            </a:r>
            <a:r>
              <a:rPr lang="en-US" sz="1400" b="1" dirty="0" smtClean="0">
                <a:latin typeface="Cambria" panose="02040503050406030204" pitchFamily="18" charset="0"/>
              </a:rPr>
              <a:t>Freezing rain</a:t>
            </a:r>
            <a:r>
              <a:rPr lang="en-US" sz="1400" b="1" dirty="0">
                <a:latin typeface="Cambria" panose="02040503050406030204" pitchFamily="18" charset="0"/>
              </a:rPr>
              <a:t>, fog, and reduced visibility are all part of winter hazards for </a:t>
            </a:r>
            <a:r>
              <a:rPr lang="en-US" sz="1400" b="1" dirty="0" smtClean="0">
                <a:latin typeface="Cambria" panose="02040503050406030204" pitchFamily="18" charset="0"/>
              </a:rPr>
              <a:t>Colby’s drivers.  The following tips will help you reduce your risk of an accident while driving at work this winter.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cxnSp>
        <p:nvCxnSpPr>
          <p:cNvPr id="1059" name="Straight Connector 1058"/>
          <p:cNvCxnSpPr/>
          <p:nvPr/>
        </p:nvCxnSpPr>
        <p:spPr>
          <a:xfrm>
            <a:off x="152400" y="3429000"/>
            <a:ext cx="655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6136" y="3429000"/>
            <a:ext cx="65220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Winter Driving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</a:rPr>
              <a:t>Make sure that your </a:t>
            </a:r>
            <a:r>
              <a:rPr lang="en-US" sz="1400" dirty="0" smtClean="0">
                <a:latin typeface="Cambria" panose="02040503050406030204" pitchFamily="18" charset="0"/>
              </a:rPr>
              <a:t>vehicle is winter road worthy: good tires, working heater/defroster, and good brakes.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Make sure your vehicle windows and headlights are clear of ice and snow before operating.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Accelerate </a:t>
            </a:r>
            <a:r>
              <a:rPr lang="en-US" sz="1400" dirty="0">
                <a:latin typeface="Cambria" panose="02040503050406030204" pitchFamily="18" charset="0"/>
              </a:rPr>
              <a:t>and decelerate slowly. </a:t>
            </a:r>
            <a:r>
              <a:rPr lang="en-US" sz="1400" dirty="0" smtClean="0">
                <a:latin typeface="Cambria" panose="02040503050406030204" pitchFamily="18" charset="0"/>
              </a:rPr>
              <a:t>Don’t </a:t>
            </a:r>
            <a:r>
              <a:rPr lang="en-US" sz="1400" dirty="0">
                <a:latin typeface="Cambria" panose="02040503050406030204" pitchFamily="18" charset="0"/>
              </a:rPr>
              <a:t>try to get moving in a hurry. And take time to slow </a:t>
            </a:r>
            <a:r>
              <a:rPr lang="en-US" sz="1400" dirty="0" smtClean="0">
                <a:latin typeface="Cambria" panose="02040503050406030204" pitchFamily="18" charset="0"/>
              </a:rPr>
              <a:t>down.</a:t>
            </a:r>
            <a:endParaRPr lang="en-US" sz="1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mbria" panose="02040503050406030204" pitchFamily="18" charset="0"/>
              </a:rPr>
              <a:t>Drive </a:t>
            </a:r>
            <a:r>
              <a:rPr lang="en-US" sz="1400" b="1" dirty="0">
                <a:latin typeface="Cambria" panose="02040503050406030204" pitchFamily="18" charset="0"/>
              </a:rPr>
              <a:t>slowly</a:t>
            </a:r>
            <a:r>
              <a:rPr lang="en-US" sz="1400" dirty="0">
                <a:latin typeface="Cambria" panose="02040503050406030204" pitchFamily="18" charset="0"/>
              </a:rPr>
              <a:t>. Everything takes longer on snow-covered roads. Accelerating, stopping, </a:t>
            </a:r>
            <a:r>
              <a:rPr lang="en-US" sz="1400" dirty="0" smtClean="0">
                <a:latin typeface="Cambria" panose="02040503050406030204" pitchFamily="18" charset="0"/>
              </a:rPr>
              <a:t>turning—nothing </a:t>
            </a:r>
            <a:r>
              <a:rPr lang="en-US" sz="1400" dirty="0">
                <a:latin typeface="Cambria" panose="02040503050406030204" pitchFamily="18" charset="0"/>
              </a:rPr>
              <a:t>happens as quickly as on dry pavement.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The </a:t>
            </a:r>
            <a:r>
              <a:rPr lang="en-US" sz="1400" dirty="0">
                <a:latin typeface="Cambria" panose="02040503050406030204" pitchFamily="18" charset="0"/>
              </a:rPr>
              <a:t>normal dry pavement following distance of </a:t>
            </a:r>
            <a:r>
              <a:rPr lang="en-US" sz="1400" dirty="0" smtClean="0">
                <a:latin typeface="Cambria" panose="02040503050406030204" pitchFamily="18" charset="0"/>
              </a:rPr>
              <a:t>two </a:t>
            </a:r>
            <a:r>
              <a:rPr lang="en-US" sz="1400" dirty="0">
                <a:latin typeface="Cambria" panose="02040503050406030204" pitchFamily="18" charset="0"/>
              </a:rPr>
              <a:t>to four seconds should be increased to eight to ten seconds. </a:t>
            </a:r>
            <a:endParaRPr lang="en-US" sz="14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Don’t </a:t>
            </a:r>
            <a:r>
              <a:rPr lang="en-US" sz="1400" dirty="0">
                <a:latin typeface="Cambria" panose="02040503050406030204" pitchFamily="18" charset="0"/>
              </a:rPr>
              <a:t>power up hills. Applying extra gas on snow-covered roads just starts your wheels spinning. Try to get a little inertia going before you reach the hill and let that inertia carry you to the top. As you reach the crest of the hill, reduce your speed and proceed </a:t>
            </a:r>
            <a:r>
              <a:rPr lang="en-US" sz="1400" dirty="0" smtClean="0">
                <a:latin typeface="Cambria" panose="02040503050406030204" pitchFamily="18" charset="0"/>
              </a:rPr>
              <a:t>downhill </a:t>
            </a:r>
            <a:r>
              <a:rPr lang="en-US" sz="1400" dirty="0">
                <a:latin typeface="Cambria" panose="02040503050406030204" pitchFamily="18" charset="0"/>
              </a:rPr>
              <a:t>as slowly as possible.</a:t>
            </a:r>
          </a:p>
          <a:p>
            <a:endParaRPr lang="en-US" sz="1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96" y="1409986"/>
            <a:ext cx="57607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8" y="1401311"/>
            <a:ext cx="700087" cy="4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3" y="7062878"/>
            <a:ext cx="6419588" cy="177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1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6553200" cy="883920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Walk like a penguin with arms extended to the side and weight  centered over your front leg.</a:t>
            </a:r>
          </a:p>
        </p:txBody>
      </p:sp>
      <p:grpSp>
        <p:nvGrpSpPr>
          <p:cNvPr id="1055" name="Group 1054"/>
          <p:cNvGrpSpPr/>
          <p:nvPr/>
        </p:nvGrpSpPr>
        <p:grpSpPr>
          <a:xfrm>
            <a:off x="152400" y="127000"/>
            <a:ext cx="6553200" cy="1803975"/>
            <a:chOff x="152400" y="127000"/>
            <a:chExt cx="6553200" cy="1803975"/>
          </a:xfrm>
        </p:grpSpPr>
        <p:sp>
          <p:nvSpPr>
            <p:cNvPr id="9" name="Rectangle 8"/>
            <p:cNvSpPr/>
            <p:nvPr/>
          </p:nvSpPr>
          <p:spPr>
            <a:xfrm>
              <a:off x="152400" y="127000"/>
              <a:ext cx="6553200" cy="1219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0032" y="295870"/>
              <a:ext cx="44235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SAFETY TALK</a:t>
              </a:r>
              <a:endPara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77359"/>
              <a:ext cx="90487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692150" y="215398"/>
              <a:ext cx="825500" cy="225927"/>
            </a:xfrm>
            <a:custGeom>
              <a:avLst/>
              <a:gdLst>
                <a:gd name="connsiteX0" fmla="*/ 0 w 825500"/>
                <a:gd name="connsiteY0" fmla="*/ 16377 h 225927"/>
                <a:gd name="connsiteX1" fmla="*/ 0 w 825500"/>
                <a:gd name="connsiteY1" fmla="*/ 16377 h 225927"/>
                <a:gd name="connsiteX2" fmla="*/ 28575 w 825500"/>
                <a:gd name="connsiteY2" fmla="*/ 29077 h 225927"/>
                <a:gd name="connsiteX3" fmla="*/ 47625 w 825500"/>
                <a:gd name="connsiteY3" fmla="*/ 32252 h 225927"/>
                <a:gd name="connsiteX4" fmla="*/ 63500 w 825500"/>
                <a:gd name="connsiteY4" fmla="*/ 41777 h 225927"/>
                <a:gd name="connsiteX5" fmla="*/ 82550 w 825500"/>
                <a:gd name="connsiteY5" fmla="*/ 51302 h 225927"/>
                <a:gd name="connsiteX6" fmla="*/ 127000 w 825500"/>
                <a:gd name="connsiteY6" fmla="*/ 64002 h 225927"/>
                <a:gd name="connsiteX7" fmla="*/ 155575 w 825500"/>
                <a:gd name="connsiteY7" fmla="*/ 73527 h 225927"/>
                <a:gd name="connsiteX8" fmla="*/ 171450 w 825500"/>
                <a:gd name="connsiteY8" fmla="*/ 76702 h 225927"/>
                <a:gd name="connsiteX9" fmla="*/ 196850 w 825500"/>
                <a:gd name="connsiteY9" fmla="*/ 83052 h 225927"/>
                <a:gd name="connsiteX10" fmla="*/ 219075 w 825500"/>
                <a:gd name="connsiteY10" fmla="*/ 86227 h 225927"/>
                <a:gd name="connsiteX11" fmla="*/ 257175 w 825500"/>
                <a:gd name="connsiteY11" fmla="*/ 92577 h 225927"/>
                <a:gd name="connsiteX12" fmla="*/ 273050 w 825500"/>
                <a:gd name="connsiteY12" fmla="*/ 98927 h 225927"/>
                <a:gd name="connsiteX13" fmla="*/ 317500 w 825500"/>
                <a:gd name="connsiteY13" fmla="*/ 105277 h 225927"/>
                <a:gd name="connsiteX14" fmla="*/ 339725 w 825500"/>
                <a:gd name="connsiteY14" fmla="*/ 108452 h 225927"/>
                <a:gd name="connsiteX15" fmla="*/ 349250 w 825500"/>
                <a:gd name="connsiteY15" fmla="*/ 111627 h 225927"/>
                <a:gd name="connsiteX16" fmla="*/ 374650 w 825500"/>
                <a:gd name="connsiteY16" fmla="*/ 117977 h 225927"/>
                <a:gd name="connsiteX17" fmla="*/ 400050 w 825500"/>
                <a:gd name="connsiteY17" fmla="*/ 127502 h 225927"/>
                <a:gd name="connsiteX18" fmla="*/ 409575 w 825500"/>
                <a:gd name="connsiteY18" fmla="*/ 137027 h 225927"/>
                <a:gd name="connsiteX19" fmla="*/ 434975 w 825500"/>
                <a:gd name="connsiteY19" fmla="*/ 146552 h 225927"/>
                <a:gd name="connsiteX20" fmla="*/ 444500 w 825500"/>
                <a:gd name="connsiteY20" fmla="*/ 152902 h 225927"/>
                <a:gd name="connsiteX21" fmla="*/ 454025 w 825500"/>
                <a:gd name="connsiteY21" fmla="*/ 156077 h 225927"/>
                <a:gd name="connsiteX22" fmla="*/ 466725 w 825500"/>
                <a:gd name="connsiteY22" fmla="*/ 162427 h 225927"/>
                <a:gd name="connsiteX23" fmla="*/ 485775 w 825500"/>
                <a:gd name="connsiteY23" fmla="*/ 168777 h 225927"/>
                <a:gd name="connsiteX24" fmla="*/ 495300 w 825500"/>
                <a:gd name="connsiteY24" fmla="*/ 171952 h 225927"/>
                <a:gd name="connsiteX25" fmla="*/ 508000 w 825500"/>
                <a:gd name="connsiteY25" fmla="*/ 175127 h 225927"/>
                <a:gd name="connsiteX26" fmla="*/ 527050 w 825500"/>
                <a:gd name="connsiteY26" fmla="*/ 178302 h 225927"/>
                <a:gd name="connsiteX27" fmla="*/ 546100 w 825500"/>
                <a:gd name="connsiteY27" fmla="*/ 184652 h 225927"/>
                <a:gd name="connsiteX28" fmla="*/ 555625 w 825500"/>
                <a:gd name="connsiteY28" fmla="*/ 187827 h 225927"/>
                <a:gd name="connsiteX29" fmla="*/ 612775 w 825500"/>
                <a:gd name="connsiteY29" fmla="*/ 191002 h 225927"/>
                <a:gd name="connsiteX30" fmla="*/ 622300 w 825500"/>
                <a:gd name="connsiteY30" fmla="*/ 194177 h 225927"/>
                <a:gd name="connsiteX31" fmla="*/ 644525 w 825500"/>
                <a:gd name="connsiteY31" fmla="*/ 197352 h 225927"/>
                <a:gd name="connsiteX32" fmla="*/ 660400 w 825500"/>
                <a:gd name="connsiteY32" fmla="*/ 203702 h 225927"/>
                <a:gd name="connsiteX33" fmla="*/ 673100 w 825500"/>
                <a:gd name="connsiteY33" fmla="*/ 206877 h 225927"/>
                <a:gd name="connsiteX34" fmla="*/ 679450 w 825500"/>
                <a:gd name="connsiteY34" fmla="*/ 219577 h 225927"/>
                <a:gd name="connsiteX35" fmla="*/ 688975 w 825500"/>
                <a:gd name="connsiteY35" fmla="*/ 222752 h 225927"/>
                <a:gd name="connsiteX36" fmla="*/ 708025 w 825500"/>
                <a:gd name="connsiteY36" fmla="*/ 225927 h 225927"/>
                <a:gd name="connsiteX37" fmla="*/ 768350 w 825500"/>
                <a:gd name="connsiteY37" fmla="*/ 222752 h 225927"/>
                <a:gd name="connsiteX38" fmla="*/ 803275 w 825500"/>
                <a:gd name="connsiteY38" fmla="*/ 216402 h 225927"/>
                <a:gd name="connsiteX39" fmla="*/ 812800 w 825500"/>
                <a:gd name="connsiteY39" fmla="*/ 210052 h 225927"/>
                <a:gd name="connsiteX40" fmla="*/ 819150 w 825500"/>
                <a:gd name="connsiteY40" fmla="*/ 200527 h 225927"/>
                <a:gd name="connsiteX41" fmla="*/ 825500 w 825500"/>
                <a:gd name="connsiteY41" fmla="*/ 181477 h 225927"/>
                <a:gd name="connsiteX42" fmla="*/ 822325 w 825500"/>
                <a:gd name="connsiteY42" fmla="*/ 102102 h 225927"/>
                <a:gd name="connsiteX43" fmla="*/ 815975 w 825500"/>
                <a:gd name="connsiteY43" fmla="*/ 79877 h 225927"/>
                <a:gd name="connsiteX44" fmla="*/ 806450 w 825500"/>
                <a:gd name="connsiteY44" fmla="*/ 67177 h 225927"/>
                <a:gd name="connsiteX45" fmla="*/ 800100 w 825500"/>
                <a:gd name="connsiteY45" fmla="*/ 57652 h 225927"/>
                <a:gd name="connsiteX46" fmla="*/ 790575 w 825500"/>
                <a:gd name="connsiteY46" fmla="*/ 51302 h 225927"/>
                <a:gd name="connsiteX47" fmla="*/ 777875 w 825500"/>
                <a:gd name="connsiteY47" fmla="*/ 41777 h 225927"/>
                <a:gd name="connsiteX48" fmla="*/ 765175 w 825500"/>
                <a:gd name="connsiteY48" fmla="*/ 38602 h 225927"/>
                <a:gd name="connsiteX49" fmla="*/ 701675 w 825500"/>
                <a:gd name="connsiteY49" fmla="*/ 25902 h 225927"/>
                <a:gd name="connsiteX50" fmla="*/ 657225 w 825500"/>
                <a:gd name="connsiteY50" fmla="*/ 22727 h 225927"/>
                <a:gd name="connsiteX51" fmla="*/ 622300 w 825500"/>
                <a:gd name="connsiteY51" fmla="*/ 13202 h 225927"/>
                <a:gd name="connsiteX52" fmla="*/ 596900 w 825500"/>
                <a:gd name="connsiteY52" fmla="*/ 10027 h 225927"/>
                <a:gd name="connsiteX53" fmla="*/ 574675 w 825500"/>
                <a:gd name="connsiteY53" fmla="*/ 3677 h 225927"/>
                <a:gd name="connsiteX54" fmla="*/ 111125 w 825500"/>
                <a:gd name="connsiteY54" fmla="*/ 10027 h 225927"/>
                <a:gd name="connsiteX55" fmla="*/ 76200 w 825500"/>
                <a:gd name="connsiteY55" fmla="*/ 16377 h 225927"/>
                <a:gd name="connsiteX56" fmla="*/ 57150 w 825500"/>
                <a:gd name="connsiteY56" fmla="*/ 19552 h 225927"/>
                <a:gd name="connsiteX57" fmla="*/ 34925 w 825500"/>
                <a:gd name="connsiteY57" fmla="*/ 22727 h 225927"/>
                <a:gd name="connsiteX58" fmla="*/ 0 w 825500"/>
                <a:gd name="connsiteY58" fmla="*/ 16377 h 22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25500" h="225927">
                  <a:moveTo>
                    <a:pt x="0" y="16377"/>
                  </a:moveTo>
                  <a:lnTo>
                    <a:pt x="0" y="16377"/>
                  </a:lnTo>
                  <a:cubicBezTo>
                    <a:pt x="9525" y="20610"/>
                    <a:pt x="18687" y="25781"/>
                    <a:pt x="28575" y="29077"/>
                  </a:cubicBezTo>
                  <a:cubicBezTo>
                    <a:pt x="34682" y="31113"/>
                    <a:pt x="41575" y="30052"/>
                    <a:pt x="47625" y="32252"/>
                  </a:cubicBezTo>
                  <a:cubicBezTo>
                    <a:pt x="53425" y="34361"/>
                    <a:pt x="58082" y="38822"/>
                    <a:pt x="63500" y="41777"/>
                  </a:cubicBezTo>
                  <a:cubicBezTo>
                    <a:pt x="69733" y="45177"/>
                    <a:pt x="75997" y="48571"/>
                    <a:pt x="82550" y="51302"/>
                  </a:cubicBezTo>
                  <a:cubicBezTo>
                    <a:pt x="107011" y="61494"/>
                    <a:pt x="98846" y="54617"/>
                    <a:pt x="127000" y="64002"/>
                  </a:cubicBezTo>
                  <a:cubicBezTo>
                    <a:pt x="136525" y="67177"/>
                    <a:pt x="145730" y="71558"/>
                    <a:pt x="155575" y="73527"/>
                  </a:cubicBezTo>
                  <a:cubicBezTo>
                    <a:pt x="160867" y="74585"/>
                    <a:pt x="166192" y="75489"/>
                    <a:pt x="171450" y="76702"/>
                  </a:cubicBezTo>
                  <a:cubicBezTo>
                    <a:pt x="179954" y="78664"/>
                    <a:pt x="188210" y="81818"/>
                    <a:pt x="196850" y="83052"/>
                  </a:cubicBezTo>
                  <a:lnTo>
                    <a:pt x="219075" y="86227"/>
                  </a:lnTo>
                  <a:cubicBezTo>
                    <a:pt x="247347" y="95651"/>
                    <a:pt x="197626" y="79816"/>
                    <a:pt x="257175" y="92577"/>
                  </a:cubicBezTo>
                  <a:cubicBezTo>
                    <a:pt x="262748" y="93771"/>
                    <a:pt x="267473" y="97753"/>
                    <a:pt x="273050" y="98927"/>
                  </a:cubicBezTo>
                  <a:cubicBezTo>
                    <a:pt x="287696" y="102010"/>
                    <a:pt x="302683" y="103160"/>
                    <a:pt x="317500" y="105277"/>
                  </a:cubicBezTo>
                  <a:lnTo>
                    <a:pt x="339725" y="108452"/>
                  </a:lnTo>
                  <a:cubicBezTo>
                    <a:pt x="342900" y="109510"/>
                    <a:pt x="346021" y="110746"/>
                    <a:pt x="349250" y="111627"/>
                  </a:cubicBezTo>
                  <a:cubicBezTo>
                    <a:pt x="357670" y="113923"/>
                    <a:pt x="366844" y="114074"/>
                    <a:pt x="374650" y="117977"/>
                  </a:cubicBezTo>
                  <a:cubicBezTo>
                    <a:pt x="391253" y="126278"/>
                    <a:pt x="382758" y="123179"/>
                    <a:pt x="400050" y="127502"/>
                  </a:cubicBezTo>
                  <a:cubicBezTo>
                    <a:pt x="403225" y="130677"/>
                    <a:pt x="405767" y="134647"/>
                    <a:pt x="409575" y="137027"/>
                  </a:cubicBezTo>
                  <a:cubicBezTo>
                    <a:pt x="428293" y="148726"/>
                    <a:pt x="420198" y="139164"/>
                    <a:pt x="434975" y="146552"/>
                  </a:cubicBezTo>
                  <a:cubicBezTo>
                    <a:pt x="438388" y="148259"/>
                    <a:pt x="441087" y="151195"/>
                    <a:pt x="444500" y="152902"/>
                  </a:cubicBezTo>
                  <a:cubicBezTo>
                    <a:pt x="447493" y="154399"/>
                    <a:pt x="450949" y="154759"/>
                    <a:pt x="454025" y="156077"/>
                  </a:cubicBezTo>
                  <a:cubicBezTo>
                    <a:pt x="458375" y="157941"/>
                    <a:pt x="462331" y="160669"/>
                    <a:pt x="466725" y="162427"/>
                  </a:cubicBezTo>
                  <a:cubicBezTo>
                    <a:pt x="472940" y="164913"/>
                    <a:pt x="479425" y="166660"/>
                    <a:pt x="485775" y="168777"/>
                  </a:cubicBezTo>
                  <a:cubicBezTo>
                    <a:pt x="488950" y="169835"/>
                    <a:pt x="492053" y="171140"/>
                    <a:pt x="495300" y="171952"/>
                  </a:cubicBezTo>
                  <a:cubicBezTo>
                    <a:pt x="499533" y="173010"/>
                    <a:pt x="503721" y="174271"/>
                    <a:pt x="508000" y="175127"/>
                  </a:cubicBezTo>
                  <a:cubicBezTo>
                    <a:pt x="514313" y="176390"/>
                    <a:pt x="520805" y="176741"/>
                    <a:pt x="527050" y="178302"/>
                  </a:cubicBezTo>
                  <a:cubicBezTo>
                    <a:pt x="533544" y="179925"/>
                    <a:pt x="539750" y="182535"/>
                    <a:pt x="546100" y="184652"/>
                  </a:cubicBezTo>
                  <a:cubicBezTo>
                    <a:pt x="549275" y="185710"/>
                    <a:pt x="552283" y="187641"/>
                    <a:pt x="555625" y="187827"/>
                  </a:cubicBezTo>
                  <a:lnTo>
                    <a:pt x="612775" y="191002"/>
                  </a:lnTo>
                  <a:cubicBezTo>
                    <a:pt x="615950" y="192060"/>
                    <a:pt x="619018" y="193521"/>
                    <a:pt x="622300" y="194177"/>
                  </a:cubicBezTo>
                  <a:cubicBezTo>
                    <a:pt x="629638" y="195645"/>
                    <a:pt x="637265" y="195537"/>
                    <a:pt x="644525" y="197352"/>
                  </a:cubicBezTo>
                  <a:cubicBezTo>
                    <a:pt x="650054" y="198734"/>
                    <a:pt x="654993" y="201900"/>
                    <a:pt x="660400" y="203702"/>
                  </a:cubicBezTo>
                  <a:cubicBezTo>
                    <a:pt x="664540" y="205082"/>
                    <a:pt x="668867" y="205819"/>
                    <a:pt x="673100" y="206877"/>
                  </a:cubicBezTo>
                  <a:cubicBezTo>
                    <a:pt x="675217" y="211110"/>
                    <a:pt x="676103" y="216230"/>
                    <a:pt x="679450" y="219577"/>
                  </a:cubicBezTo>
                  <a:cubicBezTo>
                    <a:pt x="681817" y="221944"/>
                    <a:pt x="685708" y="222026"/>
                    <a:pt x="688975" y="222752"/>
                  </a:cubicBezTo>
                  <a:cubicBezTo>
                    <a:pt x="695259" y="224149"/>
                    <a:pt x="701675" y="224869"/>
                    <a:pt x="708025" y="225927"/>
                  </a:cubicBezTo>
                  <a:cubicBezTo>
                    <a:pt x="728133" y="224869"/>
                    <a:pt x="748269" y="224239"/>
                    <a:pt x="768350" y="222752"/>
                  </a:cubicBezTo>
                  <a:cubicBezTo>
                    <a:pt x="776059" y="222181"/>
                    <a:pt x="793897" y="221091"/>
                    <a:pt x="803275" y="216402"/>
                  </a:cubicBezTo>
                  <a:cubicBezTo>
                    <a:pt x="806688" y="214695"/>
                    <a:pt x="809625" y="212169"/>
                    <a:pt x="812800" y="210052"/>
                  </a:cubicBezTo>
                  <a:cubicBezTo>
                    <a:pt x="814917" y="206877"/>
                    <a:pt x="817600" y="204014"/>
                    <a:pt x="819150" y="200527"/>
                  </a:cubicBezTo>
                  <a:cubicBezTo>
                    <a:pt x="821868" y="194410"/>
                    <a:pt x="825500" y="181477"/>
                    <a:pt x="825500" y="181477"/>
                  </a:cubicBezTo>
                  <a:cubicBezTo>
                    <a:pt x="824442" y="155019"/>
                    <a:pt x="824147" y="128519"/>
                    <a:pt x="822325" y="102102"/>
                  </a:cubicBezTo>
                  <a:cubicBezTo>
                    <a:pt x="822204" y="100343"/>
                    <a:pt x="817565" y="82660"/>
                    <a:pt x="815975" y="79877"/>
                  </a:cubicBezTo>
                  <a:cubicBezTo>
                    <a:pt x="813350" y="75283"/>
                    <a:pt x="809526" y="71483"/>
                    <a:pt x="806450" y="67177"/>
                  </a:cubicBezTo>
                  <a:cubicBezTo>
                    <a:pt x="804232" y="64072"/>
                    <a:pt x="802798" y="60350"/>
                    <a:pt x="800100" y="57652"/>
                  </a:cubicBezTo>
                  <a:cubicBezTo>
                    <a:pt x="797402" y="54954"/>
                    <a:pt x="793680" y="53520"/>
                    <a:pt x="790575" y="51302"/>
                  </a:cubicBezTo>
                  <a:cubicBezTo>
                    <a:pt x="786269" y="48226"/>
                    <a:pt x="782608" y="44144"/>
                    <a:pt x="777875" y="41777"/>
                  </a:cubicBezTo>
                  <a:cubicBezTo>
                    <a:pt x="773972" y="39826"/>
                    <a:pt x="769346" y="39885"/>
                    <a:pt x="765175" y="38602"/>
                  </a:cubicBezTo>
                  <a:cubicBezTo>
                    <a:pt x="722892" y="25592"/>
                    <a:pt x="749647" y="29740"/>
                    <a:pt x="701675" y="25902"/>
                  </a:cubicBezTo>
                  <a:lnTo>
                    <a:pt x="657225" y="22727"/>
                  </a:lnTo>
                  <a:cubicBezTo>
                    <a:pt x="655740" y="22303"/>
                    <a:pt x="628352" y="14211"/>
                    <a:pt x="622300" y="13202"/>
                  </a:cubicBezTo>
                  <a:cubicBezTo>
                    <a:pt x="613884" y="11799"/>
                    <a:pt x="605367" y="11085"/>
                    <a:pt x="596900" y="10027"/>
                  </a:cubicBezTo>
                  <a:cubicBezTo>
                    <a:pt x="589492" y="7910"/>
                    <a:pt x="582380" y="3731"/>
                    <a:pt x="574675" y="3677"/>
                  </a:cubicBezTo>
                  <a:cubicBezTo>
                    <a:pt x="199315" y="1034"/>
                    <a:pt x="283028" y="-5601"/>
                    <a:pt x="111125" y="10027"/>
                  </a:cubicBezTo>
                  <a:cubicBezTo>
                    <a:pt x="92449" y="16252"/>
                    <a:pt x="107613" y="11889"/>
                    <a:pt x="76200" y="16377"/>
                  </a:cubicBezTo>
                  <a:cubicBezTo>
                    <a:pt x="69827" y="17287"/>
                    <a:pt x="63513" y="18573"/>
                    <a:pt x="57150" y="19552"/>
                  </a:cubicBezTo>
                  <a:cubicBezTo>
                    <a:pt x="49753" y="20690"/>
                    <a:pt x="42333" y="21669"/>
                    <a:pt x="34925" y="22727"/>
                  </a:cubicBezTo>
                  <a:lnTo>
                    <a:pt x="0" y="16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09600" y="215398"/>
              <a:ext cx="838200" cy="241802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28"/>
            </p:cNvCxnSpPr>
            <p:nvPr/>
          </p:nvCxnSpPr>
          <p:spPr>
            <a:xfrm>
              <a:off x="1247775" y="403225"/>
              <a:ext cx="200025" cy="663575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563" y="152400"/>
              <a:ext cx="249237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215398"/>
              <a:ext cx="249237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Connector 22"/>
            <p:cNvCxnSpPr>
              <a:stCxn id="1029" idx="2"/>
            </p:cNvCxnSpPr>
            <p:nvPr/>
          </p:nvCxnSpPr>
          <p:spPr>
            <a:xfrm flipH="1">
              <a:off x="1066800" y="904373"/>
              <a:ext cx="305594" cy="323757"/>
            </a:xfrm>
            <a:prstGeom prst="line">
              <a:avLst/>
            </a:prstGeom>
            <a:ln w="730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904373"/>
              <a:ext cx="3651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563" y="876300"/>
              <a:ext cx="3651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463" y="664719"/>
              <a:ext cx="312738" cy="32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472" y="914400"/>
              <a:ext cx="3651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381000" y="403225"/>
              <a:ext cx="228600" cy="885323"/>
            </a:xfrm>
            <a:prstGeom prst="line">
              <a:avLst/>
            </a:prstGeom>
            <a:ln w="539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03225"/>
              <a:ext cx="28575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358775"/>
              <a:ext cx="28575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37" name="Straight Connector 1036"/>
            <p:cNvCxnSpPr/>
            <p:nvPr/>
          </p:nvCxnSpPr>
          <p:spPr>
            <a:xfrm>
              <a:off x="539750" y="1108528"/>
              <a:ext cx="695722" cy="15974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8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078861"/>
              <a:ext cx="7127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56" y="1101271"/>
              <a:ext cx="7127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41" name="Straight Connector 1040"/>
            <p:cNvCxnSpPr>
              <a:endCxn id="12" idx="4"/>
            </p:cNvCxnSpPr>
            <p:nvPr/>
          </p:nvCxnSpPr>
          <p:spPr>
            <a:xfrm flipV="1">
              <a:off x="381000" y="257175"/>
              <a:ext cx="374650" cy="352426"/>
            </a:xfrm>
            <a:prstGeom prst="line">
              <a:avLst/>
            </a:prstGeom>
            <a:ln w="1079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6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" y="211721"/>
              <a:ext cx="457200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5121"/>
              <a:ext cx="457200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1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" t="3333" r="3333" b="3958"/>
            <a:stretch/>
          </p:blipFill>
          <p:spPr bwMode="auto">
            <a:xfrm>
              <a:off x="5649439" y="333134"/>
              <a:ext cx="811686" cy="809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" name="TextBox 1053"/>
            <p:cNvSpPr txBox="1"/>
            <p:nvPr/>
          </p:nvSpPr>
          <p:spPr>
            <a:xfrm>
              <a:off x="152400" y="1346200"/>
              <a:ext cx="6553200" cy="58477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Arial Black" panose="020B0A04020102020204" pitchFamily="34" charset="0"/>
                </a:rPr>
                <a:t>Winter Driving</a:t>
              </a:r>
              <a:endPara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564002" y="6940550"/>
            <a:ext cx="32275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mbria" panose="02040503050406030204" pitchFamily="18" charset="0"/>
              </a:rPr>
              <a:t>The Numbers</a:t>
            </a:r>
            <a:r>
              <a:rPr lang="en-US" sz="1400" dirty="0" smtClean="0">
                <a:latin typeface="Cambria" panose="02040503050406030204" pitchFamily="18" charset="0"/>
              </a:rPr>
              <a:t>:</a:t>
            </a:r>
          </a:p>
          <a:p>
            <a:pPr lvl="0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1.5 million </a:t>
            </a:r>
            <a:r>
              <a:rPr lang="en-US" sz="1400" dirty="0">
                <a:latin typeface="Cambria" panose="02040503050406030204" pitchFamily="18" charset="0"/>
              </a:rPr>
              <a:t>vehicular crashes annually in the United States</a:t>
            </a:r>
            <a:r>
              <a:rPr lang="en-US" sz="1400" dirty="0" smtClean="0">
                <a:latin typeface="Cambria" panose="020405030504060302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due to winter road conditions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70% </a:t>
            </a:r>
            <a:r>
              <a:rPr lang="en-US" sz="1400" dirty="0" smtClean="0">
                <a:latin typeface="Cambria" panose="02040503050406030204" pitchFamily="18" charset="0"/>
              </a:rPr>
              <a:t>of winter weather deaths in the US are caused by icy road accidents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116,000 </a:t>
            </a:r>
            <a:r>
              <a:rPr lang="en-US" sz="1400" dirty="0" smtClean="0">
                <a:latin typeface="Cambria" panose="02040503050406030204" pitchFamily="18" charset="0"/>
              </a:rPr>
              <a:t>Americans are hospitalized annually due to winter road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Cambria" panose="020405030504060302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34200"/>
            <a:ext cx="65532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52945" y="2035697"/>
            <a:ext cx="32031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Accident Case Study: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February 25, 2015: speed</a:t>
            </a:r>
            <a:r>
              <a:rPr lang="en-US" sz="1400" dirty="0">
                <a:latin typeface="Cambria" panose="02040503050406030204" pitchFamily="18" charset="0"/>
              </a:rPr>
              <a:t>, following too closely, the weather </a:t>
            </a:r>
            <a:r>
              <a:rPr lang="en-US" sz="1400" dirty="0" smtClean="0">
                <a:latin typeface="Cambria" panose="02040503050406030204" pitchFamily="18" charset="0"/>
              </a:rPr>
              <a:t>conditions, </a:t>
            </a:r>
            <a:r>
              <a:rPr lang="en-US" sz="1400" dirty="0">
                <a:latin typeface="Cambria" panose="02040503050406030204" pitchFamily="18" charset="0"/>
              </a:rPr>
              <a:t>and limited visibility all played a role in the worst highway crash in </a:t>
            </a:r>
            <a:r>
              <a:rPr lang="en-US" sz="1400" dirty="0" smtClean="0">
                <a:latin typeface="Cambria" panose="02040503050406030204" pitchFamily="18" charset="0"/>
              </a:rPr>
              <a:t>Maine history</a:t>
            </a:r>
            <a:r>
              <a:rPr lang="en-US" sz="1400" dirty="0">
                <a:latin typeface="Cambria" panose="02040503050406030204" pitchFamily="18" charset="0"/>
              </a:rPr>
              <a:t>.</a:t>
            </a:r>
            <a:endParaRPr lang="en-US" sz="14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75 cars on I-95 were involved in a chain-reaction crash.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50 of the cars had to be towed  from the scene.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17 people were severely injured , however there were no fatalities.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I-95 was closed for 5 hours.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At the time of the accident there was less then an inch of snow, however the road was slippery and the reduced speed limits (45mph) were in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Due to the chaos at the scene and size of the accident, the exact cause of the accident could not be determined.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98" y="2057400"/>
            <a:ext cx="2982416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98" y="4413335"/>
            <a:ext cx="2982416" cy="219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" y="6946900"/>
            <a:ext cx="2542381" cy="197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8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7000"/>
            <a:ext cx="6553200" cy="883920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5" name="Group 1054"/>
          <p:cNvGrpSpPr/>
          <p:nvPr/>
        </p:nvGrpSpPr>
        <p:grpSpPr>
          <a:xfrm>
            <a:off x="152400" y="127000"/>
            <a:ext cx="6553200" cy="1803975"/>
            <a:chOff x="152400" y="127000"/>
            <a:chExt cx="6553200" cy="1803975"/>
          </a:xfrm>
        </p:grpSpPr>
        <p:sp>
          <p:nvSpPr>
            <p:cNvPr id="9" name="Rectangle 8"/>
            <p:cNvSpPr/>
            <p:nvPr/>
          </p:nvSpPr>
          <p:spPr>
            <a:xfrm>
              <a:off x="152400" y="127000"/>
              <a:ext cx="6553200" cy="1219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0032" y="295870"/>
              <a:ext cx="44235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SAFETY TALK</a:t>
              </a:r>
              <a:endPara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77359"/>
              <a:ext cx="90487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692150" y="215398"/>
              <a:ext cx="825500" cy="225927"/>
            </a:xfrm>
            <a:custGeom>
              <a:avLst/>
              <a:gdLst>
                <a:gd name="connsiteX0" fmla="*/ 0 w 825500"/>
                <a:gd name="connsiteY0" fmla="*/ 16377 h 225927"/>
                <a:gd name="connsiteX1" fmla="*/ 0 w 825500"/>
                <a:gd name="connsiteY1" fmla="*/ 16377 h 225927"/>
                <a:gd name="connsiteX2" fmla="*/ 28575 w 825500"/>
                <a:gd name="connsiteY2" fmla="*/ 29077 h 225927"/>
                <a:gd name="connsiteX3" fmla="*/ 47625 w 825500"/>
                <a:gd name="connsiteY3" fmla="*/ 32252 h 225927"/>
                <a:gd name="connsiteX4" fmla="*/ 63500 w 825500"/>
                <a:gd name="connsiteY4" fmla="*/ 41777 h 225927"/>
                <a:gd name="connsiteX5" fmla="*/ 82550 w 825500"/>
                <a:gd name="connsiteY5" fmla="*/ 51302 h 225927"/>
                <a:gd name="connsiteX6" fmla="*/ 127000 w 825500"/>
                <a:gd name="connsiteY6" fmla="*/ 64002 h 225927"/>
                <a:gd name="connsiteX7" fmla="*/ 155575 w 825500"/>
                <a:gd name="connsiteY7" fmla="*/ 73527 h 225927"/>
                <a:gd name="connsiteX8" fmla="*/ 171450 w 825500"/>
                <a:gd name="connsiteY8" fmla="*/ 76702 h 225927"/>
                <a:gd name="connsiteX9" fmla="*/ 196850 w 825500"/>
                <a:gd name="connsiteY9" fmla="*/ 83052 h 225927"/>
                <a:gd name="connsiteX10" fmla="*/ 219075 w 825500"/>
                <a:gd name="connsiteY10" fmla="*/ 86227 h 225927"/>
                <a:gd name="connsiteX11" fmla="*/ 257175 w 825500"/>
                <a:gd name="connsiteY11" fmla="*/ 92577 h 225927"/>
                <a:gd name="connsiteX12" fmla="*/ 273050 w 825500"/>
                <a:gd name="connsiteY12" fmla="*/ 98927 h 225927"/>
                <a:gd name="connsiteX13" fmla="*/ 317500 w 825500"/>
                <a:gd name="connsiteY13" fmla="*/ 105277 h 225927"/>
                <a:gd name="connsiteX14" fmla="*/ 339725 w 825500"/>
                <a:gd name="connsiteY14" fmla="*/ 108452 h 225927"/>
                <a:gd name="connsiteX15" fmla="*/ 349250 w 825500"/>
                <a:gd name="connsiteY15" fmla="*/ 111627 h 225927"/>
                <a:gd name="connsiteX16" fmla="*/ 374650 w 825500"/>
                <a:gd name="connsiteY16" fmla="*/ 117977 h 225927"/>
                <a:gd name="connsiteX17" fmla="*/ 400050 w 825500"/>
                <a:gd name="connsiteY17" fmla="*/ 127502 h 225927"/>
                <a:gd name="connsiteX18" fmla="*/ 409575 w 825500"/>
                <a:gd name="connsiteY18" fmla="*/ 137027 h 225927"/>
                <a:gd name="connsiteX19" fmla="*/ 434975 w 825500"/>
                <a:gd name="connsiteY19" fmla="*/ 146552 h 225927"/>
                <a:gd name="connsiteX20" fmla="*/ 444500 w 825500"/>
                <a:gd name="connsiteY20" fmla="*/ 152902 h 225927"/>
                <a:gd name="connsiteX21" fmla="*/ 454025 w 825500"/>
                <a:gd name="connsiteY21" fmla="*/ 156077 h 225927"/>
                <a:gd name="connsiteX22" fmla="*/ 466725 w 825500"/>
                <a:gd name="connsiteY22" fmla="*/ 162427 h 225927"/>
                <a:gd name="connsiteX23" fmla="*/ 485775 w 825500"/>
                <a:gd name="connsiteY23" fmla="*/ 168777 h 225927"/>
                <a:gd name="connsiteX24" fmla="*/ 495300 w 825500"/>
                <a:gd name="connsiteY24" fmla="*/ 171952 h 225927"/>
                <a:gd name="connsiteX25" fmla="*/ 508000 w 825500"/>
                <a:gd name="connsiteY25" fmla="*/ 175127 h 225927"/>
                <a:gd name="connsiteX26" fmla="*/ 527050 w 825500"/>
                <a:gd name="connsiteY26" fmla="*/ 178302 h 225927"/>
                <a:gd name="connsiteX27" fmla="*/ 546100 w 825500"/>
                <a:gd name="connsiteY27" fmla="*/ 184652 h 225927"/>
                <a:gd name="connsiteX28" fmla="*/ 555625 w 825500"/>
                <a:gd name="connsiteY28" fmla="*/ 187827 h 225927"/>
                <a:gd name="connsiteX29" fmla="*/ 612775 w 825500"/>
                <a:gd name="connsiteY29" fmla="*/ 191002 h 225927"/>
                <a:gd name="connsiteX30" fmla="*/ 622300 w 825500"/>
                <a:gd name="connsiteY30" fmla="*/ 194177 h 225927"/>
                <a:gd name="connsiteX31" fmla="*/ 644525 w 825500"/>
                <a:gd name="connsiteY31" fmla="*/ 197352 h 225927"/>
                <a:gd name="connsiteX32" fmla="*/ 660400 w 825500"/>
                <a:gd name="connsiteY32" fmla="*/ 203702 h 225927"/>
                <a:gd name="connsiteX33" fmla="*/ 673100 w 825500"/>
                <a:gd name="connsiteY33" fmla="*/ 206877 h 225927"/>
                <a:gd name="connsiteX34" fmla="*/ 679450 w 825500"/>
                <a:gd name="connsiteY34" fmla="*/ 219577 h 225927"/>
                <a:gd name="connsiteX35" fmla="*/ 688975 w 825500"/>
                <a:gd name="connsiteY35" fmla="*/ 222752 h 225927"/>
                <a:gd name="connsiteX36" fmla="*/ 708025 w 825500"/>
                <a:gd name="connsiteY36" fmla="*/ 225927 h 225927"/>
                <a:gd name="connsiteX37" fmla="*/ 768350 w 825500"/>
                <a:gd name="connsiteY37" fmla="*/ 222752 h 225927"/>
                <a:gd name="connsiteX38" fmla="*/ 803275 w 825500"/>
                <a:gd name="connsiteY38" fmla="*/ 216402 h 225927"/>
                <a:gd name="connsiteX39" fmla="*/ 812800 w 825500"/>
                <a:gd name="connsiteY39" fmla="*/ 210052 h 225927"/>
                <a:gd name="connsiteX40" fmla="*/ 819150 w 825500"/>
                <a:gd name="connsiteY40" fmla="*/ 200527 h 225927"/>
                <a:gd name="connsiteX41" fmla="*/ 825500 w 825500"/>
                <a:gd name="connsiteY41" fmla="*/ 181477 h 225927"/>
                <a:gd name="connsiteX42" fmla="*/ 822325 w 825500"/>
                <a:gd name="connsiteY42" fmla="*/ 102102 h 225927"/>
                <a:gd name="connsiteX43" fmla="*/ 815975 w 825500"/>
                <a:gd name="connsiteY43" fmla="*/ 79877 h 225927"/>
                <a:gd name="connsiteX44" fmla="*/ 806450 w 825500"/>
                <a:gd name="connsiteY44" fmla="*/ 67177 h 225927"/>
                <a:gd name="connsiteX45" fmla="*/ 800100 w 825500"/>
                <a:gd name="connsiteY45" fmla="*/ 57652 h 225927"/>
                <a:gd name="connsiteX46" fmla="*/ 790575 w 825500"/>
                <a:gd name="connsiteY46" fmla="*/ 51302 h 225927"/>
                <a:gd name="connsiteX47" fmla="*/ 777875 w 825500"/>
                <a:gd name="connsiteY47" fmla="*/ 41777 h 225927"/>
                <a:gd name="connsiteX48" fmla="*/ 765175 w 825500"/>
                <a:gd name="connsiteY48" fmla="*/ 38602 h 225927"/>
                <a:gd name="connsiteX49" fmla="*/ 701675 w 825500"/>
                <a:gd name="connsiteY49" fmla="*/ 25902 h 225927"/>
                <a:gd name="connsiteX50" fmla="*/ 657225 w 825500"/>
                <a:gd name="connsiteY50" fmla="*/ 22727 h 225927"/>
                <a:gd name="connsiteX51" fmla="*/ 622300 w 825500"/>
                <a:gd name="connsiteY51" fmla="*/ 13202 h 225927"/>
                <a:gd name="connsiteX52" fmla="*/ 596900 w 825500"/>
                <a:gd name="connsiteY52" fmla="*/ 10027 h 225927"/>
                <a:gd name="connsiteX53" fmla="*/ 574675 w 825500"/>
                <a:gd name="connsiteY53" fmla="*/ 3677 h 225927"/>
                <a:gd name="connsiteX54" fmla="*/ 111125 w 825500"/>
                <a:gd name="connsiteY54" fmla="*/ 10027 h 225927"/>
                <a:gd name="connsiteX55" fmla="*/ 76200 w 825500"/>
                <a:gd name="connsiteY55" fmla="*/ 16377 h 225927"/>
                <a:gd name="connsiteX56" fmla="*/ 57150 w 825500"/>
                <a:gd name="connsiteY56" fmla="*/ 19552 h 225927"/>
                <a:gd name="connsiteX57" fmla="*/ 34925 w 825500"/>
                <a:gd name="connsiteY57" fmla="*/ 22727 h 225927"/>
                <a:gd name="connsiteX58" fmla="*/ 0 w 825500"/>
                <a:gd name="connsiteY58" fmla="*/ 16377 h 22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25500" h="225927">
                  <a:moveTo>
                    <a:pt x="0" y="16377"/>
                  </a:moveTo>
                  <a:lnTo>
                    <a:pt x="0" y="16377"/>
                  </a:lnTo>
                  <a:cubicBezTo>
                    <a:pt x="9525" y="20610"/>
                    <a:pt x="18687" y="25781"/>
                    <a:pt x="28575" y="29077"/>
                  </a:cubicBezTo>
                  <a:cubicBezTo>
                    <a:pt x="34682" y="31113"/>
                    <a:pt x="41575" y="30052"/>
                    <a:pt x="47625" y="32252"/>
                  </a:cubicBezTo>
                  <a:cubicBezTo>
                    <a:pt x="53425" y="34361"/>
                    <a:pt x="58082" y="38822"/>
                    <a:pt x="63500" y="41777"/>
                  </a:cubicBezTo>
                  <a:cubicBezTo>
                    <a:pt x="69733" y="45177"/>
                    <a:pt x="75997" y="48571"/>
                    <a:pt x="82550" y="51302"/>
                  </a:cubicBezTo>
                  <a:cubicBezTo>
                    <a:pt x="107011" y="61494"/>
                    <a:pt x="98846" y="54617"/>
                    <a:pt x="127000" y="64002"/>
                  </a:cubicBezTo>
                  <a:cubicBezTo>
                    <a:pt x="136525" y="67177"/>
                    <a:pt x="145730" y="71558"/>
                    <a:pt x="155575" y="73527"/>
                  </a:cubicBezTo>
                  <a:cubicBezTo>
                    <a:pt x="160867" y="74585"/>
                    <a:pt x="166192" y="75489"/>
                    <a:pt x="171450" y="76702"/>
                  </a:cubicBezTo>
                  <a:cubicBezTo>
                    <a:pt x="179954" y="78664"/>
                    <a:pt x="188210" y="81818"/>
                    <a:pt x="196850" y="83052"/>
                  </a:cubicBezTo>
                  <a:lnTo>
                    <a:pt x="219075" y="86227"/>
                  </a:lnTo>
                  <a:cubicBezTo>
                    <a:pt x="247347" y="95651"/>
                    <a:pt x="197626" y="79816"/>
                    <a:pt x="257175" y="92577"/>
                  </a:cubicBezTo>
                  <a:cubicBezTo>
                    <a:pt x="262748" y="93771"/>
                    <a:pt x="267473" y="97753"/>
                    <a:pt x="273050" y="98927"/>
                  </a:cubicBezTo>
                  <a:cubicBezTo>
                    <a:pt x="287696" y="102010"/>
                    <a:pt x="302683" y="103160"/>
                    <a:pt x="317500" y="105277"/>
                  </a:cubicBezTo>
                  <a:lnTo>
                    <a:pt x="339725" y="108452"/>
                  </a:lnTo>
                  <a:cubicBezTo>
                    <a:pt x="342900" y="109510"/>
                    <a:pt x="346021" y="110746"/>
                    <a:pt x="349250" y="111627"/>
                  </a:cubicBezTo>
                  <a:cubicBezTo>
                    <a:pt x="357670" y="113923"/>
                    <a:pt x="366844" y="114074"/>
                    <a:pt x="374650" y="117977"/>
                  </a:cubicBezTo>
                  <a:cubicBezTo>
                    <a:pt x="391253" y="126278"/>
                    <a:pt x="382758" y="123179"/>
                    <a:pt x="400050" y="127502"/>
                  </a:cubicBezTo>
                  <a:cubicBezTo>
                    <a:pt x="403225" y="130677"/>
                    <a:pt x="405767" y="134647"/>
                    <a:pt x="409575" y="137027"/>
                  </a:cubicBezTo>
                  <a:cubicBezTo>
                    <a:pt x="428293" y="148726"/>
                    <a:pt x="420198" y="139164"/>
                    <a:pt x="434975" y="146552"/>
                  </a:cubicBezTo>
                  <a:cubicBezTo>
                    <a:pt x="438388" y="148259"/>
                    <a:pt x="441087" y="151195"/>
                    <a:pt x="444500" y="152902"/>
                  </a:cubicBezTo>
                  <a:cubicBezTo>
                    <a:pt x="447493" y="154399"/>
                    <a:pt x="450949" y="154759"/>
                    <a:pt x="454025" y="156077"/>
                  </a:cubicBezTo>
                  <a:cubicBezTo>
                    <a:pt x="458375" y="157941"/>
                    <a:pt x="462331" y="160669"/>
                    <a:pt x="466725" y="162427"/>
                  </a:cubicBezTo>
                  <a:cubicBezTo>
                    <a:pt x="472940" y="164913"/>
                    <a:pt x="479425" y="166660"/>
                    <a:pt x="485775" y="168777"/>
                  </a:cubicBezTo>
                  <a:cubicBezTo>
                    <a:pt x="488950" y="169835"/>
                    <a:pt x="492053" y="171140"/>
                    <a:pt x="495300" y="171952"/>
                  </a:cubicBezTo>
                  <a:cubicBezTo>
                    <a:pt x="499533" y="173010"/>
                    <a:pt x="503721" y="174271"/>
                    <a:pt x="508000" y="175127"/>
                  </a:cubicBezTo>
                  <a:cubicBezTo>
                    <a:pt x="514313" y="176390"/>
                    <a:pt x="520805" y="176741"/>
                    <a:pt x="527050" y="178302"/>
                  </a:cubicBezTo>
                  <a:cubicBezTo>
                    <a:pt x="533544" y="179925"/>
                    <a:pt x="539750" y="182535"/>
                    <a:pt x="546100" y="184652"/>
                  </a:cubicBezTo>
                  <a:cubicBezTo>
                    <a:pt x="549275" y="185710"/>
                    <a:pt x="552283" y="187641"/>
                    <a:pt x="555625" y="187827"/>
                  </a:cubicBezTo>
                  <a:lnTo>
                    <a:pt x="612775" y="191002"/>
                  </a:lnTo>
                  <a:cubicBezTo>
                    <a:pt x="615950" y="192060"/>
                    <a:pt x="619018" y="193521"/>
                    <a:pt x="622300" y="194177"/>
                  </a:cubicBezTo>
                  <a:cubicBezTo>
                    <a:pt x="629638" y="195645"/>
                    <a:pt x="637265" y="195537"/>
                    <a:pt x="644525" y="197352"/>
                  </a:cubicBezTo>
                  <a:cubicBezTo>
                    <a:pt x="650054" y="198734"/>
                    <a:pt x="654993" y="201900"/>
                    <a:pt x="660400" y="203702"/>
                  </a:cubicBezTo>
                  <a:cubicBezTo>
                    <a:pt x="664540" y="205082"/>
                    <a:pt x="668867" y="205819"/>
                    <a:pt x="673100" y="206877"/>
                  </a:cubicBezTo>
                  <a:cubicBezTo>
                    <a:pt x="675217" y="211110"/>
                    <a:pt x="676103" y="216230"/>
                    <a:pt x="679450" y="219577"/>
                  </a:cubicBezTo>
                  <a:cubicBezTo>
                    <a:pt x="681817" y="221944"/>
                    <a:pt x="685708" y="222026"/>
                    <a:pt x="688975" y="222752"/>
                  </a:cubicBezTo>
                  <a:cubicBezTo>
                    <a:pt x="695259" y="224149"/>
                    <a:pt x="701675" y="224869"/>
                    <a:pt x="708025" y="225927"/>
                  </a:cubicBezTo>
                  <a:cubicBezTo>
                    <a:pt x="728133" y="224869"/>
                    <a:pt x="748269" y="224239"/>
                    <a:pt x="768350" y="222752"/>
                  </a:cubicBezTo>
                  <a:cubicBezTo>
                    <a:pt x="776059" y="222181"/>
                    <a:pt x="793897" y="221091"/>
                    <a:pt x="803275" y="216402"/>
                  </a:cubicBezTo>
                  <a:cubicBezTo>
                    <a:pt x="806688" y="214695"/>
                    <a:pt x="809625" y="212169"/>
                    <a:pt x="812800" y="210052"/>
                  </a:cubicBezTo>
                  <a:cubicBezTo>
                    <a:pt x="814917" y="206877"/>
                    <a:pt x="817600" y="204014"/>
                    <a:pt x="819150" y="200527"/>
                  </a:cubicBezTo>
                  <a:cubicBezTo>
                    <a:pt x="821868" y="194410"/>
                    <a:pt x="825500" y="181477"/>
                    <a:pt x="825500" y="181477"/>
                  </a:cubicBezTo>
                  <a:cubicBezTo>
                    <a:pt x="824442" y="155019"/>
                    <a:pt x="824147" y="128519"/>
                    <a:pt x="822325" y="102102"/>
                  </a:cubicBezTo>
                  <a:cubicBezTo>
                    <a:pt x="822204" y="100343"/>
                    <a:pt x="817565" y="82660"/>
                    <a:pt x="815975" y="79877"/>
                  </a:cubicBezTo>
                  <a:cubicBezTo>
                    <a:pt x="813350" y="75283"/>
                    <a:pt x="809526" y="71483"/>
                    <a:pt x="806450" y="67177"/>
                  </a:cubicBezTo>
                  <a:cubicBezTo>
                    <a:pt x="804232" y="64072"/>
                    <a:pt x="802798" y="60350"/>
                    <a:pt x="800100" y="57652"/>
                  </a:cubicBezTo>
                  <a:cubicBezTo>
                    <a:pt x="797402" y="54954"/>
                    <a:pt x="793680" y="53520"/>
                    <a:pt x="790575" y="51302"/>
                  </a:cubicBezTo>
                  <a:cubicBezTo>
                    <a:pt x="786269" y="48226"/>
                    <a:pt x="782608" y="44144"/>
                    <a:pt x="777875" y="41777"/>
                  </a:cubicBezTo>
                  <a:cubicBezTo>
                    <a:pt x="773972" y="39826"/>
                    <a:pt x="769346" y="39885"/>
                    <a:pt x="765175" y="38602"/>
                  </a:cubicBezTo>
                  <a:cubicBezTo>
                    <a:pt x="722892" y="25592"/>
                    <a:pt x="749647" y="29740"/>
                    <a:pt x="701675" y="25902"/>
                  </a:cubicBezTo>
                  <a:lnTo>
                    <a:pt x="657225" y="22727"/>
                  </a:lnTo>
                  <a:cubicBezTo>
                    <a:pt x="655740" y="22303"/>
                    <a:pt x="628352" y="14211"/>
                    <a:pt x="622300" y="13202"/>
                  </a:cubicBezTo>
                  <a:cubicBezTo>
                    <a:pt x="613884" y="11799"/>
                    <a:pt x="605367" y="11085"/>
                    <a:pt x="596900" y="10027"/>
                  </a:cubicBezTo>
                  <a:cubicBezTo>
                    <a:pt x="589492" y="7910"/>
                    <a:pt x="582380" y="3731"/>
                    <a:pt x="574675" y="3677"/>
                  </a:cubicBezTo>
                  <a:cubicBezTo>
                    <a:pt x="199315" y="1034"/>
                    <a:pt x="283028" y="-5601"/>
                    <a:pt x="111125" y="10027"/>
                  </a:cubicBezTo>
                  <a:cubicBezTo>
                    <a:pt x="92449" y="16252"/>
                    <a:pt x="107613" y="11889"/>
                    <a:pt x="76200" y="16377"/>
                  </a:cubicBezTo>
                  <a:cubicBezTo>
                    <a:pt x="69827" y="17287"/>
                    <a:pt x="63513" y="18573"/>
                    <a:pt x="57150" y="19552"/>
                  </a:cubicBezTo>
                  <a:cubicBezTo>
                    <a:pt x="49753" y="20690"/>
                    <a:pt x="42333" y="21669"/>
                    <a:pt x="34925" y="22727"/>
                  </a:cubicBezTo>
                  <a:lnTo>
                    <a:pt x="0" y="16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09600" y="215398"/>
              <a:ext cx="838200" cy="241802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28"/>
            </p:cNvCxnSpPr>
            <p:nvPr/>
          </p:nvCxnSpPr>
          <p:spPr>
            <a:xfrm>
              <a:off x="1247775" y="403225"/>
              <a:ext cx="200025" cy="663575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563" y="152400"/>
              <a:ext cx="249237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215398"/>
              <a:ext cx="249237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Connector 22"/>
            <p:cNvCxnSpPr>
              <a:stCxn id="1029" idx="2"/>
            </p:cNvCxnSpPr>
            <p:nvPr/>
          </p:nvCxnSpPr>
          <p:spPr>
            <a:xfrm flipH="1">
              <a:off x="1066800" y="904373"/>
              <a:ext cx="305594" cy="323757"/>
            </a:xfrm>
            <a:prstGeom prst="line">
              <a:avLst/>
            </a:prstGeom>
            <a:ln w="730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904373"/>
              <a:ext cx="3651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563" y="876300"/>
              <a:ext cx="3651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463" y="664719"/>
              <a:ext cx="312738" cy="32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472" y="914400"/>
              <a:ext cx="3651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381000" y="403225"/>
              <a:ext cx="228600" cy="885323"/>
            </a:xfrm>
            <a:prstGeom prst="line">
              <a:avLst/>
            </a:prstGeom>
            <a:ln w="539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03225"/>
              <a:ext cx="28575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358775"/>
              <a:ext cx="28575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37" name="Straight Connector 1036"/>
            <p:cNvCxnSpPr/>
            <p:nvPr/>
          </p:nvCxnSpPr>
          <p:spPr>
            <a:xfrm>
              <a:off x="539750" y="1108528"/>
              <a:ext cx="695722" cy="15974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8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078861"/>
              <a:ext cx="7127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56" y="1101271"/>
              <a:ext cx="7127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41" name="Straight Connector 1040"/>
            <p:cNvCxnSpPr>
              <a:endCxn id="12" idx="4"/>
            </p:cNvCxnSpPr>
            <p:nvPr/>
          </p:nvCxnSpPr>
          <p:spPr>
            <a:xfrm flipV="1">
              <a:off x="381000" y="257175"/>
              <a:ext cx="374650" cy="352426"/>
            </a:xfrm>
            <a:prstGeom prst="line">
              <a:avLst/>
            </a:prstGeom>
            <a:ln w="1079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6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" y="211721"/>
              <a:ext cx="457200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5121"/>
              <a:ext cx="457200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1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" t="3333" r="3333" b="3958"/>
            <a:stretch/>
          </p:blipFill>
          <p:spPr bwMode="auto">
            <a:xfrm>
              <a:off x="5649439" y="333134"/>
              <a:ext cx="811686" cy="809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" name="TextBox 1053"/>
            <p:cNvSpPr txBox="1"/>
            <p:nvPr/>
          </p:nvSpPr>
          <p:spPr>
            <a:xfrm>
              <a:off x="152400" y="1346200"/>
              <a:ext cx="6553200" cy="58477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Arial Black" panose="020B0A04020102020204" pitchFamily="34" charset="0"/>
                </a:rPr>
                <a:t>Winter Driving</a:t>
              </a:r>
              <a:endPara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4403" y="2111991"/>
            <a:ext cx="5957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Review / Discussion Questions:</a:t>
            </a:r>
          </a:p>
          <a:p>
            <a:pPr algn="ctr"/>
            <a:endParaRPr lang="en-US" sz="1400" b="1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Cambria" panose="02040503050406030204" pitchFamily="18" charset="0"/>
              </a:rPr>
              <a:t>What are your biggest challenges driving for Colby in the winter?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Cambria" panose="02040503050406030204" pitchFamily="18" charset="0"/>
              </a:rPr>
              <a:t>How do you personally manage the hazards?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Cambria" panose="02040503050406030204" pitchFamily="18" charset="0"/>
              </a:rPr>
              <a:t>Are Colby’s vehicles properly equipped for </a:t>
            </a:r>
            <a:r>
              <a:rPr lang="en-US" sz="1400" smtClean="0">
                <a:latin typeface="Cambria" panose="02040503050406030204" pitchFamily="18" charset="0"/>
              </a:rPr>
              <a:t>winter operation?</a:t>
            </a:r>
            <a:endParaRPr lang="en-US" sz="1400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716136"/>
              </p:ext>
            </p:extLst>
          </p:nvPr>
        </p:nvGraphicFramePr>
        <p:xfrm>
          <a:off x="228600" y="4114800"/>
          <a:ext cx="6400800" cy="411480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09637" y="3733800"/>
            <a:ext cx="19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Printed Name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6269" y="3733800"/>
            <a:ext cx="149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Signature</a:t>
            </a:r>
            <a:endParaRPr lang="en-US" b="1" dirty="0">
              <a:latin typeface="Cambria" panose="020405030504060302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3505200"/>
            <a:ext cx="6553200" cy="0"/>
          </a:xfrm>
          <a:prstGeom prst="line">
            <a:avLst/>
          </a:prstGeom>
          <a:ln w="158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8125" y="8458200"/>
            <a:ext cx="595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panose="02040503050406030204" pitchFamily="18" charset="0"/>
              </a:rPr>
              <a:t>Questions, concerns or comments contact the EHS Director at extension 5504 .</a:t>
            </a:r>
          </a:p>
        </p:txBody>
      </p:sp>
    </p:spTree>
    <p:extLst>
      <p:ext uri="{BB962C8B-B14F-4D97-AF65-F5344CB8AC3E}">
        <p14:creationId xmlns:p14="http://schemas.microsoft.com/office/powerpoint/2010/main" val="3449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4264</TotalTime>
  <Words>502</Words>
  <Application>Microsoft Office PowerPoint</Application>
  <PresentationFormat>On-screen Show (4:3)</PresentationFormat>
  <Paragraphs>40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Colby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55</cp:revision>
  <cp:lastPrinted>2015-03-02T20:51:00Z</cp:lastPrinted>
  <dcterms:created xsi:type="dcterms:W3CDTF">2015-02-19T19:03:16Z</dcterms:created>
  <dcterms:modified xsi:type="dcterms:W3CDTF">2015-03-27T19:27:11Z</dcterms:modified>
</cp:coreProperties>
</file>