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8" r:id="rId2"/>
    <p:sldMasterId id="2147483652" r:id="rId3"/>
    <p:sldMasterId id="2147483655" r:id="rId4"/>
    <p:sldMasterId id="2147483653" r:id="rId5"/>
    <p:sldMasterId id="2147483656" r:id="rId6"/>
    <p:sldMasterId id="2147483659" r:id="rId7"/>
    <p:sldMasterId id="2147483660" r:id="rId8"/>
  </p:sldMasterIdLst>
  <p:notesMasterIdLst>
    <p:notesMasterId r:id="rId64"/>
  </p:notesMasterIdLst>
  <p:sldIdLst>
    <p:sldId id="256" r:id="rId9"/>
    <p:sldId id="312" r:id="rId10"/>
    <p:sldId id="313" r:id="rId11"/>
    <p:sldId id="318" r:id="rId12"/>
    <p:sldId id="316" r:id="rId13"/>
    <p:sldId id="319" r:id="rId14"/>
    <p:sldId id="320" r:id="rId15"/>
    <p:sldId id="315" r:id="rId16"/>
    <p:sldId id="321" r:id="rId17"/>
    <p:sldId id="324" r:id="rId18"/>
    <p:sldId id="325" r:id="rId19"/>
    <p:sldId id="326" r:id="rId20"/>
    <p:sldId id="328" r:id="rId21"/>
    <p:sldId id="322" r:id="rId22"/>
    <p:sldId id="323" r:id="rId23"/>
    <p:sldId id="329" r:id="rId24"/>
    <p:sldId id="330" r:id="rId25"/>
    <p:sldId id="331" r:id="rId26"/>
    <p:sldId id="332" r:id="rId27"/>
    <p:sldId id="333" r:id="rId28"/>
    <p:sldId id="335" r:id="rId29"/>
    <p:sldId id="336" r:id="rId30"/>
    <p:sldId id="337" r:id="rId31"/>
    <p:sldId id="339" r:id="rId32"/>
    <p:sldId id="347" r:id="rId33"/>
    <p:sldId id="348" r:id="rId34"/>
    <p:sldId id="345" r:id="rId35"/>
    <p:sldId id="346" r:id="rId36"/>
    <p:sldId id="349" r:id="rId37"/>
    <p:sldId id="350" r:id="rId38"/>
    <p:sldId id="340" r:id="rId39"/>
    <p:sldId id="338" r:id="rId40"/>
    <p:sldId id="352" r:id="rId41"/>
    <p:sldId id="342" r:id="rId42"/>
    <p:sldId id="353" r:id="rId43"/>
    <p:sldId id="354" r:id="rId44"/>
    <p:sldId id="355" r:id="rId45"/>
    <p:sldId id="344" r:id="rId46"/>
    <p:sldId id="356" r:id="rId47"/>
    <p:sldId id="357" r:id="rId48"/>
    <p:sldId id="359" r:id="rId49"/>
    <p:sldId id="358" r:id="rId50"/>
    <p:sldId id="360" r:id="rId51"/>
    <p:sldId id="363" r:id="rId52"/>
    <p:sldId id="361" r:id="rId53"/>
    <p:sldId id="364" r:id="rId54"/>
    <p:sldId id="365" r:id="rId55"/>
    <p:sldId id="374" r:id="rId56"/>
    <p:sldId id="366" r:id="rId57"/>
    <p:sldId id="371" r:id="rId58"/>
    <p:sldId id="372" r:id="rId59"/>
    <p:sldId id="369" r:id="rId60"/>
    <p:sldId id="370" r:id="rId61"/>
    <p:sldId id="368" r:id="rId62"/>
    <p:sldId id="314" r:id="rId63"/>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2299"/>
    <a:srgbClr val="FF0000"/>
    <a:srgbClr val="0000FF"/>
    <a:srgbClr val="0F3B82"/>
    <a:srgbClr val="DDDD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027" autoAdjust="0"/>
    <p:restoredTop sz="94711" autoAdjust="0"/>
  </p:normalViewPr>
  <p:slideViewPr>
    <p:cSldViewPr>
      <p:cViewPr>
        <p:scale>
          <a:sx n="75" d="100"/>
          <a:sy n="75" d="100"/>
        </p:scale>
        <p:origin x="-1242"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572" y="-96"/>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186"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221187"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100356"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221189"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1190"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221191"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FD67BCD5-E592-40D9-8A6C-B2D605EBDB3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127B1105-A1AB-4BF6-9FD3-48B5DADDA287}" type="slidenum">
              <a:rPr lang="en-US" smtClean="0"/>
              <a:pPr/>
              <a:t>1</a:t>
            </a:fld>
            <a:endParaRPr lang="en-US"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AB6E2E1B-8DB3-4781-A85D-90D743A8B231}" type="slidenum">
              <a:rPr lang="en-US" smtClean="0"/>
              <a:pPr/>
              <a:t>55</a:t>
            </a:fld>
            <a:endParaRPr lang="en-US" smtClean="0"/>
          </a:p>
        </p:txBody>
      </p:sp>
      <p:sp>
        <p:nvSpPr>
          <p:cNvPr id="155650" name="Rectangle 2"/>
          <p:cNvSpPr>
            <a:spLocks noGrp="1" noRot="1" noChangeAspect="1" noChangeArrowheads="1" noTextEdit="1"/>
          </p:cNvSpPr>
          <p:nvPr>
            <p:ph type="sldImg"/>
          </p:nvPr>
        </p:nvSpPr>
        <p:spPr>
          <a:xfrm>
            <a:off x="3243263" y="692150"/>
            <a:ext cx="2763837" cy="2073275"/>
          </a:xfrm>
          <a:ln/>
        </p:spPr>
      </p:sp>
      <p:sp>
        <p:nvSpPr>
          <p:cNvPr id="155651" name="Rectangle 3"/>
          <p:cNvSpPr>
            <a:spLocks noGrp="1" noChangeArrowheads="1"/>
          </p:cNvSpPr>
          <p:nvPr>
            <p:ph type="body" idx="1"/>
          </p:nvPr>
        </p:nvSpPr>
        <p:spPr>
          <a:xfrm>
            <a:off x="906463" y="3016250"/>
            <a:ext cx="5086350" cy="4784725"/>
          </a:xfrm>
          <a:noFill/>
          <a:ln/>
        </p:spPr>
        <p:txBody>
          <a:bodyPr/>
          <a:lstStyle/>
          <a:p>
            <a:pPr marL="107950" indent="-107950" eaLnBrk="1" hangingPunct="1">
              <a:lnSpc>
                <a:spcPct val="90000"/>
              </a:lnSpc>
              <a:tabLst>
                <a:tab pos="0" algn="l"/>
                <a:tab pos="490538" algn="l"/>
              </a:tabLst>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69476D-3717-4E32-89A7-71CAA42B6C6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63A3B0-C388-49AC-AFD0-473EA4024C7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BE3307-313C-4078-A58C-3DD82FEA731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812925"/>
            <a:ext cx="4129088" cy="730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812925"/>
            <a:ext cx="4129087" cy="730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F22E84-575E-436A-9371-64E26023607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274638"/>
            <a:ext cx="2159000" cy="2268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274638"/>
            <a:ext cx="6326188" cy="2268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958850"/>
            <a:ext cx="4129088"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958850"/>
            <a:ext cx="4129087"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006FB9-F9FE-4E7E-BA69-43CD3A114C4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274638"/>
            <a:ext cx="2159000" cy="50720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274638"/>
            <a:ext cx="6326188" cy="5072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958850"/>
            <a:ext cx="4129088"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958850"/>
            <a:ext cx="4129087"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5A0779-3CE1-4EAD-B39E-10AA466247B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274638"/>
            <a:ext cx="2159000" cy="50720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274638"/>
            <a:ext cx="6326188" cy="5072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3050" y="274638"/>
            <a:ext cx="8637588"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65125" y="958850"/>
            <a:ext cx="8410575" cy="4387850"/>
          </a:xfrm>
        </p:spPr>
        <p:txBody>
          <a:bodyPr/>
          <a:lstStyle/>
          <a:p>
            <a:pPr lvl="0"/>
            <a:endParaRPr lang="en-US" noProof="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6525" y="958850"/>
            <a:ext cx="2940050" cy="5667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28975" y="958850"/>
            <a:ext cx="2940050" cy="5667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C35F29E-C781-4D1F-8862-5E710B01E334}"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60900" y="273050"/>
            <a:ext cx="1508125" cy="6353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6525" y="273050"/>
            <a:ext cx="4371975" cy="6353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E6BF74-679B-4DE7-A8FA-E608E1B0FBC6}"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6525" y="958850"/>
            <a:ext cx="2940050" cy="5667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28975" y="958850"/>
            <a:ext cx="2940050" cy="5667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60900" y="273050"/>
            <a:ext cx="1508125" cy="6353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6525" y="273050"/>
            <a:ext cx="4371975" cy="6353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108A6F-D36B-423C-AB87-281A98D6A5B9}"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958850"/>
            <a:ext cx="4129088" cy="5667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958850"/>
            <a:ext cx="4129087" cy="5667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274638"/>
            <a:ext cx="2159000" cy="6351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274638"/>
            <a:ext cx="6326188" cy="6351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2F1DC4-9641-4D00-AA3E-B18D1E6F5BCE}"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958850"/>
            <a:ext cx="4129088" cy="5667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958850"/>
            <a:ext cx="4129087" cy="5667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274638"/>
            <a:ext cx="2159000" cy="6351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274638"/>
            <a:ext cx="6326188" cy="6351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92D85F-B4FC-4C09-B790-3819B956844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6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160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160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3F1FDEA-5A76-4C08-A2A2-7EDACE7C6B40}" type="slidenum">
              <a:rPr lang="en-US"/>
              <a:pPr>
                <a:defRPr/>
              </a:pPr>
              <a:t>‹#›</a:t>
            </a:fld>
            <a:endParaRPr lang="en-US"/>
          </a:p>
        </p:txBody>
      </p:sp>
      <p:pic>
        <p:nvPicPr>
          <p:cNvPr id="1031" name="Picture 8" descr="ORPresentation"/>
          <p:cNvPicPr>
            <a:picLocks noChangeAspect="1" noChangeArrowheads="1"/>
          </p:cNvPicPr>
          <p:nvPr userDrawn="1"/>
        </p:nvPicPr>
        <p:blipFill>
          <a:blip r:embed="rId13"/>
          <a:srcRect/>
          <a:stretch>
            <a:fillRect/>
          </a:stretch>
        </p:blipFill>
        <p:spPr bwMode="auto">
          <a:xfrm>
            <a:off x="0" y="1588"/>
            <a:ext cx="9144000" cy="6869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r" rtl="0" eaLnBrk="0" fontAlgn="base" hangingPunct="0">
        <a:spcBef>
          <a:spcPct val="20000"/>
        </a:spcBef>
        <a:spcAft>
          <a:spcPct val="0"/>
        </a:spcAft>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2674" name="Rectangle 2"/>
          <p:cNvSpPr>
            <a:spLocks noChangeArrowheads="1"/>
          </p:cNvSpPr>
          <p:nvPr userDrawn="1"/>
        </p:nvSpPr>
        <p:spPr bwMode="auto">
          <a:xfrm>
            <a:off x="80963" y="985838"/>
            <a:ext cx="8994775" cy="4387850"/>
          </a:xfrm>
          <a:prstGeom prst="rect">
            <a:avLst/>
          </a:prstGeom>
          <a:gradFill rotWithShape="1">
            <a:gsLst>
              <a:gs pos="0">
                <a:schemeClr val="bg1"/>
              </a:gs>
              <a:gs pos="100000">
                <a:srgbClr val="DDDDDD"/>
              </a:gs>
            </a:gsLst>
            <a:lin ang="5400000" scaled="1"/>
          </a:gradFill>
          <a:ln w="9525">
            <a:noFill/>
            <a:miter lim="800000"/>
            <a:headEnd/>
            <a:tailEnd/>
          </a:ln>
          <a:effectLst/>
        </p:spPr>
        <p:txBody>
          <a:bodyPr wrap="none" anchor="ctr"/>
          <a:lstStyle/>
          <a:p>
            <a:pPr>
              <a:defRPr/>
            </a:pPr>
            <a:endParaRPr lang="en-US"/>
          </a:p>
        </p:txBody>
      </p:sp>
      <p:sp>
        <p:nvSpPr>
          <p:cNvPr id="13315" name="Rectangle 3"/>
          <p:cNvSpPr>
            <a:spLocks noGrp="1" noChangeArrowheads="1"/>
          </p:cNvSpPr>
          <p:nvPr>
            <p:ph type="title"/>
          </p:nvPr>
        </p:nvSpPr>
        <p:spPr bwMode="auto">
          <a:xfrm>
            <a:off x="273050" y="274638"/>
            <a:ext cx="8637588" cy="685800"/>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3316" name="Rectangle 4"/>
          <p:cNvSpPr>
            <a:spLocks noGrp="1" noChangeArrowheads="1"/>
          </p:cNvSpPr>
          <p:nvPr>
            <p:ph type="body" idx="1"/>
          </p:nvPr>
        </p:nvSpPr>
        <p:spPr bwMode="auto">
          <a:xfrm>
            <a:off x="365125" y="1812925"/>
            <a:ext cx="8410575" cy="730250"/>
          </a:xfrm>
          <a:prstGeom prst="rect">
            <a:avLst/>
          </a:prstGeom>
          <a:solidFill>
            <a:schemeClr val="bg1"/>
          </a:solidFill>
          <a:ln w="88900" cmpd="thinThick">
            <a:solidFill>
              <a:srgbClr val="192299"/>
            </a:solid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p:txBody>
      </p:sp>
      <p:grpSp>
        <p:nvGrpSpPr>
          <p:cNvPr id="13317" name="Group 5"/>
          <p:cNvGrpSpPr>
            <a:grpSpLocks/>
          </p:cNvGrpSpPr>
          <p:nvPr userDrawn="1"/>
        </p:nvGrpSpPr>
        <p:grpSpPr bwMode="auto">
          <a:xfrm>
            <a:off x="76200" y="5410200"/>
            <a:ext cx="8991600" cy="1371600"/>
            <a:chOff x="48" y="3408"/>
            <a:chExt cx="5664" cy="864"/>
          </a:xfrm>
        </p:grpSpPr>
        <p:pic>
          <p:nvPicPr>
            <p:cNvPr id="13319" name="Picture 7" descr="initialORpresentationcomp5"/>
            <p:cNvPicPr>
              <a:picLocks noChangeAspect="1" noChangeArrowheads="1"/>
            </p:cNvPicPr>
            <p:nvPr userDrawn="1"/>
          </p:nvPicPr>
          <p:blipFill>
            <a:blip r:embed="rId13"/>
            <a:srcRect l="1009" t="77132" r="1514" b="1353"/>
            <a:stretch>
              <a:fillRect/>
            </a:stretch>
          </p:blipFill>
          <p:spPr bwMode="auto">
            <a:xfrm>
              <a:off x="1152" y="3408"/>
              <a:ext cx="4560" cy="864"/>
            </a:xfrm>
            <a:prstGeom prst="rect">
              <a:avLst/>
            </a:prstGeom>
            <a:noFill/>
            <a:ln w="9525">
              <a:noFill/>
              <a:miter lim="800000"/>
              <a:headEnd/>
              <a:tailEnd/>
            </a:ln>
          </p:spPr>
        </p:pic>
        <p:pic>
          <p:nvPicPr>
            <p:cNvPr id="13320" name="Picture 7" descr="initialORpresentationcomp5"/>
            <p:cNvPicPr>
              <a:picLocks noChangeAspect="1" noChangeArrowheads="1"/>
            </p:cNvPicPr>
            <p:nvPr userDrawn="1"/>
          </p:nvPicPr>
          <p:blipFill>
            <a:blip r:embed="rId13"/>
            <a:srcRect l="1009" t="77132" r="1514" b="1353"/>
            <a:stretch>
              <a:fillRect/>
            </a:stretch>
          </p:blipFill>
          <p:spPr bwMode="auto">
            <a:xfrm>
              <a:off x="48" y="3408"/>
              <a:ext cx="4560" cy="864"/>
            </a:xfrm>
            <a:prstGeom prst="rect">
              <a:avLst/>
            </a:prstGeom>
            <a:noFill/>
            <a:ln w="9525">
              <a:noFill/>
              <a:miter lim="800000"/>
              <a:headEnd/>
              <a:tailEnd/>
            </a:ln>
          </p:spPr>
        </p:pic>
      </p:grpSp>
      <p:sp>
        <p:nvSpPr>
          <p:cNvPr id="1032" name="Rectangle 4"/>
          <p:cNvSpPr>
            <a:spLocks noChangeArrowheads="1"/>
          </p:cNvSpPr>
          <p:nvPr userDrawn="1"/>
        </p:nvSpPr>
        <p:spPr bwMode="auto">
          <a:xfrm>
            <a:off x="6172200" y="5638800"/>
            <a:ext cx="2895600" cy="914400"/>
          </a:xfrm>
          <a:prstGeom prst="rect">
            <a:avLst/>
          </a:prstGeom>
          <a:noFill/>
          <a:ln w="9525">
            <a:noFill/>
            <a:miter lim="800000"/>
            <a:headEnd/>
            <a:tailEnd/>
          </a:ln>
        </p:spPr>
        <p:txBody>
          <a:bodyPr lIns="91391" tIns="45695" rIns="91391" bIns="45695"/>
          <a:lstStyle/>
          <a:p>
            <a:pPr marL="342900" indent="-342900" algn="ctr">
              <a:spcBef>
                <a:spcPts val="0"/>
              </a:spcBef>
              <a:defRPr/>
            </a:pPr>
            <a:r>
              <a:rPr lang="en-US" b="1" dirty="0">
                <a:solidFill>
                  <a:schemeClr val="bg1"/>
                </a:solidFill>
              </a:rPr>
              <a:t>Subpart CC</a:t>
            </a:r>
          </a:p>
          <a:p>
            <a:pPr marL="342900" indent="-342900" algn="ctr">
              <a:spcBef>
                <a:spcPts val="0"/>
              </a:spcBef>
              <a:defRPr/>
            </a:pPr>
            <a:r>
              <a:rPr lang="en-US" b="1" dirty="0">
                <a:solidFill>
                  <a:schemeClr val="bg1"/>
                </a:solidFill>
              </a:rPr>
              <a:t>Cranes &amp; Derricks</a:t>
            </a:r>
          </a:p>
          <a:p>
            <a:pPr marL="342900" indent="-342900" algn="ctr">
              <a:spcBef>
                <a:spcPts val="0"/>
              </a:spcBef>
              <a:defRPr/>
            </a:pPr>
            <a:r>
              <a:rPr lang="en-US" b="1" dirty="0">
                <a:solidFill>
                  <a:schemeClr val="bg1"/>
                </a:solidFill>
              </a:rPr>
              <a:t>in Construction </a:t>
            </a:r>
            <a:endParaRPr lang="en-US" sz="2000" b="1" dirty="0">
              <a:solidFill>
                <a:schemeClr val="bg1"/>
              </a:solidFill>
              <a:ea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3600" b="1">
          <a:solidFill>
            <a:srgbClr val="192299"/>
          </a:solidFill>
          <a:latin typeface="+mn-lt"/>
          <a:ea typeface="+mj-ea"/>
          <a:cs typeface="+mj-cs"/>
        </a:defRPr>
      </a:lvl1pPr>
      <a:lvl2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9pPr>
    </p:titleStyle>
    <p:bodyStyle>
      <a:lvl1pPr marL="342900" indent="-342900" algn="ctr" rtl="0" eaLnBrk="0" fontAlgn="base" hangingPunct="0">
        <a:spcBef>
          <a:spcPct val="20000"/>
        </a:spcBef>
        <a:spcAft>
          <a:spcPct val="20000"/>
        </a:spcAft>
        <a:buClr>
          <a:srgbClr val="0F3B82"/>
        </a:buClr>
        <a:buSzPct val="90000"/>
        <a:buFont typeface="Wingdings" pitchFamily="2" charset="2"/>
        <a:defRPr sz="3600">
          <a:solidFill>
            <a:schemeClr val="tx1"/>
          </a:solidFill>
          <a:latin typeface="+mn-lt"/>
          <a:ea typeface="+mn-ea"/>
          <a:cs typeface="+mn-cs"/>
        </a:defRPr>
      </a:lvl1pPr>
      <a:lvl2pPr marL="742950" indent="-285750" algn="l" rtl="0" eaLnBrk="0" fontAlgn="base" hangingPunct="0">
        <a:spcBef>
          <a:spcPct val="20000"/>
        </a:spcBef>
        <a:spcAft>
          <a:spcPct val="20000"/>
        </a:spcAft>
        <a:buSzPct val="90000"/>
        <a:buFont typeface="Wingdings" pitchFamily="2" charset="2"/>
        <a:defRPr sz="2800">
          <a:solidFill>
            <a:schemeClr val="tx1"/>
          </a:solidFill>
          <a:latin typeface="+mn-lt"/>
        </a:defRPr>
      </a:lvl2pPr>
      <a:lvl3pPr marL="1143000" indent="-228600" algn="l" rtl="0" eaLnBrk="0" fontAlgn="base" hangingPunct="0">
        <a:spcBef>
          <a:spcPct val="20000"/>
        </a:spcBef>
        <a:spcAft>
          <a:spcPct val="20000"/>
        </a:spcAft>
        <a:buSzPct val="90000"/>
        <a:defRPr sz="2600">
          <a:solidFill>
            <a:schemeClr val="tx1"/>
          </a:solidFill>
          <a:latin typeface="+mn-lt"/>
        </a:defRPr>
      </a:lvl3pPr>
      <a:lvl4pPr marL="1600200" indent="-228600" algn="l" rtl="0" eaLnBrk="0" fontAlgn="base" hangingPunct="0">
        <a:spcBef>
          <a:spcPct val="20000"/>
        </a:spcBef>
        <a:spcAft>
          <a:spcPct val="20000"/>
        </a:spcAft>
        <a:defRPr sz="2400">
          <a:solidFill>
            <a:schemeClr val="tx1"/>
          </a:solidFill>
          <a:latin typeface="+mn-lt"/>
        </a:defRPr>
      </a:lvl4pPr>
      <a:lvl5pPr marL="2057400" indent="-228600" algn="l" rtl="0" eaLnBrk="0" fontAlgn="base" hangingPunct="0">
        <a:spcBef>
          <a:spcPct val="20000"/>
        </a:spcBef>
        <a:spcAft>
          <a:spcPct val="20000"/>
        </a:spcAft>
        <a:defRPr sz="2400">
          <a:solidFill>
            <a:schemeClr val="tx1"/>
          </a:solidFill>
          <a:latin typeface="+mn-lt"/>
        </a:defRPr>
      </a:lvl5pPr>
      <a:lvl6pPr marL="2514600" indent="-228600" algn="l" rtl="0" fontAlgn="base">
        <a:spcBef>
          <a:spcPct val="20000"/>
        </a:spcBef>
        <a:spcAft>
          <a:spcPct val="20000"/>
        </a:spcAft>
        <a:defRPr sz="2400">
          <a:solidFill>
            <a:schemeClr val="tx1"/>
          </a:solidFill>
          <a:latin typeface="+mn-lt"/>
        </a:defRPr>
      </a:lvl6pPr>
      <a:lvl7pPr marL="2971800" indent="-228600" algn="l" rtl="0" fontAlgn="base">
        <a:spcBef>
          <a:spcPct val="20000"/>
        </a:spcBef>
        <a:spcAft>
          <a:spcPct val="20000"/>
        </a:spcAft>
        <a:defRPr sz="2400">
          <a:solidFill>
            <a:schemeClr val="tx1"/>
          </a:solidFill>
          <a:latin typeface="+mn-lt"/>
        </a:defRPr>
      </a:lvl7pPr>
      <a:lvl8pPr marL="3429000" indent="-228600" algn="l" rtl="0" fontAlgn="base">
        <a:spcBef>
          <a:spcPct val="20000"/>
        </a:spcBef>
        <a:spcAft>
          <a:spcPct val="20000"/>
        </a:spcAft>
        <a:defRPr sz="2400">
          <a:solidFill>
            <a:schemeClr val="tx1"/>
          </a:solidFill>
          <a:latin typeface="+mn-lt"/>
        </a:defRPr>
      </a:lvl8pPr>
      <a:lvl9pPr marL="3886200" indent="-228600" algn="l" rtl="0" fontAlgn="base">
        <a:spcBef>
          <a:spcPct val="20000"/>
        </a:spcBef>
        <a:spcAft>
          <a:spcPct val="20000"/>
        </a:spcAft>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3036" name="Rectangle 12"/>
          <p:cNvSpPr>
            <a:spLocks noChangeArrowheads="1"/>
          </p:cNvSpPr>
          <p:nvPr userDrawn="1"/>
        </p:nvSpPr>
        <p:spPr bwMode="auto">
          <a:xfrm>
            <a:off x="80963" y="985838"/>
            <a:ext cx="8994775" cy="4387850"/>
          </a:xfrm>
          <a:prstGeom prst="rect">
            <a:avLst/>
          </a:prstGeom>
          <a:gradFill rotWithShape="1">
            <a:gsLst>
              <a:gs pos="0">
                <a:schemeClr val="bg1"/>
              </a:gs>
              <a:gs pos="100000">
                <a:srgbClr val="DDDDDD"/>
              </a:gs>
            </a:gsLst>
            <a:lin ang="5400000" scaled="1"/>
          </a:gradFill>
          <a:ln w="9525">
            <a:noFill/>
            <a:miter lim="800000"/>
            <a:headEnd/>
            <a:tailEnd/>
          </a:ln>
          <a:effectLst/>
        </p:spPr>
        <p:txBody>
          <a:bodyPr wrap="none" anchor="ctr"/>
          <a:lstStyle/>
          <a:p>
            <a:pPr>
              <a:defRPr/>
            </a:pPr>
            <a:endParaRPr lang="en-US"/>
          </a:p>
        </p:txBody>
      </p:sp>
      <p:sp>
        <p:nvSpPr>
          <p:cNvPr id="25603" name="Rectangle 2"/>
          <p:cNvSpPr>
            <a:spLocks noGrp="1" noChangeArrowheads="1"/>
          </p:cNvSpPr>
          <p:nvPr>
            <p:ph type="title"/>
          </p:nvPr>
        </p:nvSpPr>
        <p:spPr bwMode="auto">
          <a:xfrm>
            <a:off x="273050" y="274638"/>
            <a:ext cx="8637588" cy="685800"/>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25604" name="Rectangle 3"/>
          <p:cNvSpPr>
            <a:spLocks noGrp="1" noChangeArrowheads="1"/>
          </p:cNvSpPr>
          <p:nvPr>
            <p:ph type="body" idx="1"/>
          </p:nvPr>
        </p:nvSpPr>
        <p:spPr bwMode="auto">
          <a:xfrm>
            <a:off x="365125" y="958850"/>
            <a:ext cx="8410575" cy="4387850"/>
          </a:xfrm>
          <a:prstGeom prst="rect">
            <a:avLst/>
          </a:prstGeom>
          <a:noFill/>
          <a:ln w="9525">
            <a:noFill/>
            <a:miter lim="800000"/>
            <a:headEnd/>
            <a:tailEnd/>
          </a:ln>
        </p:spPr>
        <p:txBody>
          <a:bodyPr vert="horz" wrap="square" lIns="91440" tIns="182880" rIns="9144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5605" name="Group 14"/>
          <p:cNvGrpSpPr>
            <a:grpSpLocks/>
          </p:cNvGrpSpPr>
          <p:nvPr userDrawn="1"/>
        </p:nvGrpSpPr>
        <p:grpSpPr bwMode="auto">
          <a:xfrm>
            <a:off x="76200" y="5410200"/>
            <a:ext cx="8991600" cy="1371600"/>
            <a:chOff x="48" y="3408"/>
            <a:chExt cx="5664" cy="864"/>
          </a:xfrm>
        </p:grpSpPr>
        <p:pic>
          <p:nvPicPr>
            <p:cNvPr id="25607" name="Picture 7" descr="initialORpresentationcomp5"/>
            <p:cNvPicPr>
              <a:picLocks noChangeAspect="1" noChangeArrowheads="1"/>
            </p:cNvPicPr>
            <p:nvPr userDrawn="1"/>
          </p:nvPicPr>
          <p:blipFill>
            <a:blip r:embed="rId13"/>
            <a:srcRect l="1009" t="77132" r="1514" b="1353"/>
            <a:stretch>
              <a:fillRect/>
            </a:stretch>
          </p:blipFill>
          <p:spPr bwMode="auto">
            <a:xfrm>
              <a:off x="1152" y="3408"/>
              <a:ext cx="4560" cy="864"/>
            </a:xfrm>
            <a:prstGeom prst="rect">
              <a:avLst/>
            </a:prstGeom>
            <a:noFill/>
            <a:ln w="9525">
              <a:noFill/>
              <a:miter lim="800000"/>
              <a:headEnd/>
              <a:tailEnd/>
            </a:ln>
          </p:spPr>
        </p:pic>
        <p:pic>
          <p:nvPicPr>
            <p:cNvPr id="25608" name="Picture 7" descr="initialORpresentationcomp5"/>
            <p:cNvPicPr>
              <a:picLocks noChangeAspect="1" noChangeArrowheads="1"/>
            </p:cNvPicPr>
            <p:nvPr userDrawn="1"/>
          </p:nvPicPr>
          <p:blipFill>
            <a:blip r:embed="rId13"/>
            <a:srcRect l="1009" t="77132" r="1514" b="1353"/>
            <a:stretch>
              <a:fillRect/>
            </a:stretch>
          </p:blipFill>
          <p:spPr bwMode="auto">
            <a:xfrm>
              <a:off x="48" y="3408"/>
              <a:ext cx="4560" cy="864"/>
            </a:xfrm>
            <a:prstGeom prst="rect">
              <a:avLst/>
            </a:prstGeom>
            <a:noFill/>
            <a:ln w="9525">
              <a:noFill/>
              <a:miter lim="800000"/>
              <a:headEnd/>
              <a:tailEnd/>
            </a:ln>
          </p:spPr>
        </p:pic>
      </p:grpSp>
      <p:sp>
        <p:nvSpPr>
          <p:cNvPr id="10" name="Rectangle 4"/>
          <p:cNvSpPr>
            <a:spLocks noChangeArrowheads="1"/>
          </p:cNvSpPr>
          <p:nvPr userDrawn="1"/>
        </p:nvSpPr>
        <p:spPr bwMode="auto">
          <a:xfrm>
            <a:off x="6172200" y="5638800"/>
            <a:ext cx="2895600" cy="914400"/>
          </a:xfrm>
          <a:prstGeom prst="rect">
            <a:avLst/>
          </a:prstGeom>
          <a:noFill/>
          <a:ln w="9525">
            <a:noFill/>
            <a:miter lim="800000"/>
            <a:headEnd/>
            <a:tailEnd/>
          </a:ln>
        </p:spPr>
        <p:txBody>
          <a:bodyPr lIns="91391" tIns="45695" rIns="91391" bIns="45695"/>
          <a:lstStyle/>
          <a:p>
            <a:pPr marL="342900" indent="-342900" algn="ctr">
              <a:spcBef>
                <a:spcPts val="0"/>
              </a:spcBef>
              <a:defRPr/>
            </a:pPr>
            <a:r>
              <a:rPr lang="en-US" b="1" dirty="0">
                <a:solidFill>
                  <a:schemeClr val="bg1"/>
                </a:solidFill>
              </a:rPr>
              <a:t>Subpart CC</a:t>
            </a:r>
          </a:p>
          <a:p>
            <a:pPr marL="342900" indent="-342900" algn="ctr">
              <a:spcBef>
                <a:spcPts val="0"/>
              </a:spcBef>
              <a:defRPr/>
            </a:pPr>
            <a:r>
              <a:rPr lang="en-US" b="1" dirty="0">
                <a:solidFill>
                  <a:schemeClr val="bg1"/>
                </a:solidFill>
              </a:rPr>
              <a:t>Cranes &amp; Derricks</a:t>
            </a:r>
          </a:p>
          <a:p>
            <a:pPr marL="342900" indent="-342900" algn="ctr">
              <a:spcBef>
                <a:spcPts val="0"/>
              </a:spcBef>
              <a:defRPr/>
            </a:pPr>
            <a:r>
              <a:rPr lang="en-US" b="1" dirty="0">
                <a:solidFill>
                  <a:schemeClr val="bg1"/>
                </a:solidFill>
              </a:rPr>
              <a:t>in Construction </a:t>
            </a:r>
            <a:endParaRPr lang="en-US" sz="2000" b="1" dirty="0">
              <a:solidFill>
                <a:schemeClr val="bg1"/>
              </a:solidFill>
              <a:ea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0" fontAlgn="base" hangingPunct="0">
        <a:spcBef>
          <a:spcPct val="0"/>
        </a:spcBef>
        <a:spcAft>
          <a:spcPct val="0"/>
        </a:spcAft>
        <a:defRPr sz="3600" b="1">
          <a:solidFill>
            <a:srgbClr val="192299"/>
          </a:solidFill>
          <a:latin typeface="+mn-lt"/>
          <a:ea typeface="+mj-ea"/>
          <a:cs typeface="+mj-cs"/>
        </a:defRPr>
      </a:lvl1pPr>
      <a:lvl2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10000"/>
        </a:spcBef>
        <a:spcAft>
          <a:spcPct val="10000"/>
        </a:spcAft>
        <a:buClr>
          <a:srgbClr val="192299"/>
        </a:buClr>
        <a:buSzPct val="90000"/>
        <a:buFont typeface="Wingdings" pitchFamily="2" charset="2"/>
        <a:buChar char="«"/>
        <a:defRPr sz="3000">
          <a:solidFill>
            <a:schemeClr val="tx1"/>
          </a:solidFill>
          <a:latin typeface="+mn-lt"/>
          <a:ea typeface="+mn-ea"/>
          <a:cs typeface="+mn-cs"/>
        </a:defRPr>
      </a:lvl1pPr>
      <a:lvl2pPr marL="742950" indent="-285750" algn="l" rtl="0" eaLnBrk="0" fontAlgn="base" hangingPunct="0">
        <a:spcBef>
          <a:spcPct val="10000"/>
        </a:spcBef>
        <a:spcAft>
          <a:spcPct val="10000"/>
        </a:spcAft>
        <a:buSzPct val="90000"/>
        <a:buFont typeface="Wingdings" pitchFamily="2" charset="2"/>
        <a:buChar char=""/>
        <a:defRPr sz="2800">
          <a:solidFill>
            <a:schemeClr val="tx1"/>
          </a:solidFill>
          <a:latin typeface="+mn-lt"/>
        </a:defRPr>
      </a:lvl2pPr>
      <a:lvl3pPr marL="1143000" indent="-228600" algn="l" rtl="0" eaLnBrk="0" fontAlgn="base" hangingPunct="0">
        <a:spcBef>
          <a:spcPct val="10000"/>
        </a:spcBef>
        <a:spcAft>
          <a:spcPct val="10000"/>
        </a:spcAft>
        <a:buFont typeface="Arial" charset="0"/>
        <a:buChar char="-"/>
        <a:defRPr sz="2600">
          <a:solidFill>
            <a:schemeClr val="tx1"/>
          </a:solidFill>
          <a:latin typeface="+mn-lt"/>
        </a:defRPr>
      </a:lvl3pPr>
      <a:lvl4pPr marL="1600200" indent="-228600" algn="l" rtl="0" eaLnBrk="0" fontAlgn="base" hangingPunct="0">
        <a:spcBef>
          <a:spcPct val="10000"/>
        </a:spcBef>
        <a:spcAft>
          <a:spcPct val="10000"/>
        </a:spcAft>
        <a:buSzPct val="90000"/>
        <a:buFont typeface="Wingdings" pitchFamily="2" charset="2"/>
        <a:buChar char="§"/>
        <a:defRPr sz="2400">
          <a:solidFill>
            <a:schemeClr val="tx1"/>
          </a:solidFill>
          <a:latin typeface="+mn-lt"/>
        </a:defRPr>
      </a:lvl4pPr>
      <a:lvl5pPr marL="2057400" indent="-228600" algn="l" rtl="0" eaLnBrk="0" fontAlgn="base" hangingPunct="0">
        <a:spcBef>
          <a:spcPct val="10000"/>
        </a:spcBef>
        <a:spcAft>
          <a:spcPct val="10000"/>
        </a:spcAft>
        <a:buChar char="»"/>
        <a:defRPr sz="2400">
          <a:solidFill>
            <a:schemeClr val="tx1"/>
          </a:solidFill>
          <a:latin typeface="+mn-lt"/>
        </a:defRPr>
      </a:lvl5pPr>
      <a:lvl6pPr marL="2514600" indent="-228600" algn="l" rtl="0" fontAlgn="base">
        <a:spcBef>
          <a:spcPct val="10000"/>
        </a:spcBef>
        <a:spcAft>
          <a:spcPct val="10000"/>
        </a:spcAft>
        <a:buChar char="»"/>
        <a:defRPr sz="2400">
          <a:solidFill>
            <a:schemeClr val="tx1"/>
          </a:solidFill>
          <a:latin typeface="+mn-lt"/>
        </a:defRPr>
      </a:lvl6pPr>
      <a:lvl7pPr marL="2971800" indent="-228600" algn="l" rtl="0" fontAlgn="base">
        <a:spcBef>
          <a:spcPct val="10000"/>
        </a:spcBef>
        <a:spcAft>
          <a:spcPct val="10000"/>
        </a:spcAft>
        <a:buChar char="»"/>
        <a:defRPr sz="2400">
          <a:solidFill>
            <a:schemeClr val="tx1"/>
          </a:solidFill>
          <a:latin typeface="+mn-lt"/>
        </a:defRPr>
      </a:lvl7pPr>
      <a:lvl8pPr marL="3429000" indent="-228600" algn="l" rtl="0" fontAlgn="base">
        <a:spcBef>
          <a:spcPct val="10000"/>
        </a:spcBef>
        <a:spcAft>
          <a:spcPct val="10000"/>
        </a:spcAft>
        <a:buChar char="»"/>
        <a:defRPr sz="2400">
          <a:solidFill>
            <a:schemeClr val="tx1"/>
          </a:solidFill>
          <a:latin typeface="+mn-lt"/>
        </a:defRPr>
      </a:lvl8pPr>
      <a:lvl9pPr marL="3886200" indent="-228600" algn="l" rtl="0" fontAlgn="base">
        <a:spcBef>
          <a:spcPct val="10000"/>
        </a:spcBef>
        <a:spcAft>
          <a:spcPct val="1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4706" name="Rectangle 2"/>
          <p:cNvSpPr>
            <a:spLocks noChangeArrowheads="1"/>
          </p:cNvSpPr>
          <p:nvPr userDrawn="1"/>
        </p:nvSpPr>
        <p:spPr bwMode="auto">
          <a:xfrm>
            <a:off x="80963" y="990600"/>
            <a:ext cx="8958262" cy="4387850"/>
          </a:xfrm>
          <a:prstGeom prst="rect">
            <a:avLst/>
          </a:prstGeom>
          <a:gradFill rotWithShape="1">
            <a:gsLst>
              <a:gs pos="0">
                <a:schemeClr val="bg1"/>
              </a:gs>
              <a:gs pos="100000">
                <a:srgbClr val="DDDDDD"/>
              </a:gs>
            </a:gsLst>
            <a:lin ang="5400000" scaled="1"/>
          </a:gradFill>
          <a:ln w="9525">
            <a:noFill/>
            <a:miter lim="800000"/>
            <a:headEnd/>
            <a:tailEnd/>
          </a:ln>
          <a:effectLst/>
        </p:spPr>
        <p:txBody>
          <a:bodyPr wrap="none" anchor="ctr"/>
          <a:lstStyle/>
          <a:p>
            <a:pPr>
              <a:defRPr/>
            </a:pPr>
            <a:endParaRPr lang="en-US"/>
          </a:p>
        </p:txBody>
      </p:sp>
      <p:sp>
        <p:nvSpPr>
          <p:cNvPr id="37891" name="Rectangle 3"/>
          <p:cNvSpPr>
            <a:spLocks noGrp="1" noChangeArrowheads="1"/>
          </p:cNvSpPr>
          <p:nvPr>
            <p:ph type="title"/>
          </p:nvPr>
        </p:nvSpPr>
        <p:spPr bwMode="auto">
          <a:xfrm>
            <a:off x="273050" y="274638"/>
            <a:ext cx="8637588" cy="685800"/>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37892" name="Rectangle 4"/>
          <p:cNvSpPr>
            <a:spLocks noGrp="1" noChangeArrowheads="1"/>
          </p:cNvSpPr>
          <p:nvPr>
            <p:ph type="body" idx="1"/>
          </p:nvPr>
        </p:nvSpPr>
        <p:spPr bwMode="auto">
          <a:xfrm>
            <a:off x="365125" y="958850"/>
            <a:ext cx="8410575" cy="4387850"/>
          </a:xfrm>
          <a:prstGeom prst="rect">
            <a:avLst/>
          </a:prstGeom>
          <a:noFill/>
          <a:ln w="9525">
            <a:noFill/>
            <a:miter lim="800000"/>
            <a:headEnd/>
            <a:tailEnd/>
          </a:ln>
        </p:spPr>
        <p:txBody>
          <a:bodyPr vert="horz" wrap="square" lIns="91440" tIns="182880" rIns="9144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37893" name="Group 5"/>
          <p:cNvGrpSpPr>
            <a:grpSpLocks/>
          </p:cNvGrpSpPr>
          <p:nvPr userDrawn="1"/>
        </p:nvGrpSpPr>
        <p:grpSpPr bwMode="auto">
          <a:xfrm>
            <a:off x="76200" y="5410200"/>
            <a:ext cx="8991600" cy="1371600"/>
            <a:chOff x="48" y="3408"/>
            <a:chExt cx="5664" cy="864"/>
          </a:xfrm>
        </p:grpSpPr>
        <p:pic>
          <p:nvPicPr>
            <p:cNvPr id="37896" name="Picture 7" descr="initialORpresentationcomp5"/>
            <p:cNvPicPr>
              <a:picLocks noChangeAspect="1" noChangeArrowheads="1"/>
            </p:cNvPicPr>
            <p:nvPr userDrawn="1"/>
          </p:nvPicPr>
          <p:blipFill>
            <a:blip r:embed="rId14"/>
            <a:srcRect l="1009" t="77132" r="1514" b="1353"/>
            <a:stretch>
              <a:fillRect/>
            </a:stretch>
          </p:blipFill>
          <p:spPr bwMode="auto">
            <a:xfrm>
              <a:off x="1152" y="3408"/>
              <a:ext cx="4560" cy="864"/>
            </a:xfrm>
            <a:prstGeom prst="rect">
              <a:avLst/>
            </a:prstGeom>
            <a:noFill/>
            <a:ln w="9525">
              <a:noFill/>
              <a:miter lim="800000"/>
              <a:headEnd/>
              <a:tailEnd/>
            </a:ln>
          </p:spPr>
        </p:pic>
        <p:pic>
          <p:nvPicPr>
            <p:cNvPr id="37897" name="Picture 7" descr="initialORpresentationcomp5"/>
            <p:cNvPicPr>
              <a:picLocks noChangeAspect="1" noChangeArrowheads="1"/>
            </p:cNvPicPr>
            <p:nvPr userDrawn="1"/>
          </p:nvPicPr>
          <p:blipFill>
            <a:blip r:embed="rId14"/>
            <a:srcRect l="1009" t="77132" r="1514" b="1353"/>
            <a:stretch>
              <a:fillRect/>
            </a:stretch>
          </p:blipFill>
          <p:spPr bwMode="auto">
            <a:xfrm>
              <a:off x="48" y="3408"/>
              <a:ext cx="4560" cy="864"/>
            </a:xfrm>
            <a:prstGeom prst="rect">
              <a:avLst/>
            </a:prstGeom>
            <a:noFill/>
            <a:ln w="9525">
              <a:noFill/>
              <a:miter lim="800000"/>
              <a:headEnd/>
              <a:tailEnd/>
            </a:ln>
          </p:spPr>
        </p:pic>
      </p:grpSp>
      <p:sp>
        <p:nvSpPr>
          <p:cNvPr id="584712" name="Line 8"/>
          <p:cNvSpPr>
            <a:spLocks noChangeShapeType="1"/>
          </p:cNvSpPr>
          <p:nvPr userDrawn="1"/>
        </p:nvSpPr>
        <p:spPr bwMode="auto">
          <a:xfrm>
            <a:off x="273050" y="958850"/>
            <a:ext cx="8637588" cy="0"/>
          </a:xfrm>
          <a:prstGeom prst="line">
            <a:avLst/>
          </a:prstGeom>
          <a:noFill/>
          <a:ln w="19050">
            <a:solidFill>
              <a:srgbClr val="969696"/>
            </a:solidFill>
            <a:round/>
            <a:headEnd/>
            <a:tailEnd/>
          </a:ln>
          <a:effectLst/>
        </p:spPr>
        <p:txBody>
          <a:bodyPr/>
          <a:lstStyle/>
          <a:p>
            <a:pPr>
              <a:defRPr/>
            </a:pPr>
            <a:endParaRPr lang="en-US"/>
          </a:p>
        </p:txBody>
      </p:sp>
      <p:sp>
        <p:nvSpPr>
          <p:cNvPr id="10" name="Rectangle 4"/>
          <p:cNvSpPr>
            <a:spLocks noChangeArrowheads="1"/>
          </p:cNvSpPr>
          <p:nvPr userDrawn="1"/>
        </p:nvSpPr>
        <p:spPr bwMode="auto">
          <a:xfrm>
            <a:off x="6172200" y="5638800"/>
            <a:ext cx="2895600" cy="914400"/>
          </a:xfrm>
          <a:prstGeom prst="rect">
            <a:avLst/>
          </a:prstGeom>
          <a:noFill/>
          <a:ln w="9525">
            <a:noFill/>
            <a:miter lim="800000"/>
            <a:headEnd/>
            <a:tailEnd/>
          </a:ln>
        </p:spPr>
        <p:txBody>
          <a:bodyPr lIns="91391" tIns="45695" rIns="91391" bIns="45695"/>
          <a:lstStyle/>
          <a:p>
            <a:pPr marL="342900" indent="-342900" algn="ctr">
              <a:spcBef>
                <a:spcPts val="0"/>
              </a:spcBef>
              <a:defRPr/>
            </a:pPr>
            <a:r>
              <a:rPr lang="en-US" b="1" dirty="0">
                <a:solidFill>
                  <a:schemeClr val="bg1"/>
                </a:solidFill>
              </a:rPr>
              <a:t>Subpart CC</a:t>
            </a:r>
          </a:p>
          <a:p>
            <a:pPr marL="342900" indent="-342900" algn="ctr">
              <a:spcBef>
                <a:spcPts val="0"/>
              </a:spcBef>
              <a:defRPr/>
            </a:pPr>
            <a:r>
              <a:rPr lang="en-US" b="1" dirty="0">
                <a:solidFill>
                  <a:schemeClr val="bg1"/>
                </a:solidFill>
              </a:rPr>
              <a:t>Cranes &amp; Derricks</a:t>
            </a:r>
          </a:p>
          <a:p>
            <a:pPr marL="342900" indent="-342900" algn="ctr">
              <a:spcBef>
                <a:spcPts val="0"/>
              </a:spcBef>
              <a:defRPr/>
            </a:pPr>
            <a:r>
              <a:rPr lang="en-US" b="1" dirty="0">
                <a:solidFill>
                  <a:schemeClr val="bg1"/>
                </a:solidFill>
              </a:rPr>
              <a:t>in Construction </a:t>
            </a:r>
            <a:endParaRPr lang="en-US" sz="2000" b="1" dirty="0">
              <a:solidFill>
                <a:schemeClr val="bg1"/>
              </a:solidFill>
              <a:ea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ctr" rtl="0" eaLnBrk="0" fontAlgn="base" hangingPunct="0">
        <a:spcBef>
          <a:spcPct val="0"/>
        </a:spcBef>
        <a:spcAft>
          <a:spcPct val="0"/>
        </a:spcAft>
        <a:defRPr sz="3600" b="1">
          <a:solidFill>
            <a:srgbClr val="192299"/>
          </a:solidFill>
          <a:latin typeface="+mn-lt"/>
          <a:ea typeface="+mj-ea"/>
          <a:cs typeface="+mj-cs"/>
        </a:defRPr>
      </a:lvl1pPr>
      <a:lvl2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10000"/>
        </a:spcBef>
        <a:spcAft>
          <a:spcPct val="10000"/>
        </a:spcAft>
        <a:buClr>
          <a:srgbClr val="192299"/>
        </a:buClr>
        <a:buSzPct val="90000"/>
        <a:buFont typeface="Wingdings" pitchFamily="2" charset="2"/>
        <a:buChar char="«"/>
        <a:defRPr sz="3000">
          <a:solidFill>
            <a:schemeClr val="tx1"/>
          </a:solidFill>
          <a:latin typeface="+mn-lt"/>
          <a:ea typeface="+mn-ea"/>
          <a:cs typeface="+mn-cs"/>
        </a:defRPr>
      </a:lvl1pPr>
      <a:lvl2pPr marL="742950" indent="-285750" algn="l" rtl="0" eaLnBrk="0" fontAlgn="base" hangingPunct="0">
        <a:spcBef>
          <a:spcPct val="10000"/>
        </a:spcBef>
        <a:spcAft>
          <a:spcPct val="10000"/>
        </a:spcAft>
        <a:buSzPct val="90000"/>
        <a:buFont typeface="Wingdings" pitchFamily="2" charset="2"/>
        <a:buChar char=""/>
        <a:defRPr sz="2800">
          <a:solidFill>
            <a:schemeClr val="tx1"/>
          </a:solidFill>
          <a:latin typeface="+mn-lt"/>
        </a:defRPr>
      </a:lvl2pPr>
      <a:lvl3pPr marL="1143000" indent="-228600" algn="l" rtl="0" eaLnBrk="0" fontAlgn="base" hangingPunct="0">
        <a:spcBef>
          <a:spcPct val="10000"/>
        </a:spcBef>
        <a:spcAft>
          <a:spcPct val="10000"/>
        </a:spcAft>
        <a:buFont typeface="Arial" charset="0"/>
        <a:buChar char="-"/>
        <a:defRPr sz="2600">
          <a:solidFill>
            <a:schemeClr val="tx1"/>
          </a:solidFill>
          <a:latin typeface="+mn-lt"/>
        </a:defRPr>
      </a:lvl3pPr>
      <a:lvl4pPr marL="1600200" indent="-228600" algn="l" rtl="0" eaLnBrk="0" fontAlgn="base" hangingPunct="0">
        <a:spcBef>
          <a:spcPct val="10000"/>
        </a:spcBef>
        <a:spcAft>
          <a:spcPct val="10000"/>
        </a:spcAft>
        <a:buSzPct val="90000"/>
        <a:buFont typeface="Wingdings" pitchFamily="2" charset="2"/>
        <a:buChar char="§"/>
        <a:defRPr sz="2400">
          <a:solidFill>
            <a:schemeClr val="tx1"/>
          </a:solidFill>
          <a:latin typeface="+mn-lt"/>
        </a:defRPr>
      </a:lvl4pPr>
      <a:lvl5pPr marL="2057400" indent="-228600" algn="l" rtl="0" eaLnBrk="0" fontAlgn="base" hangingPunct="0">
        <a:spcBef>
          <a:spcPct val="10000"/>
        </a:spcBef>
        <a:spcAft>
          <a:spcPct val="10000"/>
        </a:spcAft>
        <a:buChar char="»"/>
        <a:defRPr sz="2400">
          <a:solidFill>
            <a:schemeClr val="tx1"/>
          </a:solidFill>
          <a:latin typeface="+mn-lt"/>
        </a:defRPr>
      </a:lvl5pPr>
      <a:lvl6pPr marL="2514600" indent="-228600" algn="l" rtl="0" fontAlgn="base">
        <a:spcBef>
          <a:spcPct val="10000"/>
        </a:spcBef>
        <a:spcAft>
          <a:spcPct val="10000"/>
        </a:spcAft>
        <a:buChar char="»"/>
        <a:defRPr sz="2400">
          <a:solidFill>
            <a:schemeClr val="tx1"/>
          </a:solidFill>
          <a:latin typeface="+mn-lt"/>
        </a:defRPr>
      </a:lvl6pPr>
      <a:lvl7pPr marL="2971800" indent="-228600" algn="l" rtl="0" fontAlgn="base">
        <a:spcBef>
          <a:spcPct val="10000"/>
        </a:spcBef>
        <a:spcAft>
          <a:spcPct val="10000"/>
        </a:spcAft>
        <a:buChar char="»"/>
        <a:defRPr sz="2400">
          <a:solidFill>
            <a:schemeClr val="tx1"/>
          </a:solidFill>
          <a:latin typeface="+mn-lt"/>
        </a:defRPr>
      </a:lvl7pPr>
      <a:lvl8pPr marL="3429000" indent="-228600" algn="l" rtl="0" fontAlgn="base">
        <a:spcBef>
          <a:spcPct val="10000"/>
        </a:spcBef>
        <a:spcAft>
          <a:spcPct val="10000"/>
        </a:spcAft>
        <a:buChar char="»"/>
        <a:defRPr sz="2400">
          <a:solidFill>
            <a:schemeClr val="tx1"/>
          </a:solidFill>
          <a:latin typeface="+mn-lt"/>
        </a:defRPr>
      </a:lvl8pPr>
      <a:lvl9pPr marL="3886200" indent="-228600" algn="l" rtl="0" fontAlgn="base">
        <a:spcBef>
          <a:spcPct val="10000"/>
        </a:spcBef>
        <a:spcAft>
          <a:spcPct val="1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02" name="Picture 4" descr="initialORpresentationcomp5"/>
          <p:cNvPicPr>
            <a:picLocks noChangeAspect="1" noChangeArrowheads="1"/>
          </p:cNvPicPr>
          <p:nvPr userDrawn="1"/>
        </p:nvPicPr>
        <p:blipFill>
          <a:blip r:embed="rId13"/>
          <a:srcRect l="4033" t="5142" r="1009" b="2707"/>
          <a:stretch>
            <a:fillRect/>
          </a:stretch>
        </p:blipFill>
        <p:spPr bwMode="auto">
          <a:xfrm>
            <a:off x="-3175" y="0"/>
            <a:ext cx="9147175" cy="6616700"/>
          </a:xfrm>
          <a:prstGeom prst="rect">
            <a:avLst/>
          </a:prstGeom>
          <a:noFill/>
          <a:ln w="9525">
            <a:noFill/>
            <a:miter lim="800000"/>
            <a:headEnd/>
            <a:tailEnd/>
          </a:ln>
        </p:spPr>
      </p:pic>
      <p:sp>
        <p:nvSpPr>
          <p:cNvPr id="514059" name="Rectangle 11"/>
          <p:cNvSpPr>
            <a:spLocks noChangeArrowheads="1"/>
          </p:cNvSpPr>
          <p:nvPr userDrawn="1"/>
        </p:nvSpPr>
        <p:spPr bwMode="auto">
          <a:xfrm>
            <a:off x="109538" y="1004888"/>
            <a:ext cx="6078537" cy="5621337"/>
          </a:xfrm>
          <a:prstGeom prst="rect">
            <a:avLst/>
          </a:prstGeom>
          <a:gradFill rotWithShape="1">
            <a:gsLst>
              <a:gs pos="0">
                <a:schemeClr val="bg1"/>
              </a:gs>
              <a:gs pos="100000">
                <a:srgbClr val="DDDDDD"/>
              </a:gs>
            </a:gsLst>
            <a:lin ang="5400000" scaled="1"/>
          </a:gradFill>
          <a:ln w="9525">
            <a:noFill/>
            <a:miter lim="800000"/>
            <a:headEnd/>
            <a:tailEnd/>
          </a:ln>
          <a:effectLst/>
        </p:spPr>
        <p:txBody>
          <a:bodyPr wrap="none" anchor="ctr"/>
          <a:lstStyle/>
          <a:p>
            <a:pPr>
              <a:defRPr/>
            </a:pPr>
            <a:endParaRPr lang="en-US"/>
          </a:p>
        </p:txBody>
      </p:sp>
      <p:sp>
        <p:nvSpPr>
          <p:cNvPr id="51204" name="Rectangle 2"/>
          <p:cNvSpPr>
            <a:spLocks noGrp="1" noChangeArrowheads="1"/>
          </p:cNvSpPr>
          <p:nvPr>
            <p:ph type="title"/>
          </p:nvPr>
        </p:nvSpPr>
        <p:spPr bwMode="auto">
          <a:xfrm>
            <a:off x="136525" y="273050"/>
            <a:ext cx="6032500" cy="685800"/>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51205" name="Rectangle 3"/>
          <p:cNvSpPr>
            <a:spLocks noGrp="1" noChangeArrowheads="1"/>
          </p:cNvSpPr>
          <p:nvPr>
            <p:ph type="body" idx="1"/>
          </p:nvPr>
        </p:nvSpPr>
        <p:spPr bwMode="auto">
          <a:xfrm>
            <a:off x="136525" y="958850"/>
            <a:ext cx="6032500" cy="5667375"/>
          </a:xfrm>
          <a:prstGeom prst="rect">
            <a:avLst/>
          </a:prstGeom>
          <a:noFill/>
          <a:ln w="9525">
            <a:noFill/>
            <a:miter lim="800000"/>
            <a:headEnd/>
            <a:tailEnd/>
          </a:ln>
        </p:spPr>
        <p:txBody>
          <a:bodyPr vert="horz" wrap="square" lIns="91440" tIns="182880" rIns="9144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ChangeArrowheads="1"/>
          </p:cNvSpPr>
          <p:nvPr userDrawn="1"/>
        </p:nvSpPr>
        <p:spPr bwMode="auto">
          <a:xfrm>
            <a:off x="6172200" y="5638800"/>
            <a:ext cx="2895600" cy="914400"/>
          </a:xfrm>
          <a:prstGeom prst="rect">
            <a:avLst/>
          </a:prstGeom>
          <a:noFill/>
          <a:ln w="9525">
            <a:noFill/>
            <a:miter lim="800000"/>
            <a:headEnd/>
            <a:tailEnd/>
          </a:ln>
        </p:spPr>
        <p:txBody>
          <a:bodyPr lIns="91391" tIns="45695" rIns="91391" bIns="45695"/>
          <a:lstStyle/>
          <a:p>
            <a:pPr marL="342900" indent="-342900" algn="ctr">
              <a:spcBef>
                <a:spcPts val="0"/>
              </a:spcBef>
              <a:defRPr/>
            </a:pPr>
            <a:r>
              <a:rPr lang="en-US" b="1" dirty="0">
                <a:solidFill>
                  <a:schemeClr val="bg1"/>
                </a:solidFill>
              </a:rPr>
              <a:t>Subpart CC</a:t>
            </a:r>
          </a:p>
          <a:p>
            <a:pPr marL="342900" indent="-342900" algn="ctr">
              <a:spcBef>
                <a:spcPts val="0"/>
              </a:spcBef>
              <a:defRPr/>
            </a:pPr>
            <a:r>
              <a:rPr lang="en-US" b="1" dirty="0">
                <a:solidFill>
                  <a:schemeClr val="bg1"/>
                </a:solidFill>
              </a:rPr>
              <a:t>Cranes &amp; Derricks</a:t>
            </a:r>
          </a:p>
          <a:p>
            <a:pPr marL="342900" indent="-342900" algn="ctr">
              <a:spcBef>
                <a:spcPts val="0"/>
              </a:spcBef>
              <a:defRPr/>
            </a:pPr>
            <a:r>
              <a:rPr lang="en-US" b="1" dirty="0">
                <a:solidFill>
                  <a:schemeClr val="bg1"/>
                </a:solidFill>
              </a:rPr>
              <a:t>in Construction </a:t>
            </a:r>
            <a:endParaRPr lang="en-US" sz="2000" b="1" dirty="0">
              <a:solidFill>
                <a:schemeClr val="bg1"/>
              </a:solidFill>
              <a:ea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3600" b="1">
          <a:solidFill>
            <a:srgbClr val="192299"/>
          </a:solidFill>
          <a:latin typeface="+mn-lt"/>
          <a:ea typeface="+mj-ea"/>
          <a:cs typeface="+mj-cs"/>
        </a:defRPr>
      </a:lvl1pPr>
      <a:lvl2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10000"/>
        </a:spcBef>
        <a:spcAft>
          <a:spcPct val="10000"/>
        </a:spcAft>
        <a:buClr>
          <a:srgbClr val="192299"/>
        </a:buClr>
        <a:buSzPct val="90000"/>
        <a:buFont typeface="Wingdings" pitchFamily="2" charset="2"/>
        <a:buChar char="«"/>
        <a:defRPr sz="3000">
          <a:solidFill>
            <a:schemeClr val="tx1"/>
          </a:solidFill>
          <a:latin typeface="+mn-lt"/>
          <a:ea typeface="+mn-ea"/>
          <a:cs typeface="+mn-cs"/>
        </a:defRPr>
      </a:lvl1pPr>
      <a:lvl2pPr marL="742950" indent="-285750" algn="l" rtl="0" eaLnBrk="0" fontAlgn="base" hangingPunct="0">
        <a:spcBef>
          <a:spcPct val="10000"/>
        </a:spcBef>
        <a:spcAft>
          <a:spcPct val="10000"/>
        </a:spcAft>
        <a:buSzPct val="90000"/>
        <a:buFont typeface="Wingdings" pitchFamily="2" charset="2"/>
        <a:buChar char=""/>
        <a:defRPr sz="2800">
          <a:solidFill>
            <a:schemeClr val="tx1"/>
          </a:solidFill>
          <a:latin typeface="+mn-lt"/>
        </a:defRPr>
      </a:lvl2pPr>
      <a:lvl3pPr marL="1143000" indent="-228600" algn="l" rtl="0" eaLnBrk="0" fontAlgn="base" hangingPunct="0">
        <a:spcBef>
          <a:spcPct val="10000"/>
        </a:spcBef>
        <a:spcAft>
          <a:spcPct val="10000"/>
        </a:spcAft>
        <a:buFont typeface="Arial" charset="0"/>
        <a:buChar char="-"/>
        <a:defRPr sz="2600">
          <a:solidFill>
            <a:schemeClr val="tx1"/>
          </a:solidFill>
          <a:latin typeface="+mn-lt"/>
        </a:defRPr>
      </a:lvl3pPr>
      <a:lvl4pPr marL="1600200" indent="-228600" algn="l" rtl="0" eaLnBrk="0" fontAlgn="base" hangingPunct="0">
        <a:spcBef>
          <a:spcPct val="10000"/>
        </a:spcBef>
        <a:spcAft>
          <a:spcPct val="10000"/>
        </a:spcAft>
        <a:buSzPct val="90000"/>
        <a:buFont typeface="Wingdings" pitchFamily="2" charset="2"/>
        <a:buChar char="§"/>
        <a:defRPr sz="2400">
          <a:solidFill>
            <a:schemeClr val="tx1"/>
          </a:solidFill>
          <a:latin typeface="+mn-lt"/>
        </a:defRPr>
      </a:lvl4pPr>
      <a:lvl5pPr marL="2057400" indent="-228600" algn="l" rtl="0" eaLnBrk="0" fontAlgn="base" hangingPunct="0">
        <a:spcBef>
          <a:spcPct val="10000"/>
        </a:spcBef>
        <a:spcAft>
          <a:spcPct val="10000"/>
        </a:spcAft>
        <a:buChar char="»"/>
        <a:defRPr sz="2400">
          <a:solidFill>
            <a:schemeClr val="tx1"/>
          </a:solidFill>
          <a:latin typeface="+mn-lt"/>
        </a:defRPr>
      </a:lvl5pPr>
      <a:lvl6pPr marL="2514600" indent="-228600" algn="l" rtl="0" fontAlgn="base">
        <a:spcBef>
          <a:spcPct val="10000"/>
        </a:spcBef>
        <a:spcAft>
          <a:spcPct val="10000"/>
        </a:spcAft>
        <a:buChar char="»"/>
        <a:defRPr sz="2400">
          <a:solidFill>
            <a:schemeClr val="tx1"/>
          </a:solidFill>
          <a:latin typeface="+mn-lt"/>
        </a:defRPr>
      </a:lvl6pPr>
      <a:lvl7pPr marL="2971800" indent="-228600" algn="l" rtl="0" fontAlgn="base">
        <a:spcBef>
          <a:spcPct val="10000"/>
        </a:spcBef>
        <a:spcAft>
          <a:spcPct val="10000"/>
        </a:spcAft>
        <a:buChar char="»"/>
        <a:defRPr sz="2400">
          <a:solidFill>
            <a:schemeClr val="tx1"/>
          </a:solidFill>
          <a:latin typeface="+mn-lt"/>
        </a:defRPr>
      </a:lvl7pPr>
      <a:lvl8pPr marL="3429000" indent="-228600" algn="l" rtl="0" fontAlgn="base">
        <a:spcBef>
          <a:spcPct val="10000"/>
        </a:spcBef>
        <a:spcAft>
          <a:spcPct val="10000"/>
        </a:spcAft>
        <a:buChar char="»"/>
        <a:defRPr sz="2400">
          <a:solidFill>
            <a:schemeClr val="tx1"/>
          </a:solidFill>
          <a:latin typeface="+mn-lt"/>
        </a:defRPr>
      </a:lvl8pPr>
      <a:lvl9pPr marL="3886200" indent="-228600" algn="l" rtl="0" fontAlgn="base">
        <a:spcBef>
          <a:spcPct val="10000"/>
        </a:spcBef>
        <a:spcAft>
          <a:spcPct val="1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3490" name="Picture 4" descr="initialORpresentationcomp5"/>
          <p:cNvPicPr>
            <a:picLocks noChangeAspect="1" noChangeArrowheads="1"/>
          </p:cNvPicPr>
          <p:nvPr userDrawn="1"/>
        </p:nvPicPr>
        <p:blipFill>
          <a:blip r:embed="rId13"/>
          <a:srcRect l="4033" t="5142" r="1009" b="2707"/>
          <a:stretch>
            <a:fillRect/>
          </a:stretch>
        </p:blipFill>
        <p:spPr bwMode="auto">
          <a:xfrm>
            <a:off x="-3175" y="0"/>
            <a:ext cx="9147175" cy="6616700"/>
          </a:xfrm>
          <a:prstGeom prst="rect">
            <a:avLst/>
          </a:prstGeom>
          <a:noFill/>
          <a:ln w="9525">
            <a:noFill/>
            <a:miter lim="800000"/>
            <a:headEnd/>
            <a:tailEnd/>
          </a:ln>
        </p:spPr>
      </p:pic>
      <p:sp>
        <p:nvSpPr>
          <p:cNvPr id="668675" name="Rectangle 3"/>
          <p:cNvSpPr>
            <a:spLocks noChangeArrowheads="1"/>
          </p:cNvSpPr>
          <p:nvPr userDrawn="1"/>
        </p:nvSpPr>
        <p:spPr bwMode="auto">
          <a:xfrm>
            <a:off x="109538" y="1004888"/>
            <a:ext cx="6078537" cy="5621337"/>
          </a:xfrm>
          <a:prstGeom prst="rect">
            <a:avLst/>
          </a:prstGeom>
          <a:gradFill rotWithShape="1">
            <a:gsLst>
              <a:gs pos="0">
                <a:schemeClr val="bg1"/>
              </a:gs>
              <a:gs pos="100000">
                <a:srgbClr val="DDDDDD"/>
              </a:gs>
            </a:gsLst>
            <a:lin ang="5400000" scaled="1"/>
          </a:gradFill>
          <a:ln w="9525">
            <a:noFill/>
            <a:miter lim="800000"/>
            <a:headEnd/>
            <a:tailEnd/>
          </a:ln>
          <a:effectLst/>
        </p:spPr>
        <p:txBody>
          <a:bodyPr wrap="none" anchor="ctr"/>
          <a:lstStyle/>
          <a:p>
            <a:pPr>
              <a:defRPr/>
            </a:pPr>
            <a:endParaRPr lang="en-US"/>
          </a:p>
        </p:txBody>
      </p:sp>
      <p:sp>
        <p:nvSpPr>
          <p:cNvPr id="63492" name="Rectangle 4"/>
          <p:cNvSpPr>
            <a:spLocks noGrp="1" noChangeArrowheads="1"/>
          </p:cNvSpPr>
          <p:nvPr>
            <p:ph type="title"/>
          </p:nvPr>
        </p:nvSpPr>
        <p:spPr bwMode="auto">
          <a:xfrm>
            <a:off x="136525" y="273050"/>
            <a:ext cx="6032500" cy="685800"/>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63493" name="Rectangle 5"/>
          <p:cNvSpPr>
            <a:spLocks noGrp="1" noChangeArrowheads="1"/>
          </p:cNvSpPr>
          <p:nvPr>
            <p:ph type="body" idx="1"/>
          </p:nvPr>
        </p:nvSpPr>
        <p:spPr bwMode="auto">
          <a:xfrm>
            <a:off x="136525" y="958850"/>
            <a:ext cx="6032500" cy="5667375"/>
          </a:xfrm>
          <a:prstGeom prst="rect">
            <a:avLst/>
          </a:prstGeom>
          <a:noFill/>
          <a:ln w="9525">
            <a:noFill/>
            <a:miter lim="800000"/>
            <a:headEnd/>
            <a:tailEnd/>
          </a:ln>
        </p:spPr>
        <p:txBody>
          <a:bodyPr vert="horz" wrap="square" lIns="91440" tIns="182880" rIns="9144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8679" name="Line 7"/>
          <p:cNvSpPr>
            <a:spLocks noChangeShapeType="1"/>
          </p:cNvSpPr>
          <p:nvPr userDrawn="1"/>
        </p:nvSpPr>
        <p:spPr bwMode="auto">
          <a:xfrm>
            <a:off x="136525" y="958850"/>
            <a:ext cx="6032500" cy="0"/>
          </a:xfrm>
          <a:prstGeom prst="line">
            <a:avLst/>
          </a:prstGeom>
          <a:noFill/>
          <a:ln w="19050">
            <a:solidFill>
              <a:srgbClr val="969696"/>
            </a:solidFill>
            <a:round/>
            <a:headEnd/>
            <a:tailEnd/>
          </a:ln>
          <a:effectLst/>
        </p:spPr>
        <p:txBody>
          <a:bodyPr/>
          <a:lstStyle/>
          <a:p>
            <a:pPr>
              <a:defRPr/>
            </a:pPr>
            <a:endParaRPr lang="en-US"/>
          </a:p>
        </p:txBody>
      </p:sp>
      <p:sp>
        <p:nvSpPr>
          <p:cNvPr id="8" name="Rectangle 4"/>
          <p:cNvSpPr>
            <a:spLocks noChangeArrowheads="1"/>
          </p:cNvSpPr>
          <p:nvPr userDrawn="1"/>
        </p:nvSpPr>
        <p:spPr bwMode="auto">
          <a:xfrm>
            <a:off x="6172200" y="5638800"/>
            <a:ext cx="2895600" cy="914400"/>
          </a:xfrm>
          <a:prstGeom prst="rect">
            <a:avLst/>
          </a:prstGeom>
          <a:noFill/>
          <a:ln w="9525">
            <a:noFill/>
            <a:miter lim="800000"/>
            <a:headEnd/>
            <a:tailEnd/>
          </a:ln>
        </p:spPr>
        <p:txBody>
          <a:bodyPr lIns="91391" tIns="45695" rIns="91391" bIns="45695"/>
          <a:lstStyle/>
          <a:p>
            <a:pPr marL="342900" indent="-342900" algn="ctr">
              <a:spcBef>
                <a:spcPts val="0"/>
              </a:spcBef>
              <a:defRPr/>
            </a:pPr>
            <a:r>
              <a:rPr lang="en-US" b="1" dirty="0">
                <a:solidFill>
                  <a:schemeClr val="bg1"/>
                </a:solidFill>
              </a:rPr>
              <a:t>Subpart CC</a:t>
            </a:r>
          </a:p>
          <a:p>
            <a:pPr marL="342900" indent="-342900" algn="ctr">
              <a:spcBef>
                <a:spcPts val="0"/>
              </a:spcBef>
              <a:defRPr/>
            </a:pPr>
            <a:r>
              <a:rPr lang="en-US" b="1" dirty="0">
                <a:solidFill>
                  <a:schemeClr val="bg1"/>
                </a:solidFill>
              </a:rPr>
              <a:t>Cranes &amp; Derricks</a:t>
            </a:r>
          </a:p>
          <a:p>
            <a:pPr marL="342900" indent="-342900" algn="ctr">
              <a:spcBef>
                <a:spcPts val="0"/>
              </a:spcBef>
              <a:defRPr/>
            </a:pPr>
            <a:r>
              <a:rPr lang="en-US" b="1" dirty="0">
                <a:solidFill>
                  <a:schemeClr val="bg1"/>
                </a:solidFill>
              </a:rPr>
              <a:t>in Construction </a:t>
            </a:r>
            <a:endParaRPr lang="en-US" sz="2000" b="1" dirty="0">
              <a:solidFill>
                <a:schemeClr val="bg1"/>
              </a:solidFill>
              <a:ea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rtl="0" eaLnBrk="0" fontAlgn="base" hangingPunct="0">
        <a:spcBef>
          <a:spcPct val="0"/>
        </a:spcBef>
        <a:spcAft>
          <a:spcPct val="0"/>
        </a:spcAft>
        <a:defRPr sz="3600" b="1">
          <a:solidFill>
            <a:srgbClr val="192299"/>
          </a:solidFill>
          <a:latin typeface="+mn-lt"/>
          <a:ea typeface="+mj-ea"/>
          <a:cs typeface="+mj-cs"/>
        </a:defRPr>
      </a:lvl1pPr>
      <a:lvl2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10000"/>
        </a:spcBef>
        <a:spcAft>
          <a:spcPct val="10000"/>
        </a:spcAft>
        <a:buClr>
          <a:srgbClr val="192299"/>
        </a:buClr>
        <a:buSzPct val="90000"/>
        <a:buFont typeface="Wingdings" pitchFamily="2" charset="2"/>
        <a:buChar char="«"/>
        <a:defRPr sz="3000">
          <a:solidFill>
            <a:schemeClr val="tx1"/>
          </a:solidFill>
          <a:latin typeface="+mn-lt"/>
          <a:ea typeface="+mn-ea"/>
          <a:cs typeface="+mn-cs"/>
        </a:defRPr>
      </a:lvl1pPr>
      <a:lvl2pPr marL="742950" indent="-285750" algn="l" rtl="0" eaLnBrk="0" fontAlgn="base" hangingPunct="0">
        <a:spcBef>
          <a:spcPct val="10000"/>
        </a:spcBef>
        <a:spcAft>
          <a:spcPct val="10000"/>
        </a:spcAft>
        <a:buSzPct val="90000"/>
        <a:buFont typeface="Wingdings" pitchFamily="2" charset="2"/>
        <a:buChar char=""/>
        <a:defRPr sz="2800">
          <a:solidFill>
            <a:schemeClr val="tx1"/>
          </a:solidFill>
          <a:latin typeface="+mn-lt"/>
        </a:defRPr>
      </a:lvl2pPr>
      <a:lvl3pPr marL="1143000" indent="-228600" algn="l" rtl="0" eaLnBrk="0" fontAlgn="base" hangingPunct="0">
        <a:spcBef>
          <a:spcPct val="10000"/>
        </a:spcBef>
        <a:spcAft>
          <a:spcPct val="10000"/>
        </a:spcAft>
        <a:buFont typeface="Arial" charset="0"/>
        <a:buChar char="-"/>
        <a:defRPr sz="2600">
          <a:solidFill>
            <a:schemeClr val="tx1"/>
          </a:solidFill>
          <a:latin typeface="+mn-lt"/>
        </a:defRPr>
      </a:lvl3pPr>
      <a:lvl4pPr marL="1600200" indent="-228600" algn="l" rtl="0" eaLnBrk="0" fontAlgn="base" hangingPunct="0">
        <a:spcBef>
          <a:spcPct val="10000"/>
        </a:spcBef>
        <a:spcAft>
          <a:spcPct val="10000"/>
        </a:spcAft>
        <a:buSzPct val="90000"/>
        <a:buFont typeface="Wingdings" pitchFamily="2" charset="2"/>
        <a:buChar char="§"/>
        <a:defRPr sz="2400">
          <a:solidFill>
            <a:schemeClr val="tx1"/>
          </a:solidFill>
          <a:latin typeface="+mn-lt"/>
        </a:defRPr>
      </a:lvl4pPr>
      <a:lvl5pPr marL="2057400" indent="-228600" algn="l" rtl="0" eaLnBrk="0" fontAlgn="base" hangingPunct="0">
        <a:spcBef>
          <a:spcPct val="10000"/>
        </a:spcBef>
        <a:spcAft>
          <a:spcPct val="10000"/>
        </a:spcAft>
        <a:buChar char="»"/>
        <a:defRPr sz="2400">
          <a:solidFill>
            <a:schemeClr val="tx1"/>
          </a:solidFill>
          <a:latin typeface="+mn-lt"/>
        </a:defRPr>
      </a:lvl5pPr>
      <a:lvl6pPr marL="2514600" indent="-228600" algn="l" rtl="0" fontAlgn="base">
        <a:spcBef>
          <a:spcPct val="10000"/>
        </a:spcBef>
        <a:spcAft>
          <a:spcPct val="10000"/>
        </a:spcAft>
        <a:buChar char="»"/>
        <a:defRPr sz="2400">
          <a:solidFill>
            <a:schemeClr val="tx1"/>
          </a:solidFill>
          <a:latin typeface="+mn-lt"/>
        </a:defRPr>
      </a:lvl6pPr>
      <a:lvl7pPr marL="2971800" indent="-228600" algn="l" rtl="0" fontAlgn="base">
        <a:spcBef>
          <a:spcPct val="10000"/>
        </a:spcBef>
        <a:spcAft>
          <a:spcPct val="10000"/>
        </a:spcAft>
        <a:buChar char="»"/>
        <a:defRPr sz="2400">
          <a:solidFill>
            <a:schemeClr val="tx1"/>
          </a:solidFill>
          <a:latin typeface="+mn-lt"/>
        </a:defRPr>
      </a:lvl7pPr>
      <a:lvl8pPr marL="3429000" indent="-228600" algn="l" rtl="0" fontAlgn="base">
        <a:spcBef>
          <a:spcPct val="10000"/>
        </a:spcBef>
        <a:spcAft>
          <a:spcPct val="10000"/>
        </a:spcAft>
        <a:buChar char="»"/>
        <a:defRPr sz="2400">
          <a:solidFill>
            <a:schemeClr val="tx1"/>
          </a:solidFill>
          <a:latin typeface="+mn-lt"/>
        </a:defRPr>
      </a:lvl8pPr>
      <a:lvl9pPr marL="3886200" indent="-228600" algn="l" rtl="0" fontAlgn="base">
        <a:spcBef>
          <a:spcPct val="10000"/>
        </a:spcBef>
        <a:spcAft>
          <a:spcPct val="1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38024" name="Rectangle 8"/>
          <p:cNvSpPr>
            <a:spLocks noChangeArrowheads="1"/>
          </p:cNvSpPr>
          <p:nvPr userDrawn="1"/>
        </p:nvSpPr>
        <p:spPr bwMode="auto">
          <a:xfrm>
            <a:off x="0" y="468313"/>
            <a:ext cx="9144000" cy="6389687"/>
          </a:xfrm>
          <a:prstGeom prst="rect">
            <a:avLst/>
          </a:prstGeom>
          <a:gradFill rotWithShape="1">
            <a:gsLst>
              <a:gs pos="0">
                <a:schemeClr val="bg1"/>
              </a:gs>
              <a:gs pos="100000">
                <a:srgbClr val="DDDDDD"/>
              </a:gs>
            </a:gsLst>
            <a:lin ang="5400000" scaled="1"/>
          </a:gradFill>
          <a:ln w="9525">
            <a:noFill/>
            <a:miter lim="800000"/>
            <a:headEnd/>
            <a:tailEnd/>
          </a:ln>
          <a:effectLst/>
        </p:spPr>
        <p:txBody>
          <a:bodyPr wrap="none" anchor="ctr"/>
          <a:lstStyle/>
          <a:p>
            <a:pPr>
              <a:defRPr/>
            </a:pPr>
            <a:endParaRPr lang="en-US"/>
          </a:p>
        </p:txBody>
      </p:sp>
      <p:sp>
        <p:nvSpPr>
          <p:cNvPr id="75779" name="Rectangle 3"/>
          <p:cNvSpPr>
            <a:spLocks noGrp="1" noChangeArrowheads="1"/>
          </p:cNvSpPr>
          <p:nvPr>
            <p:ph type="body" idx="1"/>
          </p:nvPr>
        </p:nvSpPr>
        <p:spPr bwMode="auto">
          <a:xfrm>
            <a:off x="365125" y="958850"/>
            <a:ext cx="8410575" cy="5667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0" name="Rectangle 7"/>
          <p:cNvSpPr>
            <a:spLocks noGrp="1" noChangeArrowheads="1"/>
          </p:cNvSpPr>
          <p:nvPr>
            <p:ph type="title"/>
          </p:nvPr>
        </p:nvSpPr>
        <p:spPr bwMode="auto">
          <a:xfrm>
            <a:off x="273050" y="274638"/>
            <a:ext cx="8637588" cy="685800"/>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rtl="0" eaLnBrk="0" fontAlgn="base" hangingPunct="0">
        <a:spcBef>
          <a:spcPct val="0"/>
        </a:spcBef>
        <a:spcAft>
          <a:spcPct val="0"/>
        </a:spcAft>
        <a:defRPr sz="3600" b="1">
          <a:solidFill>
            <a:srgbClr val="192299"/>
          </a:solidFill>
          <a:latin typeface="+mn-lt"/>
          <a:ea typeface="+mj-ea"/>
          <a:cs typeface="+mj-cs"/>
        </a:defRPr>
      </a:lvl1pPr>
      <a:lvl2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192299"/>
        </a:buClr>
        <a:buSzPct val="90000"/>
        <a:buFont typeface="Wingdings" pitchFamily="2"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600">
          <a:solidFill>
            <a:schemeClr val="tx1"/>
          </a:solidFill>
          <a:latin typeface="+mn-lt"/>
        </a:defRPr>
      </a:lvl3pPr>
      <a:lvl4pPr marL="1600200" indent="-228600" algn="l" rtl="0" eaLnBrk="0" fontAlgn="base" hangingPunct="0">
        <a:spcBef>
          <a:spcPct val="20000"/>
        </a:spcBef>
        <a:spcAft>
          <a:spcPct val="0"/>
        </a:spcAft>
        <a:buSzPct val="90000"/>
        <a:buFont typeface="Wingdings" pitchFamily="2" charset="2"/>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39042" name="Rectangle 2"/>
          <p:cNvSpPr>
            <a:spLocks noChangeArrowheads="1"/>
          </p:cNvSpPr>
          <p:nvPr userDrawn="1"/>
        </p:nvSpPr>
        <p:spPr bwMode="auto">
          <a:xfrm>
            <a:off x="0" y="468313"/>
            <a:ext cx="9144000" cy="6389687"/>
          </a:xfrm>
          <a:prstGeom prst="rect">
            <a:avLst/>
          </a:prstGeom>
          <a:gradFill rotWithShape="1">
            <a:gsLst>
              <a:gs pos="0">
                <a:schemeClr val="bg1"/>
              </a:gs>
              <a:gs pos="100000">
                <a:srgbClr val="DDDDDD"/>
              </a:gs>
            </a:gsLst>
            <a:lin ang="5400000" scaled="1"/>
          </a:gradFill>
          <a:ln w="9525">
            <a:noFill/>
            <a:miter lim="800000"/>
            <a:headEnd/>
            <a:tailEnd/>
          </a:ln>
          <a:effectLst/>
        </p:spPr>
        <p:txBody>
          <a:bodyPr wrap="none" anchor="ctr"/>
          <a:lstStyle/>
          <a:p>
            <a:pPr>
              <a:defRPr/>
            </a:pPr>
            <a:endParaRPr lang="en-US"/>
          </a:p>
        </p:txBody>
      </p:sp>
      <p:sp>
        <p:nvSpPr>
          <p:cNvPr id="88067" name="Rectangle 3"/>
          <p:cNvSpPr>
            <a:spLocks noGrp="1" noChangeArrowheads="1"/>
          </p:cNvSpPr>
          <p:nvPr>
            <p:ph type="body" idx="1"/>
          </p:nvPr>
        </p:nvSpPr>
        <p:spPr bwMode="auto">
          <a:xfrm>
            <a:off x="365125" y="958850"/>
            <a:ext cx="8410575" cy="5667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8068" name="Rectangle 4"/>
          <p:cNvSpPr>
            <a:spLocks noGrp="1" noChangeArrowheads="1"/>
          </p:cNvSpPr>
          <p:nvPr>
            <p:ph type="title"/>
          </p:nvPr>
        </p:nvSpPr>
        <p:spPr bwMode="auto">
          <a:xfrm>
            <a:off x="273050" y="274638"/>
            <a:ext cx="8637588" cy="685800"/>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239045" name="Line 5"/>
          <p:cNvSpPr>
            <a:spLocks noChangeShapeType="1"/>
          </p:cNvSpPr>
          <p:nvPr userDrawn="1"/>
        </p:nvSpPr>
        <p:spPr bwMode="auto">
          <a:xfrm>
            <a:off x="273050" y="958850"/>
            <a:ext cx="8637588" cy="0"/>
          </a:xfrm>
          <a:prstGeom prst="line">
            <a:avLst/>
          </a:prstGeom>
          <a:noFill/>
          <a:ln w="19050">
            <a:solidFill>
              <a:srgbClr val="969696"/>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3600" b="1">
          <a:solidFill>
            <a:srgbClr val="192299"/>
          </a:solidFill>
          <a:latin typeface="+mn-lt"/>
          <a:ea typeface="+mj-ea"/>
          <a:cs typeface="+mj-cs"/>
        </a:defRPr>
      </a:lvl1pPr>
      <a:lvl2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600" b="1">
          <a:solidFill>
            <a:srgbClr val="192299"/>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3600" b="1">
          <a:solidFill>
            <a:srgbClr val="192299"/>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192299"/>
        </a:buClr>
        <a:buSzPct val="90000"/>
        <a:buFont typeface="Wingdings" pitchFamily="2"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600">
          <a:solidFill>
            <a:schemeClr val="tx1"/>
          </a:solidFill>
          <a:latin typeface="+mn-lt"/>
        </a:defRPr>
      </a:lvl3pPr>
      <a:lvl4pPr marL="1600200" indent="-228600" algn="l" rtl="0" eaLnBrk="0" fontAlgn="base" hangingPunct="0">
        <a:spcBef>
          <a:spcPct val="20000"/>
        </a:spcBef>
        <a:spcAft>
          <a:spcPct val="0"/>
        </a:spcAft>
        <a:buSzPct val="90000"/>
        <a:buFont typeface="Wingdings" pitchFamily="2" charset="2"/>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Box 7"/>
          <p:cNvSpPr txBox="1">
            <a:spLocks noChangeArrowheads="1"/>
          </p:cNvSpPr>
          <p:nvPr/>
        </p:nvSpPr>
        <p:spPr bwMode="auto">
          <a:xfrm>
            <a:off x="5334000" y="0"/>
            <a:ext cx="3886200" cy="6400800"/>
          </a:xfrm>
          <a:prstGeom prst="rect">
            <a:avLst/>
          </a:prstGeom>
          <a:noFill/>
          <a:ln w="9525">
            <a:noFill/>
            <a:miter lim="800000"/>
            <a:headEnd/>
            <a:tailEnd/>
          </a:ln>
        </p:spPr>
        <p:txBody>
          <a:bodyPr/>
          <a:lstStyle/>
          <a:p>
            <a:pPr algn="ctr">
              <a:spcBef>
                <a:spcPct val="50000"/>
              </a:spcBef>
            </a:pPr>
            <a:endParaRPr lang="en-US" sz="4000"/>
          </a:p>
          <a:p>
            <a:pPr algn="ctr"/>
            <a:r>
              <a:rPr lang="en-US" sz="4000" b="1">
                <a:solidFill>
                  <a:schemeClr val="bg1"/>
                </a:solidFill>
              </a:rPr>
              <a:t>Subpart CC</a:t>
            </a:r>
          </a:p>
          <a:p>
            <a:pPr algn="ctr"/>
            <a:r>
              <a:rPr lang="en-US" sz="4000" b="1">
                <a:solidFill>
                  <a:schemeClr val="bg1"/>
                </a:solidFill>
              </a:rPr>
              <a:t>Cranes &amp; Derricks</a:t>
            </a:r>
          </a:p>
          <a:p>
            <a:pPr algn="ctr"/>
            <a:r>
              <a:rPr lang="en-US" sz="4000" b="1">
                <a:solidFill>
                  <a:schemeClr val="bg1"/>
                </a:solidFill>
              </a:rPr>
              <a:t>in Construction</a:t>
            </a:r>
          </a:p>
          <a:p>
            <a:pPr algn="ctr"/>
            <a:endParaRPr lang="en-US" sz="4000" b="1">
              <a:solidFill>
                <a:schemeClr val="bg1"/>
              </a:solidFill>
            </a:endParaRPr>
          </a:p>
          <a:p>
            <a:pPr algn="ctr"/>
            <a:endParaRPr lang="en-US" sz="4000" b="1">
              <a:solidFill>
                <a:schemeClr val="bg1"/>
              </a:solidFill>
            </a:endParaRPr>
          </a:p>
          <a:p>
            <a:pPr algn="ctr"/>
            <a:r>
              <a:rPr lang="en-US" sz="4000" b="1">
                <a:solidFill>
                  <a:schemeClr val="bg1"/>
                </a:solidFill>
              </a:rPr>
              <a:t>Effective 11/8/2010</a:t>
            </a:r>
          </a:p>
          <a:p>
            <a:pPr algn="ctr">
              <a:spcBef>
                <a:spcPct val="50000"/>
              </a:spcBef>
            </a:pPr>
            <a:endParaRPr lang="en-US" sz="4000" b="1">
              <a:solidFill>
                <a:schemeClr val="bg1"/>
              </a:solidFill>
            </a:endParaRPr>
          </a:p>
          <a:p>
            <a:pPr algn="ctr">
              <a:spcBef>
                <a:spcPct val="50000"/>
              </a:spcBef>
            </a:pPr>
            <a:endParaRPr lang="en-US" sz="4000" b="1">
              <a:solidFill>
                <a:schemeClr val="bg1"/>
              </a:solidFill>
            </a:endParaRPr>
          </a:p>
          <a:p>
            <a:pPr algn="ctr">
              <a:spcBef>
                <a:spcPct val="50000"/>
              </a:spcBef>
            </a:pPr>
            <a:endParaRPr lang="en-US" sz="4000" b="1">
              <a:solidFill>
                <a:schemeClr val="bg1"/>
              </a:solidFill>
            </a:endParaRPr>
          </a:p>
          <a:p>
            <a:pPr algn="ctr">
              <a:spcBef>
                <a:spcPct val="50000"/>
              </a:spcBef>
            </a:pPr>
            <a:endParaRPr lang="en-US" sz="4000" b="1">
              <a:solidFill>
                <a:schemeClr val="bg1"/>
              </a:solidFill>
            </a:endParaRPr>
          </a:p>
          <a:p>
            <a:pPr algn="ctr">
              <a:spcBef>
                <a:spcPct val="50000"/>
              </a:spcBef>
            </a:pPr>
            <a:endParaRPr lang="en-US" sz="4000" b="1">
              <a:solidFill>
                <a:schemeClr val="bg1"/>
              </a:solidFill>
            </a:endParaRPr>
          </a:p>
          <a:p>
            <a:pPr algn="ctr">
              <a:spcBef>
                <a:spcPct val="50000"/>
              </a:spcBef>
            </a:pPr>
            <a:endParaRPr lang="en-US" sz="4000" b="1">
              <a:solidFill>
                <a:schemeClr val="bg1"/>
              </a:solidFill>
            </a:endParaRPr>
          </a:p>
          <a:p>
            <a:pPr algn="ctr">
              <a:spcBef>
                <a:spcPct val="50000"/>
              </a:spcBef>
            </a:pPr>
            <a:endParaRPr lang="en-US" sz="4000" b="1">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Content Placeholder 2"/>
          <p:cNvSpPr>
            <a:spLocks noGrp="1"/>
          </p:cNvSpPr>
          <p:nvPr>
            <p:ph idx="1"/>
          </p:nvPr>
        </p:nvSpPr>
        <p:spPr/>
        <p:txBody>
          <a:bodyPr/>
          <a:lstStyle/>
          <a:p>
            <a:pPr eaLnBrk="1" hangingPunct="1"/>
            <a:r>
              <a:rPr lang="en-US" sz="2400" smtClean="0"/>
              <a:t>Multi-purpose machine: a machine that is designed to be configured in various ways, at least one of which allows it to hoist (by means of a winch or hook) and horizontally move a suspended load. </a:t>
            </a:r>
          </a:p>
          <a:p>
            <a:pPr eaLnBrk="1" hangingPunct="1"/>
            <a:r>
              <a:rPr lang="en-US" sz="2400" smtClean="0"/>
              <a:t>Proximity Alarm: a device that provides a warning of proximity to a power line and that has been listed, labeled, or accepted by a Nationally Recognized Testing Laboratory</a:t>
            </a:r>
          </a:p>
        </p:txBody>
      </p:sp>
      <p:sp>
        <p:nvSpPr>
          <p:cNvPr id="111618" name="Title 1"/>
          <p:cNvSpPr>
            <a:spLocks noGrp="1"/>
          </p:cNvSpPr>
          <p:nvPr>
            <p:ph type="title"/>
          </p:nvPr>
        </p:nvSpPr>
        <p:spPr/>
        <p:txBody>
          <a:bodyPr/>
          <a:lstStyle/>
          <a:p>
            <a:pPr eaLnBrk="1" hangingPunct="1"/>
            <a:r>
              <a:rPr lang="en-US" smtClean="0"/>
              <a:t>Definitions</a:t>
            </a:r>
          </a:p>
        </p:txBody>
      </p:sp>
      <p:sp>
        <p:nvSpPr>
          <p:cNvPr id="111619" name="TextBox 6"/>
          <p:cNvSpPr txBox="1">
            <a:spLocks noChangeArrowheads="1"/>
          </p:cNvSpPr>
          <p:nvPr/>
        </p:nvSpPr>
        <p:spPr bwMode="auto">
          <a:xfrm>
            <a:off x="2778125"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1926.1401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Content Placeholder 2"/>
          <p:cNvSpPr>
            <a:spLocks noGrp="1"/>
          </p:cNvSpPr>
          <p:nvPr>
            <p:ph idx="1"/>
          </p:nvPr>
        </p:nvSpPr>
        <p:spPr/>
        <p:txBody>
          <a:bodyPr/>
          <a:lstStyle/>
          <a:p>
            <a:pPr eaLnBrk="1" hangingPunct="1"/>
            <a:r>
              <a:rPr lang="en-US" sz="2400" smtClean="0"/>
              <a:t>Qualified Person: person who, by possession of a recognized degree, Certificate, or professional standing, or who by extensive knowledge, training and experience, successfully demonstrated the ability to solve/ resolve problems relating to the subject matter, the work, or the project. </a:t>
            </a:r>
          </a:p>
          <a:p>
            <a:pPr eaLnBrk="1" hangingPunct="1"/>
            <a:r>
              <a:rPr lang="en-US" sz="2400" smtClean="0"/>
              <a:t>Qualified Rigger: a rigger who meets the criteria for a qualified person.</a:t>
            </a:r>
          </a:p>
          <a:p>
            <a:pPr eaLnBrk="1" hangingPunct="1"/>
            <a:endParaRPr lang="en-US" sz="2400" smtClean="0"/>
          </a:p>
        </p:txBody>
      </p:sp>
      <p:sp>
        <p:nvSpPr>
          <p:cNvPr id="112642" name="Title 1"/>
          <p:cNvSpPr>
            <a:spLocks noGrp="1"/>
          </p:cNvSpPr>
          <p:nvPr>
            <p:ph type="title"/>
          </p:nvPr>
        </p:nvSpPr>
        <p:spPr/>
        <p:txBody>
          <a:bodyPr/>
          <a:lstStyle/>
          <a:p>
            <a:pPr eaLnBrk="1" hangingPunct="1"/>
            <a:r>
              <a:rPr lang="en-US" smtClean="0"/>
              <a:t>Definitions</a:t>
            </a:r>
          </a:p>
        </p:txBody>
      </p:sp>
      <p:sp>
        <p:nvSpPr>
          <p:cNvPr id="112643" name="TextBox 5"/>
          <p:cNvSpPr txBox="1">
            <a:spLocks noChangeArrowheads="1"/>
          </p:cNvSpPr>
          <p:nvPr/>
        </p:nvSpPr>
        <p:spPr bwMode="auto">
          <a:xfrm>
            <a:off x="2778125"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1926.1401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pPr eaLnBrk="1" hangingPunct="1"/>
            <a:r>
              <a:rPr lang="en-US" smtClean="0"/>
              <a:t>Ground Conditions</a:t>
            </a:r>
          </a:p>
        </p:txBody>
      </p:sp>
      <p:sp>
        <p:nvSpPr>
          <p:cNvPr id="113666" name="Content Placeholder 2"/>
          <p:cNvSpPr>
            <a:spLocks noGrp="1"/>
          </p:cNvSpPr>
          <p:nvPr>
            <p:ph idx="1"/>
          </p:nvPr>
        </p:nvSpPr>
        <p:spPr/>
        <p:txBody>
          <a:bodyPr/>
          <a:lstStyle/>
          <a:p>
            <a:pPr eaLnBrk="1" hangingPunct="1"/>
            <a:r>
              <a:rPr lang="en-US" sz="2400" smtClean="0"/>
              <a:t>Ground conditions means the ability of the ground to support the equipment (including slope, compaction, and firmness).</a:t>
            </a:r>
          </a:p>
          <a:p>
            <a:pPr eaLnBrk="1" hangingPunct="1"/>
            <a:r>
              <a:rPr lang="en-US" sz="2400" smtClean="0"/>
              <a:t>The equipment must not be assembled or used unless ground conditions are firm, drained, and graded to a sufficient extent so that, in conjunction (if necessary) with the use of supporting materials, the equipment manufacturer’s specifications for adequate support and degree of level of the equipment are met</a:t>
            </a:r>
          </a:p>
        </p:txBody>
      </p:sp>
      <p:sp>
        <p:nvSpPr>
          <p:cNvPr id="113667" name="TextBox 5"/>
          <p:cNvSpPr txBox="1">
            <a:spLocks noChangeArrowheads="1"/>
          </p:cNvSpPr>
          <p:nvPr/>
        </p:nvSpPr>
        <p:spPr bwMode="auto">
          <a:xfrm>
            <a:off x="2778125"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1926.1402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pPr eaLnBrk="1" hangingPunct="1"/>
            <a:r>
              <a:rPr lang="en-US" smtClean="0"/>
              <a:t>Ground Conditions</a:t>
            </a:r>
          </a:p>
        </p:txBody>
      </p:sp>
      <p:sp>
        <p:nvSpPr>
          <p:cNvPr id="4" name="Content Placeholder 3"/>
          <p:cNvSpPr>
            <a:spLocks noGrp="1"/>
          </p:cNvSpPr>
          <p:nvPr>
            <p:ph idx="1"/>
          </p:nvPr>
        </p:nvSpPr>
        <p:spPr/>
        <p:txBody>
          <a:bodyPr/>
          <a:lstStyle/>
          <a:p>
            <a:pPr eaLnBrk="1" hangingPunct="1">
              <a:defRPr/>
            </a:pPr>
            <a:r>
              <a:rPr lang="en-US" dirty="0" smtClean="0"/>
              <a:t>Controlling Entity must:</a:t>
            </a:r>
          </a:p>
          <a:p>
            <a:pPr lvl="1" eaLnBrk="1" hangingPunct="1">
              <a:defRPr/>
            </a:pPr>
            <a:r>
              <a:rPr lang="en-US" dirty="0" smtClean="0">
                <a:ea typeface="+mn-ea"/>
                <a:cs typeface="+mn-cs"/>
              </a:rPr>
              <a:t>Provide </a:t>
            </a:r>
            <a:r>
              <a:rPr lang="en-US" dirty="0">
                <a:ea typeface="+mn-ea"/>
                <a:cs typeface="+mn-cs"/>
              </a:rPr>
              <a:t>adequate </a:t>
            </a:r>
            <a:r>
              <a:rPr lang="en-US" dirty="0" smtClean="0">
                <a:ea typeface="+mn-ea"/>
                <a:cs typeface="+mn-cs"/>
              </a:rPr>
              <a:t>conditions sufficient to support the crane (i.e. firm</a:t>
            </a:r>
            <a:r>
              <a:rPr lang="en-US" dirty="0">
                <a:ea typeface="+mn-ea"/>
                <a:cs typeface="+mn-cs"/>
              </a:rPr>
              <a:t>, drained </a:t>
            </a:r>
            <a:r>
              <a:rPr lang="en-US" dirty="0" smtClean="0">
                <a:ea typeface="+mn-ea"/>
                <a:cs typeface="+mn-cs"/>
              </a:rPr>
              <a:t>&amp; graded) in </a:t>
            </a:r>
            <a:r>
              <a:rPr lang="en-US" dirty="0">
                <a:ea typeface="+mn-ea"/>
                <a:cs typeface="+mn-cs"/>
              </a:rPr>
              <a:t>conjunction with blocking, mats, etc</a:t>
            </a:r>
            <a:r>
              <a:rPr lang="en-US" dirty="0" smtClean="0">
                <a:ea typeface="+mn-ea"/>
                <a:cs typeface="+mn-cs"/>
              </a:rPr>
              <a:t>.</a:t>
            </a:r>
            <a:endParaRPr lang="en-US" dirty="0">
              <a:ea typeface="+mn-ea"/>
              <a:cs typeface="+mn-cs"/>
            </a:endParaRPr>
          </a:p>
          <a:p>
            <a:pPr lvl="1" eaLnBrk="1" hangingPunct="1">
              <a:defRPr/>
            </a:pPr>
            <a:r>
              <a:rPr lang="en-US" dirty="0">
                <a:ea typeface="+mn-ea"/>
                <a:cs typeface="+mn-cs"/>
              </a:rPr>
              <a:t>Inform User and Equipment Operator of Known Underground Hazards (voids, utilities, etc.)</a:t>
            </a:r>
          </a:p>
          <a:p>
            <a:pPr eaLnBrk="1" hangingPunct="1">
              <a:defRPr/>
            </a:pPr>
            <a:endParaRPr lang="en-US" dirty="0"/>
          </a:p>
        </p:txBody>
      </p:sp>
      <p:sp>
        <p:nvSpPr>
          <p:cNvPr id="114691" name="TextBox 4"/>
          <p:cNvSpPr txBox="1">
            <a:spLocks noChangeArrowheads="1"/>
          </p:cNvSpPr>
          <p:nvPr/>
        </p:nvSpPr>
        <p:spPr bwMode="auto">
          <a:xfrm>
            <a:off x="2778125"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1926.1402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0" y="152400"/>
            <a:ext cx="9144000" cy="685800"/>
          </a:xfrm>
        </p:spPr>
        <p:txBody>
          <a:bodyPr/>
          <a:lstStyle/>
          <a:p>
            <a:pPr eaLnBrk="1" hangingPunct="1"/>
            <a:r>
              <a:rPr lang="en-US" smtClean="0"/>
              <a:t>Assembly/Disassembly</a:t>
            </a:r>
          </a:p>
        </p:txBody>
      </p:sp>
      <p:sp>
        <p:nvSpPr>
          <p:cNvPr id="115714" name="Content Placeholder 2"/>
          <p:cNvSpPr>
            <a:spLocks noGrp="1"/>
          </p:cNvSpPr>
          <p:nvPr>
            <p:ph idx="1"/>
          </p:nvPr>
        </p:nvSpPr>
        <p:spPr>
          <a:xfrm>
            <a:off x="381000" y="914400"/>
            <a:ext cx="8410575" cy="4387850"/>
          </a:xfrm>
        </p:spPr>
        <p:txBody>
          <a:bodyPr/>
          <a:lstStyle/>
          <a:p>
            <a:pPr eaLnBrk="1" hangingPunct="1">
              <a:buFont typeface="Wingdings" pitchFamily="2" charset="2"/>
              <a:buNone/>
            </a:pPr>
            <a:r>
              <a:rPr lang="en-US" b="1" smtClean="0"/>
              <a:t>Two Options:</a:t>
            </a:r>
          </a:p>
          <a:p>
            <a:pPr eaLnBrk="1" hangingPunct="1"/>
            <a:r>
              <a:rPr lang="en-US" smtClean="0"/>
              <a:t>Manufacturer procedures </a:t>
            </a:r>
            <a:r>
              <a:rPr lang="en-US" i="1" smtClean="0"/>
              <a:t>or </a:t>
            </a:r>
          </a:p>
          <a:p>
            <a:pPr eaLnBrk="1" hangingPunct="1"/>
            <a:r>
              <a:rPr lang="en-US" smtClean="0"/>
              <a:t>Employer procedures (criteria requirements)</a:t>
            </a:r>
          </a:p>
          <a:p>
            <a:pPr eaLnBrk="1" hangingPunct="1"/>
            <a:endParaRPr lang="en-US" smtClean="0"/>
          </a:p>
          <a:p>
            <a:pPr eaLnBrk="1" hangingPunct="1"/>
            <a:endParaRPr lang="en-US" smtClean="0"/>
          </a:p>
        </p:txBody>
      </p:sp>
      <p:pic>
        <p:nvPicPr>
          <p:cNvPr id="115715" name="Picture 2"/>
          <p:cNvPicPr>
            <a:picLocks noChangeAspect="1" noChangeArrowheads="1"/>
          </p:cNvPicPr>
          <p:nvPr/>
        </p:nvPicPr>
        <p:blipFill>
          <a:blip r:embed="rId2"/>
          <a:srcRect/>
          <a:stretch>
            <a:fillRect/>
          </a:stretch>
        </p:blipFill>
        <p:spPr bwMode="auto">
          <a:xfrm>
            <a:off x="2743200" y="2819400"/>
            <a:ext cx="3629025" cy="2428875"/>
          </a:xfrm>
          <a:prstGeom prst="rect">
            <a:avLst/>
          </a:prstGeom>
          <a:noFill/>
          <a:ln w="38100">
            <a:solidFill>
              <a:srgbClr val="192299"/>
            </a:solidFill>
            <a:miter lim="800000"/>
            <a:headEnd/>
            <a:tailEnd/>
          </a:ln>
        </p:spPr>
      </p:pic>
      <p:sp>
        <p:nvSpPr>
          <p:cNvPr id="115716" name="TextBox 5"/>
          <p:cNvSpPr txBox="1">
            <a:spLocks noChangeArrowheads="1"/>
          </p:cNvSpPr>
          <p:nvPr/>
        </p:nvSpPr>
        <p:spPr bwMode="auto">
          <a:xfrm>
            <a:off x="2133600" y="5862638"/>
            <a:ext cx="2787650" cy="461962"/>
          </a:xfrm>
          <a:prstGeom prst="rect">
            <a:avLst/>
          </a:prstGeom>
          <a:noFill/>
          <a:ln w="9525">
            <a:noFill/>
            <a:miter lim="800000"/>
            <a:headEnd/>
            <a:tailEnd/>
          </a:ln>
        </p:spPr>
        <p:txBody>
          <a:bodyPr wrap="none">
            <a:spAutoFit/>
          </a:bodyPr>
          <a:lstStyle/>
          <a:p>
            <a:r>
              <a:rPr lang="en-US" sz="2400" b="1">
                <a:solidFill>
                  <a:schemeClr val="bg1"/>
                </a:solidFill>
              </a:rPr>
              <a:t>1926.1403 to 1406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defRPr/>
            </a:pPr>
            <a:r>
              <a:rPr lang="en-US" sz="2400" dirty="0" smtClean="0"/>
              <a:t>Assembly/Disassembly </a:t>
            </a:r>
            <a:r>
              <a:rPr lang="en-US" sz="2400" dirty="0"/>
              <a:t>Supervisor </a:t>
            </a:r>
            <a:r>
              <a:rPr lang="en-US" sz="2400" dirty="0" smtClean="0"/>
              <a:t>must </a:t>
            </a:r>
            <a:r>
              <a:rPr lang="en-US" sz="2400" dirty="0"/>
              <a:t>be </a:t>
            </a:r>
            <a:r>
              <a:rPr lang="en-US" sz="2400" u="sng" dirty="0"/>
              <a:t>a competent and qualified </a:t>
            </a:r>
            <a:r>
              <a:rPr lang="en-US" sz="2400" u="sng" dirty="0" smtClean="0"/>
              <a:t>person</a:t>
            </a:r>
          </a:p>
          <a:p>
            <a:pPr eaLnBrk="1" hangingPunct="1">
              <a:defRPr/>
            </a:pPr>
            <a:r>
              <a:rPr lang="en-US" sz="2400" dirty="0" smtClean="0"/>
              <a:t>Assembly/Disassembly </a:t>
            </a:r>
            <a:r>
              <a:rPr lang="en-US" sz="2400" dirty="0"/>
              <a:t>Supervisor </a:t>
            </a:r>
            <a:r>
              <a:rPr lang="en-US" sz="2400" dirty="0" smtClean="0"/>
              <a:t>must u</a:t>
            </a:r>
            <a:r>
              <a:rPr lang="en-US" sz="2200" dirty="0" smtClean="0"/>
              <a:t>nderstand procedures </a:t>
            </a:r>
            <a:r>
              <a:rPr lang="en-US" sz="2200" dirty="0"/>
              <a:t>and</a:t>
            </a:r>
            <a:r>
              <a:rPr lang="en-US" sz="2200" dirty="0" smtClean="0"/>
              <a:t>:</a:t>
            </a:r>
          </a:p>
          <a:p>
            <a:pPr lvl="1" eaLnBrk="1" hangingPunct="1">
              <a:defRPr/>
            </a:pPr>
            <a:r>
              <a:rPr lang="en-US" sz="2000" dirty="0" smtClean="0">
                <a:ea typeface="+mn-ea"/>
                <a:cs typeface="+mn-cs"/>
              </a:rPr>
              <a:t>Review </a:t>
            </a:r>
            <a:r>
              <a:rPr lang="en-US" sz="2000" dirty="0">
                <a:ea typeface="+mn-ea"/>
                <a:cs typeface="+mn-cs"/>
              </a:rPr>
              <a:t>procedures (unless they’ve used them before) </a:t>
            </a:r>
          </a:p>
          <a:p>
            <a:pPr lvl="1" eaLnBrk="1" hangingPunct="1">
              <a:defRPr/>
            </a:pPr>
            <a:r>
              <a:rPr lang="en-US" sz="2200" dirty="0">
                <a:ea typeface="+mn-ea"/>
                <a:cs typeface="+mn-cs"/>
              </a:rPr>
              <a:t>Check that crew members understand their tasks and hazards</a:t>
            </a:r>
          </a:p>
          <a:p>
            <a:pPr lvl="1" eaLnBrk="1" hangingPunct="1">
              <a:defRPr/>
            </a:pPr>
            <a:r>
              <a:rPr lang="en-US" sz="2200" dirty="0">
                <a:ea typeface="+mn-ea"/>
                <a:cs typeface="+mn-cs"/>
              </a:rPr>
              <a:t>Follow manufacturer’s prohibitions</a:t>
            </a:r>
          </a:p>
          <a:p>
            <a:pPr lvl="1" eaLnBrk="1" hangingPunct="1">
              <a:defRPr/>
            </a:pPr>
            <a:r>
              <a:rPr lang="en-US" sz="2200" dirty="0">
                <a:ea typeface="+mn-ea"/>
                <a:cs typeface="+mn-cs"/>
              </a:rPr>
              <a:t>All rigging work is by a Qualified Rigger</a:t>
            </a:r>
          </a:p>
          <a:p>
            <a:pPr lvl="1" eaLnBrk="1" hangingPunct="1">
              <a:defRPr/>
            </a:pPr>
            <a:r>
              <a:rPr lang="en-US" sz="2200" dirty="0">
                <a:ea typeface="+mn-ea"/>
                <a:cs typeface="+mn-cs"/>
              </a:rPr>
              <a:t>When using outriggers, fully extended </a:t>
            </a:r>
            <a:r>
              <a:rPr lang="en-US" sz="2200" i="1" dirty="0">
                <a:ea typeface="+mn-ea"/>
                <a:cs typeface="+mn-cs"/>
              </a:rPr>
              <a:t>or </a:t>
            </a:r>
            <a:r>
              <a:rPr lang="en-US" sz="2200" i="1" dirty="0" smtClean="0">
                <a:ea typeface="+mn-ea"/>
                <a:cs typeface="+mn-cs"/>
              </a:rPr>
              <a:t>deployed </a:t>
            </a:r>
            <a:r>
              <a:rPr lang="en-US" sz="2200" dirty="0" smtClean="0">
                <a:ea typeface="+mn-ea"/>
                <a:cs typeface="+mn-cs"/>
              </a:rPr>
              <a:t>per </a:t>
            </a:r>
            <a:r>
              <a:rPr lang="en-US" sz="2200" dirty="0">
                <a:ea typeface="+mn-ea"/>
                <a:cs typeface="+mn-cs"/>
              </a:rPr>
              <a:t>the load chart</a:t>
            </a:r>
            <a:endParaRPr lang="en-US" sz="2200" dirty="0"/>
          </a:p>
        </p:txBody>
      </p:sp>
      <p:sp>
        <p:nvSpPr>
          <p:cNvPr id="116738" name="Title 1"/>
          <p:cNvSpPr>
            <a:spLocks noGrp="1"/>
          </p:cNvSpPr>
          <p:nvPr>
            <p:ph type="title"/>
          </p:nvPr>
        </p:nvSpPr>
        <p:spPr/>
        <p:txBody>
          <a:bodyPr/>
          <a:lstStyle/>
          <a:p>
            <a:pPr eaLnBrk="1" hangingPunct="1"/>
            <a:r>
              <a:rPr lang="en-US" smtClean="0"/>
              <a:t>Assembly/Disassembly</a:t>
            </a:r>
          </a:p>
        </p:txBody>
      </p:sp>
      <p:sp>
        <p:nvSpPr>
          <p:cNvPr id="116739" name="TextBox 4"/>
          <p:cNvSpPr txBox="1">
            <a:spLocks noChangeArrowheads="1"/>
          </p:cNvSpPr>
          <p:nvPr/>
        </p:nvSpPr>
        <p:spPr bwMode="auto">
          <a:xfrm>
            <a:off x="2133600" y="5862638"/>
            <a:ext cx="2787650" cy="461962"/>
          </a:xfrm>
          <a:prstGeom prst="rect">
            <a:avLst/>
          </a:prstGeom>
          <a:noFill/>
          <a:ln w="9525">
            <a:noFill/>
            <a:miter lim="800000"/>
            <a:headEnd/>
            <a:tailEnd/>
          </a:ln>
        </p:spPr>
        <p:txBody>
          <a:bodyPr wrap="none">
            <a:spAutoFit/>
          </a:bodyPr>
          <a:lstStyle/>
          <a:p>
            <a:r>
              <a:rPr lang="en-US" sz="2400" b="1">
                <a:solidFill>
                  <a:schemeClr val="bg1"/>
                </a:solidFill>
              </a:rPr>
              <a:t>1926.1403 to 1406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defRPr/>
            </a:pPr>
            <a:r>
              <a:rPr lang="en-US" dirty="0" smtClean="0"/>
              <a:t>Assembly/Disassembly </a:t>
            </a:r>
            <a:r>
              <a:rPr lang="en-US" dirty="0"/>
              <a:t>Supervisor </a:t>
            </a:r>
            <a:r>
              <a:rPr lang="en-US" dirty="0" smtClean="0"/>
              <a:t>must addresses </a:t>
            </a:r>
            <a:r>
              <a:rPr lang="en-US" dirty="0"/>
              <a:t>12 Key </a:t>
            </a:r>
            <a:r>
              <a:rPr lang="en-US" dirty="0" smtClean="0"/>
              <a:t>Hazards Including:</a:t>
            </a:r>
          </a:p>
          <a:p>
            <a:pPr lvl="1" eaLnBrk="1" hangingPunct="1">
              <a:defRPr/>
            </a:pPr>
            <a:r>
              <a:rPr lang="en-US" dirty="0" smtClean="0">
                <a:ea typeface="+mn-ea"/>
                <a:cs typeface="+mn-cs"/>
              </a:rPr>
              <a:t>Adequate </a:t>
            </a:r>
            <a:r>
              <a:rPr lang="en-US" dirty="0">
                <a:ea typeface="+mn-ea"/>
                <a:cs typeface="+mn-cs"/>
              </a:rPr>
              <a:t>site and ground conditions </a:t>
            </a:r>
          </a:p>
          <a:p>
            <a:pPr lvl="1" eaLnBrk="1" hangingPunct="1">
              <a:defRPr/>
            </a:pPr>
            <a:r>
              <a:rPr lang="en-US" dirty="0">
                <a:ea typeface="+mn-ea"/>
                <a:cs typeface="+mn-cs"/>
              </a:rPr>
              <a:t>Sufficient blocking for load and stability</a:t>
            </a:r>
          </a:p>
          <a:p>
            <a:pPr lvl="1" eaLnBrk="1" hangingPunct="1">
              <a:defRPr/>
            </a:pPr>
            <a:r>
              <a:rPr lang="en-US" dirty="0">
                <a:ea typeface="+mn-ea"/>
                <a:cs typeface="+mn-cs"/>
              </a:rPr>
              <a:t>Suitable boom and jib pick points</a:t>
            </a:r>
          </a:p>
          <a:p>
            <a:pPr lvl="1" eaLnBrk="1" hangingPunct="1">
              <a:defRPr/>
            </a:pPr>
            <a:r>
              <a:rPr lang="en-US" dirty="0">
                <a:ea typeface="+mn-ea"/>
                <a:cs typeface="+mn-cs"/>
              </a:rPr>
              <a:t>Identify center of gravity</a:t>
            </a:r>
          </a:p>
          <a:p>
            <a:pPr lvl="1" eaLnBrk="1" hangingPunct="1">
              <a:defRPr/>
            </a:pPr>
            <a:r>
              <a:rPr lang="en-US" dirty="0">
                <a:ea typeface="+mn-ea"/>
                <a:cs typeface="+mn-cs"/>
              </a:rPr>
              <a:t>Stability for pin removal</a:t>
            </a:r>
          </a:p>
          <a:p>
            <a:pPr lvl="1" eaLnBrk="1" hangingPunct="1">
              <a:defRPr/>
            </a:pPr>
            <a:r>
              <a:rPr lang="en-US" dirty="0">
                <a:ea typeface="+mn-ea"/>
                <a:cs typeface="+mn-cs"/>
              </a:rPr>
              <a:t>Consider wind speed and weather</a:t>
            </a:r>
          </a:p>
          <a:p>
            <a:pPr eaLnBrk="1" hangingPunct="1">
              <a:defRPr/>
            </a:pPr>
            <a:endParaRPr lang="en-US" dirty="0"/>
          </a:p>
          <a:p>
            <a:pPr eaLnBrk="1" hangingPunct="1">
              <a:defRPr/>
            </a:pPr>
            <a:endParaRPr lang="en-US" dirty="0"/>
          </a:p>
        </p:txBody>
      </p:sp>
      <p:sp>
        <p:nvSpPr>
          <p:cNvPr id="117762" name="Title 1"/>
          <p:cNvSpPr>
            <a:spLocks noGrp="1"/>
          </p:cNvSpPr>
          <p:nvPr>
            <p:ph type="title"/>
          </p:nvPr>
        </p:nvSpPr>
        <p:spPr/>
        <p:txBody>
          <a:bodyPr/>
          <a:lstStyle/>
          <a:p>
            <a:pPr eaLnBrk="1" hangingPunct="1"/>
            <a:r>
              <a:rPr lang="en-US" smtClean="0"/>
              <a:t>Assembly/Disassembly</a:t>
            </a:r>
          </a:p>
        </p:txBody>
      </p:sp>
      <p:sp>
        <p:nvSpPr>
          <p:cNvPr id="117763" name="TextBox 4"/>
          <p:cNvSpPr txBox="1">
            <a:spLocks noChangeArrowheads="1"/>
          </p:cNvSpPr>
          <p:nvPr/>
        </p:nvSpPr>
        <p:spPr bwMode="auto">
          <a:xfrm>
            <a:off x="2133600" y="5862638"/>
            <a:ext cx="2787650" cy="461962"/>
          </a:xfrm>
          <a:prstGeom prst="rect">
            <a:avLst/>
          </a:prstGeom>
          <a:noFill/>
          <a:ln w="9525">
            <a:noFill/>
            <a:miter lim="800000"/>
            <a:headEnd/>
            <a:tailEnd/>
          </a:ln>
        </p:spPr>
        <p:txBody>
          <a:bodyPr wrap="none">
            <a:spAutoFit/>
          </a:bodyPr>
          <a:lstStyle/>
          <a:p>
            <a:r>
              <a:rPr lang="en-US" sz="2400" b="1">
                <a:solidFill>
                  <a:schemeClr val="bg1"/>
                </a:solidFill>
              </a:rPr>
              <a:t>1926.1403 to 1406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buFont typeface="Wingdings" pitchFamily="2" charset="2"/>
              <a:buNone/>
              <a:defRPr/>
            </a:pPr>
            <a:r>
              <a:rPr lang="en-US" dirty="0" smtClean="0"/>
              <a:t>	12 </a:t>
            </a:r>
            <a:r>
              <a:rPr lang="en-US" dirty="0"/>
              <a:t>Key Hazards </a:t>
            </a:r>
            <a:r>
              <a:rPr lang="en-US" i="1" dirty="0"/>
              <a:t>(continued</a:t>
            </a:r>
            <a:r>
              <a:rPr lang="en-US" i="1" dirty="0" smtClean="0"/>
              <a:t>):</a:t>
            </a:r>
          </a:p>
          <a:p>
            <a:pPr lvl="1" eaLnBrk="1" hangingPunct="1">
              <a:defRPr/>
            </a:pPr>
            <a:r>
              <a:rPr lang="en-US" dirty="0" smtClean="0">
                <a:ea typeface="+mn-ea"/>
                <a:cs typeface="+mn-cs"/>
              </a:rPr>
              <a:t>The </a:t>
            </a:r>
            <a:r>
              <a:rPr lang="en-US" dirty="0">
                <a:ea typeface="+mn-ea"/>
                <a:cs typeface="+mn-cs"/>
              </a:rPr>
              <a:t>suitability of blocking material</a:t>
            </a:r>
          </a:p>
          <a:p>
            <a:pPr lvl="1" eaLnBrk="1" hangingPunct="1">
              <a:defRPr/>
            </a:pPr>
            <a:r>
              <a:rPr lang="en-US" dirty="0">
                <a:ea typeface="+mn-ea"/>
                <a:cs typeface="+mn-cs"/>
              </a:rPr>
              <a:t>Verification of the loads for assist cranes</a:t>
            </a:r>
          </a:p>
          <a:p>
            <a:pPr lvl="1" eaLnBrk="1" hangingPunct="1">
              <a:defRPr/>
            </a:pPr>
            <a:r>
              <a:rPr lang="en-US" dirty="0">
                <a:ea typeface="+mn-ea"/>
                <a:cs typeface="+mn-cs"/>
              </a:rPr>
              <a:t>Snagging of cables or components</a:t>
            </a:r>
          </a:p>
          <a:p>
            <a:pPr lvl="1" eaLnBrk="1" hangingPunct="1">
              <a:defRPr/>
            </a:pPr>
            <a:r>
              <a:rPr lang="en-US" dirty="0">
                <a:ea typeface="+mn-ea"/>
                <a:cs typeface="+mn-cs"/>
              </a:rPr>
              <a:t>Struck by counterweights</a:t>
            </a:r>
          </a:p>
          <a:p>
            <a:pPr lvl="1" eaLnBrk="1" hangingPunct="1">
              <a:defRPr/>
            </a:pPr>
            <a:r>
              <a:rPr lang="en-US" dirty="0">
                <a:ea typeface="+mn-ea"/>
                <a:cs typeface="+mn-cs"/>
              </a:rPr>
              <a:t>Boom hoist brake failure</a:t>
            </a:r>
          </a:p>
          <a:p>
            <a:pPr lvl="1" eaLnBrk="1" hangingPunct="1">
              <a:defRPr/>
            </a:pPr>
            <a:r>
              <a:rPr lang="en-US" dirty="0">
                <a:ea typeface="+mn-ea"/>
                <a:cs typeface="+mn-cs"/>
              </a:rPr>
              <a:t>Loss of backwards stability</a:t>
            </a:r>
          </a:p>
          <a:p>
            <a:pPr eaLnBrk="1" hangingPunct="1">
              <a:defRPr/>
            </a:pPr>
            <a:endParaRPr lang="en-US" dirty="0"/>
          </a:p>
          <a:p>
            <a:pPr eaLnBrk="1" hangingPunct="1">
              <a:defRPr/>
            </a:pPr>
            <a:endParaRPr lang="en-US" dirty="0"/>
          </a:p>
        </p:txBody>
      </p:sp>
      <p:sp>
        <p:nvSpPr>
          <p:cNvPr id="118786" name="Title 1"/>
          <p:cNvSpPr>
            <a:spLocks noGrp="1"/>
          </p:cNvSpPr>
          <p:nvPr>
            <p:ph type="title"/>
          </p:nvPr>
        </p:nvSpPr>
        <p:spPr/>
        <p:txBody>
          <a:bodyPr/>
          <a:lstStyle/>
          <a:p>
            <a:pPr eaLnBrk="1" hangingPunct="1"/>
            <a:r>
              <a:rPr lang="en-US" smtClean="0"/>
              <a:t>Assembly/Disassembly</a:t>
            </a:r>
          </a:p>
        </p:txBody>
      </p:sp>
      <p:sp>
        <p:nvSpPr>
          <p:cNvPr id="118787" name="TextBox 4"/>
          <p:cNvSpPr txBox="1">
            <a:spLocks noChangeArrowheads="1"/>
          </p:cNvSpPr>
          <p:nvPr/>
        </p:nvSpPr>
        <p:spPr bwMode="auto">
          <a:xfrm>
            <a:off x="2133600" y="5862638"/>
            <a:ext cx="2787650" cy="461962"/>
          </a:xfrm>
          <a:prstGeom prst="rect">
            <a:avLst/>
          </a:prstGeom>
          <a:noFill/>
          <a:ln w="9525">
            <a:noFill/>
            <a:miter lim="800000"/>
            <a:headEnd/>
            <a:tailEnd/>
          </a:ln>
        </p:spPr>
        <p:txBody>
          <a:bodyPr wrap="none">
            <a:spAutoFit/>
          </a:bodyPr>
          <a:lstStyle/>
          <a:p>
            <a:r>
              <a:rPr lang="en-US" sz="2400" b="1">
                <a:solidFill>
                  <a:schemeClr val="bg1"/>
                </a:solidFill>
              </a:rPr>
              <a:t>1926.1403 to 1406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838200"/>
            <a:ext cx="8410575" cy="4387850"/>
          </a:xfrm>
        </p:spPr>
        <p:txBody>
          <a:bodyPr/>
          <a:lstStyle/>
          <a:p>
            <a:pPr eaLnBrk="1" hangingPunct="1">
              <a:defRPr/>
            </a:pPr>
            <a:r>
              <a:rPr lang="en-US" sz="2400" dirty="0"/>
              <a:t>M</a:t>
            </a:r>
            <a:r>
              <a:rPr lang="en-US" sz="2400" dirty="0" smtClean="0"/>
              <a:t>ust be developed a Qualified Person</a:t>
            </a:r>
          </a:p>
          <a:p>
            <a:pPr eaLnBrk="1" hangingPunct="1">
              <a:defRPr/>
            </a:pPr>
            <a:r>
              <a:rPr lang="en-US" sz="2400" dirty="0" smtClean="0"/>
              <a:t>When using employer procedures, the employer must ensure that:</a:t>
            </a:r>
          </a:p>
          <a:p>
            <a:pPr marL="971550" lvl="1" indent="-514350" eaLnBrk="1" hangingPunct="1">
              <a:buFont typeface="+mj-lt"/>
              <a:buAutoNum type="arabicPeriod"/>
              <a:defRPr/>
            </a:pPr>
            <a:r>
              <a:rPr lang="en-US" sz="2400" dirty="0" smtClean="0">
                <a:ea typeface="+mn-ea"/>
                <a:cs typeface="+mn-cs"/>
              </a:rPr>
              <a:t>Prevent </a:t>
            </a:r>
            <a:r>
              <a:rPr lang="en-US" sz="2400" dirty="0">
                <a:ea typeface="+mn-ea"/>
                <a:cs typeface="+mn-cs"/>
              </a:rPr>
              <a:t>unintended </a:t>
            </a:r>
            <a:r>
              <a:rPr lang="en-US" sz="2400" dirty="0" smtClean="0">
                <a:ea typeface="+mn-ea"/>
                <a:cs typeface="+mn-cs"/>
              </a:rPr>
              <a:t>dangerous movement</a:t>
            </a:r>
            <a:r>
              <a:rPr lang="en-US" sz="2400" dirty="0">
                <a:ea typeface="+mn-ea"/>
                <a:cs typeface="+mn-cs"/>
              </a:rPr>
              <a:t>, and prevent collapse, of </a:t>
            </a:r>
            <a:r>
              <a:rPr lang="en-US" sz="2400" dirty="0" smtClean="0">
                <a:ea typeface="+mn-ea"/>
                <a:cs typeface="+mn-cs"/>
              </a:rPr>
              <a:t>any art </a:t>
            </a:r>
            <a:r>
              <a:rPr lang="en-US" sz="2400" dirty="0">
                <a:ea typeface="+mn-ea"/>
                <a:cs typeface="+mn-cs"/>
              </a:rPr>
              <a:t>of the equipment</a:t>
            </a:r>
            <a:r>
              <a:rPr lang="en-US" sz="2400" dirty="0" smtClean="0">
                <a:ea typeface="+mn-ea"/>
                <a:cs typeface="+mn-cs"/>
              </a:rPr>
              <a:t>. </a:t>
            </a:r>
          </a:p>
          <a:p>
            <a:pPr marL="971550" lvl="1" indent="-514350" eaLnBrk="1" hangingPunct="1">
              <a:buFont typeface="+mj-lt"/>
              <a:buAutoNum type="arabicPeriod"/>
              <a:defRPr/>
            </a:pPr>
            <a:r>
              <a:rPr lang="en-US" sz="2400" dirty="0" smtClean="0">
                <a:ea typeface="+mn-ea"/>
                <a:cs typeface="+mn-cs"/>
              </a:rPr>
              <a:t>Provide </a:t>
            </a:r>
            <a:r>
              <a:rPr lang="en-US" sz="2400" dirty="0">
                <a:ea typeface="+mn-ea"/>
                <a:cs typeface="+mn-cs"/>
              </a:rPr>
              <a:t>adequate support </a:t>
            </a:r>
            <a:r>
              <a:rPr lang="en-US" sz="2400" dirty="0" smtClean="0">
                <a:ea typeface="+mn-ea"/>
                <a:cs typeface="+mn-cs"/>
              </a:rPr>
              <a:t>and stability </a:t>
            </a:r>
            <a:r>
              <a:rPr lang="en-US" sz="2400" dirty="0">
                <a:ea typeface="+mn-ea"/>
                <a:cs typeface="+mn-cs"/>
              </a:rPr>
              <a:t>of all parts of the equipment</a:t>
            </a:r>
            <a:r>
              <a:rPr lang="en-US" sz="2400" dirty="0" smtClean="0">
                <a:ea typeface="+mn-ea"/>
                <a:cs typeface="+mn-cs"/>
              </a:rPr>
              <a:t>. </a:t>
            </a:r>
          </a:p>
          <a:p>
            <a:pPr marL="971550" lvl="1" indent="-514350" eaLnBrk="1" hangingPunct="1">
              <a:buFont typeface="+mj-lt"/>
              <a:buAutoNum type="arabicPeriod"/>
              <a:defRPr/>
            </a:pPr>
            <a:r>
              <a:rPr lang="en-US" sz="2400" dirty="0" smtClean="0">
                <a:ea typeface="+mn-ea"/>
                <a:cs typeface="+mn-cs"/>
              </a:rPr>
              <a:t>Position </a:t>
            </a:r>
            <a:r>
              <a:rPr lang="en-US" sz="2400" dirty="0">
                <a:ea typeface="+mn-ea"/>
                <a:cs typeface="+mn-cs"/>
              </a:rPr>
              <a:t>employees involved </a:t>
            </a:r>
            <a:r>
              <a:rPr lang="en-US" sz="2400" dirty="0" smtClean="0">
                <a:ea typeface="+mn-ea"/>
                <a:cs typeface="+mn-cs"/>
              </a:rPr>
              <a:t>in the  assembly/disassembly </a:t>
            </a:r>
            <a:r>
              <a:rPr lang="en-US" sz="2400" dirty="0">
                <a:ea typeface="+mn-ea"/>
                <a:cs typeface="+mn-cs"/>
              </a:rPr>
              <a:t>operation </a:t>
            </a:r>
            <a:r>
              <a:rPr lang="en-US" sz="2400" dirty="0" smtClean="0">
                <a:ea typeface="+mn-ea"/>
                <a:cs typeface="+mn-cs"/>
              </a:rPr>
              <a:t>so that </a:t>
            </a:r>
            <a:r>
              <a:rPr lang="en-US" sz="2400" dirty="0">
                <a:ea typeface="+mn-ea"/>
                <a:cs typeface="+mn-cs"/>
              </a:rPr>
              <a:t>their exposure to </a:t>
            </a:r>
            <a:r>
              <a:rPr lang="en-US" sz="2400" dirty="0" smtClean="0">
                <a:ea typeface="+mn-ea"/>
                <a:cs typeface="+mn-cs"/>
              </a:rPr>
              <a:t>unintended movement </a:t>
            </a:r>
            <a:r>
              <a:rPr lang="en-US" sz="2400" dirty="0">
                <a:ea typeface="+mn-ea"/>
                <a:cs typeface="+mn-cs"/>
              </a:rPr>
              <a:t>or collapse of part or all </a:t>
            </a:r>
            <a:r>
              <a:rPr lang="en-US" sz="2400" dirty="0" smtClean="0">
                <a:ea typeface="+mn-ea"/>
                <a:cs typeface="+mn-cs"/>
              </a:rPr>
              <a:t>of the </a:t>
            </a:r>
            <a:r>
              <a:rPr lang="en-US" sz="2400" dirty="0">
                <a:ea typeface="+mn-ea"/>
                <a:cs typeface="+mn-cs"/>
              </a:rPr>
              <a:t>equipment is </a:t>
            </a:r>
            <a:r>
              <a:rPr lang="en-US" sz="2400" dirty="0" smtClean="0">
                <a:ea typeface="+mn-ea"/>
                <a:cs typeface="+mn-cs"/>
              </a:rPr>
              <a:t>minimized</a:t>
            </a:r>
            <a:r>
              <a:rPr lang="en-US" sz="2400" dirty="0">
                <a:ea typeface="+mn-ea"/>
                <a:cs typeface="+mn-cs"/>
              </a:rPr>
              <a:t>.</a:t>
            </a:r>
          </a:p>
        </p:txBody>
      </p:sp>
      <p:sp>
        <p:nvSpPr>
          <p:cNvPr id="119810" name="Title 1"/>
          <p:cNvSpPr>
            <a:spLocks noGrp="1"/>
          </p:cNvSpPr>
          <p:nvPr>
            <p:ph type="title"/>
          </p:nvPr>
        </p:nvSpPr>
        <p:spPr/>
        <p:txBody>
          <a:bodyPr/>
          <a:lstStyle/>
          <a:p>
            <a:pPr eaLnBrk="1" hangingPunct="1"/>
            <a:r>
              <a:rPr lang="en-US" smtClean="0"/>
              <a:t>Employer Procedures</a:t>
            </a:r>
          </a:p>
        </p:txBody>
      </p:sp>
      <p:sp>
        <p:nvSpPr>
          <p:cNvPr id="119811" name="TextBox 4"/>
          <p:cNvSpPr txBox="1">
            <a:spLocks noChangeArrowheads="1"/>
          </p:cNvSpPr>
          <p:nvPr/>
        </p:nvSpPr>
        <p:spPr bwMode="auto">
          <a:xfrm>
            <a:off x="2133600" y="5862638"/>
            <a:ext cx="2787650" cy="461962"/>
          </a:xfrm>
          <a:prstGeom prst="rect">
            <a:avLst/>
          </a:prstGeom>
          <a:noFill/>
          <a:ln w="9525">
            <a:noFill/>
            <a:miter lim="800000"/>
            <a:headEnd/>
            <a:tailEnd/>
          </a:ln>
        </p:spPr>
        <p:txBody>
          <a:bodyPr wrap="none">
            <a:spAutoFit/>
          </a:bodyPr>
          <a:lstStyle/>
          <a:p>
            <a:r>
              <a:rPr lang="en-US" sz="2400" b="1">
                <a:solidFill>
                  <a:schemeClr val="bg1"/>
                </a:solidFill>
              </a:rPr>
              <a:t>1926.1403 to 1406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pPr eaLnBrk="1" hangingPunct="1"/>
            <a:r>
              <a:rPr lang="en-US" smtClean="0"/>
              <a:t>Power Lines &lt; 350kV</a:t>
            </a:r>
          </a:p>
        </p:txBody>
      </p:sp>
      <p:sp>
        <p:nvSpPr>
          <p:cNvPr id="3" name="Content Placeholder 2"/>
          <p:cNvSpPr>
            <a:spLocks noGrp="1"/>
          </p:cNvSpPr>
          <p:nvPr>
            <p:ph idx="1"/>
          </p:nvPr>
        </p:nvSpPr>
        <p:spPr>
          <a:xfrm>
            <a:off x="304800" y="869950"/>
            <a:ext cx="8410575" cy="4387850"/>
          </a:xfrm>
        </p:spPr>
        <p:txBody>
          <a:bodyPr/>
          <a:lstStyle/>
          <a:p>
            <a:pPr eaLnBrk="1" hangingPunct="1">
              <a:buFont typeface="Wingdings" pitchFamily="2" charset="2"/>
              <a:buNone/>
              <a:defRPr/>
            </a:pPr>
            <a:r>
              <a:rPr lang="en-US" sz="2600" dirty="0" smtClean="0"/>
              <a:t>	If crane assembly/disassembly or operation occurs within 20 feet of a power line, the employer must:</a:t>
            </a:r>
            <a:endParaRPr lang="en-US" sz="2600" dirty="0"/>
          </a:p>
          <a:p>
            <a:pPr marL="857250" lvl="1" indent="-457200" eaLnBrk="1" hangingPunct="1">
              <a:buFont typeface="+mj-lt"/>
              <a:buAutoNum type="arabicPeriod"/>
              <a:defRPr/>
            </a:pPr>
            <a:r>
              <a:rPr lang="en-US" sz="2400" dirty="0">
                <a:ea typeface="+mn-ea"/>
                <a:cs typeface="+mn-cs"/>
              </a:rPr>
              <a:t>Identify Work </a:t>
            </a:r>
            <a:r>
              <a:rPr lang="en-US" sz="2400" dirty="0" smtClean="0">
                <a:ea typeface="+mn-ea"/>
                <a:cs typeface="+mn-cs"/>
              </a:rPr>
              <a:t>Zone</a:t>
            </a:r>
          </a:p>
          <a:p>
            <a:pPr lvl="2" eaLnBrk="1" hangingPunct="1">
              <a:defRPr/>
            </a:pPr>
            <a:r>
              <a:rPr lang="en-US" sz="2400" dirty="0" smtClean="0">
                <a:ea typeface="+mn-ea"/>
                <a:cs typeface="+mn-cs"/>
              </a:rPr>
              <a:t>Work </a:t>
            </a:r>
            <a:r>
              <a:rPr lang="en-US" sz="2400" dirty="0">
                <a:ea typeface="+mn-ea"/>
                <a:cs typeface="+mn-cs"/>
              </a:rPr>
              <a:t>Zone = marking boundaries </a:t>
            </a:r>
            <a:r>
              <a:rPr lang="en-US" sz="2400" dirty="0" smtClean="0">
                <a:ea typeface="+mn-ea"/>
                <a:cs typeface="+mn-cs"/>
              </a:rPr>
              <a:t>of operation </a:t>
            </a:r>
            <a:r>
              <a:rPr lang="en-US" sz="2400" i="1" dirty="0" smtClean="0">
                <a:ea typeface="+mn-ea"/>
                <a:cs typeface="+mn-cs"/>
              </a:rPr>
              <a:t>OR</a:t>
            </a:r>
            <a:endParaRPr lang="en-US" sz="2400" i="1" dirty="0">
              <a:ea typeface="+mn-ea"/>
              <a:cs typeface="+mn-cs"/>
            </a:endParaRPr>
          </a:p>
          <a:p>
            <a:pPr lvl="2" eaLnBrk="1" hangingPunct="1">
              <a:defRPr/>
            </a:pPr>
            <a:r>
              <a:rPr lang="en-US" sz="2400" dirty="0" smtClean="0">
                <a:ea typeface="+mn-ea"/>
                <a:cs typeface="+mn-cs"/>
              </a:rPr>
              <a:t>Define area as 360 </a:t>
            </a:r>
            <a:r>
              <a:rPr lang="en-US" sz="2400" dirty="0">
                <a:ea typeface="+mn-ea"/>
                <a:cs typeface="+mn-cs"/>
              </a:rPr>
              <a:t>degrees around crane, up to maximum working </a:t>
            </a:r>
            <a:r>
              <a:rPr lang="en-US" sz="2400" dirty="0" smtClean="0">
                <a:ea typeface="+mn-ea"/>
                <a:cs typeface="+mn-cs"/>
              </a:rPr>
              <a:t>radius</a:t>
            </a:r>
          </a:p>
          <a:p>
            <a:pPr marL="857250" lvl="1" indent="-457200" eaLnBrk="1" hangingPunct="1">
              <a:buFont typeface="+mj-lt"/>
              <a:buAutoNum type="arabicPeriod"/>
              <a:defRPr/>
            </a:pPr>
            <a:r>
              <a:rPr lang="en-US" sz="2400" dirty="0" smtClean="0">
                <a:ea typeface="+mn-ea"/>
                <a:cs typeface="+mn-cs"/>
              </a:rPr>
              <a:t>Determine </a:t>
            </a:r>
            <a:r>
              <a:rPr lang="en-US" sz="2400" dirty="0">
                <a:ea typeface="+mn-ea"/>
                <a:cs typeface="+mn-cs"/>
              </a:rPr>
              <a:t>if any part of </a:t>
            </a:r>
            <a:r>
              <a:rPr lang="en-US" sz="2400" dirty="0" smtClean="0">
                <a:ea typeface="+mn-ea"/>
                <a:cs typeface="+mn-cs"/>
              </a:rPr>
              <a:t>the equipment</a:t>
            </a:r>
            <a:r>
              <a:rPr lang="en-US" sz="2400" dirty="0">
                <a:ea typeface="+mn-ea"/>
                <a:cs typeface="+mn-cs"/>
              </a:rPr>
              <a:t>, load line or load </a:t>
            </a:r>
            <a:r>
              <a:rPr lang="en-US" sz="2400" dirty="0" smtClean="0">
                <a:ea typeface="+mn-ea"/>
                <a:cs typeface="+mn-cs"/>
              </a:rPr>
              <a:t>could </a:t>
            </a:r>
            <a:r>
              <a:rPr lang="en-US" sz="2400" dirty="0">
                <a:ea typeface="+mn-ea"/>
                <a:cs typeface="+mn-cs"/>
              </a:rPr>
              <a:t>get closer than 20 feet to </a:t>
            </a:r>
            <a:r>
              <a:rPr lang="en-US" sz="2400" dirty="0" smtClean="0">
                <a:ea typeface="+mn-ea"/>
                <a:cs typeface="+mn-cs"/>
              </a:rPr>
              <a:t>a power </a:t>
            </a:r>
            <a:r>
              <a:rPr lang="en-US" sz="2400" dirty="0">
                <a:ea typeface="+mn-ea"/>
                <a:cs typeface="+mn-cs"/>
              </a:rPr>
              <a:t>line. If so, the employer </a:t>
            </a:r>
            <a:r>
              <a:rPr lang="en-US" sz="2400" dirty="0" smtClean="0">
                <a:ea typeface="+mn-ea"/>
                <a:cs typeface="+mn-cs"/>
              </a:rPr>
              <a:t>must meet </a:t>
            </a:r>
            <a:r>
              <a:rPr lang="en-US" sz="2400" dirty="0">
                <a:ea typeface="+mn-ea"/>
                <a:cs typeface="+mn-cs"/>
              </a:rPr>
              <a:t>the requirements in Option (1</a:t>
            </a:r>
            <a:r>
              <a:rPr lang="en-US" sz="2400" dirty="0" smtClean="0">
                <a:ea typeface="+mn-ea"/>
                <a:cs typeface="+mn-cs"/>
              </a:rPr>
              <a:t>), Option </a:t>
            </a:r>
            <a:r>
              <a:rPr lang="en-US" sz="2400" dirty="0">
                <a:ea typeface="+mn-ea"/>
                <a:cs typeface="+mn-cs"/>
              </a:rPr>
              <a:t>(2), or Option (3)</a:t>
            </a:r>
          </a:p>
          <a:p>
            <a:pPr lvl="1" eaLnBrk="1" hangingPunct="1">
              <a:defRPr/>
            </a:pPr>
            <a:endParaRPr lang="en-US" sz="2400" dirty="0"/>
          </a:p>
        </p:txBody>
      </p:sp>
      <p:sp>
        <p:nvSpPr>
          <p:cNvPr id="120835" name="TextBox 3"/>
          <p:cNvSpPr txBox="1">
            <a:spLocks noChangeArrowheads="1"/>
          </p:cNvSpPr>
          <p:nvPr/>
        </p:nvSpPr>
        <p:spPr bwMode="auto">
          <a:xfrm>
            <a:off x="2133600" y="5862638"/>
            <a:ext cx="2787650" cy="461962"/>
          </a:xfrm>
          <a:prstGeom prst="rect">
            <a:avLst/>
          </a:prstGeom>
          <a:noFill/>
          <a:ln w="9525">
            <a:noFill/>
            <a:miter lim="800000"/>
            <a:headEnd/>
            <a:tailEnd/>
          </a:ln>
        </p:spPr>
        <p:txBody>
          <a:bodyPr wrap="none">
            <a:spAutoFit/>
          </a:bodyPr>
          <a:lstStyle/>
          <a:p>
            <a:r>
              <a:rPr lang="en-US" sz="2400" b="1">
                <a:solidFill>
                  <a:schemeClr val="bg1"/>
                </a:solidFill>
              </a:rPr>
              <a:t>1926.1407 to 1408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pPr eaLnBrk="1" hangingPunct="1"/>
            <a:r>
              <a:rPr lang="en-US" smtClean="0"/>
              <a:t>Important Dates</a:t>
            </a:r>
            <a:br>
              <a:rPr lang="en-US" smtClean="0"/>
            </a:br>
            <a:endParaRPr lang="en-US" smtClean="0"/>
          </a:p>
        </p:txBody>
      </p:sp>
      <p:sp>
        <p:nvSpPr>
          <p:cNvPr id="103426" name="Content Placeholder 2"/>
          <p:cNvSpPr>
            <a:spLocks noGrp="1"/>
          </p:cNvSpPr>
          <p:nvPr>
            <p:ph idx="1"/>
          </p:nvPr>
        </p:nvSpPr>
        <p:spPr>
          <a:xfrm>
            <a:off x="581025" y="1371600"/>
            <a:ext cx="8410575" cy="4387850"/>
          </a:xfrm>
        </p:spPr>
        <p:txBody>
          <a:bodyPr/>
          <a:lstStyle/>
          <a:p>
            <a:pPr eaLnBrk="1" hangingPunct="1"/>
            <a:r>
              <a:rPr lang="en-US" smtClean="0"/>
              <a:t>Release Date: July 28, 2010</a:t>
            </a:r>
          </a:p>
          <a:p>
            <a:pPr eaLnBrk="1" hangingPunct="1"/>
            <a:r>
              <a:rPr lang="en-US" smtClean="0"/>
              <a:t>Publish Date: August 9, 2010</a:t>
            </a:r>
          </a:p>
          <a:p>
            <a:pPr eaLnBrk="1" hangingPunct="1"/>
            <a:r>
              <a:rPr lang="en-US" smtClean="0"/>
              <a:t>Effective Date: November 8, 2010</a:t>
            </a:r>
          </a:p>
          <a:p>
            <a:pPr eaLnBrk="1" hangingPunct="1"/>
            <a:r>
              <a:rPr lang="en-US" smtClean="0"/>
              <a:t>Rigger Certification Date: November 8, 2010</a:t>
            </a:r>
          </a:p>
          <a:p>
            <a:pPr eaLnBrk="1" hangingPunct="1"/>
            <a:r>
              <a:rPr lang="en-US" smtClean="0"/>
              <a:t>Operator Certification Date: August 9, 2014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838200"/>
            <a:ext cx="8410575" cy="4387850"/>
          </a:xfrm>
        </p:spPr>
        <p:txBody>
          <a:bodyPr/>
          <a:lstStyle/>
          <a:p>
            <a:pPr eaLnBrk="1" hangingPunct="1">
              <a:spcBef>
                <a:spcPts val="0"/>
              </a:spcBef>
              <a:spcAft>
                <a:spcPts val="0"/>
              </a:spcAft>
              <a:defRPr/>
            </a:pPr>
            <a:r>
              <a:rPr lang="en-US" sz="2000" dirty="0"/>
              <a:t>Option (1)—Deenergize </a:t>
            </a:r>
            <a:r>
              <a:rPr lang="en-US" sz="2000" dirty="0" smtClean="0"/>
              <a:t>and ground</a:t>
            </a:r>
            <a:r>
              <a:rPr lang="en-US" sz="2000" dirty="0"/>
              <a:t>. </a:t>
            </a:r>
          </a:p>
          <a:p>
            <a:pPr eaLnBrk="1" hangingPunct="1">
              <a:spcBef>
                <a:spcPts val="0"/>
              </a:spcBef>
              <a:spcAft>
                <a:spcPts val="0"/>
              </a:spcAft>
              <a:defRPr/>
            </a:pPr>
            <a:r>
              <a:rPr lang="en-US" sz="2000" dirty="0" smtClean="0"/>
              <a:t>Option </a:t>
            </a:r>
            <a:r>
              <a:rPr lang="en-US" sz="2000" dirty="0"/>
              <a:t>(2)—20 foot </a:t>
            </a:r>
            <a:r>
              <a:rPr lang="en-US" sz="2000" dirty="0" smtClean="0"/>
              <a:t>clearance. Ensure </a:t>
            </a:r>
            <a:r>
              <a:rPr lang="en-US" sz="2000" dirty="0"/>
              <a:t>that no part of the </a:t>
            </a:r>
            <a:r>
              <a:rPr lang="en-US" sz="2000" dirty="0" smtClean="0"/>
              <a:t>equipment, load </a:t>
            </a:r>
            <a:r>
              <a:rPr lang="en-US" sz="2000" dirty="0"/>
              <a:t>line, or load </a:t>
            </a:r>
            <a:r>
              <a:rPr lang="en-US" sz="2000" dirty="0" smtClean="0"/>
              <a:t>gets </a:t>
            </a:r>
            <a:r>
              <a:rPr lang="en-US" sz="2000" dirty="0"/>
              <a:t>closer than </a:t>
            </a:r>
            <a:r>
              <a:rPr lang="en-US" sz="2000" dirty="0" smtClean="0"/>
              <a:t>20 feet </a:t>
            </a:r>
            <a:r>
              <a:rPr lang="en-US" sz="2000" dirty="0"/>
              <a:t>to the power </a:t>
            </a:r>
            <a:r>
              <a:rPr lang="en-US" sz="2000" dirty="0" smtClean="0"/>
              <a:t>line by implementing the </a:t>
            </a:r>
            <a:r>
              <a:rPr lang="en-US" sz="2000" dirty="0"/>
              <a:t>measures specified </a:t>
            </a:r>
            <a:r>
              <a:rPr lang="en-US" sz="2000" dirty="0" smtClean="0"/>
              <a:t>in the Preventing Encroachment/Electrocution section.</a:t>
            </a:r>
            <a:endParaRPr lang="en-US" sz="2000" dirty="0"/>
          </a:p>
          <a:p>
            <a:pPr eaLnBrk="1" hangingPunct="1">
              <a:spcBef>
                <a:spcPts val="0"/>
              </a:spcBef>
              <a:spcAft>
                <a:spcPts val="0"/>
              </a:spcAft>
              <a:defRPr/>
            </a:pPr>
            <a:r>
              <a:rPr lang="en-US" sz="2000" dirty="0" smtClean="0"/>
              <a:t>Option </a:t>
            </a:r>
            <a:r>
              <a:rPr lang="en-US" sz="2000" dirty="0"/>
              <a:t>(3)—Table A clearance</a:t>
            </a:r>
            <a:r>
              <a:rPr lang="en-US" sz="2000" dirty="0" smtClean="0"/>
              <a:t>. </a:t>
            </a:r>
          </a:p>
          <a:p>
            <a:pPr lvl="1" eaLnBrk="1" hangingPunct="1">
              <a:spcBef>
                <a:spcPts val="0"/>
              </a:spcBef>
              <a:spcAft>
                <a:spcPts val="0"/>
              </a:spcAft>
              <a:defRPr/>
            </a:pPr>
            <a:r>
              <a:rPr lang="en-US" sz="2000" dirty="0" smtClean="0">
                <a:ea typeface="+mn-ea"/>
                <a:cs typeface="+mn-cs"/>
              </a:rPr>
              <a:t>(</a:t>
            </a:r>
            <a:r>
              <a:rPr lang="en-US" sz="2000" dirty="0">
                <a:ea typeface="+mn-ea"/>
                <a:cs typeface="+mn-cs"/>
              </a:rPr>
              <a:t>A) Determine the line’s voltage </a:t>
            </a:r>
            <a:r>
              <a:rPr lang="en-US" sz="2000" dirty="0" smtClean="0">
                <a:ea typeface="+mn-ea"/>
                <a:cs typeface="+mn-cs"/>
              </a:rPr>
              <a:t>and the </a:t>
            </a:r>
            <a:r>
              <a:rPr lang="en-US" sz="2000" dirty="0">
                <a:ea typeface="+mn-ea"/>
                <a:cs typeface="+mn-cs"/>
              </a:rPr>
              <a:t>minimum approach </a:t>
            </a:r>
            <a:r>
              <a:rPr lang="en-US" sz="2000" dirty="0" smtClean="0">
                <a:ea typeface="+mn-ea"/>
                <a:cs typeface="+mn-cs"/>
              </a:rPr>
              <a:t>distance permitted </a:t>
            </a:r>
            <a:r>
              <a:rPr lang="en-US" sz="2000" dirty="0">
                <a:ea typeface="+mn-ea"/>
                <a:cs typeface="+mn-cs"/>
              </a:rPr>
              <a:t>under Table A (</a:t>
            </a:r>
            <a:r>
              <a:rPr lang="en-US" sz="2000" dirty="0" smtClean="0">
                <a:ea typeface="+mn-ea"/>
                <a:cs typeface="+mn-cs"/>
              </a:rPr>
              <a:t>see § </a:t>
            </a:r>
            <a:r>
              <a:rPr lang="en-US" sz="2000" dirty="0">
                <a:ea typeface="+mn-ea"/>
                <a:cs typeface="+mn-cs"/>
              </a:rPr>
              <a:t>1926.1408).</a:t>
            </a:r>
          </a:p>
          <a:p>
            <a:pPr lvl="1" eaLnBrk="1" hangingPunct="1">
              <a:spcBef>
                <a:spcPts val="0"/>
              </a:spcBef>
              <a:spcAft>
                <a:spcPts val="0"/>
              </a:spcAft>
              <a:defRPr/>
            </a:pPr>
            <a:r>
              <a:rPr lang="en-US" sz="2000" dirty="0">
                <a:ea typeface="+mn-ea"/>
                <a:cs typeface="+mn-cs"/>
              </a:rPr>
              <a:t>(B) Determine if any part of </a:t>
            </a:r>
            <a:r>
              <a:rPr lang="en-US" sz="2000" dirty="0" smtClean="0">
                <a:ea typeface="+mn-ea"/>
                <a:cs typeface="+mn-cs"/>
              </a:rPr>
              <a:t>the equipment</a:t>
            </a:r>
            <a:r>
              <a:rPr lang="en-US" sz="2000" dirty="0">
                <a:ea typeface="+mn-ea"/>
                <a:cs typeface="+mn-cs"/>
              </a:rPr>
              <a:t>, load line or </a:t>
            </a:r>
            <a:r>
              <a:rPr lang="en-US" sz="2000" dirty="0" smtClean="0">
                <a:ea typeface="+mn-ea"/>
                <a:cs typeface="+mn-cs"/>
              </a:rPr>
              <a:t>load could </a:t>
            </a:r>
            <a:r>
              <a:rPr lang="en-US" sz="2000" dirty="0">
                <a:ea typeface="+mn-ea"/>
                <a:cs typeface="+mn-cs"/>
              </a:rPr>
              <a:t>get closer than </a:t>
            </a:r>
            <a:r>
              <a:rPr lang="en-US" sz="2000" dirty="0" smtClean="0">
                <a:ea typeface="+mn-ea"/>
                <a:cs typeface="+mn-cs"/>
              </a:rPr>
              <a:t>the minimum </a:t>
            </a:r>
            <a:r>
              <a:rPr lang="en-US" sz="2000" dirty="0">
                <a:ea typeface="+mn-ea"/>
                <a:cs typeface="+mn-cs"/>
              </a:rPr>
              <a:t>approach distance of </a:t>
            </a:r>
            <a:r>
              <a:rPr lang="en-US" sz="2000" dirty="0" smtClean="0">
                <a:ea typeface="+mn-ea"/>
                <a:cs typeface="+mn-cs"/>
              </a:rPr>
              <a:t>the power </a:t>
            </a:r>
            <a:r>
              <a:rPr lang="en-US" sz="2000" dirty="0">
                <a:ea typeface="+mn-ea"/>
                <a:cs typeface="+mn-cs"/>
              </a:rPr>
              <a:t>line permitted under Table </a:t>
            </a:r>
            <a:r>
              <a:rPr lang="en-US" sz="2000" dirty="0" smtClean="0">
                <a:ea typeface="+mn-ea"/>
                <a:cs typeface="+mn-cs"/>
              </a:rPr>
              <a:t>A. </a:t>
            </a:r>
            <a:r>
              <a:rPr lang="en-US" sz="2000" dirty="0">
                <a:ea typeface="+mn-ea"/>
                <a:cs typeface="+mn-cs"/>
              </a:rPr>
              <a:t>If so, then the </a:t>
            </a:r>
            <a:r>
              <a:rPr lang="en-US" sz="2000" dirty="0" smtClean="0">
                <a:ea typeface="+mn-ea"/>
                <a:cs typeface="+mn-cs"/>
              </a:rPr>
              <a:t>employer must </a:t>
            </a:r>
            <a:r>
              <a:rPr lang="en-US" sz="2000" dirty="0">
                <a:ea typeface="+mn-ea"/>
                <a:cs typeface="+mn-cs"/>
              </a:rPr>
              <a:t>follow the </a:t>
            </a:r>
            <a:r>
              <a:rPr lang="en-US" sz="2000" dirty="0" smtClean="0">
                <a:ea typeface="+mn-ea"/>
                <a:cs typeface="+mn-cs"/>
              </a:rPr>
              <a:t>Preventing Encroachment/Electrocution section to ensure that </a:t>
            </a:r>
            <a:r>
              <a:rPr lang="en-US" sz="2000" dirty="0">
                <a:ea typeface="+mn-ea"/>
                <a:cs typeface="+mn-cs"/>
              </a:rPr>
              <a:t>no part of the </a:t>
            </a:r>
            <a:r>
              <a:rPr lang="en-US" sz="2000" dirty="0" smtClean="0">
                <a:ea typeface="+mn-ea"/>
                <a:cs typeface="+mn-cs"/>
              </a:rPr>
              <a:t> equipment</a:t>
            </a:r>
            <a:r>
              <a:rPr lang="en-US" sz="2000" dirty="0">
                <a:ea typeface="+mn-ea"/>
                <a:cs typeface="+mn-cs"/>
              </a:rPr>
              <a:t>, load </a:t>
            </a:r>
            <a:r>
              <a:rPr lang="en-US" sz="2000" dirty="0" smtClean="0">
                <a:ea typeface="+mn-ea"/>
                <a:cs typeface="+mn-cs"/>
              </a:rPr>
              <a:t>line, or </a:t>
            </a:r>
            <a:r>
              <a:rPr lang="en-US" sz="2000" dirty="0">
                <a:ea typeface="+mn-ea"/>
                <a:cs typeface="+mn-cs"/>
              </a:rPr>
              <a:t>load </a:t>
            </a:r>
            <a:r>
              <a:rPr lang="en-US" sz="2000" dirty="0" smtClean="0">
                <a:ea typeface="+mn-ea"/>
                <a:cs typeface="+mn-cs"/>
              </a:rPr>
              <a:t>gets </a:t>
            </a:r>
            <a:r>
              <a:rPr lang="en-US" sz="2000" dirty="0">
                <a:ea typeface="+mn-ea"/>
                <a:cs typeface="+mn-cs"/>
              </a:rPr>
              <a:t>closer to the line </a:t>
            </a:r>
            <a:r>
              <a:rPr lang="en-US" sz="2000" dirty="0" smtClean="0">
                <a:ea typeface="+mn-ea"/>
                <a:cs typeface="+mn-cs"/>
              </a:rPr>
              <a:t>than the </a:t>
            </a:r>
            <a:r>
              <a:rPr lang="en-US" sz="2000" dirty="0">
                <a:ea typeface="+mn-ea"/>
                <a:cs typeface="+mn-cs"/>
              </a:rPr>
              <a:t>minimum approach distance.</a:t>
            </a:r>
            <a:endParaRPr lang="en-US" sz="2000" dirty="0"/>
          </a:p>
        </p:txBody>
      </p:sp>
      <p:sp>
        <p:nvSpPr>
          <p:cNvPr id="121858" name="TextBox 3"/>
          <p:cNvSpPr txBox="1">
            <a:spLocks noChangeArrowheads="1"/>
          </p:cNvSpPr>
          <p:nvPr/>
        </p:nvSpPr>
        <p:spPr bwMode="auto">
          <a:xfrm>
            <a:off x="2133600" y="5862638"/>
            <a:ext cx="2787650" cy="461962"/>
          </a:xfrm>
          <a:prstGeom prst="rect">
            <a:avLst/>
          </a:prstGeom>
          <a:noFill/>
          <a:ln w="9525">
            <a:noFill/>
            <a:miter lim="800000"/>
            <a:headEnd/>
            <a:tailEnd/>
          </a:ln>
        </p:spPr>
        <p:txBody>
          <a:bodyPr wrap="none">
            <a:spAutoFit/>
          </a:bodyPr>
          <a:lstStyle/>
          <a:p>
            <a:r>
              <a:rPr lang="en-US" sz="2400" b="1">
                <a:solidFill>
                  <a:schemeClr val="bg1"/>
                </a:solidFill>
              </a:rPr>
              <a:t>1926.1407 to 1408</a:t>
            </a:r>
          </a:p>
        </p:txBody>
      </p:sp>
      <p:sp>
        <p:nvSpPr>
          <p:cNvPr id="121859" name="Title 1"/>
          <p:cNvSpPr>
            <a:spLocks noGrp="1"/>
          </p:cNvSpPr>
          <p:nvPr>
            <p:ph type="title"/>
          </p:nvPr>
        </p:nvSpPr>
        <p:spPr/>
        <p:txBody>
          <a:bodyPr/>
          <a:lstStyle/>
          <a:p>
            <a:pPr eaLnBrk="1" hangingPunct="1"/>
            <a:r>
              <a:rPr lang="en-US" smtClean="0"/>
              <a:t>Power Lines &lt; 350kV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Content Placeholder 2"/>
          <p:cNvSpPr>
            <a:spLocks noGrp="1"/>
          </p:cNvSpPr>
          <p:nvPr>
            <p:ph idx="1"/>
          </p:nvPr>
        </p:nvSpPr>
        <p:spPr/>
        <p:txBody>
          <a:bodyPr/>
          <a:lstStyle/>
          <a:p>
            <a:pPr eaLnBrk="1" hangingPunct="1">
              <a:buFont typeface="Wingdings" pitchFamily="2" charset="2"/>
              <a:buNone/>
            </a:pPr>
            <a:r>
              <a:rPr lang="en-US" sz="2000" smtClean="0"/>
              <a:t>Preventing Encroachment/Electrocution </a:t>
            </a:r>
            <a:r>
              <a:rPr lang="en-US" sz="2000" b="1" smtClean="0">
                <a:solidFill>
                  <a:srgbClr val="FF0000"/>
                </a:solidFill>
              </a:rPr>
              <a:t>(all req’s must be met)</a:t>
            </a:r>
          </a:p>
          <a:p>
            <a:pPr eaLnBrk="1" hangingPunct="1"/>
            <a:r>
              <a:rPr lang="en-US" sz="2000" smtClean="0"/>
              <a:t>Conduct a planning meeting with operator /workers to review the location of the power line(s), and the steps that will be implemented to prevent encroachment/ electrocution.</a:t>
            </a:r>
          </a:p>
          <a:p>
            <a:pPr eaLnBrk="1" hangingPunct="1"/>
            <a:r>
              <a:rPr lang="en-US" sz="2000" smtClean="0"/>
              <a:t>Use non-conductive tag lines.</a:t>
            </a:r>
          </a:p>
          <a:p>
            <a:pPr eaLnBrk="1" hangingPunct="1"/>
            <a:r>
              <a:rPr lang="en-US" sz="2000" smtClean="0"/>
              <a:t>Erect and maintain an elevated warning line, barricade, or line of signs, in view of the operator, equipped with flags or similar high-visibility markings, at 20 feet from the power line or at the minimum approach distance under Table A (whichever is less) </a:t>
            </a:r>
          </a:p>
          <a:p>
            <a:pPr eaLnBrk="1" hangingPunct="1"/>
            <a:r>
              <a:rPr lang="en-US" sz="2000" smtClean="0"/>
              <a:t>If the operator is unable to see the elevated warning line, a dedicated spotter must be used in addition to implementing at least one of the measures described in §§ 1926.1408(b)(4)(i), (iii), (iv) and (v).</a:t>
            </a:r>
          </a:p>
        </p:txBody>
      </p:sp>
      <p:sp>
        <p:nvSpPr>
          <p:cNvPr id="122882" name="Title 1"/>
          <p:cNvSpPr>
            <a:spLocks noGrp="1"/>
          </p:cNvSpPr>
          <p:nvPr>
            <p:ph type="title"/>
          </p:nvPr>
        </p:nvSpPr>
        <p:spPr/>
        <p:txBody>
          <a:bodyPr/>
          <a:lstStyle/>
          <a:p>
            <a:pPr eaLnBrk="1" hangingPunct="1"/>
            <a:r>
              <a:rPr lang="en-US" smtClean="0"/>
              <a:t>Power Lines &lt; 350kV</a:t>
            </a:r>
          </a:p>
        </p:txBody>
      </p:sp>
      <p:sp>
        <p:nvSpPr>
          <p:cNvPr id="122883" name="TextBox 4"/>
          <p:cNvSpPr txBox="1">
            <a:spLocks noChangeArrowheads="1"/>
          </p:cNvSpPr>
          <p:nvPr/>
        </p:nvSpPr>
        <p:spPr bwMode="auto">
          <a:xfrm>
            <a:off x="2133600" y="5862638"/>
            <a:ext cx="2787650" cy="461962"/>
          </a:xfrm>
          <a:prstGeom prst="rect">
            <a:avLst/>
          </a:prstGeom>
          <a:noFill/>
          <a:ln w="9525">
            <a:noFill/>
            <a:miter lim="800000"/>
            <a:headEnd/>
            <a:tailEnd/>
          </a:ln>
        </p:spPr>
        <p:txBody>
          <a:bodyPr wrap="none">
            <a:spAutoFit/>
          </a:bodyPr>
          <a:lstStyle/>
          <a:p>
            <a:r>
              <a:rPr lang="en-US" sz="2400" b="1">
                <a:solidFill>
                  <a:schemeClr val="bg1"/>
                </a:solidFill>
              </a:rPr>
              <a:t>1926.1407 to 1408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pPr eaLnBrk="1" hangingPunct="1"/>
            <a:r>
              <a:rPr lang="en-US" smtClean="0"/>
              <a:t>1926.1408(b)(4)(i), (iii), (iv) and (v)</a:t>
            </a:r>
          </a:p>
        </p:txBody>
      </p:sp>
      <p:sp>
        <p:nvSpPr>
          <p:cNvPr id="3" name="Content Placeholder 2"/>
          <p:cNvSpPr>
            <a:spLocks noGrp="1"/>
          </p:cNvSpPr>
          <p:nvPr>
            <p:ph idx="1"/>
          </p:nvPr>
        </p:nvSpPr>
        <p:spPr/>
        <p:txBody>
          <a:bodyPr/>
          <a:lstStyle/>
          <a:p>
            <a:pPr eaLnBrk="1" hangingPunct="1">
              <a:defRPr/>
            </a:pPr>
            <a:r>
              <a:rPr lang="en-US" sz="2400" dirty="0" smtClean="0"/>
              <a:t>(4) Implement at least one of the following measures: </a:t>
            </a:r>
          </a:p>
          <a:p>
            <a:pPr marL="1314450" lvl="2" indent="-514350" eaLnBrk="1" hangingPunct="1">
              <a:buFont typeface="+mj-lt"/>
              <a:buAutoNum type="romanLcPeriod"/>
              <a:defRPr/>
            </a:pPr>
            <a:r>
              <a:rPr lang="en-US" sz="2400" dirty="0" smtClean="0">
                <a:ea typeface="+mn-ea"/>
                <a:cs typeface="+mn-cs"/>
              </a:rPr>
              <a:t>A proximity alarm</a:t>
            </a:r>
          </a:p>
          <a:p>
            <a:pPr marL="1314450" lvl="2" indent="-514350" eaLnBrk="1" hangingPunct="1">
              <a:buFont typeface="+mj-lt"/>
              <a:buAutoNum type="romanLcPeriod"/>
              <a:defRPr/>
            </a:pPr>
            <a:r>
              <a:rPr lang="en-US" sz="2400" dirty="0" smtClean="0">
                <a:ea typeface="+mn-ea"/>
                <a:cs typeface="+mn-cs"/>
              </a:rPr>
              <a:t>A dedicated spotter</a:t>
            </a:r>
          </a:p>
          <a:p>
            <a:pPr marL="1314450" lvl="2" indent="-514350" eaLnBrk="1" hangingPunct="1">
              <a:buFont typeface="+mj-lt"/>
              <a:buAutoNum type="romanLcPeriod"/>
              <a:defRPr/>
            </a:pPr>
            <a:r>
              <a:rPr lang="en-US" sz="2400" dirty="0" smtClean="0">
                <a:ea typeface="+mn-ea"/>
                <a:cs typeface="+mn-cs"/>
              </a:rPr>
              <a:t>A device that automatically warns the operator when to stop movement,</a:t>
            </a:r>
          </a:p>
          <a:p>
            <a:pPr marL="1314450" lvl="2" indent="-514350" eaLnBrk="1" hangingPunct="1">
              <a:buFont typeface="+mj-lt"/>
              <a:buAutoNum type="romanLcPeriod"/>
              <a:defRPr/>
            </a:pPr>
            <a:r>
              <a:rPr lang="en-US" sz="2400" dirty="0" smtClean="0">
                <a:ea typeface="+mn-ea"/>
                <a:cs typeface="+mn-cs"/>
              </a:rPr>
              <a:t>A device that automatically limits range of movement, set to prevent encroachment.</a:t>
            </a:r>
          </a:p>
          <a:p>
            <a:pPr marL="1314450" lvl="2" indent="-514350" eaLnBrk="1" hangingPunct="1">
              <a:buFont typeface="+mj-lt"/>
              <a:buAutoNum type="romanLcPeriod"/>
              <a:defRPr/>
            </a:pPr>
            <a:r>
              <a:rPr lang="en-US" sz="2400" dirty="0" smtClean="0">
                <a:ea typeface="+mn-ea"/>
                <a:cs typeface="+mn-cs"/>
              </a:rPr>
              <a:t>An insulating link/device, as defined in § 1926.1401, installed at a point between the end of the load line (or below) and the load.</a:t>
            </a:r>
          </a:p>
        </p:txBody>
      </p:sp>
      <p:sp>
        <p:nvSpPr>
          <p:cNvPr id="123907" name="TextBox 3"/>
          <p:cNvSpPr txBox="1">
            <a:spLocks noChangeArrowheads="1"/>
          </p:cNvSpPr>
          <p:nvPr/>
        </p:nvSpPr>
        <p:spPr bwMode="auto">
          <a:xfrm>
            <a:off x="2133600" y="5862638"/>
            <a:ext cx="2787650" cy="461962"/>
          </a:xfrm>
          <a:prstGeom prst="rect">
            <a:avLst/>
          </a:prstGeom>
          <a:noFill/>
          <a:ln w="9525">
            <a:noFill/>
            <a:miter lim="800000"/>
            <a:headEnd/>
            <a:tailEnd/>
          </a:ln>
        </p:spPr>
        <p:txBody>
          <a:bodyPr wrap="none">
            <a:spAutoFit/>
          </a:bodyPr>
          <a:lstStyle/>
          <a:p>
            <a:r>
              <a:rPr lang="en-US" sz="2400" b="1">
                <a:solidFill>
                  <a:schemeClr val="bg1"/>
                </a:solidFill>
              </a:rPr>
              <a:t>1926.1407 to 1408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Content Placeholder 2"/>
          <p:cNvSpPr>
            <a:spLocks noGrp="1"/>
          </p:cNvSpPr>
          <p:nvPr>
            <p:ph idx="1"/>
          </p:nvPr>
        </p:nvSpPr>
        <p:spPr/>
        <p:txBody>
          <a:bodyPr/>
          <a:lstStyle/>
          <a:p>
            <a:pPr eaLnBrk="1" hangingPunct="1"/>
            <a:r>
              <a:rPr lang="en-US" smtClean="0"/>
              <a:t>Same Rules apply as in &lt;350kV lines, except:</a:t>
            </a:r>
          </a:p>
          <a:p>
            <a:pPr lvl="1" eaLnBrk="1" hangingPunct="1"/>
            <a:r>
              <a:rPr lang="en-US" smtClean="0"/>
              <a:t>For power lines at or below 1000 kV, the specified distance is “50 feet” not “20 feet”</a:t>
            </a:r>
          </a:p>
          <a:p>
            <a:pPr lvl="1" eaLnBrk="1" hangingPunct="1"/>
            <a:r>
              <a:rPr lang="en-US" smtClean="0"/>
              <a:t>For power lines over 1000 kV, the minimum clearance distance must be established by the utility owner/operator or registered professional</a:t>
            </a:r>
          </a:p>
        </p:txBody>
      </p:sp>
      <p:sp>
        <p:nvSpPr>
          <p:cNvPr id="124930" name="Title 1"/>
          <p:cNvSpPr>
            <a:spLocks noGrp="1"/>
          </p:cNvSpPr>
          <p:nvPr>
            <p:ph type="title"/>
          </p:nvPr>
        </p:nvSpPr>
        <p:spPr/>
        <p:txBody>
          <a:bodyPr/>
          <a:lstStyle/>
          <a:p>
            <a:pPr eaLnBrk="1" hangingPunct="1"/>
            <a:r>
              <a:rPr lang="en-US" smtClean="0"/>
              <a:t>Power Lines &gt; 350kV</a:t>
            </a:r>
          </a:p>
        </p:txBody>
      </p:sp>
      <p:sp>
        <p:nvSpPr>
          <p:cNvPr id="124931" name="TextBox 4"/>
          <p:cNvSpPr txBox="1">
            <a:spLocks noChangeArrowheads="1"/>
          </p:cNvSpPr>
          <p:nvPr/>
        </p:nvSpPr>
        <p:spPr bwMode="auto">
          <a:xfrm>
            <a:off x="2133600"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1926.1409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pPr eaLnBrk="1" hangingPunct="1"/>
            <a:r>
              <a:rPr lang="en-US" smtClean="0"/>
              <a:t>All Power Lines</a:t>
            </a:r>
          </a:p>
        </p:txBody>
      </p:sp>
      <p:sp>
        <p:nvSpPr>
          <p:cNvPr id="125954" name="TextBox 4"/>
          <p:cNvSpPr txBox="1">
            <a:spLocks noChangeArrowheads="1"/>
          </p:cNvSpPr>
          <p:nvPr/>
        </p:nvSpPr>
        <p:spPr bwMode="auto">
          <a:xfrm>
            <a:off x="2133600"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1926.1410</a:t>
            </a:r>
          </a:p>
        </p:txBody>
      </p:sp>
      <p:sp>
        <p:nvSpPr>
          <p:cNvPr id="125955" name="Content Placeholder 2"/>
          <p:cNvSpPr>
            <a:spLocks noGrp="1"/>
          </p:cNvSpPr>
          <p:nvPr>
            <p:ph idx="1"/>
          </p:nvPr>
        </p:nvSpPr>
        <p:spPr/>
        <p:txBody>
          <a:bodyPr/>
          <a:lstStyle/>
          <a:p>
            <a:pPr eaLnBrk="1" hangingPunct="1">
              <a:spcBef>
                <a:spcPct val="0"/>
              </a:spcBef>
              <a:spcAft>
                <a:spcPct val="0"/>
              </a:spcAft>
              <a:buFont typeface="Wingdings" pitchFamily="2" charset="2"/>
              <a:buNone/>
            </a:pPr>
            <a:r>
              <a:rPr lang="en-US" sz="2400" smtClean="0"/>
              <a:t>If any operations closer than then minimums defined in Table A, </a:t>
            </a:r>
            <a:r>
              <a:rPr lang="en-US" sz="2400" b="1" smtClean="0">
                <a:solidFill>
                  <a:srgbClr val="FF0000"/>
                </a:solidFill>
              </a:rPr>
              <a:t>all of the following requirements must be met</a:t>
            </a:r>
          </a:p>
          <a:p>
            <a:pPr eaLnBrk="1" hangingPunct="1">
              <a:spcBef>
                <a:spcPct val="0"/>
              </a:spcBef>
              <a:spcAft>
                <a:spcPct val="0"/>
              </a:spcAft>
            </a:pPr>
            <a:r>
              <a:rPr lang="en-US" sz="2400" smtClean="0"/>
              <a:t>Employer must determine that it is infeasible to complete work without breaching the Table A minimum distance</a:t>
            </a:r>
          </a:p>
          <a:p>
            <a:pPr eaLnBrk="1" hangingPunct="1">
              <a:spcBef>
                <a:spcPct val="0"/>
              </a:spcBef>
              <a:spcAft>
                <a:spcPct val="0"/>
              </a:spcAft>
            </a:pPr>
            <a:r>
              <a:rPr lang="en-US" sz="2400" smtClean="0"/>
              <a:t>Employer &amp; Power Line Owner must determine that it is infeasible to ground and/or deenergize line</a:t>
            </a:r>
          </a:p>
          <a:p>
            <a:pPr eaLnBrk="1" hangingPunct="1">
              <a:spcBef>
                <a:spcPct val="0"/>
              </a:spcBef>
              <a:spcAft>
                <a:spcPct val="0"/>
              </a:spcAft>
            </a:pPr>
            <a:r>
              <a:rPr lang="en-US" sz="2400" smtClean="0"/>
              <a:t>The Power Line Owner or an RPE must determine the minimum working distance from the line</a:t>
            </a:r>
          </a:p>
          <a:p>
            <a:pPr eaLnBrk="1" hangingPunct="1">
              <a:spcBef>
                <a:spcPct val="0"/>
              </a:spcBef>
              <a:spcAft>
                <a:spcPct val="0"/>
              </a:spcAft>
            </a:pPr>
            <a:r>
              <a:rPr lang="en-US" sz="2400" smtClean="0"/>
              <a:t>The Employer &amp; Power Line Owner (RPE if applicable) must meet to develop specific procedures for the work (See Minimum Procedures)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pPr eaLnBrk="1" hangingPunct="1"/>
            <a:r>
              <a:rPr lang="en-US" smtClean="0"/>
              <a:t>All Power Lines (continued)</a:t>
            </a:r>
          </a:p>
        </p:txBody>
      </p:sp>
      <p:sp>
        <p:nvSpPr>
          <p:cNvPr id="126978" name="TextBox 4"/>
          <p:cNvSpPr txBox="1">
            <a:spLocks noChangeArrowheads="1"/>
          </p:cNvSpPr>
          <p:nvPr/>
        </p:nvSpPr>
        <p:spPr bwMode="auto">
          <a:xfrm>
            <a:off x="2133600"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1926.1410</a:t>
            </a:r>
          </a:p>
        </p:txBody>
      </p:sp>
      <p:sp>
        <p:nvSpPr>
          <p:cNvPr id="126979" name="Content Placeholder 2"/>
          <p:cNvSpPr>
            <a:spLocks noGrp="1"/>
          </p:cNvSpPr>
          <p:nvPr>
            <p:ph idx="1"/>
          </p:nvPr>
        </p:nvSpPr>
        <p:spPr/>
        <p:txBody>
          <a:bodyPr/>
          <a:lstStyle/>
          <a:p>
            <a:pPr eaLnBrk="1" hangingPunct="1"/>
            <a:r>
              <a:rPr lang="en-US" sz="2400" smtClean="0"/>
              <a:t>"Minimum Procedures" must be documented and immediately available on-site</a:t>
            </a:r>
          </a:p>
          <a:p>
            <a:pPr eaLnBrk="1" hangingPunct="1"/>
            <a:r>
              <a:rPr lang="en-US" sz="2400" smtClean="0"/>
              <a:t>Employer &amp; Power Line Owner must meet with the equipment operator and workers to review the procedures</a:t>
            </a:r>
          </a:p>
          <a:p>
            <a:pPr eaLnBrk="1" hangingPunct="1"/>
            <a:r>
              <a:rPr lang="en-US" sz="2400" smtClean="0"/>
              <a:t>Power Line Owner &amp; all employers of employees involved in the work must identify one person who will direct the implementation of the procedures </a:t>
            </a:r>
          </a:p>
          <a:p>
            <a:pPr eaLnBrk="1" hangingPunct="1"/>
            <a:r>
              <a:rPr lang="en-US" sz="2400" smtClean="0"/>
              <a:t>Employer must stop work if there are indications these procedures will be ineffective. They must develop new procedures or deenergize and visibly ground or relocate the power line before resuming work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pPr eaLnBrk="1" hangingPunct="1"/>
            <a:r>
              <a:rPr lang="en-US" smtClean="0"/>
              <a:t>All Power Lines (continued)</a:t>
            </a:r>
          </a:p>
        </p:txBody>
      </p:sp>
      <p:sp>
        <p:nvSpPr>
          <p:cNvPr id="128002" name="TextBox 4"/>
          <p:cNvSpPr txBox="1">
            <a:spLocks noChangeArrowheads="1"/>
          </p:cNvSpPr>
          <p:nvPr/>
        </p:nvSpPr>
        <p:spPr bwMode="auto">
          <a:xfrm>
            <a:off x="2133600"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1926.1410</a:t>
            </a:r>
          </a:p>
        </p:txBody>
      </p:sp>
      <p:sp>
        <p:nvSpPr>
          <p:cNvPr id="128003" name="Content Placeholder 2"/>
          <p:cNvSpPr>
            <a:spLocks noGrp="1"/>
          </p:cNvSpPr>
          <p:nvPr>
            <p:ph idx="1"/>
          </p:nvPr>
        </p:nvSpPr>
        <p:spPr/>
        <p:txBody>
          <a:bodyPr/>
          <a:lstStyle/>
          <a:p>
            <a:pPr eaLnBrk="1" hangingPunct="1"/>
            <a:r>
              <a:rPr lang="en-US" sz="2400" smtClean="0"/>
              <a:t>Devices originally designed by the manufacturer for use as a safety device, operational aid, or a means to prevent power line contact or electrocution, when used to comply with this section, must comply with the manufacturer’s procedures for use and conditions of use</a:t>
            </a:r>
          </a:p>
          <a:p>
            <a:pPr eaLnBrk="1" hangingPunct="1"/>
            <a:r>
              <a:rPr lang="en-US" sz="2400" smtClean="0"/>
              <a:t>Employer must train each operator and crew member assigned to work with the equipment in accordance with § 1926.1408(g)</a:t>
            </a:r>
          </a:p>
          <a:p>
            <a:pPr eaLnBrk="1" hangingPunct="1"/>
            <a:endParaRPr lang="en-US" sz="2400" smtClean="0"/>
          </a:p>
          <a:p>
            <a:pPr eaLnBrk="1" hangingPunct="1"/>
            <a:endParaRPr lang="en-US" sz="2400" smtClean="0"/>
          </a:p>
          <a:p>
            <a:pPr eaLnBrk="1" hangingPunct="1">
              <a:spcBef>
                <a:spcPct val="0"/>
              </a:spcBef>
              <a:spcAft>
                <a:spcPct val="0"/>
              </a:spcAft>
            </a:pPr>
            <a:endParaRPr lang="en-US" sz="24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pPr eaLnBrk="1" hangingPunct="1"/>
            <a:r>
              <a:rPr lang="en-US" smtClean="0"/>
              <a:t>Minimum Procedures</a:t>
            </a:r>
          </a:p>
        </p:txBody>
      </p:sp>
      <p:sp>
        <p:nvSpPr>
          <p:cNvPr id="129026" name="TextBox 4"/>
          <p:cNvSpPr txBox="1">
            <a:spLocks noChangeArrowheads="1"/>
          </p:cNvSpPr>
          <p:nvPr/>
        </p:nvSpPr>
        <p:spPr bwMode="auto">
          <a:xfrm>
            <a:off x="2133600"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1926.1410</a:t>
            </a:r>
          </a:p>
        </p:txBody>
      </p:sp>
      <p:sp>
        <p:nvSpPr>
          <p:cNvPr id="129027" name="Content Placeholder 2"/>
          <p:cNvSpPr>
            <a:spLocks noGrp="1"/>
          </p:cNvSpPr>
          <p:nvPr>
            <p:ph idx="1"/>
          </p:nvPr>
        </p:nvSpPr>
        <p:spPr/>
        <p:txBody>
          <a:bodyPr/>
          <a:lstStyle/>
          <a:p>
            <a:pPr eaLnBrk="1" hangingPunct="1">
              <a:buFont typeface="Wingdings" pitchFamily="2" charset="2"/>
              <a:buNone/>
            </a:pPr>
            <a:r>
              <a:rPr lang="en-US" sz="2400" smtClean="0">
                <a:solidFill>
                  <a:srgbClr val="FF0000"/>
                </a:solidFill>
              </a:rPr>
              <a:t>Minimum Procedure must include:</a:t>
            </a:r>
            <a:endParaRPr lang="en-US" sz="2400" b="1" smtClean="0">
              <a:solidFill>
                <a:srgbClr val="FF0000"/>
              </a:solidFill>
            </a:endParaRPr>
          </a:p>
          <a:p>
            <a:pPr eaLnBrk="1" hangingPunct="1"/>
            <a:r>
              <a:rPr lang="en-US" sz="2400" smtClean="0"/>
              <a:t>Power line is reenergizing circuitry must be made inoperative</a:t>
            </a:r>
          </a:p>
          <a:p>
            <a:pPr eaLnBrk="1" hangingPunct="1"/>
            <a:r>
              <a:rPr lang="en-US" sz="2400" smtClean="0"/>
              <a:t>A dedicated spotter</a:t>
            </a:r>
          </a:p>
          <a:p>
            <a:pPr eaLnBrk="1" hangingPunct="1"/>
            <a:r>
              <a:rPr lang="en-US" sz="2400" smtClean="0"/>
              <a:t>An elevated warning line, or barricade in view of the operator</a:t>
            </a:r>
          </a:p>
          <a:p>
            <a:pPr eaLnBrk="1" hangingPunct="1"/>
            <a:r>
              <a:rPr lang="en-US" sz="2400" smtClean="0"/>
              <a:t>Insulating link/device (many exceptions apply)</a:t>
            </a:r>
          </a:p>
          <a:p>
            <a:pPr eaLnBrk="1" hangingPunct="1"/>
            <a:r>
              <a:rPr lang="en-US" sz="2400" smtClean="0"/>
              <a:t>Use of nonconductive rigging</a:t>
            </a:r>
          </a:p>
          <a:p>
            <a:pPr eaLnBrk="1" hangingPunct="1"/>
            <a:r>
              <a:rPr lang="en-US" sz="2400" smtClean="0"/>
              <a:t>If a tag line is used, it must be of the nonconductive type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pPr eaLnBrk="1" hangingPunct="1"/>
            <a:r>
              <a:rPr lang="en-US" smtClean="0"/>
              <a:t>Minimum Procedures (continued)</a:t>
            </a:r>
          </a:p>
        </p:txBody>
      </p:sp>
      <p:sp>
        <p:nvSpPr>
          <p:cNvPr id="130050" name="TextBox 4"/>
          <p:cNvSpPr txBox="1">
            <a:spLocks noChangeArrowheads="1"/>
          </p:cNvSpPr>
          <p:nvPr/>
        </p:nvSpPr>
        <p:spPr bwMode="auto">
          <a:xfrm>
            <a:off x="2133600"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1926.1410</a:t>
            </a:r>
          </a:p>
        </p:txBody>
      </p:sp>
      <p:sp>
        <p:nvSpPr>
          <p:cNvPr id="130051" name="Content Placeholder 2"/>
          <p:cNvSpPr>
            <a:spLocks noGrp="1"/>
          </p:cNvSpPr>
          <p:nvPr>
            <p:ph idx="1"/>
          </p:nvPr>
        </p:nvSpPr>
        <p:spPr>
          <a:xfrm>
            <a:off x="365125" y="946150"/>
            <a:ext cx="8410575" cy="4387850"/>
          </a:xfrm>
        </p:spPr>
        <p:txBody>
          <a:bodyPr/>
          <a:lstStyle/>
          <a:p>
            <a:pPr eaLnBrk="1" hangingPunct="1">
              <a:spcBef>
                <a:spcPct val="0"/>
              </a:spcBef>
              <a:spcAft>
                <a:spcPct val="0"/>
              </a:spcAft>
              <a:buFont typeface="Wingdings" pitchFamily="2" charset="2"/>
              <a:buNone/>
            </a:pPr>
            <a:r>
              <a:rPr lang="en-US" sz="2400" smtClean="0">
                <a:solidFill>
                  <a:srgbClr val="FF0000"/>
                </a:solidFill>
              </a:rPr>
              <a:t>Minimum Procedure must include:</a:t>
            </a:r>
            <a:endParaRPr lang="en-US" sz="2400" b="1" smtClean="0">
              <a:solidFill>
                <a:srgbClr val="FF0000"/>
              </a:solidFill>
            </a:endParaRPr>
          </a:p>
          <a:p>
            <a:pPr eaLnBrk="1" hangingPunct="1">
              <a:spcBef>
                <a:spcPct val="0"/>
              </a:spcBef>
              <a:spcAft>
                <a:spcPct val="0"/>
              </a:spcAft>
            </a:pPr>
            <a:r>
              <a:rPr lang="en-US" sz="2400" smtClean="0"/>
              <a:t>If equipment is equipped with range limiting device,  it must be set to prevent breaching the minimum distance</a:t>
            </a:r>
          </a:p>
          <a:p>
            <a:pPr eaLnBrk="1" hangingPunct="1">
              <a:spcBef>
                <a:spcPct val="0"/>
              </a:spcBef>
              <a:spcAft>
                <a:spcPct val="0"/>
              </a:spcAft>
            </a:pPr>
            <a:r>
              <a:rPr lang="en-US" sz="2400" smtClean="0"/>
              <a:t>Establish 10’ perimeter around equipment with barricades</a:t>
            </a:r>
          </a:p>
          <a:p>
            <a:pPr eaLnBrk="1" hangingPunct="1">
              <a:spcBef>
                <a:spcPct val="0"/>
              </a:spcBef>
              <a:spcAft>
                <a:spcPct val="0"/>
              </a:spcAft>
            </a:pPr>
            <a:r>
              <a:rPr lang="en-US" sz="2400" smtClean="0"/>
              <a:t>Workers other than the operator must be prohibited from touching the load line above the insulating link/ device</a:t>
            </a:r>
          </a:p>
          <a:p>
            <a:pPr eaLnBrk="1" hangingPunct="1">
              <a:spcBef>
                <a:spcPct val="0"/>
              </a:spcBef>
              <a:spcAft>
                <a:spcPct val="0"/>
              </a:spcAft>
            </a:pPr>
            <a:r>
              <a:rPr lang="en-US" sz="2400" smtClean="0"/>
              <a:t>Only personnel essential to the operation are permitted to be in the area of the crane and load.</a:t>
            </a:r>
          </a:p>
          <a:p>
            <a:pPr eaLnBrk="1" hangingPunct="1">
              <a:spcBef>
                <a:spcPct val="0"/>
              </a:spcBef>
              <a:spcAft>
                <a:spcPct val="0"/>
              </a:spcAft>
            </a:pPr>
            <a:r>
              <a:rPr lang="en-US" sz="2400" smtClean="0"/>
              <a:t>The equipment must be properly grounded.</a:t>
            </a:r>
          </a:p>
          <a:p>
            <a:pPr eaLnBrk="1" hangingPunct="1">
              <a:spcBef>
                <a:spcPct val="0"/>
              </a:spcBef>
              <a:spcAft>
                <a:spcPct val="0"/>
              </a:spcAft>
            </a:pPr>
            <a:r>
              <a:rPr lang="en-US" sz="2400" smtClean="0"/>
              <a:t>Insulating line hose or cover-up must be installed by the utility owner/ operator</a:t>
            </a:r>
          </a:p>
          <a:p>
            <a:pPr eaLnBrk="1" hangingPunct="1">
              <a:spcBef>
                <a:spcPct val="0"/>
              </a:spcBef>
              <a:spcAft>
                <a:spcPct val="0"/>
              </a:spcAft>
            </a:pPr>
            <a:endParaRPr lang="en-US" sz="24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pPr eaLnBrk="1" hangingPunct="1"/>
            <a:r>
              <a:rPr lang="en-US" smtClean="0"/>
              <a:t>Crane Movement – No Load</a:t>
            </a:r>
          </a:p>
        </p:txBody>
      </p:sp>
      <p:sp>
        <p:nvSpPr>
          <p:cNvPr id="131074" name="TextBox 4"/>
          <p:cNvSpPr txBox="1">
            <a:spLocks noChangeArrowheads="1"/>
          </p:cNvSpPr>
          <p:nvPr/>
        </p:nvSpPr>
        <p:spPr bwMode="auto">
          <a:xfrm>
            <a:off x="2133600" y="5862638"/>
            <a:ext cx="1624013" cy="461962"/>
          </a:xfrm>
          <a:prstGeom prst="rect">
            <a:avLst/>
          </a:prstGeom>
          <a:noFill/>
          <a:ln w="9525">
            <a:noFill/>
            <a:miter lim="800000"/>
            <a:headEnd/>
            <a:tailEnd/>
          </a:ln>
        </p:spPr>
        <p:txBody>
          <a:bodyPr wrap="none">
            <a:spAutoFit/>
          </a:bodyPr>
          <a:lstStyle/>
          <a:p>
            <a:r>
              <a:rPr lang="en-US" sz="2400" b="1">
                <a:solidFill>
                  <a:schemeClr val="bg1"/>
                </a:solidFill>
              </a:rPr>
              <a:t>1926.1411</a:t>
            </a:r>
          </a:p>
        </p:txBody>
      </p:sp>
      <p:sp>
        <p:nvSpPr>
          <p:cNvPr id="131075" name="Content Placeholder 2"/>
          <p:cNvSpPr>
            <a:spLocks noGrp="1"/>
          </p:cNvSpPr>
          <p:nvPr>
            <p:ph idx="1"/>
          </p:nvPr>
        </p:nvSpPr>
        <p:spPr/>
        <p:txBody>
          <a:bodyPr/>
          <a:lstStyle/>
          <a:p>
            <a:pPr eaLnBrk="1" hangingPunct="1">
              <a:buFont typeface="Wingdings" pitchFamily="2" charset="2"/>
              <a:buNone/>
            </a:pPr>
            <a:r>
              <a:rPr lang="en-US" sz="2400" smtClean="0"/>
              <a:t>When moving cranes near power lines w/ no load:</a:t>
            </a:r>
          </a:p>
          <a:p>
            <a:pPr eaLnBrk="1" hangingPunct="1"/>
            <a:r>
              <a:rPr lang="en-US" sz="2400" smtClean="0"/>
              <a:t>The boom/mast and boom/mast support system are lowered sufficiently</a:t>
            </a:r>
          </a:p>
          <a:p>
            <a:pPr eaLnBrk="1" hangingPunct="1"/>
            <a:r>
              <a:rPr lang="en-US" sz="2400" smtClean="0"/>
              <a:t>The clearances specified in Table T of this section are maintained</a:t>
            </a:r>
          </a:p>
          <a:p>
            <a:pPr eaLnBrk="1" hangingPunct="1"/>
            <a:r>
              <a:rPr lang="en-US" sz="2400" smtClean="0"/>
              <a:t>Consider effects of speed &amp; terrain on equipment movement (including movement of the boom/mast)</a:t>
            </a:r>
          </a:p>
          <a:p>
            <a:pPr eaLnBrk="1" hangingPunct="1"/>
            <a:r>
              <a:rPr lang="en-US" sz="2400" smtClean="0"/>
              <a:t>Dedicated spotter if any part of the equipment while traveling will get closer than 20 feet to the power line</a:t>
            </a:r>
          </a:p>
          <a:p>
            <a:pPr eaLnBrk="1" hangingPunct="1"/>
            <a:r>
              <a:rPr lang="en-US" sz="2400" smtClean="0"/>
              <a:t>Night /Poor Visibility = illuminate lines/designate safe path</a:t>
            </a:r>
          </a:p>
          <a:p>
            <a:pPr eaLnBrk="1" hangingPunct="1"/>
            <a:endParaRPr lang="en-US" sz="2400" smtClean="0"/>
          </a:p>
          <a:p>
            <a:pPr eaLnBrk="1" hangingPunct="1">
              <a:spcBef>
                <a:spcPct val="0"/>
              </a:spcBef>
              <a:spcAft>
                <a:spcPct val="0"/>
              </a:spcAft>
            </a:pPr>
            <a:endParaRPr lang="en-US" sz="24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pPr eaLnBrk="1" hangingPunct="1"/>
            <a:r>
              <a:rPr lang="en-US" smtClean="0"/>
              <a:t>Scope</a:t>
            </a:r>
            <a:br>
              <a:rPr lang="en-US" smtClean="0"/>
            </a:br>
            <a:endParaRPr lang="en-US" smtClean="0"/>
          </a:p>
        </p:txBody>
      </p:sp>
      <p:sp>
        <p:nvSpPr>
          <p:cNvPr id="104450" name="Content Placeholder 2"/>
          <p:cNvSpPr>
            <a:spLocks noGrp="1"/>
          </p:cNvSpPr>
          <p:nvPr>
            <p:ph idx="1"/>
          </p:nvPr>
        </p:nvSpPr>
        <p:spPr>
          <a:xfrm>
            <a:off x="365125" y="914400"/>
            <a:ext cx="4587875" cy="4387850"/>
          </a:xfrm>
        </p:spPr>
        <p:txBody>
          <a:bodyPr/>
          <a:lstStyle/>
          <a:p>
            <a:pPr eaLnBrk="1" hangingPunct="1">
              <a:buFont typeface="Wingdings" pitchFamily="2" charset="2"/>
              <a:buNone/>
            </a:pPr>
            <a:r>
              <a:rPr lang="en-US" smtClean="0"/>
              <a:t>	The standard applies to power operated equipment, when used in construction, that can hoist, lower and horizontally move a suspended load.</a:t>
            </a:r>
          </a:p>
          <a:p>
            <a:pPr eaLnBrk="1" hangingPunct="1"/>
            <a:endParaRPr lang="en-US" smtClean="0"/>
          </a:p>
        </p:txBody>
      </p:sp>
      <p:pic>
        <p:nvPicPr>
          <p:cNvPr id="104451" name="Picture 1"/>
          <p:cNvPicPr>
            <a:picLocks noChangeAspect="1" noChangeArrowheads="1"/>
          </p:cNvPicPr>
          <p:nvPr/>
        </p:nvPicPr>
        <p:blipFill>
          <a:blip r:embed="rId2"/>
          <a:srcRect/>
          <a:stretch>
            <a:fillRect/>
          </a:stretch>
        </p:blipFill>
        <p:spPr bwMode="auto">
          <a:xfrm>
            <a:off x="5181600" y="1219200"/>
            <a:ext cx="3257550" cy="3962400"/>
          </a:xfrm>
          <a:prstGeom prst="rect">
            <a:avLst/>
          </a:prstGeom>
          <a:noFill/>
          <a:ln w="38100">
            <a:solidFill>
              <a:srgbClr val="192299"/>
            </a:solidFill>
            <a:miter lim="800000"/>
            <a:headEnd/>
            <a:tailEnd/>
          </a:ln>
        </p:spPr>
      </p:pic>
      <p:sp>
        <p:nvSpPr>
          <p:cNvPr id="104452" name="TextBox 4"/>
          <p:cNvSpPr txBox="1">
            <a:spLocks noChangeArrowheads="1"/>
          </p:cNvSpPr>
          <p:nvPr/>
        </p:nvSpPr>
        <p:spPr bwMode="auto">
          <a:xfrm>
            <a:off x="2778125"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1926.1400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pPr eaLnBrk="1" hangingPunct="1"/>
            <a:r>
              <a:rPr lang="en-US" smtClean="0"/>
              <a:t>Table T</a:t>
            </a:r>
          </a:p>
        </p:txBody>
      </p:sp>
      <p:sp>
        <p:nvSpPr>
          <p:cNvPr id="132098" name="TextBox 4"/>
          <p:cNvSpPr txBox="1">
            <a:spLocks noChangeArrowheads="1"/>
          </p:cNvSpPr>
          <p:nvPr/>
        </p:nvSpPr>
        <p:spPr bwMode="auto">
          <a:xfrm>
            <a:off x="2133600" y="5862638"/>
            <a:ext cx="1624013" cy="461962"/>
          </a:xfrm>
          <a:prstGeom prst="rect">
            <a:avLst/>
          </a:prstGeom>
          <a:noFill/>
          <a:ln w="9525">
            <a:noFill/>
            <a:miter lim="800000"/>
            <a:headEnd/>
            <a:tailEnd/>
          </a:ln>
        </p:spPr>
        <p:txBody>
          <a:bodyPr wrap="none">
            <a:spAutoFit/>
          </a:bodyPr>
          <a:lstStyle/>
          <a:p>
            <a:r>
              <a:rPr lang="en-US" sz="2400" b="1">
                <a:solidFill>
                  <a:schemeClr val="bg1"/>
                </a:solidFill>
              </a:rPr>
              <a:t>1926.1411</a:t>
            </a:r>
          </a:p>
        </p:txBody>
      </p:sp>
      <p:graphicFrame>
        <p:nvGraphicFramePr>
          <p:cNvPr id="132110" name="Group 14"/>
          <p:cNvGraphicFramePr>
            <a:graphicFrameLocks noGrp="1"/>
          </p:cNvGraphicFramePr>
          <p:nvPr/>
        </p:nvGraphicFramePr>
        <p:xfrm>
          <a:off x="533400" y="1143000"/>
          <a:ext cx="8153400" cy="4179888"/>
        </p:xfrm>
        <a:graphic>
          <a:graphicData uri="http://schemas.openxmlformats.org/drawingml/2006/table">
            <a:tbl>
              <a:tblPr/>
              <a:tblGrid>
                <a:gridCol w="8153400"/>
              </a:tblGrid>
              <a:tr h="5238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Calibri" pitchFamily="34" charset="0"/>
                          <a:cs typeface="Arial" charset="0"/>
                        </a:rPr>
                        <a:t>TABLE T—MINIMUM CLEARANCE DISTANCES WHILE TRAVELING WITH NO LOAD</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4056" marR="640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8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Calibri" pitchFamily="34" charset="0"/>
                          <a:cs typeface="Arial" charset="0"/>
                        </a:rPr>
                        <a:t>Voltage (nominal, kV, alternating current) While traveling—minimum clearance distance (feet)</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4056" marR="640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162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Calibri" pitchFamily="34" charset="0"/>
                          <a:cs typeface="Arial" charset="0"/>
                        </a:rPr>
                        <a:t>up to 0.75 ................................................................................................. 4</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Calibri" pitchFamily="34" charset="0"/>
                          <a:cs typeface="Arial" charset="0"/>
                        </a:rPr>
                        <a:t>over .75 to 50 ........................................................................................... 6</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Calibri" pitchFamily="34" charset="0"/>
                          <a:cs typeface="Arial" charset="0"/>
                        </a:rPr>
                        <a:t>over 50 to 345 .......................................................................................... 10</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Calibri" pitchFamily="34" charset="0"/>
                          <a:cs typeface="Arial" charset="0"/>
                        </a:rPr>
                        <a:t>over 345 to 750 ........................................................................................ 16</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Calibri" pitchFamily="34" charset="0"/>
                          <a:cs typeface="Arial" charset="0"/>
                        </a:rPr>
                        <a:t>Over 750 to 1,000 .................................................................................... 20</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Calibri" pitchFamily="34" charset="0"/>
                          <a:cs typeface="Arial" charset="0"/>
                        </a:rPr>
                        <a:t>    Over 1,000 (as established by the utility owner/operator or registered professional engineer who is a qualified person with respect to electrical power transmission and distribution).</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4056" marR="640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pPr eaLnBrk="1" hangingPunct="1"/>
            <a:r>
              <a:rPr lang="en-US" smtClean="0"/>
              <a:t>Equipment Inspections</a:t>
            </a:r>
          </a:p>
        </p:txBody>
      </p:sp>
      <p:sp>
        <p:nvSpPr>
          <p:cNvPr id="133122" name="TextBox 3"/>
          <p:cNvSpPr txBox="1">
            <a:spLocks noChangeArrowheads="1"/>
          </p:cNvSpPr>
          <p:nvPr/>
        </p:nvSpPr>
        <p:spPr bwMode="auto">
          <a:xfrm>
            <a:off x="2133600"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1926.1412</a:t>
            </a:r>
          </a:p>
        </p:txBody>
      </p:sp>
      <p:graphicFrame>
        <p:nvGraphicFramePr>
          <p:cNvPr id="8" name="Table 7"/>
          <p:cNvGraphicFramePr>
            <a:graphicFrameLocks noGrp="1"/>
          </p:cNvGraphicFramePr>
          <p:nvPr/>
        </p:nvGraphicFramePr>
        <p:xfrm>
          <a:off x="533400" y="990600"/>
          <a:ext cx="8229600" cy="3713163"/>
        </p:xfrm>
        <a:graphic>
          <a:graphicData uri="http://schemas.openxmlformats.org/drawingml/2006/table">
            <a:tbl>
              <a:tblPr/>
              <a:tblGrid>
                <a:gridCol w="2057400"/>
                <a:gridCol w="3962400"/>
                <a:gridCol w="2209800"/>
              </a:tblGrid>
              <a:tr h="370114">
                <a:tc>
                  <a:txBody>
                    <a:bodyPr/>
                    <a:lstStyle/>
                    <a:p>
                      <a:pPr marL="0" marR="0">
                        <a:lnSpc>
                          <a:spcPct val="115000"/>
                        </a:lnSpc>
                        <a:spcBef>
                          <a:spcPts val="0"/>
                        </a:spcBef>
                        <a:spcAft>
                          <a:spcPts val="0"/>
                        </a:spcAft>
                      </a:pPr>
                      <a:r>
                        <a:rPr lang="en-US" sz="1800" b="1" dirty="0">
                          <a:latin typeface="Arial"/>
                          <a:ea typeface="Calibri"/>
                          <a:cs typeface="Times New Roman"/>
                        </a:rPr>
                        <a:t>What</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latin typeface="Arial"/>
                          <a:ea typeface="Calibri"/>
                          <a:cs typeface="Times New Roman"/>
                        </a:rPr>
                        <a:t>When</a:t>
                      </a:r>
                      <a:endParaRPr lang="en-US" sz="18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latin typeface="Arial"/>
                          <a:ea typeface="Calibri"/>
                          <a:cs typeface="Times New Roman"/>
                        </a:rPr>
                        <a:t>By Who</a:t>
                      </a:r>
                      <a:endParaRPr lang="en-US" sz="18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14">
                <a:tc>
                  <a:txBody>
                    <a:bodyPr/>
                    <a:lstStyle/>
                    <a:p>
                      <a:pPr marL="0" marR="0">
                        <a:lnSpc>
                          <a:spcPct val="115000"/>
                        </a:lnSpc>
                        <a:spcBef>
                          <a:spcPts val="0"/>
                        </a:spcBef>
                        <a:spcAft>
                          <a:spcPts val="0"/>
                        </a:spcAft>
                      </a:pPr>
                      <a:r>
                        <a:rPr lang="en-US" sz="1600" dirty="0">
                          <a:latin typeface="Arial"/>
                          <a:ea typeface="Calibri"/>
                          <a:cs typeface="Times New Roman"/>
                        </a:rPr>
                        <a:t>Modified Equipment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Arial"/>
                          <a:ea typeface="Calibri"/>
                          <a:cs typeface="Times New Roman"/>
                        </a:rPr>
                        <a:t>After modifications &amp; prior to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Arial"/>
                          <a:ea typeface="Calibri"/>
                          <a:cs typeface="Times New Roman"/>
                        </a:rPr>
                        <a:t>Qualified Person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14">
                <a:tc>
                  <a:txBody>
                    <a:bodyPr/>
                    <a:lstStyle/>
                    <a:p>
                      <a:pPr marL="0" marR="0">
                        <a:lnSpc>
                          <a:spcPct val="115000"/>
                        </a:lnSpc>
                        <a:spcBef>
                          <a:spcPts val="0"/>
                        </a:spcBef>
                        <a:spcAft>
                          <a:spcPts val="0"/>
                        </a:spcAft>
                      </a:pPr>
                      <a:r>
                        <a:rPr lang="en-US" sz="1600" dirty="0">
                          <a:latin typeface="Arial"/>
                          <a:ea typeface="Calibri"/>
                          <a:cs typeface="Times New Roman"/>
                        </a:rPr>
                        <a:t>Repaired/Adjusted Equipment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Arial"/>
                          <a:ea typeface="Calibri"/>
                          <a:cs typeface="Times New Roman"/>
                        </a:rPr>
                        <a:t>After repair &amp; prior to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Arial"/>
                          <a:ea typeface="Calibri"/>
                          <a:cs typeface="Times New Roman"/>
                        </a:rPr>
                        <a:t>Qualified Person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14">
                <a:tc>
                  <a:txBody>
                    <a:bodyPr/>
                    <a:lstStyle/>
                    <a:p>
                      <a:pPr marL="0" marR="0">
                        <a:lnSpc>
                          <a:spcPct val="115000"/>
                        </a:lnSpc>
                        <a:spcBef>
                          <a:spcPts val="0"/>
                        </a:spcBef>
                        <a:spcAft>
                          <a:spcPts val="0"/>
                        </a:spcAft>
                      </a:pPr>
                      <a:r>
                        <a:rPr lang="en-US" sz="1600">
                          <a:latin typeface="Arial"/>
                          <a:ea typeface="Calibri"/>
                          <a:cs typeface="Times New Roman"/>
                        </a:rPr>
                        <a:t>Post Assembly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Arial"/>
                          <a:ea typeface="Calibri"/>
                          <a:cs typeface="Times New Roman"/>
                        </a:rPr>
                        <a:t>Prior to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Arial"/>
                          <a:ea typeface="Calibri"/>
                          <a:cs typeface="Times New Roman"/>
                        </a:rPr>
                        <a:t>Qualified Person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14">
                <a:tc>
                  <a:txBody>
                    <a:bodyPr/>
                    <a:lstStyle/>
                    <a:p>
                      <a:pPr marL="0" marR="0">
                        <a:lnSpc>
                          <a:spcPct val="115000"/>
                        </a:lnSpc>
                        <a:spcBef>
                          <a:spcPts val="0"/>
                        </a:spcBef>
                        <a:spcAft>
                          <a:spcPts val="0"/>
                        </a:spcAft>
                      </a:pPr>
                      <a:r>
                        <a:rPr lang="en-US" sz="1600">
                          <a:latin typeface="Arial"/>
                          <a:ea typeface="Calibri"/>
                          <a:cs typeface="Times New Roman"/>
                        </a:rPr>
                        <a:t>Each Shift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Arial"/>
                          <a:ea typeface="Calibri"/>
                          <a:cs typeface="Times New Roman"/>
                        </a:rPr>
                        <a:t>Before or during shift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Arial"/>
                          <a:ea typeface="Calibri"/>
                          <a:cs typeface="Times New Roman"/>
                        </a:rPr>
                        <a:t>Competent Person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14">
                <a:tc>
                  <a:txBody>
                    <a:bodyPr/>
                    <a:lstStyle/>
                    <a:p>
                      <a:pPr marL="0" marR="0">
                        <a:lnSpc>
                          <a:spcPct val="115000"/>
                        </a:lnSpc>
                        <a:spcBef>
                          <a:spcPts val="0"/>
                        </a:spcBef>
                        <a:spcAft>
                          <a:spcPts val="0"/>
                        </a:spcAft>
                      </a:pPr>
                      <a:r>
                        <a:rPr lang="en-US" sz="1600">
                          <a:latin typeface="Arial"/>
                          <a:ea typeface="Calibri"/>
                          <a:cs typeface="Times New Roman"/>
                        </a:rPr>
                        <a:t>Monthly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Arial"/>
                          <a:ea typeface="Calibri"/>
                          <a:cs typeface="Times New Roman"/>
                        </a:rPr>
                        <a:t>Monthly per Each Shift Criteria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Arial"/>
                          <a:ea typeface="Calibri"/>
                          <a:cs typeface="Times New Roman"/>
                        </a:rPr>
                        <a:t>Competent Person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14">
                <a:tc>
                  <a:txBody>
                    <a:bodyPr/>
                    <a:lstStyle/>
                    <a:p>
                      <a:pPr marL="0" marR="0">
                        <a:lnSpc>
                          <a:spcPct val="115000"/>
                        </a:lnSpc>
                        <a:spcBef>
                          <a:spcPts val="0"/>
                        </a:spcBef>
                        <a:spcAft>
                          <a:spcPts val="0"/>
                        </a:spcAft>
                      </a:pPr>
                      <a:r>
                        <a:rPr lang="en-US" sz="1600" dirty="0" smtClean="0">
                          <a:latin typeface="Arial"/>
                          <a:ea typeface="Calibri"/>
                          <a:cs typeface="Times New Roman"/>
                        </a:rPr>
                        <a:t>Annually/Comp.</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Arial"/>
                          <a:ea typeface="Calibri"/>
                          <a:cs typeface="Times New Roman"/>
                        </a:rPr>
                        <a:t>At least every 12 months w/ “Each Shift” &amp; extended</a:t>
                      </a:r>
                      <a:r>
                        <a:rPr lang="en-US" sz="1600" baseline="0" dirty="0" smtClean="0">
                          <a:latin typeface="Arial"/>
                          <a:ea typeface="Calibri"/>
                          <a:cs typeface="Times New Roman"/>
                        </a:rPr>
                        <a:t> inspection criteria</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Arial"/>
                          <a:ea typeface="Calibri"/>
                          <a:cs typeface="Times New Roman"/>
                        </a:rPr>
                        <a:t>Qualified Person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14">
                <a:tc>
                  <a:txBody>
                    <a:bodyPr/>
                    <a:lstStyle/>
                    <a:p>
                      <a:pPr marL="0" marR="0">
                        <a:lnSpc>
                          <a:spcPct val="115000"/>
                        </a:lnSpc>
                        <a:spcBef>
                          <a:spcPts val="0"/>
                        </a:spcBef>
                        <a:spcAft>
                          <a:spcPts val="0"/>
                        </a:spcAft>
                      </a:pPr>
                      <a:r>
                        <a:rPr lang="en-US" sz="1600" dirty="0" smtClean="0">
                          <a:latin typeface="Arial"/>
                          <a:ea typeface="Calibri"/>
                          <a:cs typeface="Times New Roman"/>
                        </a:rPr>
                        <a:t>Severe Service</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Arial"/>
                          <a:ea typeface="Calibri"/>
                          <a:cs typeface="Times New Roman"/>
                        </a:rPr>
                        <a:t>Reasonable</a:t>
                      </a:r>
                      <a:r>
                        <a:rPr lang="en-US" sz="1600" baseline="0" dirty="0" smtClean="0">
                          <a:latin typeface="Arial"/>
                          <a:ea typeface="Calibri"/>
                          <a:cs typeface="Times New Roman"/>
                        </a:rPr>
                        <a:t> probability of damage</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latin typeface="+mn-lt"/>
                          <a:ea typeface="Calibri"/>
                          <a:cs typeface="Times New Roman"/>
                        </a:rPr>
                        <a:t>Qualified Person</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14">
                <a:tc>
                  <a:txBody>
                    <a:bodyPr/>
                    <a:lstStyle/>
                    <a:p>
                      <a:pPr marL="0" marR="0">
                        <a:lnSpc>
                          <a:spcPct val="115000"/>
                        </a:lnSpc>
                        <a:spcBef>
                          <a:spcPts val="0"/>
                        </a:spcBef>
                        <a:spcAft>
                          <a:spcPts val="0"/>
                        </a:spcAft>
                      </a:pPr>
                      <a:r>
                        <a:rPr lang="en-US" sz="1600" dirty="0" smtClean="0">
                          <a:latin typeface="Arial"/>
                          <a:ea typeface="Calibri"/>
                          <a:cs typeface="Times New Roman"/>
                        </a:rPr>
                        <a:t>Not In Use (90 days)</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Arial"/>
                          <a:ea typeface="Calibri"/>
                          <a:cs typeface="Times New Roman"/>
                        </a:rPr>
                        <a:t>Monthly inspection prior to use</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latin typeface="+mn-lt"/>
                          <a:ea typeface="Calibri"/>
                          <a:cs typeface="Times New Roman"/>
                        </a:rPr>
                        <a:t>Qualified Person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3165" name="Content Placeholder 2"/>
          <p:cNvSpPr>
            <a:spLocks noGrp="1"/>
          </p:cNvSpPr>
          <p:nvPr>
            <p:ph idx="1"/>
          </p:nvPr>
        </p:nvSpPr>
        <p:spPr>
          <a:xfrm>
            <a:off x="1266825" y="4572000"/>
            <a:ext cx="8410575" cy="927100"/>
          </a:xfrm>
        </p:spPr>
        <p:txBody>
          <a:bodyPr/>
          <a:lstStyle/>
          <a:p>
            <a:pPr eaLnBrk="1" hangingPunct="1">
              <a:spcBef>
                <a:spcPct val="0"/>
              </a:spcBef>
              <a:spcAft>
                <a:spcPct val="0"/>
              </a:spcAft>
            </a:pPr>
            <a:r>
              <a:rPr lang="en-US" sz="2000" smtClean="0"/>
              <a:t>Monthly Inspection must be documented per standard</a:t>
            </a:r>
          </a:p>
          <a:p>
            <a:pPr eaLnBrk="1" hangingPunct="1">
              <a:spcBef>
                <a:spcPct val="0"/>
              </a:spcBef>
              <a:spcAft>
                <a:spcPct val="0"/>
              </a:spcAft>
            </a:pPr>
            <a:r>
              <a:rPr lang="en-US" sz="2000" smtClean="0"/>
              <a:t>Annual Inspection must be documented per standard </a:t>
            </a:r>
          </a:p>
          <a:p>
            <a:pPr eaLnBrk="1" hangingPunct="1">
              <a:spcBef>
                <a:spcPct val="0"/>
              </a:spcBef>
              <a:spcAft>
                <a:spcPct val="0"/>
              </a:spcAft>
            </a:pPr>
            <a:endParaRPr lang="en-US" sz="20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Content Placeholder 2"/>
          <p:cNvSpPr>
            <a:spLocks noGrp="1"/>
          </p:cNvSpPr>
          <p:nvPr>
            <p:ph idx="1"/>
          </p:nvPr>
        </p:nvSpPr>
        <p:spPr/>
        <p:txBody>
          <a:bodyPr/>
          <a:lstStyle/>
          <a:p>
            <a:pPr eaLnBrk="1" hangingPunct="1"/>
            <a:r>
              <a:rPr lang="en-US" sz="2000" smtClean="0"/>
              <a:t>Control mechanisms for maladjustments interfering with proper operation</a:t>
            </a:r>
          </a:p>
          <a:p>
            <a:pPr eaLnBrk="1" hangingPunct="1"/>
            <a:r>
              <a:rPr lang="en-US" sz="2000" smtClean="0"/>
              <a:t>Control/drive mechanisms for apparent excessive wear of components</a:t>
            </a:r>
          </a:p>
          <a:p>
            <a:pPr eaLnBrk="1" hangingPunct="1"/>
            <a:r>
              <a:rPr lang="en-US" sz="2000" smtClean="0"/>
              <a:t>Air, hydraulic, &amp; other pressurized lines for deterioration or leakage</a:t>
            </a:r>
          </a:p>
          <a:p>
            <a:pPr eaLnBrk="1" hangingPunct="1"/>
            <a:r>
              <a:rPr lang="en-US" sz="2000" smtClean="0"/>
              <a:t>Hydraulic system for proper fluid level</a:t>
            </a:r>
          </a:p>
          <a:p>
            <a:pPr eaLnBrk="1" hangingPunct="1"/>
            <a:r>
              <a:rPr lang="en-US" sz="2000" smtClean="0"/>
              <a:t>Hooks and latches for deformation, cracks, excessive wear, or damage </a:t>
            </a:r>
          </a:p>
          <a:p>
            <a:pPr eaLnBrk="1" hangingPunct="1"/>
            <a:r>
              <a:rPr lang="en-US" sz="2000" smtClean="0"/>
              <a:t>Wire rope reeving for compliance with the manufacturer’s specifications</a:t>
            </a:r>
          </a:p>
          <a:p>
            <a:pPr eaLnBrk="1" hangingPunct="1"/>
            <a:r>
              <a:rPr lang="en-US" sz="2000" smtClean="0"/>
              <a:t>Wire rope</a:t>
            </a:r>
          </a:p>
          <a:p>
            <a:pPr eaLnBrk="1" hangingPunct="1"/>
            <a:r>
              <a:rPr lang="en-US" sz="2000" smtClean="0"/>
              <a:t>Electrical apparatus for malfunctioning</a:t>
            </a:r>
          </a:p>
        </p:txBody>
      </p:sp>
      <p:sp>
        <p:nvSpPr>
          <p:cNvPr id="134146" name="TextBox 4"/>
          <p:cNvSpPr txBox="1">
            <a:spLocks noChangeArrowheads="1"/>
          </p:cNvSpPr>
          <p:nvPr/>
        </p:nvSpPr>
        <p:spPr bwMode="auto">
          <a:xfrm>
            <a:off x="2133600"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1926.1412</a:t>
            </a:r>
          </a:p>
        </p:txBody>
      </p:sp>
      <p:sp>
        <p:nvSpPr>
          <p:cNvPr id="134147" name="Title 1"/>
          <p:cNvSpPr>
            <a:spLocks noGrp="1"/>
          </p:cNvSpPr>
          <p:nvPr>
            <p:ph type="title"/>
          </p:nvPr>
        </p:nvSpPr>
        <p:spPr/>
        <p:txBody>
          <a:bodyPr/>
          <a:lstStyle/>
          <a:p>
            <a:pPr eaLnBrk="1" hangingPunct="1"/>
            <a:r>
              <a:rPr lang="en-US" smtClean="0"/>
              <a:t>Each Shift Inspection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Content Placeholder 2"/>
          <p:cNvSpPr>
            <a:spLocks noGrp="1"/>
          </p:cNvSpPr>
          <p:nvPr>
            <p:ph idx="1"/>
          </p:nvPr>
        </p:nvSpPr>
        <p:spPr/>
        <p:txBody>
          <a:bodyPr/>
          <a:lstStyle/>
          <a:p>
            <a:pPr eaLnBrk="1" hangingPunct="1"/>
            <a:r>
              <a:rPr lang="en-US" sz="2000" smtClean="0"/>
              <a:t>Tires (when in use) for proper inflation and condition</a:t>
            </a:r>
          </a:p>
          <a:p>
            <a:pPr eaLnBrk="1" hangingPunct="1"/>
            <a:r>
              <a:rPr lang="en-US" sz="2000" smtClean="0"/>
              <a:t>Ground conditions around the equipment for proper support</a:t>
            </a:r>
          </a:p>
          <a:p>
            <a:pPr eaLnBrk="1" hangingPunct="1"/>
            <a:r>
              <a:rPr lang="en-US" sz="2000" smtClean="0"/>
              <a:t>The equipment for level position within the Operator cab windows for significant cracks, breaks, or other deficiencies</a:t>
            </a:r>
          </a:p>
          <a:p>
            <a:pPr eaLnBrk="1" hangingPunct="1"/>
            <a:r>
              <a:rPr lang="en-US" sz="2000" smtClean="0"/>
              <a:t>Rails, rail stops, rail clamps and supporting surfaces when the</a:t>
            </a:r>
          </a:p>
          <a:p>
            <a:pPr eaLnBrk="1" hangingPunct="1"/>
            <a:r>
              <a:rPr lang="en-US" sz="2000" smtClean="0"/>
              <a:t>equipment has rail traveling</a:t>
            </a:r>
          </a:p>
          <a:p>
            <a:pPr eaLnBrk="1" hangingPunct="1"/>
            <a:r>
              <a:rPr lang="en-US" sz="2000" smtClean="0"/>
              <a:t>Safety devices and operational aids for proper operation</a:t>
            </a:r>
          </a:p>
          <a:p>
            <a:pPr eaLnBrk="1" hangingPunct="1"/>
            <a:r>
              <a:rPr lang="en-US" sz="2000" smtClean="0"/>
              <a:t>Any deficiencies that constitute safety hazard means equipment must be taken out of service</a:t>
            </a:r>
          </a:p>
        </p:txBody>
      </p:sp>
      <p:sp>
        <p:nvSpPr>
          <p:cNvPr id="135170" name="TextBox 4"/>
          <p:cNvSpPr txBox="1">
            <a:spLocks noChangeArrowheads="1"/>
          </p:cNvSpPr>
          <p:nvPr/>
        </p:nvSpPr>
        <p:spPr bwMode="auto">
          <a:xfrm>
            <a:off x="2133600"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1926.1412</a:t>
            </a:r>
          </a:p>
        </p:txBody>
      </p:sp>
      <p:sp>
        <p:nvSpPr>
          <p:cNvPr id="135171" name="Title 1"/>
          <p:cNvSpPr>
            <a:spLocks noGrp="1"/>
          </p:cNvSpPr>
          <p:nvPr>
            <p:ph type="title"/>
          </p:nvPr>
        </p:nvSpPr>
        <p:spPr/>
        <p:txBody>
          <a:bodyPr/>
          <a:lstStyle/>
          <a:p>
            <a:pPr eaLnBrk="1" hangingPunct="1"/>
            <a:r>
              <a:rPr lang="en-US" smtClean="0"/>
              <a:t>Each Shift Inspection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pPr eaLnBrk="1" hangingPunct="1"/>
            <a:r>
              <a:rPr lang="en-US" smtClean="0"/>
              <a:t>Wire Rope Inspection</a:t>
            </a:r>
          </a:p>
        </p:txBody>
      </p:sp>
      <p:sp>
        <p:nvSpPr>
          <p:cNvPr id="136194" name="Content Placeholder 2"/>
          <p:cNvSpPr>
            <a:spLocks noGrp="1"/>
          </p:cNvSpPr>
          <p:nvPr>
            <p:ph idx="1"/>
          </p:nvPr>
        </p:nvSpPr>
        <p:spPr>
          <a:xfrm>
            <a:off x="228600" y="806450"/>
            <a:ext cx="6019800" cy="3841750"/>
          </a:xfrm>
        </p:spPr>
        <p:txBody>
          <a:bodyPr/>
          <a:lstStyle/>
          <a:p>
            <a:pPr eaLnBrk="1" hangingPunct="1">
              <a:spcBef>
                <a:spcPct val="0"/>
              </a:spcBef>
              <a:spcAft>
                <a:spcPct val="0"/>
              </a:spcAft>
            </a:pPr>
            <a:r>
              <a:rPr lang="en-US" sz="2400" smtClean="0"/>
              <a:t>Shift Inspection: A </a:t>
            </a:r>
            <a:r>
              <a:rPr lang="en-US" sz="2400" u="sng" smtClean="0"/>
              <a:t>competent person </a:t>
            </a:r>
            <a:r>
              <a:rPr lang="en-US" sz="2400" smtClean="0"/>
              <a:t>must visually inspection equipment prior to each shift. Must be completed before or during that shift</a:t>
            </a:r>
          </a:p>
          <a:p>
            <a:pPr eaLnBrk="1" hangingPunct="1">
              <a:spcBef>
                <a:spcPct val="0"/>
              </a:spcBef>
              <a:spcAft>
                <a:spcPct val="0"/>
              </a:spcAft>
            </a:pPr>
            <a:r>
              <a:rPr lang="en-US" sz="2400" smtClean="0"/>
              <a:t>Monthly: A </a:t>
            </a:r>
            <a:r>
              <a:rPr lang="en-US" sz="2400" u="sng" smtClean="0"/>
              <a:t>qualified person</a:t>
            </a:r>
            <a:r>
              <a:rPr lang="en-US" sz="2400" smtClean="0"/>
              <a:t> must complete an inspection using Shift Inspection criteria.  Inspection must be documented</a:t>
            </a:r>
          </a:p>
          <a:p>
            <a:pPr eaLnBrk="1" hangingPunct="1">
              <a:spcBef>
                <a:spcPct val="0"/>
              </a:spcBef>
              <a:spcAft>
                <a:spcPct val="0"/>
              </a:spcAft>
            </a:pPr>
            <a:r>
              <a:rPr lang="en-US" sz="2400" smtClean="0"/>
              <a:t>Annual: A </a:t>
            </a:r>
            <a:r>
              <a:rPr lang="en-US" sz="2400" u="sng" smtClean="0"/>
              <a:t>qualified person</a:t>
            </a:r>
            <a:r>
              <a:rPr lang="en-US" sz="2400" smtClean="0"/>
              <a:t> must complete an inspection using Shift Inspection &amp; additional criteria. Inspection must be documented</a:t>
            </a:r>
          </a:p>
          <a:p>
            <a:pPr eaLnBrk="1" hangingPunct="1"/>
            <a:endParaRPr lang="en-US" sz="2400" smtClean="0"/>
          </a:p>
        </p:txBody>
      </p:sp>
      <p:sp>
        <p:nvSpPr>
          <p:cNvPr id="136195" name="TextBox 3"/>
          <p:cNvSpPr txBox="1">
            <a:spLocks noChangeArrowheads="1"/>
          </p:cNvSpPr>
          <p:nvPr/>
        </p:nvSpPr>
        <p:spPr bwMode="auto">
          <a:xfrm>
            <a:off x="2133600"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1926.1413</a:t>
            </a:r>
          </a:p>
        </p:txBody>
      </p:sp>
      <p:pic>
        <p:nvPicPr>
          <p:cNvPr id="136196" name="Picture 1"/>
          <p:cNvPicPr>
            <a:picLocks noChangeAspect="1" noChangeArrowheads="1"/>
          </p:cNvPicPr>
          <p:nvPr/>
        </p:nvPicPr>
        <p:blipFill>
          <a:blip r:embed="rId2"/>
          <a:srcRect/>
          <a:stretch>
            <a:fillRect/>
          </a:stretch>
        </p:blipFill>
        <p:spPr bwMode="auto">
          <a:xfrm>
            <a:off x="6400800" y="1143000"/>
            <a:ext cx="2466975" cy="4114800"/>
          </a:xfrm>
          <a:prstGeom prst="rect">
            <a:avLst/>
          </a:prstGeom>
          <a:noFill/>
          <a:ln w="38100">
            <a:solidFill>
              <a:srgbClr val="192299"/>
            </a:solid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pPr eaLnBrk="1" hangingPunct="1"/>
            <a:r>
              <a:rPr lang="en-US" smtClean="0"/>
              <a:t>Wire Rope Inspection (continued)</a:t>
            </a:r>
          </a:p>
        </p:txBody>
      </p:sp>
      <p:sp>
        <p:nvSpPr>
          <p:cNvPr id="137218" name="Content Placeholder 2"/>
          <p:cNvSpPr>
            <a:spLocks noGrp="1"/>
          </p:cNvSpPr>
          <p:nvPr>
            <p:ph idx="1"/>
          </p:nvPr>
        </p:nvSpPr>
        <p:spPr>
          <a:xfrm>
            <a:off x="365125" y="958850"/>
            <a:ext cx="7940675" cy="3841750"/>
          </a:xfrm>
        </p:spPr>
        <p:txBody>
          <a:bodyPr/>
          <a:lstStyle/>
          <a:p>
            <a:pPr eaLnBrk="1" hangingPunct="1">
              <a:buFont typeface="Wingdings" pitchFamily="2" charset="2"/>
              <a:buNone/>
            </a:pPr>
            <a:r>
              <a:rPr lang="en-US" sz="2400" smtClean="0"/>
              <a:t>Shift inspection includes:</a:t>
            </a:r>
          </a:p>
          <a:p>
            <a:pPr eaLnBrk="1" hangingPunct="1"/>
            <a:r>
              <a:rPr lang="en-US" sz="2400" smtClean="0"/>
              <a:t>Apparent deficiencies (Categories I, II, &amp; III)</a:t>
            </a:r>
          </a:p>
          <a:p>
            <a:pPr eaLnBrk="1" hangingPunct="1"/>
            <a:r>
              <a:rPr lang="en-US" sz="2400" smtClean="0"/>
              <a:t>Critical review items</a:t>
            </a:r>
          </a:p>
          <a:p>
            <a:pPr eaLnBrk="1" hangingPunct="1"/>
            <a:r>
              <a:rPr lang="en-US" sz="2400" smtClean="0"/>
              <a:t>Removal from service </a:t>
            </a:r>
          </a:p>
          <a:p>
            <a:pPr eaLnBrk="1" hangingPunct="1">
              <a:buFont typeface="Wingdings" pitchFamily="2" charset="2"/>
              <a:buNone/>
            </a:pPr>
            <a:r>
              <a:rPr lang="en-US" sz="2400" smtClean="0"/>
              <a:t>	criteria</a:t>
            </a:r>
          </a:p>
        </p:txBody>
      </p:sp>
      <p:sp>
        <p:nvSpPr>
          <p:cNvPr id="137219" name="TextBox 3"/>
          <p:cNvSpPr txBox="1">
            <a:spLocks noChangeArrowheads="1"/>
          </p:cNvSpPr>
          <p:nvPr/>
        </p:nvSpPr>
        <p:spPr bwMode="auto">
          <a:xfrm>
            <a:off x="2133600"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1926.1413</a:t>
            </a:r>
          </a:p>
        </p:txBody>
      </p:sp>
      <p:pic>
        <p:nvPicPr>
          <p:cNvPr id="137220" name="Picture 3" descr="Slide12"/>
          <p:cNvPicPr>
            <a:picLocks noChangeAspect="1" noChangeArrowheads="1"/>
          </p:cNvPicPr>
          <p:nvPr/>
        </p:nvPicPr>
        <p:blipFill>
          <a:blip r:embed="rId2"/>
          <a:srcRect l="27779" t="23334" r="26666" b="29259"/>
          <a:stretch>
            <a:fillRect/>
          </a:stretch>
        </p:blipFill>
        <p:spPr bwMode="auto">
          <a:xfrm>
            <a:off x="4572000" y="2290763"/>
            <a:ext cx="3703638" cy="2890837"/>
          </a:xfrm>
          <a:prstGeom prst="rect">
            <a:avLst/>
          </a:prstGeom>
          <a:noFill/>
          <a:ln w="38100">
            <a:solidFill>
              <a:srgbClr val="192299"/>
            </a:solid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p:txBody>
          <a:bodyPr/>
          <a:lstStyle/>
          <a:p>
            <a:pPr eaLnBrk="1" hangingPunct="1"/>
            <a:r>
              <a:rPr lang="en-US" smtClean="0"/>
              <a:t>Wire Rope Selection</a:t>
            </a:r>
          </a:p>
        </p:txBody>
      </p:sp>
      <p:sp>
        <p:nvSpPr>
          <p:cNvPr id="138242" name="Content Placeholder 2"/>
          <p:cNvSpPr>
            <a:spLocks noGrp="1"/>
          </p:cNvSpPr>
          <p:nvPr>
            <p:ph idx="1"/>
          </p:nvPr>
        </p:nvSpPr>
        <p:spPr>
          <a:xfrm>
            <a:off x="136525" y="1187450"/>
            <a:ext cx="5349875" cy="3841750"/>
          </a:xfrm>
        </p:spPr>
        <p:txBody>
          <a:bodyPr/>
          <a:lstStyle/>
          <a:p>
            <a:pPr eaLnBrk="1" hangingPunct="1">
              <a:buFont typeface="Wingdings" pitchFamily="2" charset="2"/>
              <a:buNone/>
            </a:pPr>
            <a:r>
              <a:rPr lang="en-US" sz="2400" smtClean="0"/>
              <a:t>	Original equipment wire rope and replacement wire rope must be selected and installed in accordance with the Standard. Selection of replacement wire rope must be in accordance with the  recommendations of the wire rope manufacturer, the equipment manufacturer, or a qualified person</a:t>
            </a:r>
          </a:p>
        </p:txBody>
      </p:sp>
      <p:sp>
        <p:nvSpPr>
          <p:cNvPr id="138243" name="TextBox 3"/>
          <p:cNvSpPr txBox="1">
            <a:spLocks noChangeArrowheads="1"/>
          </p:cNvSpPr>
          <p:nvPr/>
        </p:nvSpPr>
        <p:spPr bwMode="auto">
          <a:xfrm>
            <a:off x="2133600"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1926.1414</a:t>
            </a:r>
          </a:p>
        </p:txBody>
      </p:sp>
      <p:pic>
        <p:nvPicPr>
          <p:cNvPr id="138244" name="Picture 4" descr="Slide1"/>
          <p:cNvPicPr>
            <a:picLocks noChangeAspect="1" noChangeArrowheads="1"/>
          </p:cNvPicPr>
          <p:nvPr/>
        </p:nvPicPr>
        <p:blipFill>
          <a:blip r:embed="rId2"/>
          <a:srcRect/>
          <a:stretch>
            <a:fillRect/>
          </a:stretch>
        </p:blipFill>
        <p:spPr bwMode="auto">
          <a:xfrm>
            <a:off x="5410200" y="1228725"/>
            <a:ext cx="3411538" cy="38766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Content Placeholder 2"/>
          <p:cNvSpPr>
            <a:spLocks noGrp="1"/>
          </p:cNvSpPr>
          <p:nvPr>
            <p:ph idx="1"/>
          </p:nvPr>
        </p:nvSpPr>
        <p:spPr>
          <a:xfrm>
            <a:off x="276225" y="838200"/>
            <a:ext cx="8410575" cy="4387850"/>
          </a:xfrm>
        </p:spPr>
        <p:txBody>
          <a:bodyPr/>
          <a:lstStyle/>
          <a:p>
            <a:pPr eaLnBrk="1" hangingPunct="1">
              <a:spcBef>
                <a:spcPct val="0"/>
              </a:spcBef>
              <a:spcAft>
                <a:spcPct val="0"/>
              </a:spcAft>
              <a:buFont typeface="Wingdings" pitchFamily="2" charset="2"/>
              <a:buNone/>
            </a:pPr>
            <a:r>
              <a:rPr lang="en-US" sz="2400" smtClean="0">
                <a:solidFill>
                  <a:srgbClr val="FF0000"/>
                </a:solidFill>
              </a:rPr>
              <a:t>Operations must not begin until all devices listed below are in proper working order</a:t>
            </a:r>
          </a:p>
          <a:p>
            <a:pPr eaLnBrk="1" hangingPunct="1">
              <a:spcBef>
                <a:spcPct val="0"/>
              </a:spcBef>
              <a:spcAft>
                <a:spcPct val="0"/>
              </a:spcAft>
            </a:pPr>
            <a:r>
              <a:rPr lang="en-US" sz="2400" smtClean="0"/>
              <a:t>Crane level indicator</a:t>
            </a:r>
          </a:p>
          <a:p>
            <a:pPr eaLnBrk="1" hangingPunct="1">
              <a:spcBef>
                <a:spcPct val="0"/>
              </a:spcBef>
              <a:spcAft>
                <a:spcPct val="0"/>
              </a:spcAft>
            </a:pPr>
            <a:r>
              <a:rPr lang="en-US" sz="2400" smtClean="0"/>
              <a:t>Boom stops, except for derricks and hydraulic booms</a:t>
            </a:r>
          </a:p>
          <a:p>
            <a:pPr eaLnBrk="1" hangingPunct="1">
              <a:spcBef>
                <a:spcPct val="0"/>
              </a:spcBef>
              <a:spcAft>
                <a:spcPct val="0"/>
              </a:spcAft>
            </a:pPr>
            <a:r>
              <a:rPr lang="en-US" sz="2400" smtClean="0"/>
              <a:t>Jib stops (if a jib is attached), except for derricks</a:t>
            </a:r>
          </a:p>
          <a:p>
            <a:pPr eaLnBrk="1" hangingPunct="1">
              <a:spcBef>
                <a:spcPct val="0"/>
              </a:spcBef>
              <a:spcAft>
                <a:spcPct val="0"/>
              </a:spcAft>
            </a:pPr>
            <a:r>
              <a:rPr lang="en-US" sz="2400" smtClean="0"/>
              <a:t>Equipment with foot pedal brakes must have locks</a:t>
            </a:r>
          </a:p>
          <a:p>
            <a:pPr eaLnBrk="1" hangingPunct="1">
              <a:spcBef>
                <a:spcPct val="0"/>
              </a:spcBef>
              <a:spcAft>
                <a:spcPct val="0"/>
              </a:spcAft>
            </a:pPr>
            <a:r>
              <a:rPr lang="en-US" sz="2400" smtClean="0"/>
              <a:t>Hydraulic outrigger &amp; stabilizer jacks must have an integral holding device/check valve</a:t>
            </a:r>
          </a:p>
          <a:p>
            <a:pPr eaLnBrk="1" hangingPunct="1">
              <a:spcBef>
                <a:spcPct val="0"/>
              </a:spcBef>
              <a:spcAft>
                <a:spcPct val="0"/>
              </a:spcAft>
            </a:pPr>
            <a:r>
              <a:rPr lang="en-US" sz="2400" smtClean="0"/>
              <a:t>Equipment on rails must have rail clamps and rail stops, except for portal cranes</a:t>
            </a:r>
          </a:p>
          <a:p>
            <a:pPr eaLnBrk="1" hangingPunct="1">
              <a:spcBef>
                <a:spcPct val="0"/>
              </a:spcBef>
              <a:spcAft>
                <a:spcPct val="0"/>
              </a:spcAft>
            </a:pPr>
            <a:r>
              <a:rPr lang="en-US" sz="2400" smtClean="0"/>
              <a:t>Horn</a:t>
            </a:r>
          </a:p>
          <a:p>
            <a:pPr eaLnBrk="1" hangingPunct="1"/>
            <a:endParaRPr lang="en-US" sz="2400" smtClean="0"/>
          </a:p>
          <a:p>
            <a:pPr eaLnBrk="1" hangingPunct="1"/>
            <a:endParaRPr lang="en-US" sz="2400" smtClean="0"/>
          </a:p>
        </p:txBody>
      </p:sp>
      <p:sp>
        <p:nvSpPr>
          <p:cNvPr id="139266" name="TextBox 4"/>
          <p:cNvSpPr txBox="1">
            <a:spLocks noChangeArrowheads="1"/>
          </p:cNvSpPr>
          <p:nvPr/>
        </p:nvSpPr>
        <p:spPr bwMode="auto">
          <a:xfrm>
            <a:off x="2133600"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1926.1415</a:t>
            </a:r>
          </a:p>
        </p:txBody>
      </p:sp>
      <p:sp>
        <p:nvSpPr>
          <p:cNvPr id="139267" name="Title 1"/>
          <p:cNvSpPr>
            <a:spLocks noGrp="1"/>
          </p:cNvSpPr>
          <p:nvPr>
            <p:ph type="title"/>
          </p:nvPr>
        </p:nvSpPr>
        <p:spPr/>
        <p:txBody>
          <a:bodyPr/>
          <a:lstStyle/>
          <a:p>
            <a:pPr eaLnBrk="1" hangingPunct="1"/>
            <a:r>
              <a:rPr lang="en-US" smtClean="0"/>
              <a:t>Safety Devices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pPr eaLnBrk="1" hangingPunct="1"/>
            <a:r>
              <a:rPr lang="en-US" smtClean="0"/>
              <a:t>Operational Aids</a:t>
            </a:r>
          </a:p>
        </p:txBody>
      </p:sp>
      <p:sp>
        <p:nvSpPr>
          <p:cNvPr id="140290" name="Content Placeholder 2"/>
          <p:cNvSpPr>
            <a:spLocks noGrp="1"/>
          </p:cNvSpPr>
          <p:nvPr>
            <p:ph idx="1"/>
          </p:nvPr>
        </p:nvSpPr>
        <p:spPr>
          <a:xfrm>
            <a:off x="228600" y="1174750"/>
            <a:ext cx="5883275" cy="4387850"/>
          </a:xfrm>
        </p:spPr>
        <p:txBody>
          <a:bodyPr/>
          <a:lstStyle/>
          <a:p>
            <a:pPr eaLnBrk="1" hangingPunct="1"/>
            <a:r>
              <a:rPr lang="en-US" sz="2400" smtClean="0"/>
              <a:t>Required on all equipment except articulating cranes and digger derricks manufactured before 11/8/2011</a:t>
            </a:r>
          </a:p>
          <a:p>
            <a:pPr eaLnBrk="1" hangingPunct="1"/>
            <a:r>
              <a:rPr lang="en-US" sz="2400" smtClean="0"/>
              <a:t>Category I Aids must be repaired within 7 days after deficiency occurs</a:t>
            </a:r>
          </a:p>
          <a:p>
            <a:pPr eaLnBrk="1" hangingPunct="1"/>
            <a:r>
              <a:rPr lang="en-US" sz="2400" smtClean="0"/>
              <a:t>Category I Aids must be repaired within 30 days after deficiency occurs</a:t>
            </a:r>
          </a:p>
          <a:p>
            <a:pPr eaLnBrk="1" hangingPunct="1"/>
            <a:r>
              <a:rPr lang="en-US" sz="2400" smtClean="0"/>
              <a:t>Temporary Alternative Measures are allowed during repair period</a:t>
            </a:r>
          </a:p>
          <a:p>
            <a:pPr eaLnBrk="1" hangingPunct="1"/>
            <a:endParaRPr lang="en-US" sz="2400" smtClean="0"/>
          </a:p>
        </p:txBody>
      </p:sp>
      <p:pic>
        <p:nvPicPr>
          <p:cNvPr id="140291" name="Picture 7" descr="crane02"/>
          <p:cNvPicPr>
            <a:picLocks noChangeAspect="1" noChangeArrowheads="1"/>
          </p:cNvPicPr>
          <p:nvPr/>
        </p:nvPicPr>
        <p:blipFill>
          <a:blip r:embed="rId2"/>
          <a:srcRect/>
          <a:stretch>
            <a:fillRect/>
          </a:stretch>
        </p:blipFill>
        <p:spPr bwMode="auto">
          <a:xfrm>
            <a:off x="6172200" y="1447800"/>
            <a:ext cx="2792413" cy="3429000"/>
          </a:xfrm>
          <a:prstGeom prst="rect">
            <a:avLst/>
          </a:prstGeom>
          <a:noFill/>
          <a:ln w="38100">
            <a:solidFill>
              <a:srgbClr val="192299"/>
            </a:solidFill>
            <a:miter lim="800000"/>
            <a:headEnd/>
            <a:tailEnd/>
          </a:ln>
        </p:spPr>
      </p:pic>
      <p:sp>
        <p:nvSpPr>
          <p:cNvPr id="140292" name="TextBox 4"/>
          <p:cNvSpPr txBox="1">
            <a:spLocks noChangeArrowheads="1"/>
          </p:cNvSpPr>
          <p:nvPr/>
        </p:nvSpPr>
        <p:spPr bwMode="auto">
          <a:xfrm>
            <a:off x="2133600"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1926.1416</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lstStyle/>
          <a:p>
            <a:pPr eaLnBrk="1" hangingPunct="1"/>
            <a:r>
              <a:rPr lang="en-US" smtClean="0"/>
              <a:t>Operational Aids</a:t>
            </a:r>
          </a:p>
        </p:txBody>
      </p:sp>
      <p:sp>
        <p:nvSpPr>
          <p:cNvPr id="141314" name="Content Placeholder 2"/>
          <p:cNvSpPr>
            <a:spLocks noGrp="1"/>
          </p:cNvSpPr>
          <p:nvPr>
            <p:ph idx="1"/>
          </p:nvPr>
        </p:nvSpPr>
        <p:spPr>
          <a:xfrm>
            <a:off x="304800" y="914400"/>
            <a:ext cx="8534400" cy="4387850"/>
          </a:xfrm>
        </p:spPr>
        <p:txBody>
          <a:bodyPr/>
          <a:lstStyle/>
          <a:p>
            <a:pPr eaLnBrk="1" hangingPunct="1">
              <a:spcBef>
                <a:spcPct val="0"/>
              </a:spcBef>
              <a:spcAft>
                <a:spcPct val="0"/>
              </a:spcAft>
            </a:pPr>
            <a:r>
              <a:rPr lang="en-US" sz="2400" smtClean="0"/>
              <a:t>Category I Aids</a:t>
            </a:r>
          </a:p>
          <a:p>
            <a:pPr lvl="1" eaLnBrk="1" hangingPunct="1">
              <a:spcBef>
                <a:spcPct val="0"/>
              </a:spcBef>
              <a:spcAft>
                <a:spcPct val="0"/>
              </a:spcAft>
            </a:pPr>
            <a:r>
              <a:rPr lang="en-US" sz="2200" smtClean="0"/>
              <a:t>Boom hoist limiting device</a:t>
            </a:r>
          </a:p>
          <a:p>
            <a:pPr lvl="1" eaLnBrk="1" hangingPunct="1">
              <a:spcBef>
                <a:spcPct val="0"/>
              </a:spcBef>
              <a:spcAft>
                <a:spcPct val="0"/>
              </a:spcAft>
            </a:pPr>
            <a:r>
              <a:rPr lang="en-US" sz="2200" smtClean="0"/>
              <a:t>Luffing jib limiting device</a:t>
            </a:r>
          </a:p>
          <a:p>
            <a:pPr lvl="1" eaLnBrk="1" hangingPunct="1">
              <a:spcBef>
                <a:spcPct val="0"/>
              </a:spcBef>
              <a:spcAft>
                <a:spcPct val="0"/>
              </a:spcAft>
            </a:pPr>
            <a:r>
              <a:rPr lang="en-US" sz="2200" smtClean="0"/>
              <a:t>Anti two blocking device</a:t>
            </a:r>
          </a:p>
          <a:p>
            <a:pPr eaLnBrk="1" hangingPunct="1">
              <a:spcBef>
                <a:spcPct val="0"/>
              </a:spcBef>
              <a:spcAft>
                <a:spcPct val="0"/>
              </a:spcAft>
            </a:pPr>
            <a:r>
              <a:rPr lang="en-US" sz="2400" smtClean="0"/>
              <a:t>Category II Aids</a:t>
            </a:r>
          </a:p>
          <a:p>
            <a:pPr lvl="1" eaLnBrk="1" hangingPunct="1">
              <a:spcBef>
                <a:spcPct val="0"/>
              </a:spcBef>
              <a:spcAft>
                <a:spcPct val="0"/>
              </a:spcAft>
            </a:pPr>
            <a:r>
              <a:rPr lang="en-US" sz="2200" smtClean="0"/>
              <a:t>Boom angle or radius indicator</a:t>
            </a:r>
          </a:p>
          <a:p>
            <a:pPr lvl="1" eaLnBrk="1" hangingPunct="1">
              <a:spcBef>
                <a:spcPct val="0"/>
              </a:spcBef>
              <a:spcAft>
                <a:spcPct val="0"/>
              </a:spcAft>
            </a:pPr>
            <a:r>
              <a:rPr lang="en-US" sz="2200" smtClean="0"/>
              <a:t>Jib angle indicator luffing jib in use</a:t>
            </a:r>
          </a:p>
          <a:p>
            <a:pPr lvl="1" eaLnBrk="1" hangingPunct="1">
              <a:spcBef>
                <a:spcPct val="0"/>
              </a:spcBef>
              <a:spcAft>
                <a:spcPct val="0"/>
              </a:spcAft>
            </a:pPr>
            <a:r>
              <a:rPr lang="en-US" sz="2200" smtClean="0"/>
              <a:t>Boom length indicator (telescoping boom)</a:t>
            </a:r>
          </a:p>
          <a:p>
            <a:pPr lvl="1" eaLnBrk="1" hangingPunct="1">
              <a:spcBef>
                <a:spcPct val="0"/>
              </a:spcBef>
              <a:spcAft>
                <a:spcPct val="0"/>
              </a:spcAft>
            </a:pPr>
            <a:r>
              <a:rPr lang="en-US" sz="2200" smtClean="0"/>
              <a:t>Load weighing/similar device</a:t>
            </a:r>
          </a:p>
          <a:p>
            <a:pPr lvl="1" eaLnBrk="1" hangingPunct="1">
              <a:spcBef>
                <a:spcPct val="0"/>
              </a:spcBef>
              <a:spcAft>
                <a:spcPct val="0"/>
              </a:spcAft>
            </a:pPr>
            <a:r>
              <a:rPr lang="en-US" sz="2200" smtClean="0"/>
              <a:t>Outrigger/stabilizer position sensor/monitor (after 11/8/2011)</a:t>
            </a:r>
          </a:p>
          <a:p>
            <a:pPr lvl="1" eaLnBrk="1" hangingPunct="1">
              <a:spcBef>
                <a:spcPct val="0"/>
              </a:spcBef>
              <a:spcAft>
                <a:spcPct val="0"/>
              </a:spcAft>
            </a:pPr>
            <a:r>
              <a:rPr lang="en-US" sz="2200" smtClean="0"/>
              <a:t>Hoist drum rotation indicator (after 11/8/2011)</a:t>
            </a:r>
          </a:p>
          <a:p>
            <a:pPr lvl="1" eaLnBrk="1" hangingPunct="1">
              <a:spcBef>
                <a:spcPct val="0"/>
              </a:spcBef>
              <a:spcAft>
                <a:spcPct val="0"/>
              </a:spcAft>
            </a:pPr>
            <a:endParaRPr lang="en-US" sz="2200" smtClean="0"/>
          </a:p>
          <a:p>
            <a:pPr eaLnBrk="1" hangingPunct="1"/>
            <a:endParaRPr lang="en-US" sz="2400" smtClean="0"/>
          </a:p>
          <a:p>
            <a:pPr eaLnBrk="1" hangingPunct="1"/>
            <a:endParaRPr lang="en-US" sz="2400" smtClean="0"/>
          </a:p>
        </p:txBody>
      </p:sp>
      <p:sp>
        <p:nvSpPr>
          <p:cNvPr id="141315" name="TextBox 4"/>
          <p:cNvSpPr txBox="1">
            <a:spLocks noChangeArrowheads="1"/>
          </p:cNvSpPr>
          <p:nvPr/>
        </p:nvSpPr>
        <p:spPr bwMode="auto">
          <a:xfrm>
            <a:off x="2133600"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1926.1416</a:t>
            </a:r>
          </a:p>
        </p:txBody>
      </p:sp>
      <p:pic>
        <p:nvPicPr>
          <p:cNvPr id="141316" name="Picture 5" descr="Slide11"/>
          <p:cNvPicPr>
            <a:picLocks noChangeAspect="1" noChangeArrowheads="1"/>
          </p:cNvPicPr>
          <p:nvPr/>
        </p:nvPicPr>
        <p:blipFill>
          <a:blip r:embed="rId2"/>
          <a:srcRect/>
          <a:stretch>
            <a:fillRect/>
          </a:stretch>
        </p:blipFill>
        <p:spPr bwMode="auto">
          <a:xfrm>
            <a:off x="6477000" y="1143000"/>
            <a:ext cx="2406650" cy="2819400"/>
          </a:xfrm>
          <a:prstGeom prst="rect">
            <a:avLst/>
          </a:prstGeom>
          <a:noFill/>
          <a:ln w="9525">
            <a:solidFill>
              <a:srgbClr val="990099"/>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pPr eaLnBrk="1" hangingPunct="1"/>
            <a:r>
              <a:rPr lang="en-US" smtClean="0"/>
              <a:t>Includes</a:t>
            </a:r>
            <a:br>
              <a:rPr lang="en-US" smtClean="0"/>
            </a:br>
            <a:endParaRPr lang="en-US" smtClean="0"/>
          </a:p>
        </p:txBody>
      </p:sp>
      <p:sp>
        <p:nvSpPr>
          <p:cNvPr id="105474" name="Content Placeholder 2"/>
          <p:cNvSpPr>
            <a:spLocks noGrp="1"/>
          </p:cNvSpPr>
          <p:nvPr>
            <p:ph sz="half" idx="1"/>
          </p:nvPr>
        </p:nvSpPr>
        <p:spPr/>
        <p:txBody>
          <a:bodyPr/>
          <a:lstStyle/>
          <a:p>
            <a:pPr eaLnBrk="1" hangingPunct="1"/>
            <a:r>
              <a:rPr lang="en-US" sz="1800" smtClean="0"/>
              <a:t>Articulating (knuckle-boom) Cranes</a:t>
            </a:r>
          </a:p>
          <a:p>
            <a:pPr eaLnBrk="1" hangingPunct="1"/>
            <a:r>
              <a:rPr lang="en-US" sz="1800" smtClean="0"/>
              <a:t>Crawler cranes</a:t>
            </a:r>
          </a:p>
          <a:p>
            <a:pPr eaLnBrk="1" hangingPunct="1"/>
            <a:r>
              <a:rPr lang="en-US" sz="1800" smtClean="0"/>
              <a:t>Floating cranes</a:t>
            </a:r>
          </a:p>
          <a:p>
            <a:pPr eaLnBrk="1" hangingPunct="1"/>
            <a:r>
              <a:rPr lang="en-US" sz="1800" smtClean="0"/>
              <a:t>Cranes on barges</a:t>
            </a:r>
          </a:p>
          <a:p>
            <a:pPr eaLnBrk="1" hangingPunct="1"/>
            <a:r>
              <a:rPr lang="en-US" sz="1800" smtClean="0"/>
              <a:t>Locomotive cranes</a:t>
            </a:r>
          </a:p>
          <a:p>
            <a:pPr eaLnBrk="1" hangingPunct="1"/>
            <a:r>
              <a:rPr lang="en-US" sz="1800" smtClean="0"/>
              <a:t>Mobile cranes (wheel- mounted, rough-terrain, all- terrain, commercial truck- mounted, and boom truck cranes)</a:t>
            </a:r>
          </a:p>
          <a:p>
            <a:pPr eaLnBrk="1" hangingPunct="1"/>
            <a:r>
              <a:rPr lang="en-US" sz="1800" b="1" smtClean="0">
                <a:solidFill>
                  <a:srgbClr val="FF0000"/>
                </a:solidFill>
              </a:rPr>
              <a:t>Multi-purpose machines when configured to hoist and lower (by means of a winch or hook) and horizontally move a suspended load</a:t>
            </a:r>
          </a:p>
        </p:txBody>
      </p:sp>
      <p:sp>
        <p:nvSpPr>
          <p:cNvPr id="105475" name="Content Placeholder 3"/>
          <p:cNvSpPr>
            <a:spLocks noGrp="1"/>
          </p:cNvSpPr>
          <p:nvPr>
            <p:ph sz="half" idx="2"/>
          </p:nvPr>
        </p:nvSpPr>
        <p:spPr/>
        <p:txBody>
          <a:bodyPr/>
          <a:lstStyle/>
          <a:p>
            <a:pPr eaLnBrk="1" hangingPunct="1"/>
            <a:r>
              <a:rPr lang="en-US" sz="1800" smtClean="0"/>
              <a:t>Industrial cranes (such as carry-deck cranes); dedicated pile drivers; service/mechanic trucks with a hoisting device</a:t>
            </a:r>
          </a:p>
          <a:p>
            <a:pPr eaLnBrk="1" hangingPunct="1"/>
            <a:r>
              <a:rPr lang="en-US" sz="1800" smtClean="0"/>
              <a:t>Crane on a monorail</a:t>
            </a:r>
          </a:p>
          <a:p>
            <a:pPr eaLnBrk="1" hangingPunct="1"/>
            <a:r>
              <a:rPr lang="en-US" sz="1800" smtClean="0"/>
              <a:t>Tower cranes (such as fixed jib, “hammerhead boom”, luffing boom and self-erecting)</a:t>
            </a:r>
          </a:p>
          <a:p>
            <a:pPr eaLnBrk="1" hangingPunct="1"/>
            <a:r>
              <a:rPr lang="en-US" sz="1800" smtClean="0"/>
              <a:t>Pedestal cranes</a:t>
            </a:r>
          </a:p>
          <a:p>
            <a:pPr eaLnBrk="1" hangingPunct="1"/>
            <a:r>
              <a:rPr lang="en-US" sz="1800" smtClean="0"/>
              <a:t>Portal cranes</a:t>
            </a:r>
          </a:p>
          <a:p>
            <a:pPr eaLnBrk="1" hangingPunct="1"/>
            <a:r>
              <a:rPr lang="en-US" sz="1800" smtClean="0"/>
              <a:t>Overhead and gantry cranes</a:t>
            </a:r>
          </a:p>
          <a:p>
            <a:pPr eaLnBrk="1" hangingPunct="1"/>
            <a:r>
              <a:rPr lang="en-US" sz="1800" smtClean="0"/>
              <a:t>Straddle cranes</a:t>
            </a:r>
          </a:p>
          <a:p>
            <a:pPr eaLnBrk="1" hangingPunct="1"/>
            <a:r>
              <a:rPr lang="en-US" sz="1800" smtClean="0"/>
              <a:t>Side-boom tractors</a:t>
            </a:r>
          </a:p>
          <a:p>
            <a:pPr eaLnBrk="1" hangingPunct="1"/>
            <a:r>
              <a:rPr lang="en-US" sz="1800" smtClean="0"/>
              <a:t>Derricks</a:t>
            </a:r>
          </a:p>
        </p:txBody>
      </p:sp>
      <p:sp>
        <p:nvSpPr>
          <p:cNvPr id="105476" name="TextBox 4"/>
          <p:cNvSpPr txBox="1">
            <a:spLocks noChangeArrowheads="1"/>
          </p:cNvSpPr>
          <p:nvPr/>
        </p:nvSpPr>
        <p:spPr bwMode="auto">
          <a:xfrm>
            <a:off x="2778125"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1926.1400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pPr eaLnBrk="1" hangingPunct="1"/>
            <a:r>
              <a:rPr lang="en-US" smtClean="0"/>
              <a:t>Operations</a:t>
            </a:r>
          </a:p>
        </p:txBody>
      </p:sp>
      <p:sp>
        <p:nvSpPr>
          <p:cNvPr id="142338" name="Content Placeholder 2"/>
          <p:cNvSpPr>
            <a:spLocks noGrp="1"/>
          </p:cNvSpPr>
          <p:nvPr>
            <p:ph idx="1"/>
          </p:nvPr>
        </p:nvSpPr>
        <p:spPr>
          <a:xfrm>
            <a:off x="304800" y="838200"/>
            <a:ext cx="8534400" cy="4387850"/>
          </a:xfrm>
        </p:spPr>
        <p:txBody>
          <a:bodyPr/>
          <a:lstStyle/>
          <a:p>
            <a:pPr eaLnBrk="1" hangingPunct="1"/>
            <a:r>
              <a:rPr lang="en-US" sz="2400" smtClean="0"/>
              <a:t>Operation must follow manufacturer’s recommendations</a:t>
            </a:r>
          </a:p>
          <a:p>
            <a:pPr eaLnBrk="1" hangingPunct="1"/>
            <a:r>
              <a:rPr lang="en-US" sz="2400" smtClean="0"/>
              <a:t>If manufacturer’s recommendations are not available, procedures must be developed by a qualified person</a:t>
            </a:r>
          </a:p>
          <a:p>
            <a:pPr eaLnBrk="1" hangingPunct="1"/>
            <a:r>
              <a:rPr lang="en-US" sz="2400" smtClean="0"/>
              <a:t>If manufacturer’s recommendations are not available, capacities must be developed by an RPE</a:t>
            </a:r>
          </a:p>
          <a:p>
            <a:pPr eaLnBrk="1" hangingPunct="1"/>
            <a:r>
              <a:rPr lang="en-US" sz="2400" smtClean="0">
                <a:solidFill>
                  <a:srgbClr val="FF0000"/>
                </a:solidFill>
              </a:rPr>
              <a:t>Load charts, operator’s manuals, etc. must be readily available in the cab at all times</a:t>
            </a:r>
          </a:p>
          <a:p>
            <a:pPr eaLnBrk="1" hangingPunct="1"/>
            <a:r>
              <a:rPr lang="en-US" sz="2400" smtClean="0"/>
              <a:t>All loads that are to be received must be rigged by a qualified rigger </a:t>
            </a:r>
          </a:p>
          <a:p>
            <a:pPr eaLnBrk="1" hangingPunct="1"/>
            <a:r>
              <a:rPr lang="en-US" sz="2400" smtClean="0"/>
              <a:t>No operator distractions including no cell phone unless used for signaling</a:t>
            </a:r>
          </a:p>
          <a:p>
            <a:pPr eaLnBrk="1" hangingPunct="1"/>
            <a:endParaRPr lang="en-US" sz="2400" smtClean="0"/>
          </a:p>
        </p:txBody>
      </p:sp>
      <p:sp>
        <p:nvSpPr>
          <p:cNvPr id="142339" name="TextBox 4"/>
          <p:cNvSpPr txBox="1">
            <a:spLocks noChangeArrowheads="1"/>
          </p:cNvSpPr>
          <p:nvPr/>
        </p:nvSpPr>
        <p:spPr bwMode="auto">
          <a:xfrm>
            <a:off x="2133600"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1926.1417</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pPr eaLnBrk="1" hangingPunct="1"/>
            <a:r>
              <a:rPr lang="en-US" smtClean="0"/>
              <a:t>Operations</a:t>
            </a:r>
          </a:p>
        </p:txBody>
      </p:sp>
      <p:sp>
        <p:nvSpPr>
          <p:cNvPr id="143362" name="Content Placeholder 2"/>
          <p:cNvSpPr>
            <a:spLocks noGrp="1"/>
          </p:cNvSpPr>
          <p:nvPr>
            <p:ph idx="1"/>
          </p:nvPr>
        </p:nvSpPr>
        <p:spPr>
          <a:xfrm>
            <a:off x="304800" y="838200"/>
            <a:ext cx="8534400" cy="4387850"/>
          </a:xfrm>
        </p:spPr>
        <p:txBody>
          <a:bodyPr/>
          <a:lstStyle/>
          <a:p>
            <a:pPr eaLnBrk="1" hangingPunct="1"/>
            <a:r>
              <a:rPr lang="en-US" sz="2400" smtClean="0"/>
              <a:t>Suspended loads cannot be left unattended unless specific requirements are met</a:t>
            </a:r>
          </a:p>
          <a:p>
            <a:pPr eaLnBrk="1" hangingPunct="1"/>
            <a:r>
              <a:rPr lang="en-US" sz="2400" smtClean="0"/>
              <a:t>Tag Out requirement for out of service equipment</a:t>
            </a:r>
          </a:p>
          <a:p>
            <a:pPr eaLnBrk="1" hangingPunct="1"/>
            <a:r>
              <a:rPr lang="en-US" sz="2400" smtClean="0"/>
              <a:t>Storm warning requirement for equipment securing</a:t>
            </a:r>
          </a:p>
          <a:p>
            <a:pPr eaLnBrk="1" hangingPunct="1"/>
            <a:r>
              <a:rPr lang="en-US" sz="2400" smtClean="0"/>
              <a:t>Notification of required repairs by operator (in writing)</a:t>
            </a:r>
          </a:p>
          <a:p>
            <a:pPr eaLnBrk="1" hangingPunct="1"/>
            <a:r>
              <a:rPr lang="en-US" sz="2400" smtClean="0"/>
              <a:t>Various operational requirements &amp; restrictions</a:t>
            </a:r>
          </a:p>
          <a:p>
            <a:pPr eaLnBrk="1" hangingPunct="1"/>
            <a:r>
              <a:rPr lang="en-US" sz="2400" smtClean="0">
                <a:solidFill>
                  <a:srgbClr val="FF0000"/>
                </a:solidFill>
              </a:rPr>
              <a:t>Equipment must not be operated in excess of its rated capacity</a:t>
            </a:r>
          </a:p>
          <a:p>
            <a:pPr eaLnBrk="1" hangingPunct="1"/>
            <a:r>
              <a:rPr lang="en-US" sz="2400" smtClean="0">
                <a:solidFill>
                  <a:srgbClr val="FF0000"/>
                </a:solidFill>
              </a:rPr>
              <a:t>Operator must verify the load is within the rated capacity of the equipment using various means</a:t>
            </a:r>
          </a:p>
        </p:txBody>
      </p:sp>
      <p:sp>
        <p:nvSpPr>
          <p:cNvPr id="143363" name="TextBox 4"/>
          <p:cNvSpPr txBox="1">
            <a:spLocks noChangeArrowheads="1"/>
          </p:cNvSpPr>
          <p:nvPr/>
        </p:nvSpPr>
        <p:spPr bwMode="auto">
          <a:xfrm>
            <a:off x="2133600"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1926.1417</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pPr eaLnBrk="1" hangingPunct="1"/>
            <a:r>
              <a:rPr lang="en-US" smtClean="0"/>
              <a:t>Authority to Stop Work</a:t>
            </a:r>
          </a:p>
        </p:txBody>
      </p:sp>
      <p:sp>
        <p:nvSpPr>
          <p:cNvPr id="144386" name="Content Placeholder 2"/>
          <p:cNvSpPr>
            <a:spLocks noGrp="1"/>
          </p:cNvSpPr>
          <p:nvPr>
            <p:ph idx="1"/>
          </p:nvPr>
        </p:nvSpPr>
        <p:spPr>
          <a:xfrm>
            <a:off x="304800" y="1098550"/>
            <a:ext cx="8077200" cy="4387850"/>
          </a:xfrm>
        </p:spPr>
        <p:txBody>
          <a:bodyPr/>
          <a:lstStyle/>
          <a:p>
            <a:pPr eaLnBrk="1" hangingPunct="1">
              <a:buFont typeface="Wingdings" pitchFamily="2" charset="2"/>
              <a:buNone/>
            </a:pPr>
            <a:r>
              <a:rPr lang="en-US" sz="2800" smtClean="0"/>
              <a:t>	Whenever there is a concern as to safety, the operator must have the authority to stop and refuse to handle loads until a qualified person has determined that safety has been assured</a:t>
            </a:r>
          </a:p>
        </p:txBody>
      </p:sp>
      <p:sp>
        <p:nvSpPr>
          <p:cNvPr id="144387" name="TextBox 4"/>
          <p:cNvSpPr txBox="1">
            <a:spLocks noChangeArrowheads="1"/>
          </p:cNvSpPr>
          <p:nvPr/>
        </p:nvSpPr>
        <p:spPr bwMode="auto">
          <a:xfrm>
            <a:off x="2133600"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1926.1418</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p:txBody>
          <a:bodyPr/>
          <a:lstStyle/>
          <a:p>
            <a:pPr eaLnBrk="1" hangingPunct="1"/>
            <a:r>
              <a:rPr lang="en-US" smtClean="0"/>
              <a:t>Signals</a:t>
            </a:r>
          </a:p>
        </p:txBody>
      </p:sp>
      <p:sp>
        <p:nvSpPr>
          <p:cNvPr id="145410" name="Content Placeholder 2"/>
          <p:cNvSpPr>
            <a:spLocks noGrp="1"/>
          </p:cNvSpPr>
          <p:nvPr>
            <p:ph idx="1"/>
          </p:nvPr>
        </p:nvSpPr>
        <p:spPr>
          <a:xfrm>
            <a:off x="365125" y="958850"/>
            <a:ext cx="3902075" cy="4387850"/>
          </a:xfrm>
        </p:spPr>
        <p:txBody>
          <a:bodyPr/>
          <a:lstStyle/>
          <a:p>
            <a:pPr eaLnBrk="1" hangingPunct="1">
              <a:buFont typeface="Wingdings" pitchFamily="2" charset="2"/>
              <a:buNone/>
            </a:pPr>
            <a:r>
              <a:rPr lang="en-US" sz="2800" b="1" smtClean="0"/>
              <a:t>	Signal Person - When Required:</a:t>
            </a:r>
          </a:p>
          <a:p>
            <a:pPr lvl="1" eaLnBrk="1" hangingPunct="1"/>
            <a:r>
              <a:rPr lang="en-US" sz="2600" smtClean="0"/>
              <a:t>Point of operation not in full view of operator</a:t>
            </a:r>
          </a:p>
          <a:p>
            <a:pPr lvl="1" eaLnBrk="1" hangingPunct="1"/>
            <a:r>
              <a:rPr lang="en-US" sz="2600" smtClean="0"/>
              <a:t>View of direction of travel is obstructed</a:t>
            </a:r>
          </a:p>
          <a:p>
            <a:pPr lvl="1" eaLnBrk="1" hangingPunct="1"/>
            <a:r>
              <a:rPr lang="en-US" sz="2600" smtClean="0"/>
              <a:t>Site specific safety concerns</a:t>
            </a:r>
          </a:p>
        </p:txBody>
      </p:sp>
      <p:sp>
        <p:nvSpPr>
          <p:cNvPr id="145411" name="TextBox 3"/>
          <p:cNvSpPr txBox="1">
            <a:spLocks noChangeArrowheads="1"/>
          </p:cNvSpPr>
          <p:nvPr/>
        </p:nvSpPr>
        <p:spPr bwMode="auto">
          <a:xfrm>
            <a:off x="2133600" y="5862638"/>
            <a:ext cx="3624263" cy="457200"/>
          </a:xfrm>
          <a:prstGeom prst="rect">
            <a:avLst/>
          </a:prstGeom>
          <a:noFill/>
          <a:ln w="9525">
            <a:noFill/>
            <a:miter lim="800000"/>
            <a:headEnd/>
            <a:tailEnd/>
          </a:ln>
        </p:spPr>
        <p:txBody>
          <a:bodyPr wrap="none">
            <a:spAutoFit/>
          </a:bodyPr>
          <a:lstStyle/>
          <a:p>
            <a:r>
              <a:rPr lang="en-US" sz="2400" b="1">
                <a:solidFill>
                  <a:schemeClr val="bg1"/>
                </a:solidFill>
              </a:rPr>
              <a:t>1926.1419 through 1422</a:t>
            </a:r>
          </a:p>
        </p:txBody>
      </p:sp>
      <p:sp>
        <p:nvSpPr>
          <p:cNvPr id="5" name="Content Placeholder 2"/>
          <p:cNvSpPr txBox="1">
            <a:spLocks/>
          </p:cNvSpPr>
          <p:nvPr/>
        </p:nvSpPr>
        <p:spPr bwMode="auto">
          <a:xfrm>
            <a:off x="4419600" y="1111250"/>
            <a:ext cx="4267200" cy="4387850"/>
          </a:xfrm>
          <a:prstGeom prst="rect">
            <a:avLst/>
          </a:prstGeom>
          <a:noFill/>
          <a:ln w="9525">
            <a:noFill/>
            <a:miter lim="800000"/>
            <a:headEnd/>
            <a:tailEnd/>
          </a:ln>
          <a:effectLst/>
        </p:spPr>
        <p:txBody>
          <a:bodyPr tIns="182880" bIns="0"/>
          <a:lstStyle/>
          <a:p>
            <a:pPr marL="742950" lvl="1" indent="-285750">
              <a:spcBef>
                <a:spcPct val="10000"/>
              </a:spcBef>
              <a:spcAft>
                <a:spcPct val="10000"/>
              </a:spcAft>
              <a:buSzPct val="90000"/>
              <a:defRPr/>
            </a:pPr>
            <a:r>
              <a:rPr lang="en-US" sz="2800" b="1" kern="0" dirty="0">
                <a:latin typeface="+mn-lt"/>
              </a:rPr>
              <a:t>Signal Types:</a:t>
            </a:r>
            <a:endParaRPr lang="en-US" sz="2800" kern="0" dirty="0">
              <a:latin typeface="+mn-lt"/>
            </a:endParaRPr>
          </a:p>
          <a:p>
            <a:pPr marL="742950" lvl="1" indent="-285750">
              <a:spcBef>
                <a:spcPct val="10000"/>
              </a:spcBef>
              <a:spcAft>
                <a:spcPct val="10000"/>
              </a:spcAft>
              <a:buSzPct val="90000"/>
              <a:buFont typeface="Arial" pitchFamily="34" charset="0"/>
              <a:buChar char="•"/>
              <a:defRPr/>
            </a:pPr>
            <a:r>
              <a:rPr lang="en-US" sz="2800" kern="0" dirty="0">
                <a:latin typeface="+mn-lt"/>
              </a:rPr>
              <a:t>Hand, voice, audible or “new”</a:t>
            </a:r>
            <a:endParaRPr lang="en-US" sz="3200" kern="0" dirty="0">
              <a:latin typeface="+mn-lt"/>
            </a:endParaRPr>
          </a:p>
          <a:p>
            <a:pPr marL="742950" lvl="1" indent="-285750">
              <a:spcBef>
                <a:spcPct val="10000"/>
              </a:spcBef>
              <a:spcAft>
                <a:spcPct val="10000"/>
              </a:spcAft>
              <a:buSzPct val="90000"/>
              <a:buFont typeface="Arial" pitchFamily="34" charset="0"/>
              <a:buChar char="•"/>
              <a:defRPr/>
            </a:pPr>
            <a:r>
              <a:rPr lang="en-US" sz="2800" kern="0" dirty="0">
                <a:latin typeface="+mn-lt"/>
              </a:rPr>
              <a:t>Only time an operator can use a cell phone while lifting</a:t>
            </a:r>
          </a:p>
          <a:p>
            <a:pPr marL="342900" indent="-342900">
              <a:spcBef>
                <a:spcPct val="10000"/>
              </a:spcBef>
              <a:spcAft>
                <a:spcPct val="10000"/>
              </a:spcAft>
              <a:buClr>
                <a:srgbClr val="192299"/>
              </a:buClr>
              <a:buSzPct val="90000"/>
              <a:buFont typeface="Wingdings" pitchFamily="2" charset="2"/>
              <a:buChar char="«"/>
              <a:defRPr/>
            </a:pPr>
            <a:endParaRPr lang="en-US" sz="3000" kern="0" dirty="0">
              <a:latin typeface="+mn-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Content Placeholder 2"/>
          <p:cNvSpPr>
            <a:spLocks noGrp="1"/>
          </p:cNvSpPr>
          <p:nvPr>
            <p:ph type="body" idx="1"/>
          </p:nvPr>
        </p:nvSpPr>
        <p:spPr>
          <a:xfrm>
            <a:off x="365125" y="1174750"/>
            <a:ext cx="2682875" cy="4387850"/>
          </a:xfrm>
        </p:spPr>
        <p:txBody>
          <a:bodyPr/>
          <a:lstStyle/>
          <a:p>
            <a:pPr>
              <a:lnSpc>
                <a:spcPct val="90000"/>
              </a:lnSpc>
            </a:pPr>
            <a:r>
              <a:rPr lang="en-US" sz="2400" smtClean="0"/>
              <a:t>Hand signals must be posted on or near the equipment</a:t>
            </a:r>
          </a:p>
          <a:p>
            <a:pPr>
              <a:lnSpc>
                <a:spcPct val="90000"/>
              </a:lnSpc>
            </a:pPr>
            <a:r>
              <a:rPr lang="en-US" sz="2400" smtClean="0"/>
              <a:t>If voice signals used, operator &amp; signalman must meet in advance to discuss signals</a:t>
            </a:r>
          </a:p>
          <a:p>
            <a:pPr eaLnBrk="1" hangingPunct="1">
              <a:lnSpc>
                <a:spcPct val="90000"/>
              </a:lnSpc>
              <a:spcBef>
                <a:spcPct val="0"/>
              </a:spcBef>
            </a:pPr>
            <a:endParaRPr lang="en-US" sz="2400" smtClean="0"/>
          </a:p>
        </p:txBody>
      </p:sp>
      <p:sp>
        <p:nvSpPr>
          <p:cNvPr id="146434" name="TextBox 3"/>
          <p:cNvSpPr txBox="1">
            <a:spLocks noChangeArrowheads="1"/>
          </p:cNvSpPr>
          <p:nvPr/>
        </p:nvSpPr>
        <p:spPr bwMode="auto">
          <a:xfrm>
            <a:off x="2133600" y="5862638"/>
            <a:ext cx="3624263" cy="457200"/>
          </a:xfrm>
          <a:prstGeom prst="rect">
            <a:avLst/>
          </a:prstGeom>
          <a:noFill/>
          <a:ln w="9525">
            <a:noFill/>
            <a:miter lim="800000"/>
            <a:headEnd/>
            <a:tailEnd/>
          </a:ln>
        </p:spPr>
        <p:txBody>
          <a:bodyPr wrap="none">
            <a:spAutoFit/>
          </a:bodyPr>
          <a:lstStyle/>
          <a:p>
            <a:r>
              <a:rPr lang="en-US" sz="2400" b="1">
                <a:solidFill>
                  <a:schemeClr val="bg1"/>
                </a:solidFill>
              </a:rPr>
              <a:t>1926.1419 through 1422</a:t>
            </a:r>
          </a:p>
        </p:txBody>
      </p:sp>
      <p:sp>
        <p:nvSpPr>
          <p:cNvPr id="146435" name="Title 1"/>
          <p:cNvSpPr>
            <a:spLocks noGrp="1"/>
          </p:cNvSpPr>
          <p:nvPr>
            <p:ph type="title"/>
          </p:nvPr>
        </p:nvSpPr>
        <p:spPr/>
        <p:txBody>
          <a:bodyPr/>
          <a:lstStyle/>
          <a:p>
            <a:pPr eaLnBrk="1" hangingPunct="1"/>
            <a:r>
              <a:rPr lang="en-US" smtClean="0"/>
              <a:t>Signals</a:t>
            </a:r>
          </a:p>
        </p:txBody>
      </p:sp>
      <p:pic>
        <p:nvPicPr>
          <p:cNvPr id="146436" name="Picture 8" descr="hand_signals"/>
          <p:cNvPicPr>
            <a:picLocks noChangeAspect="1" noChangeArrowheads="1"/>
          </p:cNvPicPr>
          <p:nvPr/>
        </p:nvPicPr>
        <p:blipFill>
          <a:blip r:embed="rId2"/>
          <a:srcRect/>
          <a:stretch>
            <a:fillRect/>
          </a:stretch>
        </p:blipFill>
        <p:spPr bwMode="auto">
          <a:xfrm>
            <a:off x="3124200" y="1295400"/>
            <a:ext cx="5734050" cy="360997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p:txBody>
          <a:bodyPr/>
          <a:lstStyle/>
          <a:p>
            <a:pPr eaLnBrk="1" hangingPunct="1"/>
            <a:r>
              <a:rPr lang="en-US" smtClean="0"/>
              <a:t>Signal Person Qualifications</a:t>
            </a:r>
            <a:br>
              <a:rPr lang="en-US" smtClean="0"/>
            </a:br>
            <a:endParaRPr lang="en-US" smtClean="0"/>
          </a:p>
        </p:txBody>
      </p:sp>
      <p:graphicFrame>
        <p:nvGraphicFramePr>
          <p:cNvPr id="146455" name="Group 23"/>
          <p:cNvGraphicFramePr>
            <a:graphicFrameLocks noGrp="1"/>
          </p:cNvGraphicFramePr>
          <p:nvPr/>
        </p:nvGraphicFramePr>
        <p:xfrm>
          <a:off x="381000" y="1066800"/>
          <a:ext cx="8382000" cy="2524125"/>
        </p:xfrm>
        <a:graphic>
          <a:graphicData uri="http://schemas.openxmlformats.org/drawingml/2006/table">
            <a:tbl>
              <a:tblPr/>
              <a:tblGrid>
                <a:gridCol w="3589338"/>
                <a:gridCol w="2506662"/>
                <a:gridCol w="2286000"/>
              </a:tblGrid>
              <a:tr h="6159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Calibri" pitchFamily="34" charset="0"/>
                          <a:cs typeface="Times New Roman" pitchFamily="18" charset="0"/>
                        </a:rPr>
                        <a:t>Qualification</a:t>
                      </a:r>
                      <a:endParaRPr kumimoji="0" lang="en-US" sz="2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Calibri" pitchFamily="34" charset="0"/>
                          <a:cs typeface="Times New Roman" pitchFamily="18" charset="0"/>
                        </a:rPr>
                        <a:t>Documentation Required?</a:t>
                      </a:r>
                      <a:endParaRPr kumimoji="0" lang="en-US" sz="2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Calibri" pitchFamily="34" charset="0"/>
                          <a:cs typeface="Times New Roman" pitchFamily="18" charset="0"/>
                        </a:rPr>
                        <a:t>Portable?</a:t>
                      </a:r>
                      <a:endParaRPr kumimoji="0" lang="en-US" sz="2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59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Calibri" pitchFamily="34" charset="0"/>
                          <a:cs typeface="Times New Roman" pitchFamily="18" charset="0"/>
                        </a:rPr>
                        <a:t>3rd Party Qualified Evaluator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Calibri" pitchFamily="34" charset="0"/>
                          <a:cs typeface="Times New Roman" pitchFamily="18" charset="0"/>
                        </a:rPr>
                        <a:t>Yes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Calibri" pitchFamily="34" charset="0"/>
                          <a:cs typeface="Times New Roman" pitchFamily="18" charset="0"/>
                        </a:rPr>
                        <a:t>Yes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59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Calibri" pitchFamily="34" charset="0"/>
                          <a:cs typeface="Times New Roman" pitchFamily="18" charset="0"/>
                        </a:rPr>
                        <a:t>Employer Qualified Evaluator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Calibri" pitchFamily="34" charset="0"/>
                          <a:cs typeface="Times New Roman" pitchFamily="18" charset="0"/>
                        </a:rPr>
                        <a:t>Yes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Calibri" pitchFamily="34" charset="0"/>
                          <a:cs typeface="Times New Roman" pitchFamily="18" charset="0"/>
                        </a:rPr>
                        <a:t>No</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7476" name="Content Placeholder 2"/>
          <p:cNvSpPr>
            <a:spLocks/>
          </p:cNvSpPr>
          <p:nvPr/>
        </p:nvSpPr>
        <p:spPr bwMode="auto">
          <a:xfrm>
            <a:off x="457200" y="3505200"/>
            <a:ext cx="8410575" cy="927100"/>
          </a:xfrm>
          <a:prstGeom prst="rect">
            <a:avLst/>
          </a:prstGeom>
          <a:noFill/>
          <a:ln w="9525">
            <a:noFill/>
            <a:miter lim="800000"/>
            <a:headEnd/>
            <a:tailEnd/>
          </a:ln>
        </p:spPr>
        <p:txBody>
          <a:bodyPr tIns="182880" bIns="0"/>
          <a:lstStyle/>
          <a:p>
            <a:pPr marL="742950" lvl="1" indent="-285750" eaLnBrk="0" hangingPunct="0">
              <a:spcBef>
                <a:spcPct val="10000"/>
              </a:spcBef>
              <a:spcAft>
                <a:spcPct val="10000"/>
              </a:spcAft>
              <a:buClr>
                <a:srgbClr val="0F3B82"/>
              </a:buClr>
              <a:buSzPct val="90000"/>
              <a:buFont typeface="Wingdings" pitchFamily="2" charset="2"/>
              <a:buChar char="«"/>
            </a:pPr>
            <a:r>
              <a:rPr lang="en-US" sz="2400"/>
              <a:t>Know &amp; understand signals</a:t>
            </a:r>
          </a:p>
          <a:p>
            <a:pPr marL="742950" lvl="1" indent="-285750" eaLnBrk="0" hangingPunct="0">
              <a:spcBef>
                <a:spcPct val="10000"/>
              </a:spcBef>
              <a:spcAft>
                <a:spcPct val="10000"/>
              </a:spcAft>
              <a:buClr>
                <a:srgbClr val="0F3B82"/>
              </a:buClr>
              <a:buSzPct val="90000"/>
              <a:buFont typeface="Wingdings" pitchFamily="2" charset="2"/>
              <a:buChar char="«"/>
            </a:pPr>
            <a:r>
              <a:rPr lang="en-US" sz="2400"/>
              <a:t>Competent in using signals</a:t>
            </a:r>
          </a:p>
          <a:p>
            <a:pPr marL="742950" lvl="1" indent="-285750" eaLnBrk="0" hangingPunct="0">
              <a:spcBef>
                <a:spcPct val="10000"/>
              </a:spcBef>
              <a:spcAft>
                <a:spcPct val="10000"/>
              </a:spcAft>
              <a:buClr>
                <a:srgbClr val="0F3B82"/>
              </a:buClr>
              <a:buSzPct val="90000"/>
              <a:buFont typeface="Wingdings" pitchFamily="2" charset="2"/>
              <a:buChar char="«"/>
            </a:pPr>
            <a:r>
              <a:rPr lang="en-US" sz="2400"/>
              <a:t>Basic understanding of crane operation</a:t>
            </a:r>
          </a:p>
          <a:p>
            <a:pPr marL="742950" lvl="1" indent="-285750" eaLnBrk="0" hangingPunct="0">
              <a:spcBef>
                <a:spcPct val="10000"/>
              </a:spcBef>
              <a:spcAft>
                <a:spcPct val="10000"/>
              </a:spcAft>
              <a:buClr>
                <a:srgbClr val="0F3B82"/>
              </a:buClr>
              <a:buSzPct val="90000"/>
              <a:buFont typeface="Wingdings" pitchFamily="2" charset="2"/>
              <a:buChar char="«"/>
            </a:pPr>
            <a:r>
              <a:rPr lang="en-US" sz="2400"/>
              <a:t>Verbal or written test &amp; practical test</a:t>
            </a:r>
          </a:p>
        </p:txBody>
      </p:sp>
      <p:sp>
        <p:nvSpPr>
          <p:cNvPr id="147477" name="TextBox 3"/>
          <p:cNvSpPr txBox="1">
            <a:spLocks noChangeArrowheads="1"/>
          </p:cNvSpPr>
          <p:nvPr/>
        </p:nvSpPr>
        <p:spPr bwMode="auto">
          <a:xfrm>
            <a:off x="2133600" y="5862638"/>
            <a:ext cx="1627188" cy="457200"/>
          </a:xfrm>
          <a:prstGeom prst="rect">
            <a:avLst/>
          </a:prstGeom>
          <a:noFill/>
          <a:ln w="9525">
            <a:noFill/>
            <a:miter lim="800000"/>
            <a:headEnd/>
            <a:tailEnd/>
          </a:ln>
        </p:spPr>
        <p:txBody>
          <a:bodyPr wrap="none">
            <a:spAutoFit/>
          </a:bodyPr>
          <a:lstStyle/>
          <a:p>
            <a:r>
              <a:rPr lang="en-US" sz="2400" b="1">
                <a:solidFill>
                  <a:schemeClr val="bg1"/>
                </a:solidFill>
              </a:rPr>
              <a:t>1926.1428</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idx="4294967295"/>
          </p:nvPr>
        </p:nvSpPr>
        <p:spPr/>
        <p:txBody>
          <a:bodyPr/>
          <a:lstStyle/>
          <a:p>
            <a:pPr eaLnBrk="1" hangingPunct="1"/>
            <a:r>
              <a:rPr lang="en-US" smtClean="0"/>
              <a:t>Fall Protection</a:t>
            </a:r>
          </a:p>
        </p:txBody>
      </p:sp>
      <p:sp>
        <p:nvSpPr>
          <p:cNvPr id="148482" name="Content Placeholder 2"/>
          <p:cNvSpPr>
            <a:spLocks noGrp="1"/>
          </p:cNvSpPr>
          <p:nvPr>
            <p:ph idx="4294967295"/>
          </p:nvPr>
        </p:nvSpPr>
        <p:spPr>
          <a:xfrm>
            <a:off x="304800" y="838200"/>
            <a:ext cx="8410575" cy="4387850"/>
          </a:xfrm>
        </p:spPr>
        <p:txBody>
          <a:bodyPr/>
          <a:lstStyle/>
          <a:p>
            <a:pPr eaLnBrk="1" hangingPunct="1"/>
            <a:r>
              <a:rPr lang="en-US" sz="2600" smtClean="0"/>
              <a:t>Specific rules for physical protective systems (walkways, guardrails, etc.) on cranes built after 11/8/2011</a:t>
            </a:r>
          </a:p>
          <a:p>
            <a:pPr eaLnBrk="1" hangingPunct="1"/>
            <a:r>
              <a:rPr lang="en-US" sz="2600" smtClean="0"/>
              <a:t>Tie off requirement at 6 feet for non-assembly &amp; disassembly work (horizontal lattice boom is 15 feet)</a:t>
            </a:r>
          </a:p>
          <a:p>
            <a:pPr eaLnBrk="1" hangingPunct="1"/>
            <a:r>
              <a:rPr lang="en-US" sz="2600" smtClean="0"/>
              <a:t>Tie off req’s15 feet for assembly &amp; disassembly work</a:t>
            </a:r>
          </a:p>
          <a:p>
            <a:pPr eaLnBrk="1" hangingPunct="1"/>
            <a:r>
              <a:rPr lang="en-US" sz="2600" smtClean="0"/>
              <a:t>Specific requirements for fall arrest &amp; restraint anchorage</a:t>
            </a:r>
          </a:p>
          <a:p>
            <a:pPr eaLnBrk="1" hangingPunct="1"/>
            <a:r>
              <a:rPr lang="en-US" sz="2600" b="1" smtClean="0">
                <a:solidFill>
                  <a:srgbClr val="FF0000"/>
                </a:solidFill>
              </a:rPr>
              <a:t>Anchorage to load line is allowed in specific situations</a:t>
            </a:r>
          </a:p>
        </p:txBody>
      </p:sp>
      <p:sp>
        <p:nvSpPr>
          <p:cNvPr id="148483" name="TextBox 3"/>
          <p:cNvSpPr txBox="1">
            <a:spLocks noChangeArrowheads="1"/>
          </p:cNvSpPr>
          <p:nvPr/>
        </p:nvSpPr>
        <p:spPr bwMode="auto">
          <a:xfrm>
            <a:off x="2133600" y="5862638"/>
            <a:ext cx="1627188" cy="457200"/>
          </a:xfrm>
          <a:prstGeom prst="rect">
            <a:avLst/>
          </a:prstGeom>
          <a:noFill/>
          <a:ln w="9525">
            <a:noFill/>
            <a:miter lim="800000"/>
            <a:headEnd/>
            <a:tailEnd/>
          </a:ln>
        </p:spPr>
        <p:txBody>
          <a:bodyPr wrap="none">
            <a:spAutoFit/>
          </a:bodyPr>
          <a:lstStyle/>
          <a:p>
            <a:r>
              <a:rPr lang="en-US" sz="2400" b="1">
                <a:solidFill>
                  <a:schemeClr val="bg1"/>
                </a:solidFill>
              </a:rPr>
              <a:t>1926.1423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idx="4294967295"/>
          </p:nvPr>
        </p:nvSpPr>
        <p:spPr/>
        <p:txBody>
          <a:bodyPr/>
          <a:lstStyle/>
          <a:p>
            <a:pPr eaLnBrk="1" hangingPunct="1"/>
            <a:r>
              <a:rPr lang="en-US" smtClean="0"/>
              <a:t>Work Zone Safety</a:t>
            </a:r>
          </a:p>
        </p:txBody>
      </p:sp>
      <p:sp>
        <p:nvSpPr>
          <p:cNvPr id="149506" name="Content Placeholder 2"/>
          <p:cNvSpPr>
            <a:spLocks noGrp="1"/>
          </p:cNvSpPr>
          <p:nvPr>
            <p:ph idx="4294967295"/>
          </p:nvPr>
        </p:nvSpPr>
        <p:spPr>
          <a:xfrm>
            <a:off x="304800" y="838200"/>
            <a:ext cx="8410575" cy="4387850"/>
          </a:xfrm>
        </p:spPr>
        <p:txBody>
          <a:bodyPr/>
          <a:lstStyle/>
          <a:p>
            <a:pPr eaLnBrk="1" hangingPunct="1"/>
            <a:r>
              <a:rPr lang="en-US" sz="2800" smtClean="0"/>
              <a:t>Swing radius hazards (counterweights) must be protected by warning lines or other systems. Must include signage that says, “Danger – Swing/Crush Zone”</a:t>
            </a:r>
          </a:p>
          <a:p>
            <a:pPr eaLnBrk="1" hangingPunct="1"/>
            <a:r>
              <a:rPr lang="en-US" sz="2800" smtClean="0"/>
              <a:t>Employees must be trained in how to ID this hazard</a:t>
            </a:r>
          </a:p>
          <a:p>
            <a:pPr eaLnBrk="1" hangingPunct="1"/>
            <a:r>
              <a:rPr lang="en-US" sz="2800" smtClean="0"/>
              <a:t>When employees work in this area, specific controls apply</a:t>
            </a:r>
          </a:p>
        </p:txBody>
      </p:sp>
      <p:sp>
        <p:nvSpPr>
          <p:cNvPr id="149507" name="TextBox 3"/>
          <p:cNvSpPr txBox="1">
            <a:spLocks noChangeArrowheads="1"/>
          </p:cNvSpPr>
          <p:nvPr/>
        </p:nvSpPr>
        <p:spPr bwMode="auto">
          <a:xfrm>
            <a:off x="2133600" y="5862638"/>
            <a:ext cx="1627188" cy="457200"/>
          </a:xfrm>
          <a:prstGeom prst="rect">
            <a:avLst/>
          </a:prstGeom>
          <a:noFill/>
          <a:ln w="9525">
            <a:noFill/>
            <a:miter lim="800000"/>
            <a:headEnd/>
            <a:tailEnd/>
          </a:ln>
        </p:spPr>
        <p:txBody>
          <a:bodyPr wrap="none">
            <a:spAutoFit/>
          </a:bodyPr>
          <a:lstStyle/>
          <a:p>
            <a:r>
              <a:rPr lang="en-US" sz="2400" b="1">
                <a:solidFill>
                  <a:schemeClr val="bg1"/>
                </a:solidFill>
              </a:rPr>
              <a:t>1926.1424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p:txBody>
          <a:bodyPr/>
          <a:lstStyle/>
          <a:p>
            <a:r>
              <a:rPr lang="en-US" smtClean="0"/>
              <a:t>Operator Qualification &amp; Certification</a:t>
            </a:r>
          </a:p>
        </p:txBody>
      </p:sp>
      <p:sp>
        <p:nvSpPr>
          <p:cNvPr id="160771" name="Rectangle 3"/>
          <p:cNvSpPr>
            <a:spLocks noGrp="1" noChangeArrowheads="1"/>
          </p:cNvSpPr>
          <p:nvPr>
            <p:ph type="body" idx="4294967295"/>
          </p:nvPr>
        </p:nvSpPr>
        <p:spPr/>
        <p:txBody>
          <a:bodyPr/>
          <a:lstStyle/>
          <a:p>
            <a:pPr>
              <a:lnSpc>
                <a:spcPct val="90000"/>
              </a:lnSpc>
            </a:pPr>
            <a:r>
              <a:rPr lang="en-US" b="1" smtClean="0">
                <a:solidFill>
                  <a:srgbClr val="FF0000"/>
                </a:solidFill>
              </a:rPr>
              <a:t>All operators must be either qualified/certified per the standard or be operating during a training period per the standard</a:t>
            </a:r>
          </a:p>
          <a:p>
            <a:pPr>
              <a:lnSpc>
                <a:spcPct val="90000"/>
              </a:lnSpc>
            </a:pPr>
            <a:r>
              <a:rPr lang="en-US" smtClean="0"/>
              <a:t>Operator qualification/certification is not required for operators of derricks, sideboom cranes, or equipment with maximum manufacturer-rated hoisting/lifting capacity of 2,000 pounds or less</a:t>
            </a:r>
          </a:p>
          <a:p>
            <a:pPr>
              <a:lnSpc>
                <a:spcPct val="90000"/>
              </a:lnSpc>
            </a:pPr>
            <a:endParaRPr lang="en-US" smtClean="0"/>
          </a:p>
        </p:txBody>
      </p:sp>
      <p:sp>
        <p:nvSpPr>
          <p:cNvPr id="160772" name="TextBox 3"/>
          <p:cNvSpPr txBox="1">
            <a:spLocks noChangeArrowheads="1"/>
          </p:cNvSpPr>
          <p:nvPr/>
        </p:nvSpPr>
        <p:spPr bwMode="auto">
          <a:xfrm>
            <a:off x="2133600" y="5862638"/>
            <a:ext cx="1627188" cy="457200"/>
          </a:xfrm>
          <a:prstGeom prst="rect">
            <a:avLst/>
          </a:prstGeom>
          <a:noFill/>
          <a:ln w="9525">
            <a:noFill/>
            <a:miter lim="800000"/>
            <a:headEnd/>
            <a:tailEnd/>
          </a:ln>
        </p:spPr>
        <p:txBody>
          <a:bodyPr wrap="none">
            <a:spAutoFit/>
          </a:bodyPr>
          <a:lstStyle/>
          <a:p>
            <a:r>
              <a:rPr lang="en-US" sz="2400" b="1">
                <a:solidFill>
                  <a:schemeClr val="bg1"/>
                </a:solidFill>
              </a:rPr>
              <a:t>1926.1427</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a:lstStyle/>
          <a:p>
            <a:r>
              <a:rPr lang="en-US" smtClean="0"/>
              <a:t>Operator Qualification &amp; Certification</a:t>
            </a:r>
          </a:p>
        </p:txBody>
      </p:sp>
      <p:sp>
        <p:nvSpPr>
          <p:cNvPr id="151556" name="TextBox 3"/>
          <p:cNvSpPr txBox="1">
            <a:spLocks noChangeArrowheads="1"/>
          </p:cNvSpPr>
          <p:nvPr/>
        </p:nvSpPr>
        <p:spPr bwMode="auto">
          <a:xfrm>
            <a:off x="2133600" y="5862638"/>
            <a:ext cx="1627188" cy="457200"/>
          </a:xfrm>
          <a:prstGeom prst="rect">
            <a:avLst/>
          </a:prstGeom>
          <a:noFill/>
          <a:ln w="9525">
            <a:noFill/>
            <a:miter lim="800000"/>
            <a:headEnd/>
            <a:tailEnd/>
          </a:ln>
        </p:spPr>
        <p:txBody>
          <a:bodyPr wrap="none">
            <a:spAutoFit/>
          </a:bodyPr>
          <a:lstStyle/>
          <a:p>
            <a:r>
              <a:rPr lang="en-US" sz="2400" b="1">
                <a:solidFill>
                  <a:schemeClr val="bg1"/>
                </a:solidFill>
              </a:rPr>
              <a:t>1926.1427</a:t>
            </a:r>
          </a:p>
        </p:txBody>
      </p:sp>
      <p:sp>
        <p:nvSpPr>
          <p:cNvPr id="151557" name="Rectangle 5"/>
          <p:cNvSpPr>
            <a:spLocks noChangeArrowheads="1"/>
          </p:cNvSpPr>
          <p:nvPr/>
        </p:nvSpPr>
        <p:spPr bwMode="auto">
          <a:xfrm>
            <a:off x="609600" y="1219200"/>
            <a:ext cx="7924800" cy="4419600"/>
          </a:xfrm>
          <a:prstGeom prst="rect">
            <a:avLst/>
          </a:prstGeom>
          <a:noFill/>
          <a:ln w="9525">
            <a:noFill/>
            <a:miter lim="800000"/>
            <a:headEnd/>
            <a:tailEnd/>
          </a:ln>
        </p:spPr>
        <p:txBody>
          <a:bodyPr/>
          <a:lstStyle/>
          <a:p>
            <a:pPr marL="342900" indent="-342900" eaLnBrk="0" hangingPunct="0">
              <a:lnSpc>
                <a:spcPct val="90000"/>
              </a:lnSpc>
              <a:spcBef>
                <a:spcPct val="10000"/>
              </a:spcBef>
              <a:spcAft>
                <a:spcPct val="10000"/>
              </a:spcAft>
              <a:buClr>
                <a:srgbClr val="192299"/>
              </a:buClr>
              <a:buSzPct val="90000"/>
              <a:buFont typeface="Wingdings" pitchFamily="2" charset="2"/>
              <a:buChar char="«"/>
            </a:pPr>
            <a:r>
              <a:rPr lang="en-US" sz="3000"/>
              <a:t>Certification by accredited crane/derrick operator testing organization</a:t>
            </a:r>
          </a:p>
          <a:p>
            <a:pPr marL="342900" indent="-342900" eaLnBrk="0" hangingPunct="0">
              <a:lnSpc>
                <a:spcPct val="90000"/>
              </a:lnSpc>
              <a:spcBef>
                <a:spcPct val="10000"/>
              </a:spcBef>
              <a:spcAft>
                <a:spcPct val="10000"/>
              </a:spcAft>
              <a:buClr>
                <a:srgbClr val="192299"/>
              </a:buClr>
              <a:buSzPct val="90000"/>
              <a:buFont typeface="Wingdings" pitchFamily="2" charset="2"/>
              <a:buChar char="«"/>
            </a:pPr>
            <a:r>
              <a:rPr lang="en-US" sz="3000"/>
              <a:t>Qualification by an audited employer program</a:t>
            </a:r>
          </a:p>
          <a:p>
            <a:pPr marL="342900" indent="-342900" eaLnBrk="0" hangingPunct="0">
              <a:lnSpc>
                <a:spcPct val="90000"/>
              </a:lnSpc>
              <a:spcBef>
                <a:spcPct val="10000"/>
              </a:spcBef>
              <a:spcAft>
                <a:spcPct val="10000"/>
              </a:spcAft>
              <a:buClr>
                <a:srgbClr val="192299"/>
              </a:buClr>
              <a:buSzPct val="90000"/>
              <a:buFont typeface="Wingdings" pitchFamily="2" charset="2"/>
              <a:buChar char="«"/>
            </a:pPr>
            <a:r>
              <a:rPr lang="en-US" sz="3000"/>
              <a:t>Qualification by U.S. Military</a:t>
            </a:r>
          </a:p>
          <a:p>
            <a:pPr marL="342900" indent="-342900" eaLnBrk="0" hangingPunct="0">
              <a:lnSpc>
                <a:spcPct val="90000"/>
              </a:lnSpc>
              <a:spcBef>
                <a:spcPct val="10000"/>
              </a:spcBef>
              <a:spcAft>
                <a:spcPct val="10000"/>
              </a:spcAft>
              <a:buClr>
                <a:srgbClr val="192299"/>
              </a:buClr>
              <a:buSzPct val="90000"/>
              <a:buFont typeface="Wingdings" pitchFamily="2" charset="2"/>
              <a:buChar char="«"/>
            </a:pPr>
            <a:r>
              <a:rPr lang="en-US" sz="3000"/>
              <a:t>Licensing by a government entity</a:t>
            </a:r>
          </a:p>
          <a:p>
            <a:pPr marL="342900" indent="-342900" eaLnBrk="0" hangingPunct="0">
              <a:lnSpc>
                <a:spcPct val="90000"/>
              </a:lnSpc>
              <a:spcBef>
                <a:spcPct val="10000"/>
              </a:spcBef>
              <a:spcAft>
                <a:spcPct val="10000"/>
              </a:spcAft>
              <a:buClr>
                <a:srgbClr val="192299"/>
              </a:buClr>
              <a:buSzPct val="90000"/>
              <a:buFont typeface="Wingdings" pitchFamily="2" charset="2"/>
              <a:buChar char="«"/>
            </a:pPr>
            <a:r>
              <a:rPr lang="en-US" sz="3000" b="1">
                <a:solidFill>
                  <a:srgbClr val="FF0000"/>
                </a:solidFill>
              </a:rPr>
              <a:t>All options must meet criteria set forth in 1427 (j) (1) &amp; (2)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Content Placeholder 2"/>
          <p:cNvSpPr>
            <a:spLocks noGrp="1"/>
          </p:cNvSpPr>
          <p:nvPr>
            <p:ph idx="1"/>
          </p:nvPr>
        </p:nvSpPr>
        <p:spPr/>
        <p:txBody>
          <a:bodyPr/>
          <a:lstStyle/>
          <a:p>
            <a:pPr eaLnBrk="1" hangingPunct="1"/>
            <a:r>
              <a:rPr lang="en-US" sz="2400" smtClean="0"/>
              <a:t>Power shovels, excavators, wheel loaders, backhoes, loader backhoes, track loaders. This machinery is also excluded when used with chains, slings or other rigging to lift suspended loads</a:t>
            </a:r>
          </a:p>
          <a:p>
            <a:pPr eaLnBrk="1" hangingPunct="1"/>
            <a:r>
              <a:rPr lang="en-US" sz="2400" smtClean="0"/>
              <a:t>Automotive wreckers and tow trucks</a:t>
            </a:r>
          </a:p>
          <a:p>
            <a:pPr eaLnBrk="1" hangingPunct="1"/>
            <a:r>
              <a:rPr lang="en-US" sz="2400" smtClean="0"/>
              <a:t>Digger derricks when used for augering holes for poles carrying electric and telecommunication lines, placing and removing the poles, and for handling associated materials to be installed on or removed from the poles</a:t>
            </a:r>
          </a:p>
          <a:p>
            <a:pPr eaLnBrk="1" hangingPunct="1"/>
            <a:r>
              <a:rPr lang="en-US" sz="2400" smtClean="0"/>
              <a:t>Telescopic/hydraulic gantry systems</a:t>
            </a:r>
            <a:endParaRPr lang="en-US" sz="2400" b="1" smtClean="0">
              <a:solidFill>
                <a:srgbClr val="FF0000"/>
              </a:solidFill>
            </a:endParaRPr>
          </a:p>
          <a:p>
            <a:pPr eaLnBrk="1" hangingPunct="1"/>
            <a:endParaRPr lang="en-US" sz="2400" smtClean="0"/>
          </a:p>
        </p:txBody>
      </p:sp>
      <p:sp>
        <p:nvSpPr>
          <p:cNvPr id="106498" name="Title 1"/>
          <p:cNvSpPr>
            <a:spLocks noGrp="1"/>
          </p:cNvSpPr>
          <p:nvPr>
            <p:ph type="title"/>
          </p:nvPr>
        </p:nvSpPr>
        <p:spPr/>
        <p:txBody>
          <a:bodyPr/>
          <a:lstStyle/>
          <a:p>
            <a:pPr eaLnBrk="1" hangingPunct="1"/>
            <a:r>
              <a:rPr lang="en-US" smtClean="0"/>
              <a:t>Excludes</a:t>
            </a:r>
            <a:br>
              <a:rPr lang="en-US" smtClean="0"/>
            </a:br>
            <a:endParaRPr lang="en-US" smtClean="0"/>
          </a:p>
        </p:txBody>
      </p:sp>
      <p:sp>
        <p:nvSpPr>
          <p:cNvPr id="106499" name="TextBox 4"/>
          <p:cNvSpPr txBox="1">
            <a:spLocks noChangeArrowheads="1"/>
          </p:cNvSpPr>
          <p:nvPr/>
        </p:nvSpPr>
        <p:spPr bwMode="auto">
          <a:xfrm>
            <a:off x="2778125"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1926.1400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p:txBody>
          <a:bodyPr/>
          <a:lstStyle/>
          <a:p>
            <a:r>
              <a:rPr lang="en-US" smtClean="0"/>
              <a:t>Operator Qualification &amp; Certification</a:t>
            </a:r>
          </a:p>
        </p:txBody>
      </p:sp>
      <p:sp>
        <p:nvSpPr>
          <p:cNvPr id="157700" name="TextBox 3"/>
          <p:cNvSpPr txBox="1">
            <a:spLocks noChangeArrowheads="1"/>
          </p:cNvSpPr>
          <p:nvPr/>
        </p:nvSpPr>
        <p:spPr bwMode="auto">
          <a:xfrm>
            <a:off x="2133600" y="5862638"/>
            <a:ext cx="1627188" cy="457200"/>
          </a:xfrm>
          <a:prstGeom prst="rect">
            <a:avLst/>
          </a:prstGeom>
          <a:noFill/>
          <a:ln w="9525">
            <a:noFill/>
            <a:miter lim="800000"/>
            <a:headEnd/>
            <a:tailEnd/>
          </a:ln>
        </p:spPr>
        <p:txBody>
          <a:bodyPr wrap="none">
            <a:spAutoFit/>
          </a:bodyPr>
          <a:lstStyle/>
          <a:p>
            <a:r>
              <a:rPr lang="en-US" sz="2400" b="1">
                <a:solidFill>
                  <a:schemeClr val="bg1"/>
                </a:solidFill>
              </a:rPr>
              <a:t>1926.1427</a:t>
            </a:r>
          </a:p>
        </p:txBody>
      </p:sp>
      <p:graphicFrame>
        <p:nvGraphicFramePr>
          <p:cNvPr id="157802" name="Group 106"/>
          <p:cNvGraphicFramePr>
            <a:graphicFrameLocks noGrp="1"/>
          </p:cNvGraphicFramePr>
          <p:nvPr/>
        </p:nvGraphicFramePr>
        <p:xfrm>
          <a:off x="381000" y="1143000"/>
          <a:ext cx="8382000" cy="4103688"/>
        </p:xfrm>
        <a:graphic>
          <a:graphicData uri="http://schemas.openxmlformats.org/drawingml/2006/table">
            <a:tbl>
              <a:tblPr/>
              <a:tblGrid>
                <a:gridCol w="3276600"/>
                <a:gridCol w="2311400"/>
                <a:gridCol w="2794000"/>
              </a:tblGrid>
              <a:tr h="442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Qual./Cert. Type</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Portable?</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Validity Length</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5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Accredited Testing Organization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5 years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6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Employer Qualification Program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5 years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US Military License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Set by issuing entity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5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State/Local License </a:t>
                      </a: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(valid only in entity’s jurisdiction)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No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Set by issuing entity, not to exceed 5 years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p:txBody>
          <a:bodyPr/>
          <a:lstStyle/>
          <a:p>
            <a:r>
              <a:rPr lang="en-US" smtClean="0"/>
              <a:t>Testing Requirements</a:t>
            </a:r>
          </a:p>
        </p:txBody>
      </p:sp>
      <p:sp>
        <p:nvSpPr>
          <p:cNvPr id="158723" name="Rectangle 3"/>
          <p:cNvSpPr>
            <a:spLocks noGrp="1" noChangeArrowheads="1"/>
          </p:cNvSpPr>
          <p:nvPr>
            <p:ph type="body" idx="4294967295"/>
          </p:nvPr>
        </p:nvSpPr>
        <p:spPr/>
        <p:txBody>
          <a:bodyPr/>
          <a:lstStyle/>
          <a:p>
            <a:pPr lvl="1">
              <a:buClr>
                <a:srgbClr val="0F3B82"/>
              </a:buClr>
              <a:buFont typeface="Wingdings" pitchFamily="2" charset="2"/>
              <a:buChar char="«"/>
            </a:pPr>
            <a:r>
              <a:rPr lang="en-US" b="1" smtClean="0"/>
              <a:t>Knowledge </a:t>
            </a:r>
            <a:r>
              <a:rPr lang="en-US" smtClean="0"/>
              <a:t>(Written Test)</a:t>
            </a:r>
          </a:p>
          <a:p>
            <a:pPr lvl="2">
              <a:buClr>
                <a:srgbClr val="0F3B82"/>
              </a:buClr>
              <a:buFont typeface="Wingdings" pitchFamily="2" charset="2"/>
              <a:buChar char="«"/>
            </a:pPr>
            <a:r>
              <a:rPr lang="en-US" smtClean="0"/>
              <a:t>Controls/performance characteristics</a:t>
            </a:r>
          </a:p>
          <a:p>
            <a:pPr lvl="2">
              <a:buClr>
                <a:srgbClr val="0F3B82"/>
              </a:buClr>
              <a:buFont typeface="Wingdings" pitchFamily="2" charset="2"/>
              <a:buChar char="«"/>
            </a:pPr>
            <a:r>
              <a:rPr lang="en-US" smtClean="0"/>
              <a:t>Calculate capacity (with or without calculator)</a:t>
            </a:r>
          </a:p>
          <a:p>
            <a:pPr lvl="2">
              <a:buClr>
                <a:srgbClr val="0F3B82"/>
              </a:buClr>
              <a:buFont typeface="Wingdings" pitchFamily="2" charset="2"/>
              <a:buChar char="«"/>
            </a:pPr>
            <a:r>
              <a:rPr lang="en-US" smtClean="0"/>
              <a:t>Preventing power line contact</a:t>
            </a:r>
          </a:p>
          <a:p>
            <a:pPr lvl="2">
              <a:buClr>
                <a:srgbClr val="0F3B82"/>
              </a:buClr>
              <a:buFont typeface="Wingdings" pitchFamily="2" charset="2"/>
              <a:buChar char="«"/>
            </a:pPr>
            <a:r>
              <a:rPr lang="en-US" smtClean="0"/>
              <a:t>Ground support, site hazards, site access</a:t>
            </a:r>
          </a:p>
          <a:p>
            <a:pPr lvl="2">
              <a:buClr>
                <a:srgbClr val="0F3B82"/>
              </a:buClr>
              <a:buFont typeface="Wingdings" pitchFamily="2" charset="2"/>
              <a:buChar char="«"/>
            </a:pPr>
            <a:r>
              <a:rPr lang="en-US" smtClean="0"/>
              <a:t>Read and locate info in operating manual</a:t>
            </a:r>
          </a:p>
          <a:p>
            <a:pPr lvl="2">
              <a:buClr>
                <a:srgbClr val="0F3B82"/>
              </a:buClr>
              <a:buFont typeface="Wingdings" pitchFamily="2" charset="2"/>
              <a:buChar char="«"/>
            </a:pPr>
            <a:r>
              <a:rPr lang="en-US" smtClean="0"/>
              <a:t>Appendix Q subjects</a:t>
            </a:r>
          </a:p>
          <a:p>
            <a:pPr lvl="1">
              <a:buClr>
                <a:srgbClr val="0F3B82"/>
              </a:buClr>
              <a:buFont typeface="Wingdings" pitchFamily="2" charset="2"/>
              <a:buChar char="«"/>
            </a:pPr>
            <a:r>
              <a:rPr lang="en-US" b="1" smtClean="0"/>
              <a:t>Practical Test</a:t>
            </a:r>
            <a:endParaRPr lang="en-US" smtClean="0"/>
          </a:p>
        </p:txBody>
      </p:sp>
      <p:sp>
        <p:nvSpPr>
          <p:cNvPr id="158724" name="TextBox 3"/>
          <p:cNvSpPr txBox="1">
            <a:spLocks noChangeArrowheads="1"/>
          </p:cNvSpPr>
          <p:nvPr/>
        </p:nvSpPr>
        <p:spPr bwMode="auto">
          <a:xfrm>
            <a:off x="2133600" y="5862638"/>
            <a:ext cx="1627188" cy="457200"/>
          </a:xfrm>
          <a:prstGeom prst="rect">
            <a:avLst/>
          </a:prstGeom>
          <a:noFill/>
          <a:ln w="9525">
            <a:noFill/>
            <a:miter lim="800000"/>
            <a:headEnd/>
            <a:tailEnd/>
          </a:ln>
        </p:spPr>
        <p:txBody>
          <a:bodyPr wrap="none">
            <a:spAutoFit/>
          </a:bodyPr>
          <a:lstStyle/>
          <a:p>
            <a:r>
              <a:rPr lang="en-US" sz="2400" b="1">
                <a:solidFill>
                  <a:schemeClr val="bg1"/>
                </a:solidFill>
              </a:rPr>
              <a:t>1926.1427</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idx="4294967295"/>
          </p:nvPr>
        </p:nvSpPr>
        <p:spPr/>
        <p:txBody>
          <a:bodyPr/>
          <a:lstStyle/>
          <a:p>
            <a:pPr eaLnBrk="1" hangingPunct="1"/>
            <a:r>
              <a:rPr lang="en-US" smtClean="0"/>
              <a:t>General Training</a:t>
            </a:r>
          </a:p>
        </p:txBody>
      </p:sp>
      <p:sp>
        <p:nvSpPr>
          <p:cNvPr id="150530" name="Content Placeholder 2"/>
          <p:cNvSpPr>
            <a:spLocks noGrp="1"/>
          </p:cNvSpPr>
          <p:nvPr>
            <p:ph idx="4294967295"/>
          </p:nvPr>
        </p:nvSpPr>
        <p:spPr>
          <a:xfrm>
            <a:off x="304800" y="838200"/>
            <a:ext cx="8410575" cy="4387850"/>
          </a:xfrm>
        </p:spPr>
        <p:txBody>
          <a:bodyPr/>
          <a:lstStyle/>
          <a:p>
            <a:pPr eaLnBrk="1" hangingPunct="1">
              <a:buFont typeface="Wingdings" pitchFamily="2" charset="2"/>
              <a:buNone/>
            </a:pPr>
            <a:r>
              <a:rPr lang="en-US" sz="2800" smtClean="0"/>
              <a:t>	Specific training requirements apply to all of the following:</a:t>
            </a:r>
          </a:p>
          <a:p>
            <a:pPr lvl="1" eaLnBrk="1" hangingPunct="1">
              <a:buClr>
                <a:srgbClr val="0F3B82"/>
              </a:buClr>
              <a:buFont typeface="Wingdings" pitchFamily="2" charset="2"/>
              <a:buChar char="«"/>
            </a:pPr>
            <a:r>
              <a:rPr lang="en-US" smtClean="0"/>
              <a:t>Overhead Power Lines (all exposed workers)</a:t>
            </a:r>
          </a:p>
          <a:p>
            <a:pPr lvl="1" eaLnBrk="1" hangingPunct="1">
              <a:buClr>
                <a:srgbClr val="0F3B82"/>
              </a:buClr>
              <a:buFont typeface="Wingdings" pitchFamily="2" charset="2"/>
              <a:buChar char="«"/>
            </a:pPr>
            <a:r>
              <a:rPr lang="en-US" smtClean="0"/>
              <a:t>Operators</a:t>
            </a:r>
          </a:p>
          <a:p>
            <a:pPr lvl="1" eaLnBrk="1" hangingPunct="1">
              <a:buClr>
                <a:srgbClr val="0F3B82"/>
              </a:buClr>
              <a:buFont typeface="Wingdings" pitchFamily="2" charset="2"/>
              <a:buChar char="«"/>
            </a:pPr>
            <a:r>
              <a:rPr lang="en-US" smtClean="0"/>
              <a:t>Signal Persons</a:t>
            </a:r>
          </a:p>
          <a:p>
            <a:pPr lvl="1" eaLnBrk="1" hangingPunct="1">
              <a:buClr>
                <a:srgbClr val="0F3B82"/>
              </a:buClr>
              <a:buFont typeface="Wingdings" pitchFamily="2" charset="2"/>
              <a:buChar char="«"/>
            </a:pPr>
            <a:r>
              <a:rPr lang="en-US" smtClean="0"/>
              <a:t>Competent &amp; Qualified Persons</a:t>
            </a:r>
          </a:p>
          <a:p>
            <a:pPr lvl="1" eaLnBrk="1" hangingPunct="1">
              <a:buClr>
                <a:srgbClr val="0F3B82"/>
              </a:buClr>
              <a:buFont typeface="Wingdings" pitchFamily="2" charset="2"/>
              <a:buChar char="«"/>
            </a:pPr>
            <a:r>
              <a:rPr lang="en-US" smtClean="0"/>
              <a:t>Crush &amp; Pinch Points (all exposed workers)</a:t>
            </a:r>
          </a:p>
          <a:p>
            <a:pPr lvl="1" eaLnBrk="1" hangingPunct="1">
              <a:buClr>
                <a:srgbClr val="0F3B82"/>
              </a:buClr>
              <a:buFont typeface="Wingdings" pitchFamily="2" charset="2"/>
              <a:buChar char="«"/>
            </a:pPr>
            <a:r>
              <a:rPr lang="en-US" smtClean="0"/>
              <a:t>Tag Out (all exposed workers)</a:t>
            </a:r>
          </a:p>
          <a:p>
            <a:pPr eaLnBrk="1" hangingPunct="1"/>
            <a:endParaRPr lang="en-US" sz="2800" smtClean="0"/>
          </a:p>
        </p:txBody>
      </p:sp>
      <p:sp>
        <p:nvSpPr>
          <p:cNvPr id="150531" name="TextBox 3"/>
          <p:cNvSpPr txBox="1">
            <a:spLocks noChangeArrowheads="1"/>
          </p:cNvSpPr>
          <p:nvPr/>
        </p:nvSpPr>
        <p:spPr bwMode="auto">
          <a:xfrm>
            <a:off x="2133600" y="5862638"/>
            <a:ext cx="1627188" cy="457200"/>
          </a:xfrm>
          <a:prstGeom prst="rect">
            <a:avLst/>
          </a:prstGeom>
          <a:noFill/>
          <a:ln w="9525">
            <a:noFill/>
            <a:miter lim="800000"/>
            <a:headEnd/>
            <a:tailEnd/>
          </a:ln>
        </p:spPr>
        <p:txBody>
          <a:bodyPr wrap="none">
            <a:spAutoFit/>
          </a:bodyPr>
          <a:lstStyle/>
          <a:p>
            <a:r>
              <a:rPr lang="en-US" sz="2400" b="1">
                <a:solidFill>
                  <a:schemeClr val="bg1"/>
                </a:solidFill>
              </a:rPr>
              <a:t>1926.1430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idx="4294967295"/>
          </p:nvPr>
        </p:nvSpPr>
        <p:spPr/>
        <p:txBody>
          <a:bodyPr/>
          <a:lstStyle/>
          <a:p>
            <a:pPr eaLnBrk="1" hangingPunct="1"/>
            <a:r>
              <a:rPr lang="en-US" smtClean="0"/>
              <a:t>Hoisting Personnel</a:t>
            </a:r>
          </a:p>
        </p:txBody>
      </p:sp>
      <p:sp>
        <p:nvSpPr>
          <p:cNvPr id="156675" name="Content Placeholder 2"/>
          <p:cNvSpPr>
            <a:spLocks noGrp="1"/>
          </p:cNvSpPr>
          <p:nvPr>
            <p:ph idx="4294967295"/>
          </p:nvPr>
        </p:nvSpPr>
        <p:spPr>
          <a:xfrm>
            <a:off x="-152400" y="838200"/>
            <a:ext cx="8410575" cy="4387850"/>
          </a:xfrm>
        </p:spPr>
        <p:txBody>
          <a:bodyPr/>
          <a:lstStyle/>
          <a:p>
            <a:pPr lvl="1" eaLnBrk="1" hangingPunct="1">
              <a:buClr>
                <a:srgbClr val="0F3B82"/>
              </a:buClr>
              <a:buFont typeface="Wingdings" pitchFamily="2" charset="2"/>
              <a:buChar char="«"/>
            </a:pPr>
            <a:r>
              <a:rPr lang="en-US" smtClean="0"/>
              <a:t>Only allowed when all other means of worker positioning/placement are not feasible</a:t>
            </a:r>
          </a:p>
          <a:p>
            <a:pPr lvl="1" eaLnBrk="1" hangingPunct="1">
              <a:buClr>
                <a:srgbClr val="0F3B82"/>
              </a:buClr>
              <a:buFont typeface="Wingdings" pitchFamily="2" charset="2"/>
              <a:buChar char="«"/>
            </a:pPr>
            <a:r>
              <a:rPr lang="en-US" smtClean="0"/>
              <a:t>Does not apply to Subpart R applications</a:t>
            </a:r>
          </a:p>
          <a:p>
            <a:pPr lvl="1" eaLnBrk="1" hangingPunct="1">
              <a:buClr>
                <a:srgbClr val="0F3B82"/>
              </a:buClr>
              <a:buFont typeface="Wingdings" pitchFamily="2" charset="2"/>
              <a:buChar char="«"/>
            </a:pPr>
            <a:r>
              <a:rPr lang="en-US" smtClean="0"/>
              <a:t>Provides specs for various types of personnel hoisting</a:t>
            </a:r>
          </a:p>
          <a:p>
            <a:pPr lvl="1" eaLnBrk="1" hangingPunct="1">
              <a:buClr>
                <a:srgbClr val="0F3B82"/>
              </a:buClr>
              <a:buFont typeface="Wingdings" pitchFamily="2" charset="2"/>
              <a:buChar char="«"/>
            </a:pPr>
            <a:endParaRPr lang="en-US" smtClean="0"/>
          </a:p>
        </p:txBody>
      </p:sp>
      <p:sp>
        <p:nvSpPr>
          <p:cNvPr id="156676" name="TextBox 3"/>
          <p:cNvSpPr txBox="1">
            <a:spLocks noChangeArrowheads="1"/>
          </p:cNvSpPr>
          <p:nvPr/>
        </p:nvSpPr>
        <p:spPr bwMode="auto">
          <a:xfrm>
            <a:off x="2133600" y="5862638"/>
            <a:ext cx="1627188" cy="457200"/>
          </a:xfrm>
          <a:prstGeom prst="rect">
            <a:avLst/>
          </a:prstGeom>
          <a:noFill/>
          <a:ln w="9525">
            <a:noFill/>
            <a:miter lim="800000"/>
            <a:headEnd/>
            <a:tailEnd/>
          </a:ln>
        </p:spPr>
        <p:txBody>
          <a:bodyPr wrap="none">
            <a:spAutoFit/>
          </a:bodyPr>
          <a:lstStyle/>
          <a:p>
            <a:r>
              <a:rPr lang="en-US" sz="2400" b="1">
                <a:solidFill>
                  <a:schemeClr val="bg1"/>
                </a:solidFill>
              </a:rPr>
              <a:t>1926.1431</a:t>
            </a:r>
          </a:p>
        </p:txBody>
      </p:sp>
      <p:pic>
        <p:nvPicPr>
          <p:cNvPr id="156679" name="Picture 7" descr="man-baskets"/>
          <p:cNvPicPr>
            <a:picLocks noChangeAspect="1" noChangeArrowheads="1"/>
          </p:cNvPicPr>
          <p:nvPr/>
        </p:nvPicPr>
        <p:blipFill>
          <a:blip r:embed="rId2"/>
          <a:srcRect/>
          <a:stretch>
            <a:fillRect/>
          </a:stretch>
        </p:blipFill>
        <p:spPr bwMode="auto">
          <a:xfrm>
            <a:off x="3175000" y="3048000"/>
            <a:ext cx="2616200" cy="2228850"/>
          </a:xfrm>
          <a:prstGeom prst="rect">
            <a:avLst/>
          </a:prstGeom>
          <a:noFill/>
          <a:ln w="38100">
            <a:solidFill>
              <a:srgbClr val="003366"/>
            </a:solid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p:txBody>
          <a:bodyPr/>
          <a:lstStyle/>
          <a:p>
            <a:r>
              <a:rPr lang="en-US" smtClean="0"/>
              <a:t>Equipment Specific Standards</a:t>
            </a:r>
          </a:p>
        </p:txBody>
      </p:sp>
      <p:sp>
        <p:nvSpPr>
          <p:cNvPr id="153602" name="Rectangle 3"/>
          <p:cNvSpPr>
            <a:spLocks noGrp="1" noChangeArrowheads="1"/>
          </p:cNvSpPr>
          <p:nvPr>
            <p:ph type="body" idx="1"/>
          </p:nvPr>
        </p:nvSpPr>
        <p:spPr/>
        <p:txBody>
          <a:bodyPr/>
          <a:lstStyle/>
          <a:p>
            <a:pPr>
              <a:lnSpc>
                <a:spcPct val="90000"/>
              </a:lnSpc>
            </a:pPr>
            <a:r>
              <a:rPr lang="en-US" sz="2100" smtClean="0"/>
              <a:t>1926.1432 Multiple-crane/derrick lifts - supplemental requirements </a:t>
            </a:r>
          </a:p>
          <a:p>
            <a:pPr>
              <a:lnSpc>
                <a:spcPct val="90000"/>
              </a:lnSpc>
            </a:pPr>
            <a:r>
              <a:rPr lang="en-US" sz="2100" smtClean="0"/>
              <a:t>1926.1433 Design, construction and testing</a:t>
            </a:r>
          </a:p>
          <a:p>
            <a:pPr>
              <a:lnSpc>
                <a:spcPct val="90000"/>
              </a:lnSpc>
            </a:pPr>
            <a:r>
              <a:rPr lang="en-US" sz="2100" smtClean="0"/>
              <a:t>1926.1434 Equipment modifications</a:t>
            </a:r>
          </a:p>
          <a:p>
            <a:pPr>
              <a:lnSpc>
                <a:spcPct val="90000"/>
              </a:lnSpc>
            </a:pPr>
            <a:r>
              <a:rPr lang="en-US" sz="2100" smtClean="0"/>
              <a:t>1926.1435 Tower cranes</a:t>
            </a:r>
          </a:p>
          <a:p>
            <a:pPr>
              <a:lnSpc>
                <a:spcPct val="90000"/>
              </a:lnSpc>
            </a:pPr>
            <a:r>
              <a:rPr lang="en-US" sz="2100" smtClean="0"/>
              <a:t>1926.1436 Derricks</a:t>
            </a:r>
          </a:p>
          <a:p>
            <a:pPr>
              <a:lnSpc>
                <a:spcPct val="90000"/>
              </a:lnSpc>
            </a:pPr>
            <a:r>
              <a:rPr lang="en-US" sz="2100" smtClean="0"/>
              <a:t>1926.1437 Floating cranes/derricks and land cranes/derricks on barges</a:t>
            </a:r>
          </a:p>
          <a:p>
            <a:pPr>
              <a:lnSpc>
                <a:spcPct val="90000"/>
              </a:lnSpc>
            </a:pPr>
            <a:r>
              <a:rPr lang="en-US" sz="2100" smtClean="0"/>
              <a:t>1926.1438 Overhead &amp; gantry cranes</a:t>
            </a:r>
          </a:p>
          <a:p>
            <a:pPr>
              <a:lnSpc>
                <a:spcPct val="90000"/>
              </a:lnSpc>
            </a:pPr>
            <a:r>
              <a:rPr lang="en-US" sz="2100" smtClean="0"/>
              <a:t>1926.1439 Dedicated pile drivers</a:t>
            </a:r>
          </a:p>
          <a:p>
            <a:pPr>
              <a:lnSpc>
                <a:spcPct val="90000"/>
              </a:lnSpc>
            </a:pPr>
            <a:r>
              <a:rPr lang="en-US" sz="2100" smtClean="0"/>
              <a:t>1926.1440 Sideboom cranes</a:t>
            </a:r>
          </a:p>
          <a:p>
            <a:pPr>
              <a:lnSpc>
                <a:spcPct val="90000"/>
              </a:lnSpc>
            </a:pPr>
            <a:r>
              <a:rPr lang="en-US" sz="2100" smtClean="0"/>
              <a:t>1926.1441 Equipment with a rated hoisting/lifting capacity of 2,000 pounds or less</a:t>
            </a:r>
          </a:p>
          <a:p>
            <a:pPr>
              <a:lnSpc>
                <a:spcPct val="90000"/>
              </a:lnSpc>
            </a:pPr>
            <a:endParaRPr lang="en-US" sz="210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p:txBody>
          <a:bodyPr/>
          <a:lstStyle/>
          <a:p>
            <a:pPr eaLnBrk="1" hangingPunct="1"/>
            <a:r>
              <a:rPr lang="en-US" smtClean="0"/>
              <a:t>Questions? </a:t>
            </a:r>
          </a:p>
        </p:txBody>
      </p:sp>
      <p:pic>
        <p:nvPicPr>
          <p:cNvPr id="154626" name="Picture 5" descr="questions1219"/>
          <p:cNvPicPr>
            <a:picLocks noChangeAspect="1" noChangeArrowheads="1"/>
          </p:cNvPicPr>
          <p:nvPr/>
        </p:nvPicPr>
        <p:blipFill>
          <a:blip r:embed="rId3"/>
          <a:srcRect/>
          <a:stretch>
            <a:fillRect/>
          </a:stretch>
        </p:blipFill>
        <p:spPr bwMode="auto">
          <a:xfrm>
            <a:off x="1905000" y="1143000"/>
            <a:ext cx="5410200" cy="4057650"/>
          </a:xfrm>
          <a:prstGeom prst="rect">
            <a:avLst/>
          </a:prstGeom>
          <a:noFill/>
          <a:ln w="38100">
            <a:solidFill>
              <a:srgbClr val="192299"/>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Content Placeholder 2"/>
          <p:cNvSpPr>
            <a:spLocks noGrp="1"/>
          </p:cNvSpPr>
          <p:nvPr>
            <p:ph idx="1"/>
          </p:nvPr>
        </p:nvSpPr>
        <p:spPr/>
        <p:txBody>
          <a:bodyPr/>
          <a:lstStyle/>
          <a:p>
            <a:pPr eaLnBrk="1" hangingPunct="1"/>
            <a:r>
              <a:rPr lang="en-US" sz="2400" smtClean="0"/>
              <a:t>Bucket Trucks &amp; Aerial Lifts</a:t>
            </a:r>
          </a:p>
          <a:p>
            <a:pPr eaLnBrk="1" hangingPunct="1"/>
            <a:r>
              <a:rPr lang="en-US" sz="2400" smtClean="0"/>
              <a:t>Stacker cranes</a:t>
            </a:r>
          </a:p>
          <a:p>
            <a:pPr eaLnBrk="1" hangingPunct="1"/>
            <a:r>
              <a:rPr lang="en-US" sz="2400" smtClean="0">
                <a:solidFill>
                  <a:srgbClr val="FF0000"/>
                </a:solidFill>
              </a:rPr>
              <a:t>Powered industrial trucks (forklifts), except when configured to hoist and lower (by means of a winch or hook) and horizontally move a suspended load</a:t>
            </a:r>
          </a:p>
          <a:p>
            <a:pPr eaLnBrk="1" hangingPunct="1"/>
            <a:r>
              <a:rPr lang="en-US" sz="2400" smtClean="0">
                <a:solidFill>
                  <a:srgbClr val="FF0000"/>
                </a:solidFill>
              </a:rPr>
              <a:t>Mechanic’s truck with a hoisting device when used in activities related to equipment maintenance and repair</a:t>
            </a:r>
          </a:p>
          <a:p>
            <a:pPr eaLnBrk="1" hangingPunct="1"/>
            <a:r>
              <a:rPr lang="en-US" sz="2400" smtClean="0"/>
              <a:t>Machinery that hoists by using a come-a-long or chain fall</a:t>
            </a:r>
          </a:p>
          <a:p>
            <a:pPr eaLnBrk="1" hangingPunct="1"/>
            <a:r>
              <a:rPr lang="en-US" sz="2400" smtClean="0"/>
              <a:t>Dedicated drilling rigs</a:t>
            </a:r>
          </a:p>
          <a:p>
            <a:pPr eaLnBrk="1" hangingPunct="1"/>
            <a:r>
              <a:rPr lang="en-US" sz="2400" smtClean="0"/>
              <a:t>Gin poles used for the erection of communication towers</a:t>
            </a:r>
          </a:p>
        </p:txBody>
      </p:sp>
      <p:sp>
        <p:nvSpPr>
          <p:cNvPr id="107522" name="Title 1"/>
          <p:cNvSpPr>
            <a:spLocks noGrp="1"/>
          </p:cNvSpPr>
          <p:nvPr>
            <p:ph type="title"/>
          </p:nvPr>
        </p:nvSpPr>
        <p:spPr/>
        <p:txBody>
          <a:bodyPr/>
          <a:lstStyle/>
          <a:p>
            <a:pPr eaLnBrk="1" hangingPunct="1"/>
            <a:r>
              <a:rPr lang="en-US" smtClean="0"/>
              <a:t>Excludes</a:t>
            </a:r>
            <a:br>
              <a:rPr lang="en-US" smtClean="0"/>
            </a:br>
            <a:endParaRPr lang="en-US" smtClean="0"/>
          </a:p>
        </p:txBody>
      </p:sp>
      <p:sp>
        <p:nvSpPr>
          <p:cNvPr id="107523" name="TextBox 4"/>
          <p:cNvSpPr txBox="1">
            <a:spLocks noChangeArrowheads="1"/>
          </p:cNvSpPr>
          <p:nvPr/>
        </p:nvSpPr>
        <p:spPr bwMode="auto">
          <a:xfrm>
            <a:off x="2778125"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1926.1400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Content Placeholder 2"/>
          <p:cNvSpPr>
            <a:spLocks noGrp="1"/>
          </p:cNvSpPr>
          <p:nvPr>
            <p:ph idx="1"/>
          </p:nvPr>
        </p:nvSpPr>
        <p:spPr/>
        <p:txBody>
          <a:bodyPr/>
          <a:lstStyle/>
          <a:p>
            <a:pPr eaLnBrk="1" hangingPunct="1"/>
            <a:r>
              <a:rPr lang="en-US" sz="2400" smtClean="0"/>
              <a:t>Tree trimming and tree removal work</a:t>
            </a:r>
          </a:p>
          <a:p>
            <a:pPr eaLnBrk="1" hangingPunct="1"/>
            <a:r>
              <a:rPr lang="en-US" sz="2400" smtClean="0"/>
              <a:t>Anchor handling or dredge related operations with a vessel or barge using an affixed A-frame</a:t>
            </a:r>
          </a:p>
          <a:p>
            <a:pPr eaLnBrk="1" hangingPunct="1"/>
            <a:r>
              <a:rPr lang="en-US" sz="2400" smtClean="0"/>
              <a:t>Roustabouts</a:t>
            </a:r>
          </a:p>
          <a:p>
            <a:pPr eaLnBrk="1" hangingPunct="1"/>
            <a:r>
              <a:rPr lang="en-US" sz="2400" smtClean="0"/>
              <a:t>Helicopter cranes</a:t>
            </a:r>
          </a:p>
          <a:p>
            <a:pPr eaLnBrk="1" hangingPunct="1"/>
            <a:r>
              <a:rPr lang="en-US" sz="2400" smtClean="0"/>
              <a:t>Material Delivery when the articulating/knuckle-boom crane is used to hold, support or stabilize the material to facilitate a construction activity, such as holding material in place while it is attached to the structure; steel members, prefabricated units, etc.</a:t>
            </a:r>
          </a:p>
          <a:p>
            <a:pPr eaLnBrk="1" hangingPunct="1"/>
            <a:endParaRPr lang="en-US" sz="2400" smtClean="0"/>
          </a:p>
        </p:txBody>
      </p:sp>
      <p:sp>
        <p:nvSpPr>
          <p:cNvPr id="108546" name="Title 1"/>
          <p:cNvSpPr>
            <a:spLocks noGrp="1"/>
          </p:cNvSpPr>
          <p:nvPr>
            <p:ph type="title"/>
          </p:nvPr>
        </p:nvSpPr>
        <p:spPr/>
        <p:txBody>
          <a:bodyPr/>
          <a:lstStyle/>
          <a:p>
            <a:pPr eaLnBrk="1" hangingPunct="1"/>
            <a:r>
              <a:rPr lang="en-US" smtClean="0"/>
              <a:t>Excludes</a:t>
            </a:r>
            <a:br>
              <a:rPr lang="en-US" smtClean="0"/>
            </a:br>
            <a:endParaRPr lang="en-US" smtClean="0"/>
          </a:p>
        </p:txBody>
      </p:sp>
      <p:sp>
        <p:nvSpPr>
          <p:cNvPr id="108547" name="TextBox 4"/>
          <p:cNvSpPr txBox="1">
            <a:spLocks noChangeArrowheads="1"/>
          </p:cNvSpPr>
          <p:nvPr/>
        </p:nvSpPr>
        <p:spPr bwMode="auto">
          <a:xfrm>
            <a:off x="2778125"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1926.1400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pPr eaLnBrk="1" hangingPunct="1"/>
            <a:r>
              <a:rPr lang="en-US" smtClean="0"/>
              <a:t>Attachments</a:t>
            </a:r>
          </a:p>
        </p:txBody>
      </p:sp>
      <p:sp>
        <p:nvSpPr>
          <p:cNvPr id="109570" name="Content Placeholder 2"/>
          <p:cNvSpPr>
            <a:spLocks noGrp="1"/>
          </p:cNvSpPr>
          <p:nvPr>
            <p:ph idx="1"/>
          </p:nvPr>
        </p:nvSpPr>
        <p:spPr/>
        <p:txBody>
          <a:bodyPr/>
          <a:lstStyle/>
          <a:p>
            <a:pPr eaLnBrk="1" hangingPunct="1">
              <a:buFont typeface="Wingdings" pitchFamily="2" charset="2"/>
              <a:buNone/>
            </a:pPr>
            <a:r>
              <a:rPr lang="en-US" sz="2800" smtClean="0"/>
              <a:t>	The standard applies to “included equipment” when used with attachments whether crane-attached or suspended. These attachments  include, but are not limited to: Hooks, magnets, grapples, clamshell buckets, orange peel buckets, concrete buckets, drag lines, personnel platforms, augers or drills and pile driving equipment</a:t>
            </a:r>
          </a:p>
          <a:p>
            <a:pPr eaLnBrk="1" hangingPunct="1"/>
            <a:endParaRPr lang="en-US" sz="2800" smtClean="0"/>
          </a:p>
        </p:txBody>
      </p:sp>
      <p:sp>
        <p:nvSpPr>
          <p:cNvPr id="109571" name="TextBox 3"/>
          <p:cNvSpPr txBox="1">
            <a:spLocks noChangeArrowheads="1"/>
          </p:cNvSpPr>
          <p:nvPr/>
        </p:nvSpPr>
        <p:spPr bwMode="auto">
          <a:xfrm>
            <a:off x="2778125"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1926.1400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pPr eaLnBrk="1" hangingPunct="1"/>
            <a:r>
              <a:rPr lang="en-US" smtClean="0"/>
              <a:t>Definitions</a:t>
            </a:r>
          </a:p>
        </p:txBody>
      </p:sp>
      <p:sp>
        <p:nvSpPr>
          <p:cNvPr id="110594" name="Content Placeholder 2"/>
          <p:cNvSpPr>
            <a:spLocks noGrp="1"/>
          </p:cNvSpPr>
          <p:nvPr>
            <p:ph idx="1"/>
          </p:nvPr>
        </p:nvSpPr>
        <p:spPr/>
        <p:txBody>
          <a:bodyPr/>
          <a:lstStyle/>
          <a:p>
            <a:pPr eaLnBrk="1" hangingPunct="1"/>
            <a:r>
              <a:rPr lang="en-US" sz="2400" smtClean="0"/>
              <a:t>Attachments: any device that expands the range of tasks that can be done by the equipment. Examples include, but are not limited to: An auger, drill, magnet, pile-driver, and boom-attached personnel platform.</a:t>
            </a:r>
          </a:p>
          <a:p>
            <a:pPr eaLnBrk="1" hangingPunct="1"/>
            <a:r>
              <a:rPr lang="en-US" sz="2400" smtClean="0"/>
              <a:t>Controlling Entity: an employer that is a prime contractor, general contractor, construction manager or any other legal entity which has the overall responsibility for the construction of the project.</a:t>
            </a:r>
          </a:p>
          <a:p>
            <a:pPr eaLnBrk="1" hangingPunct="1"/>
            <a:r>
              <a:rPr lang="en-US" sz="2400" smtClean="0"/>
              <a:t>Hoist; mechanical device for lifting and lowering loads by winding a line onto or off a drum.</a:t>
            </a:r>
          </a:p>
        </p:txBody>
      </p:sp>
      <p:sp>
        <p:nvSpPr>
          <p:cNvPr id="110595" name="TextBox 3"/>
          <p:cNvSpPr txBox="1">
            <a:spLocks noChangeArrowheads="1"/>
          </p:cNvSpPr>
          <p:nvPr/>
        </p:nvSpPr>
        <p:spPr bwMode="auto">
          <a:xfrm>
            <a:off x="2778125" y="5862638"/>
            <a:ext cx="1641475" cy="461962"/>
          </a:xfrm>
          <a:prstGeom prst="rect">
            <a:avLst/>
          </a:prstGeom>
          <a:noFill/>
          <a:ln w="9525">
            <a:noFill/>
            <a:miter lim="800000"/>
            <a:headEnd/>
            <a:tailEnd/>
          </a:ln>
        </p:spPr>
        <p:txBody>
          <a:bodyPr wrap="none">
            <a:spAutoFit/>
          </a:bodyPr>
          <a:lstStyle/>
          <a:p>
            <a:r>
              <a:rPr lang="en-US" sz="2400" b="1">
                <a:solidFill>
                  <a:schemeClr val="bg1"/>
                </a:solidFill>
              </a:rPr>
              <a:t>1926.1401</a:t>
            </a:r>
          </a:p>
        </p:txBody>
      </p:sp>
    </p:spTree>
  </p:cSld>
  <p:clrMapOvr>
    <a:masterClrMapping/>
  </p:clrMapOvr>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Custom Design">
  <a:themeElements>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Custom Design">
  <a:themeElements>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2875</TotalTime>
  <Words>3101</Words>
  <Application>Microsoft Office PowerPoint</Application>
  <PresentationFormat>On-screen Show (4:3)</PresentationFormat>
  <Paragraphs>434</Paragraphs>
  <Slides>55</Slides>
  <Notes>2</Notes>
  <HiddenSlides>0</HiddenSlides>
  <MMClips>0</MMClips>
  <ScaleCrop>false</ScaleCrop>
  <HeadingPairs>
    <vt:vector size="6" baseType="variant">
      <vt:variant>
        <vt:lpstr>Fonts Used</vt:lpstr>
      </vt:variant>
      <vt:variant>
        <vt:i4>6</vt:i4>
      </vt:variant>
      <vt:variant>
        <vt:lpstr>Design Template</vt:lpstr>
      </vt:variant>
      <vt:variant>
        <vt:i4>8</vt:i4>
      </vt:variant>
      <vt:variant>
        <vt:lpstr>Slide Titles</vt:lpstr>
      </vt:variant>
      <vt:variant>
        <vt:i4>55</vt:i4>
      </vt:variant>
    </vt:vector>
  </HeadingPairs>
  <TitlesOfParts>
    <vt:vector size="69" baseType="lpstr">
      <vt:lpstr>Arial</vt:lpstr>
      <vt:lpstr>Arial Narrow</vt:lpstr>
      <vt:lpstr>Wingdings</vt:lpstr>
      <vt:lpstr>ＭＳ Ｐゴシック</vt:lpstr>
      <vt:lpstr>Calibri</vt:lpstr>
      <vt:lpstr>Times New Roman</vt:lpstr>
      <vt:lpstr>2_Custom Design</vt:lpstr>
      <vt:lpstr>9_Custom Design</vt:lpstr>
      <vt:lpstr>3_Custom Design</vt:lpstr>
      <vt:lpstr>6_Custom Design</vt:lpstr>
      <vt:lpstr>4_Custom Design</vt:lpstr>
      <vt:lpstr>7_Custom Design</vt:lpstr>
      <vt:lpstr>Custom Design</vt:lpstr>
      <vt:lpstr>1_Custom Design</vt:lpstr>
      <vt:lpstr>Slide 1</vt:lpstr>
      <vt:lpstr>Important Dates </vt:lpstr>
      <vt:lpstr>Scope </vt:lpstr>
      <vt:lpstr>Includes </vt:lpstr>
      <vt:lpstr>Excludes </vt:lpstr>
      <vt:lpstr>Excludes </vt:lpstr>
      <vt:lpstr>Excludes </vt:lpstr>
      <vt:lpstr>Attachments</vt:lpstr>
      <vt:lpstr>Definitions</vt:lpstr>
      <vt:lpstr>Definitions</vt:lpstr>
      <vt:lpstr>Definitions</vt:lpstr>
      <vt:lpstr>Ground Conditions</vt:lpstr>
      <vt:lpstr>Ground Conditions</vt:lpstr>
      <vt:lpstr>Assembly/Disassembly</vt:lpstr>
      <vt:lpstr>Assembly/Disassembly</vt:lpstr>
      <vt:lpstr>Assembly/Disassembly</vt:lpstr>
      <vt:lpstr>Assembly/Disassembly</vt:lpstr>
      <vt:lpstr>Employer Procedures</vt:lpstr>
      <vt:lpstr>Power Lines &lt; 350kV</vt:lpstr>
      <vt:lpstr>Power Lines &lt; 350kV</vt:lpstr>
      <vt:lpstr>Power Lines &lt; 350kV</vt:lpstr>
      <vt:lpstr>1926.1408(b)(4)(i), (iii), (iv) and (v)</vt:lpstr>
      <vt:lpstr>Power Lines &gt; 350kV</vt:lpstr>
      <vt:lpstr>All Power Lines</vt:lpstr>
      <vt:lpstr>All Power Lines (continued)</vt:lpstr>
      <vt:lpstr>All Power Lines (continued)</vt:lpstr>
      <vt:lpstr>Minimum Procedures</vt:lpstr>
      <vt:lpstr>Minimum Procedures (continued)</vt:lpstr>
      <vt:lpstr>Crane Movement – No Load</vt:lpstr>
      <vt:lpstr>Table T</vt:lpstr>
      <vt:lpstr>Equipment Inspections</vt:lpstr>
      <vt:lpstr>Each Shift Inspection</vt:lpstr>
      <vt:lpstr>Each Shift Inspection</vt:lpstr>
      <vt:lpstr>Wire Rope Inspection</vt:lpstr>
      <vt:lpstr>Wire Rope Inspection (continued)</vt:lpstr>
      <vt:lpstr>Wire Rope Selection</vt:lpstr>
      <vt:lpstr>Safety Devices</vt:lpstr>
      <vt:lpstr>Operational Aids</vt:lpstr>
      <vt:lpstr>Operational Aids</vt:lpstr>
      <vt:lpstr>Operations</vt:lpstr>
      <vt:lpstr>Operations</vt:lpstr>
      <vt:lpstr>Authority to Stop Work</vt:lpstr>
      <vt:lpstr>Signals</vt:lpstr>
      <vt:lpstr>Signals</vt:lpstr>
      <vt:lpstr>Signal Person Qualifications </vt:lpstr>
      <vt:lpstr>Fall Protection</vt:lpstr>
      <vt:lpstr>Work Zone Safety</vt:lpstr>
      <vt:lpstr>Operator Qualification &amp; Certification</vt:lpstr>
      <vt:lpstr>Operator Qualification &amp; Certification</vt:lpstr>
      <vt:lpstr>Operator Qualification &amp; Certification</vt:lpstr>
      <vt:lpstr>Testing Requirements</vt:lpstr>
      <vt:lpstr>General Training</vt:lpstr>
      <vt:lpstr>Hoisting Personnel</vt:lpstr>
      <vt:lpstr>Equipment Specific Standards</vt:lpstr>
      <vt:lpstr>Questions? </vt:lpstr>
    </vt:vector>
  </TitlesOfParts>
  <Company>ORCPG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mmorte0</dc:creator>
  <cp:lastModifiedBy>rberry0</cp:lastModifiedBy>
  <cp:revision>180</cp:revision>
  <dcterms:created xsi:type="dcterms:W3CDTF">2009-10-01T23:10:07Z</dcterms:created>
  <dcterms:modified xsi:type="dcterms:W3CDTF">2010-10-07T05:38:47Z</dcterms:modified>
</cp:coreProperties>
</file>