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60" r:id="rId3"/>
    <p:sldId id="261" r:id="rId4"/>
    <p:sldId id="257" r:id="rId5"/>
    <p:sldId id="258" r:id="rId6"/>
    <p:sldId id="259" r:id="rId7"/>
    <p:sldId id="262" r:id="rId8"/>
    <p:sldId id="263" r:id="rId9"/>
    <p:sldId id="265" r:id="rId10"/>
    <p:sldId id="267" r:id="rId11"/>
    <p:sldId id="268" r:id="rId12"/>
    <p:sldId id="269" r:id="rId13"/>
    <p:sldId id="270" r:id="rId14"/>
    <p:sldId id="271" r:id="rId15"/>
    <p:sldId id="276" r:id="rId16"/>
    <p:sldId id="272" r:id="rId17"/>
    <p:sldId id="273" r:id="rId18"/>
    <p:sldId id="274" r:id="rId19"/>
    <p:sldId id="275" r:id="rId20"/>
    <p:sldId id="277" r:id="rId21"/>
    <p:sldId id="278" r:id="rId22"/>
    <p:sldId id="279" r:id="rId23"/>
    <p:sldId id="280" r:id="rId24"/>
    <p:sldId id="281" r:id="rId25"/>
    <p:sldId id="282" r:id="rId26"/>
    <p:sldId id="283" r:id="rId27"/>
    <p:sldId id="285" r:id="rId28"/>
    <p:sldId id="286" r:id="rId29"/>
    <p:sldId id="287" r:id="rId30"/>
    <p:sldId id="288" r:id="rId31"/>
    <p:sldId id="289" r:id="rId32"/>
    <p:sldId id="290" r:id="rId33"/>
    <p:sldId id="291" r:id="rId34"/>
    <p:sldId id="29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AEA3CD-2219-4F7A-AEC2-7DD47234A2A3}" type="datetimeFigureOut">
              <a:rPr lang="en-US" smtClean="0"/>
              <a:t>9/26/2010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8FD351-A7FE-489B-BDF8-27494D53759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osha.gov/"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463090-2E92-46F8-A463-3DE6ED3AF525}" type="slidenum">
              <a:rPr lang="en-US"/>
              <a:pPr/>
              <a:t>9</a:t>
            </a:fld>
            <a:endParaRPr 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pPr>
              <a:lnSpc>
                <a:spcPct val="80000"/>
              </a:lnSpc>
            </a:pPr>
            <a:r>
              <a:rPr lang="en-US" sz="900" b="1" dirty="0"/>
              <a:t>Articulating cranes (such as knuckle-boom cranes);</a:t>
            </a:r>
          </a:p>
          <a:p>
            <a:pPr>
              <a:lnSpc>
                <a:spcPct val="80000"/>
              </a:lnSpc>
            </a:pPr>
            <a:r>
              <a:rPr lang="en-US" sz="900" b="1" dirty="0"/>
              <a:t>Crawler cranes;</a:t>
            </a:r>
          </a:p>
          <a:p>
            <a:pPr>
              <a:lnSpc>
                <a:spcPct val="80000"/>
              </a:lnSpc>
            </a:pPr>
            <a:r>
              <a:rPr lang="en-US" sz="900" b="1" dirty="0"/>
              <a:t>Floating cranes;</a:t>
            </a:r>
          </a:p>
          <a:p>
            <a:pPr>
              <a:lnSpc>
                <a:spcPct val="80000"/>
              </a:lnSpc>
            </a:pPr>
            <a:r>
              <a:rPr lang="en-US" sz="900" b="1" dirty="0"/>
              <a:t>Cranes on barges;</a:t>
            </a:r>
          </a:p>
          <a:p>
            <a:pPr>
              <a:lnSpc>
                <a:spcPct val="80000"/>
              </a:lnSpc>
            </a:pPr>
            <a:r>
              <a:rPr lang="en-US" sz="900" b="1" dirty="0"/>
              <a:t>Locomotive cranes;</a:t>
            </a:r>
          </a:p>
          <a:p>
            <a:pPr>
              <a:lnSpc>
                <a:spcPct val="80000"/>
              </a:lnSpc>
            </a:pPr>
            <a:r>
              <a:rPr lang="en-US" sz="900" b="1" dirty="0"/>
              <a:t>Mobile cranes</a:t>
            </a:r>
          </a:p>
          <a:p>
            <a:pPr>
              <a:lnSpc>
                <a:spcPct val="80000"/>
              </a:lnSpc>
            </a:pPr>
            <a:r>
              <a:rPr lang="en-US" sz="900" b="1" dirty="0"/>
              <a:t>     (such as wheel-mounted, rough-terrain, all-terrain, commercial truck-mounted, and boom truck cranes);</a:t>
            </a:r>
          </a:p>
          <a:p>
            <a:pPr>
              <a:lnSpc>
                <a:spcPct val="80000"/>
              </a:lnSpc>
            </a:pPr>
            <a:r>
              <a:rPr lang="en-US" sz="900" b="1" dirty="0"/>
              <a:t>Multi-purpose machines when configured to hoist and lower (by means of a winch or hook) and horizontally move a suspended load;</a:t>
            </a:r>
            <a:endParaRPr lang="en-US" sz="900" dirty="0"/>
          </a:p>
          <a:p>
            <a:pPr>
              <a:lnSpc>
                <a:spcPct val="80000"/>
              </a:lnSpc>
            </a:pPr>
            <a:r>
              <a:rPr lang="en-US" sz="900" b="1" dirty="0"/>
              <a:t>Industrial cranes (such as carry-deck cranes); dedicated pile drivers; service/mechanic trucks with a hoisting device;</a:t>
            </a:r>
          </a:p>
          <a:p>
            <a:pPr>
              <a:lnSpc>
                <a:spcPct val="80000"/>
              </a:lnSpc>
            </a:pPr>
            <a:r>
              <a:rPr lang="en-US" sz="900" b="1" dirty="0"/>
              <a:t>Crane on a monorail;</a:t>
            </a:r>
          </a:p>
          <a:p>
            <a:pPr>
              <a:lnSpc>
                <a:spcPct val="80000"/>
              </a:lnSpc>
            </a:pPr>
            <a:r>
              <a:rPr lang="en-US" sz="900" b="1" dirty="0"/>
              <a:t>Tower cranes (such as fixed jib, “hammerhead boom”, </a:t>
            </a:r>
            <a:r>
              <a:rPr lang="en-US" sz="900" b="1" dirty="0" err="1"/>
              <a:t>luffing</a:t>
            </a:r>
            <a:r>
              <a:rPr lang="en-US" sz="900" b="1" dirty="0"/>
              <a:t> boom and self-erecting);</a:t>
            </a:r>
          </a:p>
          <a:p>
            <a:pPr>
              <a:lnSpc>
                <a:spcPct val="80000"/>
              </a:lnSpc>
            </a:pPr>
            <a:r>
              <a:rPr lang="en-US" sz="900" b="1" dirty="0"/>
              <a:t>Pedestal cranes;</a:t>
            </a:r>
          </a:p>
          <a:p>
            <a:pPr>
              <a:lnSpc>
                <a:spcPct val="80000"/>
              </a:lnSpc>
            </a:pPr>
            <a:r>
              <a:rPr lang="en-US" sz="900" b="1" dirty="0"/>
              <a:t>Portal cranes;</a:t>
            </a:r>
          </a:p>
          <a:p>
            <a:pPr>
              <a:lnSpc>
                <a:spcPct val="80000"/>
              </a:lnSpc>
            </a:pPr>
            <a:r>
              <a:rPr lang="en-US" sz="900" b="1" dirty="0"/>
              <a:t>Overhead and gantry cranes;</a:t>
            </a:r>
          </a:p>
          <a:p>
            <a:pPr>
              <a:lnSpc>
                <a:spcPct val="80000"/>
              </a:lnSpc>
            </a:pPr>
            <a:r>
              <a:rPr lang="en-US" sz="900" b="1" dirty="0"/>
              <a:t>Straddle cranes;</a:t>
            </a:r>
          </a:p>
          <a:p>
            <a:pPr>
              <a:lnSpc>
                <a:spcPct val="80000"/>
              </a:lnSpc>
            </a:pPr>
            <a:r>
              <a:rPr lang="en-US" sz="900" b="1" dirty="0"/>
              <a:t>Side-boom tractors;</a:t>
            </a:r>
          </a:p>
          <a:p>
            <a:pPr>
              <a:lnSpc>
                <a:spcPct val="80000"/>
              </a:lnSpc>
            </a:pPr>
            <a:r>
              <a:rPr lang="en-US" sz="900" b="1" dirty="0"/>
              <a:t>Derricks;</a:t>
            </a:r>
          </a:p>
          <a:p>
            <a:pPr>
              <a:lnSpc>
                <a:spcPct val="80000"/>
              </a:lnSpc>
            </a:pPr>
            <a:endParaRPr lang="en-US" sz="900" b="1" dirty="0"/>
          </a:p>
          <a:p>
            <a:pPr>
              <a:lnSpc>
                <a:spcPct val="80000"/>
              </a:lnSpc>
            </a:pPr>
            <a:r>
              <a:rPr lang="en-US" sz="900" b="1" i="1" dirty="0"/>
              <a:t>	And variations of such</a:t>
            </a:r>
          </a:p>
          <a:p>
            <a:pPr>
              <a:lnSpc>
                <a:spcPct val="80000"/>
              </a:lnSpc>
            </a:pPr>
            <a:r>
              <a:rPr lang="en-US" sz="900" b="1" i="1" dirty="0"/>
              <a:t>	Equipment</a:t>
            </a:r>
            <a:r>
              <a:rPr lang="en-US" sz="900" b="1" dirty="0"/>
              <a:t>.</a:t>
            </a:r>
          </a:p>
          <a:p>
            <a:pPr>
              <a:lnSpc>
                <a:spcPct val="80000"/>
              </a:lnSpc>
            </a:pPr>
            <a:r>
              <a:rPr lang="en-US" sz="900" dirty="0"/>
              <a:t>(c) </a:t>
            </a:r>
            <a:r>
              <a:rPr lang="en-US" sz="900" i="1" dirty="0"/>
              <a:t>Exclusions.</a:t>
            </a:r>
            <a:r>
              <a:rPr lang="en-US" sz="900" dirty="0"/>
              <a:t> This subpart does not cover </a:t>
            </a:r>
            <a:endParaRPr lang="en-US" sz="900" b="1" dirty="0"/>
          </a:p>
          <a:p>
            <a:pPr>
              <a:spcBef>
                <a:spcPct val="50000"/>
              </a:spcBef>
            </a:pPr>
            <a:r>
              <a:rPr lang="en-US" sz="900" dirty="0"/>
              <a:t>1926.1400 (c)(8) Powered industrial trucks (forklifts), except when configured to hoist and lower (by means of a winch or hook) and horizontally move a suspended load </a:t>
            </a:r>
          </a:p>
          <a:p>
            <a:pPr>
              <a:lnSpc>
                <a:spcPct val="80000"/>
              </a:lnSpc>
            </a:pPr>
            <a:endParaRPr lang="en-US" sz="9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BEFD0EC-D8C2-461C-8BAD-CDC4B24C801A}" type="slidenum">
              <a:rPr lang="en-US"/>
              <a:pPr/>
              <a:t>11</a:t>
            </a:fld>
            <a:endParaRPr lang="en-US"/>
          </a:p>
        </p:txBody>
      </p:sp>
      <p:sp>
        <p:nvSpPr>
          <p:cNvPr id="358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C08CFE9-0887-499A-B051-75EC71B6393C}" type="slidenum">
              <a:rPr lang="en-US" sz="1200"/>
              <a:pPr algn="r"/>
              <a:t>11</a:t>
            </a:fld>
            <a:endParaRPr 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p:txBody>
          <a:bodyPr/>
          <a:lstStyle/>
          <a:p>
            <a:r>
              <a:rPr lang="en-US"/>
              <a:t>When assembly / disassembly could get within 20 foot of a power line either;</a:t>
            </a:r>
          </a:p>
          <a:p>
            <a:r>
              <a:rPr lang="en-US"/>
              <a:t>Shut off and ground</a:t>
            </a:r>
          </a:p>
          <a:p>
            <a:r>
              <a:rPr lang="en-US"/>
              <a:t>Maintain the 20’ clearance including the meeting, non-conductive taglines insulators etc plus</a:t>
            </a:r>
          </a:p>
          <a:p>
            <a:r>
              <a:rPr lang="en-US"/>
              <a:t>A proximity alarm, dedicated spotter, warning device or insulating link</a:t>
            </a:r>
          </a:p>
          <a:p>
            <a:r>
              <a:rPr lang="en-US"/>
              <a:t>Or verify with utility exact voltage and use a table for safe distances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C5F52DC-0D58-4CD0-9F19-1A7A2E28F907}" type="slidenum">
              <a:rPr lang="en-US"/>
              <a:pPr/>
              <a:t>14</a:t>
            </a:fld>
            <a:endParaRPr lang="en-US"/>
          </a:p>
        </p:txBody>
      </p:sp>
      <p:sp>
        <p:nvSpPr>
          <p:cNvPr id="389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60BF202-E6D7-4C14-99F1-D8966AE91533}" type="slidenum">
              <a:rPr lang="en-US" sz="1200"/>
              <a:pPr algn="r"/>
              <a:t>14</a:t>
            </a:fld>
            <a:endParaRPr 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14400" y="4341813"/>
            <a:ext cx="5029200" cy="4116387"/>
          </a:xfrm>
          <a:noFill/>
        </p:spPr>
        <p:txBody>
          <a:bodyPr/>
          <a:lstStyle/>
          <a:p>
            <a:r>
              <a:rPr lang="en-US"/>
              <a:t>First, current policy recognizes other types of insulating barriers besides the type to which the Committee referred.</a:t>
            </a:r>
            <a:r>
              <a:rPr lang="en-US">
                <a:hlinkClick r:id="" action="ppaction://noaction"/>
              </a:rPr>
              <a:t> [57] </a:t>
            </a:r>
            <a:r>
              <a:rPr lang="en-US"/>
              <a:t>OSHA also recognizes goal-post-type barriers and, in certain limited circumstances the insulation on insulated power lines operating at 480 volts or less. See, e.g., letters of interpretation dated February 8, 1994, to Mr. Ivan Blood (</a:t>
            </a:r>
            <a:r>
              <a:rPr lang="en-US">
                <a:hlinkClick r:id="rId3"/>
              </a:rPr>
              <a:t>http://www.osha.gov</a:t>
            </a:r>
            <a:r>
              <a:rPr lang="en-US"/>
              <a:t>) and August 9, 2004, to Mr. Mathew McFarland (</a:t>
            </a:r>
            <a:r>
              <a:rPr lang="en-US">
                <a:hlinkClick r:id="rId3"/>
              </a:rPr>
              <a:t>http://www.osha.gov</a:t>
            </a:r>
            <a:r>
              <a:rPr lang="en-US"/>
              <a:t>). Second, the Agency does accept barriers that protect against brush contact under limited circumstances. See, e.g., letter of interpretation dated February 8, 1994, to Mr. Ivan Blood (</a:t>
            </a:r>
            <a:r>
              <a:rPr lang="en-US">
                <a:hlinkClick r:id="rId3"/>
              </a:rPr>
              <a:t>http://www.osha.gov</a:t>
            </a:r>
            <a:r>
              <a:rPr lang="en-US"/>
              <a:t>).Show citation box </a:t>
            </a:r>
          </a:p>
          <a:p>
            <a:endParaRPr lang="en-US"/>
          </a:p>
          <a:p>
            <a:r>
              <a:rPr lang="en-US"/>
              <a:t>It is similarly inappropriate to require a showing that it is infeasible to deenergize and ground the lines or relocate the lines under paragraph (b) of this section for subpart V work. Subpart V provides for deenergizing and grounding as an alternative to live line precautions, but it also recognizes that subpart V work may take place on live lines to avoid power disruptions to the utility's customers and includes precautions for such live line work. Thus, subpart V leaves to the utility employer the discretion to decide whether to deenergize and ground without the need for an infeasibility determination, and OSHA concludes they should continue to have this same discretion under this final rule. OSHA also notes that paragraph (b) of this section requires the employer to consult with the utility owner/operator before deciding that it infeasible to deenergize and ground the lines or relocate them, and it would be anomalous to apply this provision where the utility owner/operator is itself the employer.</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47A5765-2A01-4D43-A1AF-EAFD75866E78}" type="slidenum">
              <a:rPr lang="en-US"/>
              <a:pPr/>
              <a:t>17</a:t>
            </a:fld>
            <a:endParaRPr lang="en-US"/>
          </a:p>
        </p:txBody>
      </p:sp>
      <p:sp>
        <p:nvSpPr>
          <p:cNvPr id="296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FF95329-8B82-4911-B5A7-02DF01CB1E1F}" type="slidenum">
              <a:rPr lang="en-US" sz="1200"/>
              <a:pPr algn="r"/>
              <a:t>17</a:t>
            </a:fld>
            <a:endParaRPr 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p:txBody>
          <a:bodyPr/>
          <a:lstStyle/>
          <a:p>
            <a:r>
              <a:rPr lang="en-US"/>
              <a:t>* Subject to State &amp; Local requirements and whether or not the military/state training meet accredited requirements.</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F520AB-B7AF-4841-9733-9C92D91B3B5F}" type="slidenum">
              <a:rPr lang="en-US"/>
              <a:pPr/>
              <a:t>19</a:t>
            </a:fld>
            <a:endParaRPr 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a:t>Under § 1926.1427(b)(1)(i), for a testing organization to become accredited, the accrediting agency must determine that the testing organization's written testing materials, practical examinations, test administration, grading, facilities/equipment and personnel meet industry recognized criteria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ACB901-DDC8-45F8-84E0-F5ABCEC4C988}" type="slidenum">
              <a:rPr lang="en-US"/>
              <a:pPr/>
              <a:t>21</a:t>
            </a:fld>
            <a:endParaRPr 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dirty="0"/>
              <a:t>1926.1402 (b) The equipment must not be assembled or used unless ground conditions are firm, drained, and graded to a sufficient extent so that, in conjunction (if necessary) with the use of supporting materials, the equipment manufacturer's specifications for adequate support and degree of level of the equipment are met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63002C-FCE6-4C38-8E7B-3060B0A2F500}" type="slidenum">
              <a:rPr lang="en-US"/>
              <a:pPr/>
              <a:t>23</a:t>
            </a:fld>
            <a:endParaRPr lang="en-US"/>
          </a:p>
        </p:txBody>
      </p:sp>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p:txBody>
          <a:bodyPr/>
          <a:lstStyle/>
          <a:p>
            <a:pPr lvl="1"/>
            <a:r>
              <a:rPr lang="en-US" u="sng"/>
              <a:t>Employer Procedures</a:t>
            </a:r>
          </a:p>
          <a:p>
            <a:pPr lvl="1"/>
            <a:r>
              <a:rPr lang="en-US"/>
              <a:t>Developed by a qualified person </a:t>
            </a:r>
          </a:p>
          <a:p>
            <a:pPr lvl="1"/>
            <a:r>
              <a:rPr lang="en-US"/>
              <a:t>Designed to:</a:t>
            </a:r>
          </a:p>
          <a:p>
            <a:pPr lvl="2"/>
            <a:r>
              <a:rPr lang="en-US"/>
              <a:t>	•  Prevent unintended dangerous movement to prevent collapse</a:t>
            </a:r>
          </a:p>
          <a:p>
            <a:pPr lvl="2"/>
            <a:r>
              <a:rPr lang="en-US"/>
              <a:t>	•  Provide adequate support and stability during A/D process</a:t>
            </a:r>
          </a:p>
          <a:p>
            <a:pPr lvl="2"/>
            <a:r>
              <a:rPr lang="en-US"/>
              <a:t>	•  Minimize employee exposure to unintended movement or collapse</a:t>
            </a:r>
          </a:p>
          <a:p>
            <a:endParaRPr lang="en-US"/>
          </a:p>
          <a:p>
            <a:endParaRPr lang="en-US" sz="1000"/>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13B5E76-B364-4F17-98BE-5FBDE7036C9E}" type="slidenum">
              <a:rPr lang="en-US"/>
              <a:pPr/>
              <a:t>25</a:t>
            </a:fld>
            <a:endParaRPr lang="en-US"/>
          </a:p>
        </p:txBody>
      </p:sp>
      <p:sp>
        <p:nvSpPr>
          <p:cNvPr id="440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1C925AD-3827-4985-A1E8-BAB039578B17}" type="slidenum">
              <a:rPr lang="en-US" sz="1200"/>
              <a:pPr algn="r"/>
              <a:t>25</a:t>
            </a:fld>
            <a:endParaRPr 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p:txBody>
          <a:bodyPr/>
          <a:lstStyle/>
          <a:p>
            <a:r>
              <a:rPr lang="en-US"/>
              <a:t>The Assembly/Disassembly supervisor is responsible for addressing these plus: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8860327-0973-4898-AF38-293BD4E74EA4}" type="slidenum">
              <a:rPr lang="en-US"/>
              <a:pPr/>
              <a:t>29</a:t>
            </a:fld>
            <a:endParaRPr lang="en-US"/>
          </a:p>
        </p:txBody>
      </p:sp>
      <p:sp>
        <p:nvSpPr>
          <p:cNvPr id="501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0705519-A6BA-44DC-82F0-82958628AACB}" type="slidenum">
              <a:rPr lang="en-US" sz="1200"/>
              <a:pPr algn="r"/>
              <a:t>29</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p:txBody>
          <a:bodyPr/>
          <a:lstStyle/>
          <a:p>
            <a:r>
              <a:rPr lang="en-US" b="1"/>
              <a:t>Competent person:</a:t>
            </a:r>
          </a:p>
          <a:p>
            <a:r>
              <a:rPr lang="en-US"/>
              <a:t>	“Means one who is capable of identifying existing and predictable hazards in the surroundings or working conditions which are unsanitary, hazardous, or dangerous to employees, and who has authorization to take prompt corrective measures to eliminate them.”</a:t>
            </a:r>
          </a:p>
          <a:p>
            <a:r>
              <a:rPr lang="en-US" b="1"/>
              <a:t>Qualified person:</a:t>
            </a:r>
          </a:p>
          <a:p>
            <a:r>
              <a:rPr lang="en-US"/>
              <a:t>	“Means a person who, by possession of a recognized degree, certificate, or professional standing, or who by extensive knowledge, training and experience, successfully demonstrated the ability to solve/resolve problems relating to the subject matter, the work, or the project.”</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9BF35F0-8371-4B22-A7D7-9AA605862AAB}" type="datetimeFigureOut">
              <a:rPr lang="en-US" smtClean="0"/>
              <a:t>9/26/2010</a:t>
            </a:fld>
            <a:endParaRPr lang="en-US"/>
          </a:p>
        </p:txBody>
      </p:sp>
      <p:sp>
        <p:nvSpPr>
          <p:cNvPr id="16" name="Slide Number Placeholder 15"/>
          <p:cNvSpPr>
            <a:spLocks noGrp="1"/>
          </p:cNvSpPr>
          <p:nvPr>
            <p:ph type="sldNum" sz="quarter" idx="11"/>
          </p:nvPr>
        </p:nvSpPr>
        <p:spPr/>
        <p:txBody>
          <a:bodyPr/>
          <a:lstStyle/>
          <a:p>
            <a:fld id="{10119ED9-7779-4205-B5E7-4E842FA29A9F}"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BF35F0-8371-4B22-A7D7-9AA605862AAB}" type="datetimeFigureOut">
              <a:rPr lang="en-US" smtClean="0"/>
              <a:t>9/26/2010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19ED9-7779-4205-B5E7-4E842FA29A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BF35F0-8371-4B22-A7D7-9AA605862AAB}" type="datetimeFigureOut">
              <a:rPr lang="en-US" smtClean="0"/>
              <a:t>9/26/2010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19ED9-7779-4205-B5E7-4E842FA29A9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6EE028AF-CF41-4849-9160-43C22971E9A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9BF35F0-8371-4B22-A7D7-9AA605862AAB}" type="datetimeFigureOut">
              <a:rPr lang="en-US" smtClean="0"/>
              <a:t>9/26/2010</a:t>
            </a:fld>
            <a:endParaRPr lang="en-US"/>
          </a:p>
        </p:txBody>
      </p:sp>
      <p:sp>
        <p:nvSpPr>
          <p:cNvPr id="15" name="Slide Number Placeholder 14"/>
          <p:cNvSpPr>
            <a:spLocks noGrp="1"/>
          </p:cNvSpPr>
          <p:nvPr>
            <p:ph type="sldNum" sz="quarter" idx="15"/>
          </p:nvPr>
        </p:nvSpPr>
        <p:spPr/>
        <p:txBody>
          <a:bodyPr/>
          <a:lstStyle>
            <a:lvl1pPr algn="ctr">
              <a:defRPr/>
            </a:lvl1pPr>
          </a:lstStyle>
          <a:p>
            <a:fld id="{10119ED9-7779-4205-B5E7-4E842FA29A9F}"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BF35F0-8371-4B22-A7D7-9AA605862AAB}" type="datetimeFigureOut">
              <a:rPr lang="en-US" smtClean="0"/>
              <a:t>9/26/2010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19ED9-7779-4205-B5E7-4E842FA29A9F}"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9BF35F0-8371-4B22-A7D7-9AA605862AAB}" type="datetimeFigureOut">
              <a:rPr lang="en-US" smtClean="0"/>
              <a:t>9/26/2010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19ED9-7779-4205-B5E7-4E842FA29A9F}"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0119ED9-7779-4205-B5E7-4E842FA29A9F}"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9BF35F0-8371-4B22-A7D7-9AA605862AAB}" type="datetimeFigureOut">
              <a:rPr lang="en-US" smtClean="0"/>
              <a:t>9/26/2010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9BF35F0-8371-4B22-A7D7-9AA605862AAB}" type="datetimeFigureOut">
              <a:rPr lang="en-US" smtClean="0"/>
              <a:t>9/26/2010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119ED9-7779-4205-B5E7-4E842FA29A9F}"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F35F0-8371-4B22-A7D7-9AA605862AAB}" type="datetimeFigureOut">
              <a:rPr lang="en-US" smtClean="0"/>
              <a:t>9/26/2010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119ED9-7779-4205-B5E7-4E842FA29A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9BF35F0-8371-4B22-A7D7-9AA605862AAB}" type="datetimeFigureOut">
              <a:rPr lang="en-US" smtClean="0"/>
              <a:t>9/26/2010</a:t>
            </a:fld>
            <a:endParaRPr lang="en-US"/>
          </a:p>
        </p:txBody>
      </p:sp>
      <p:sp>
        <p:nvSpPr>
          <p:cNvPr id="9" name="Slide Number Placeholder 8"/>
          <p:cNvSpPr>
            <a:spLocks noGrp="1"/>
          </p:cNvSpPr>
          <p:nvPr>
            <p:ph type="sldNum" sz="quarter" idx="15"/>
          </p:nvPr>
        </p:nvSpPr>
        <p:spPr/>
        <p:txBody>
          <a:bodyPr/>
          <a:lstStyle/>
          <a:p>
            <a:fld id="{10119ED9-7779-4205-B5E7-4E842FA29A9F}"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9BF35F0-8371-4B22-A7D7-9AA605862AAB}" type="datetimeFigureOut">
              <a:rPr lang="en-US" smtClean="0"/>
              <a:t>9/26/2010</a:t>
            </a:fld>
            <a:endParaRPr lang="en-US"/>
          </a:p>
        </p:txBody>
      </p:sp>
      <p:sp>
        <p:nvSpPr>
          <p:cNvPr id="9" name="Slide Number Placeholder 8"/>
          <p:cNvSpPr>
            <a:spLocks noGrp="1"/>
          </p:cNvSpPr>
          <p:nvPr>
            <p:ph type="sldNum" sz="quarter" idx="11"/>
          </p:nvPr>
        </p:nvSpPr>
        <p:spPr/>
        <p:txBody>
          <a:bodyPr/>
          <a:lstStyle/>
          <a:p>
            <a:fld id="{10119ED9-7779-4205-B5E7-4E842FA29A9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9BF35F0-8371-4B22-A7D7-9AA605862AAB}" type="datetimeFigureOut">
              <a:rPr lang="en-US" smtClean="0"/>
              <a:t>9/26/2010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0119ED9-7779-4205-B5E7-4E842FA29A9F}"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Subpart CC</a:t>
            </a:r>
          </a:p>
          <a:p>
            <a:r>
              <a:rPr lang="en-US" dirty="0" smtClean="0"/>
              <a:t>1926.1400</a:t>
            </a:r>
            <a:endParaRPr lang="en-US" dirty="0"/>
          </a:p>
        </p:txBody>
      </p:sp>
      <p:sp>
        <p:nvSpPr>
          <p:cNvPr id="2" name="Title 1"/>
          <p:cNvSpPr>
            <a:spLocks noGrp="1"/>
          </p:cNvSpPr>
          <p:nvPr>
            <p:ph type="ctrTitle"/>
          </p:nvPr>
        </p:nvSpPr>
        <p:spPr/>
        <p:txBody>
          <a:bodyPr/>
          <a:lstStyle/>
          <a:p>
            <a:r>
              <a:rPr smtClean="0"/>
              <a:t>OSHA Crane &amp; Derrick Standard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txBox="1">
            <a:spLocks noGrp="1"/>
          </p:cNvSpPr>
          <p:nvPr/>
        </p:nvSpPr>
        <p:spPr bwMode="auto">
          <a:xfrm>
            <a:off x="6629400" y="6381750"/>
            <a:ext cx="2133600" cy="476250"/>
          </a:xfrm>
          <a:prstGeom prst="rect">
            <a:avLst/>
          </a:prstGeom>
          <a:noFill/>
          <a:ln w="9525">
            <a:noFill/>
            <a:miter lim="800000"/>
            <a:headEnd/>
            <a:tailEnd/>
          </a:ln>
        </p:spPr>
        <p:txBody>
          <a:bodyPr/>
          <a:lstStyle/>
          <a:p>
            <a:pPr algn="r"/>
            <a:fld id="{4C8A1D9A-7139-4205-BCF0-0917208BAFFB}" type="slidenum">
              <a:rPr lang="en-US" sz="1200" b="1"/>
              <a:pPr algn="r"/>
              <a:t>10</a:t>
            </a:fld>
            <a:endParaRPr lang="en-US" sz="1200" b="1"/>
          </a:p>
        </p:txBody>
      </p:sp>
      <p:sp>
        <p:nvSpPr>
          <p:cNvPr id="33797" name="Rectangle 16"/>
          <p:cNvSpPr>
            <a:spLocks noGrp="1" noChangeArrowheads="1"/>
          </p:cNvSpPr>
          <p:nvPr>
            <p:ph type="title"/>
          </p:nvPr>
        </p:nvSpPr>
        <p:spPr/>
        <p:txBody>
          <a:bodyPr/>
          <a:lstStyle/>
          <a:p>
            <a:r>
              <a:rPr lang="en-US"/>
              <a:t>1926.1408 Power Lines </a:t>
            </a:r>
            <a:endParaRPr lang="en-US" sz="2800"/>
          </a:p>
        </p:txBody>
      </p:sp>
      <p:sp>
        <p:nvSpPr>
          <p:cNvPr id="33795" name="Rectangle 2"/>
          <p:cNvSpPr>
            <a:spLocks noGrp="1" noChangeArrowheads="1"/>
          </p:cNvSpPr>
          <p:nvPr>
            <p:ph type="body" sz="half" idx="1"/>
          </p:nvPr>
        </p:nvSpPr>
        <p:spPr/>
        <p:txBody>
          <a:bodyPr/>
          <a:lstStyle/>
          <a:p>
            <a:r>
              <a:rPr lang="en-US" sz="2800"/>
              <a:t>Step 1: Identify Work Zone</a:t>
            </a:r>
          </a:p>
          <a:p>
            <a:pPr lvl="1"/>
            <a:r>
              <a:rPr lang="en-US" sz="2400"/>
              <a:t>Work Zone = Marking boundaries </a:t>
            </a:r>
            <a:r>
              <a:rPr lang="en-US" sz="2400" i="1"/>
              <a:t>OR</a:t>
            </a:r>
          </a:p>
          <a:p>
            <a:pPr lvl="1"/>
            <a:r>
              <a:rPr lang="en-US" sz="2400"/>
              <a:t>360 degrees around crane up to maximum working radius</a:t>
            </a:r>
          </a:p>
          <a:p>
            <a:pPr lvl="1"/>
            <a:r>
              <a:rPr lang="en-US" sz="2400"/>
              <a:t>Make the power line hazard assessment </a:t>
            </a:r>
          </a:p>
        </p:txBody>
      </p:sp>
      <p:pic>
        <p:nvPicPr>
          <p:cNvPr id="33799" name="Picture 7" descr="crane power lkine"/>
          <p:cNvPicPr>
            <a:picLocks noChangeAspect="1" noChangeArrowheads="1"/>
          </p:cNvPicPr>
          <p:nvPr>
            <p:ph sz="half" idx="2"/>
          </p:nvPr>
        </p:nvPicPr>
        <p:blipFill>
          <a:blip r:embed="rId2"/>
          <a:srcRect/>
          <a:stretch>
            <a:fillRect/>
          </a:stretch>
        </p:blipFill>
        <p:spPr>
          <a:xfrm>
            <a:off x="5715000" y="1752600"/>
            <a:ext cx="2047875" cy="2686050"/>
          </a:xfrm>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txBox="1">
            <a:spLocks noGrp="1"/>
          </p:cNvSpPr>
          <p:nvPr/>
        </p:nvSpPr>
        <p:spPr bwMode="auto">
          <a:xfrm>
            <a:off x="6629400" y="6381750"/>
            <a:ext cx="2133600" cy="476250"/>
          </a:xfrm>
          <a:prstGeom prst="rect">
            <a:avLst/>
          </a:prstGeom>
          <a:noFill/>
          <a:ln w="9525">
            <a:noFill/>
            <a:miter lim="800000"/>
            <a:headEnd/>
            <a:tailEnd/>
          </a:ln>
        </p:spPr>
        <p:txBody>
          <a:bodyPr/>
          <a:lstStyle/>
          <a:p>
            <a:pPr algn="r"/>
            <a:fld id="{499104EA-3BA0-48A9-91AD-314371C9CE78}" type="slidenum">
              <a:rPr lang="en-US" sz="1200" b="1"/>
              <a:pPr algn="r"/>
              <a:t>11</a:t>
            </a:fld>
            <a:endParaRPr lang="en-US" sz="1200" b="1"/>
          </a:p>
        </p:txBody>
      </p:sp>
      <p:sp>
        <p:nvSpPr>
          <p:cNvPr id="34819" name="Rectangle 2"/>
          <p:cNvSpPr>
            <a:spLocks noGrp="1" noChangeArrowheads="1"/>
          </p:cNvSpPr>
          <p:nvPr>
            <p:ph type="title" idx="4294967295"/>
          </p:nvPr>
        </p:nvSpPr>
        <p:spPr/>
        <p:txBody>
          <a:bodyPr/>
          <a:lstStyle/>
          <a:p>
            <a:endParaRPr lang="en-US"/>
          </a:p>
        </p:txBody>
      </p:sp>
      <p:sp>
        <p:nvSpPr>
          <p:cNvPr id="34821" name="Text Box 4"/>
          <p:cNvSpPr txBox="1">
            <a:spLocks noChangeArrowheads="1"/>
          </p:cNvSpPr>
          <p:nvPr/>
        </p:nvSpPr>
        <p:spPr bwMode="auto">
          <a:xfrm>
            <a:off x="3124200" y="381000"/>
            <a:ext cx="2819400" cy="679450"/>
          </a:xfrm>
          <a:prstGeom prst="rect">
            <a:avLst/>
          </a:prstGeom>
          <a:noFill/>
          <a:ln w="38100" cmpd="dbl">
            <a:solidFill>
              <a:srgbClr val="000000"/>
            </a:solidFill>
            <a:miter lim="800000"/>
            <a:headEnd/>
            <a:tailEnd/>
          </a:ln>
        </p:spPr>
        <p:txBody>
          <a:bodyPr>
            <a:spAutoFit/>
          </a:bodyPr>
          <a:lstStyle/>
          <a:p>
            <a:pPr algn="ctr" eaLnBrk="0" hangingPunct="0"/>
            <a:r>
              <a:rPr lang="en-US" b="1" dirty="0">
                <a:solidFill>
                  <a:srgbClr val="000000"/>
                </a:solidFill>
              </a:rPr>
              <a:t>Could you get within 20 feet of power line?</a:t>
            </a:r>
          </a:p>
        </p:txBody>
      </p:sp>
      <p:sp>
        <p:nvSpPr>
          <p:cNvPr id="34822" name="Text Box 5"/>
          <p:cNvSpPr txBox="1">
            <a:spLocks noChangeArrowheads="1"/>
          </p:cNvSpPr>
          <p:nvPr/>
        </p:nvSpPr>
        <p:spPr bwMode="auto">
          <a:xfrm>
            <a:off x="2286000" y="1143000"/>
            <a:ext cx="762000" cy="376238"/>
          </a:xfrm>
          <a:prstGeom prst="rect">
            <a:avLst/>
          </a:prstGeom>
          <a:noFill/>
          <a:ln w="9525">
            <a:solidFill>
              <a:srgbClr val="000000"/>
            </a:solidFill>
            <a:miter lim="800000"/>
            <a:headEnd/>
            <a:tailEnd/>
          </a:ln>
        </p:spPr>
        <p:txBody>
          <a:bodyPr>
            <a:spAutoFit/>
          </a:bodyPr>
          <a:lstStyle/>
          <a:p>
            <a:pPr eaLnBrk="0" hangingPunct="0"/>
            <a:r>
              <a:rPr lang="en-US" b="1">
                <a:solidFill>
                  <a:srgbClr val="000000"/>
                </a:solidFill>
              </a:rPr>
              <a:t>YES</a:t>
            </a:r>
          </a:p>
        </p:txBody>
      </p:sp>
      <p:sp>
        <p:nvSpPr>
          <p:cNvPr id="34823" name="Text Box 6"/>
          <p:cNvSpPr txBox="1">
            <a:spLocks noChangeArrowheads="1"/>
          </p:cNvSpPr>
          <p:nvPr/>
        </p:nvSpPr>
        <p:spPr bwMode="auto">
          <a:xfrm>
            <a:off x="7312025" y="1143000"/>
            <a:ext cx="536575" cy="376238"/>
          </a:xfrm>
          <a:prstGeom prst="rect">
            <a:avLst/>
          </a:prstGeom>
          <a:noFill/>
          <a:ln w="9525">
            <a:solidFill>
              <a:srgbClr val="000000"/>
            </a:solidFill>
            <a:miter lim="800000"/>
            <a:headEnd/>
            <a:tailEnd/>
          </a:ln>
        </p:spPr>
        <p:txBody>
          <a:bodyPr wrap="none">
            <a:spAutoFit/>
          </a:bodyPr>
          <a:lstStyle/>
          <a:p>
            <a:pPr eaLnBrk="0" hangingPunct="0"/>
            <a:r>
              <a:rPr lang="en-US" b="1">
                <a:solidFill>
                  <a:srgbClr val="000000"/>
                </a:solidFill>
              </a:rPr>
              <a:t>NO</a:t>
            </a:r>
          </a:p>
        </p:txBody>
      </p:sp>
      <p:sp>
        <p:nvSpPr>
          <p:cNvPr id="34824" name="Text Box 7"/>
          <p:cNvSpPr txBox="1">
            <a:spLocks noChangeArrowheads="1"/>
          </p:cNvSpPr>
          <p:nvPr/>
        </p:nvSpPr>
        <p:spPr bwMode="auto">
          <a:xfrm>
            <a:off x="228600" y="1741488"/>
            <a:ext cx="1768475" cy="925512"/>
          </a:xfrm>
          <a:prstGeom prst="rect">
            <a:avLst/>
          </a:prstGeom>
          <a:noFill/>
          <a:ln w="9525">
            <a:solidFill>
              <a:srgbClr val="000000"/>
            </a:solidFill>
            <a:miter lim="800000"/>
            <a:headEnd/>
            <a:tailEnd/>
          </a:ln>
        </p:spPr>
        <p:txBody>
          <a:bodyPr>
            <a:spAutoFit/>
          </a:bodyPr>
          <a:lstStyle/>
          <a:p>
            <a:pPr eaLnBrk="0" hangingPunct="0"/>
            <a:r>
              <a:rPr lang="en-US" b="1">
                <a:solidFill>
                  <a:srgbClr val="000000"/>
                </a:solidFill>
              </a:rPr>
              <a:t>Option #1</a:t>
            </a:r>
            <a:r>
              <a:rPr lang="en-US">
                <a:solidFill>
                  <a:srgbClr val="000000"/>
                </a:solidFill>
              </a:rPr>
              <a:t> Deenergize &amp; Ground</a:t>
            </a:r>
          </a:p>
        </p:txBody>
      </p:sp>
      <p:sp>
        <p:nvSpPr>
          <p:cNvPr id="34825" name="Text Box 8"/>
          <p:cNvSpPr txBox="1">
            <a:spLocks noChangeArrowheads="1"/>
          </p:cNvSpPr>
          <p:nvPr/>
        </p:nvSpPr>
        <p:spPr bwMode="auto">
          <a:xfrm>
            <a:off x="3448050" y="2552700"/>
            <a:ext cx="2752725" cy="679450"/>
          </a:xfrm>
          <a:prstGeom prst="rect">
            <a:avLst/>
          </a:prstGeom>
          <a:noFill/>
          <a:ln w="38100">
            <a:solidFill>
              <a:srgbClr val="FFFF00"/>
            </a:solidFill>
            <a:miter lim="800000"/>
            <a:headEnd/>
            <a:tailEnd/>
          </a:ln>
        </p:spPr>
        <p:txBody>
          <a:bodyPr>
            <a:spAutoFit/>
          </a:bodyPr>
          <a:lstStyle/>
          <a:p>
            <a:pPr algn="ctr" eaLnBrk="0" hangingPunct="0"/>
            <a:r>
              <a:rPr lang="en-US" b="1" dirty="0">
                <a:solidFill>
                  <a:srgbClr val="000000"/>
                </a:solidFill>
              </a:rPr>
              <a:t>Encroachment Prevention measures</a:t>
            </a:r>
          </a:p>
        </p:txBody>
      </p:sp>
      <p:sp>
        <p:nvSpPr>
          <p:cNvPr id="34826" name="Text Box 9"/>
          <p:cNvSpPr txBox="1">
            <a:spLocks noChangeArrowheads="1"/>
          </p:cNvSpPr>
          <p:nvPr/>
        </p:nvSpPr>
        <p:spPr bwMode="auto">
          <a:xfrm>
            <a:off x="228600" y="3962400"/>
            <a:ext cx="1752600" cy="1828800"/>
          </a:xfrm>
          <a:prstGeom prst="rect">
            <a:avLst/>
          </a:prstGeom>
          <a:noFill/>
          <a:ln w="12700">
            <a:solidFill>
              <a:srgbClr val="0000FF"/>
            </a:solidFill>
            <a:miter lim="800000"/>
            <a:headEnd/>
            <a:tailEnd/>
          </a:ln>
        </p:spPr>
        <p:txBody>
          <a:bodyPr/>
          <a:lstStyle/>
          <a:p>
            <a:pPr eaLnBrk="0" hangingPunct="0"/>
            <a:r>
              <a:rPr lang="en-US" b="1" dirty="0">
                <a:solidFill>
                  <a:srgbClr val="000000"/>
                </a:solidFill>
              </a:rPr>
              <a:t>Option #3</a:t>
            </a:r>
          </a:p>
          <a:p>
            <a:pPr eaLnBrk="0" hangingPunct="0"/>
            <a:r>
              <a:rPr lang="en-US" dirty="0">
                <a:solidFill>
                  <a:srgbClr val="000000"/>
                </a:solidFill>
              </a:rPr>
              <a:t>Ask Utility for Voltage and </a:t>
            </a:r>
          </a:p>
          <a:p>
            <a:pPr eaLnBrk="0" hangingPunct="0"/>
            <a:r>
              <a:rPr lang="en-US" dirty="0">
                <a:solidFill>
                  <a:srgbClr val="000000"/>
                </a:solidFill>
              </a:rPr>
              <a:t>Use Table A </a:t>
            </a:r>
          </a:p>
          <a:p>
            <a:pPr eaLnBrk="0" hangingPunct="0"/>
            <a:r>
              <a:rPr lang="en-US" dirty="0">
                <a:solidFill>
                  <a:srgbClr val="000000"/>
                </a:solidFill>
              </a:rPr>
              <a:t>(</a:t>
            </a:r>
            <a:r>
              <a:rPr lang="en-US" sz="1400" dirty="0">
                <a:solidFill>
                  <a:srgbClr val="000000"/>
                </a:solidFill>
              </a:rPr>
              <a:t>with minimum clearance distance)</a:t>
            </a:r>
            <a:r>
              <a:rPr lang="en-US" dirty="0">
                <a:solidFill>
                  <a:srgbClr val="000000"/>
                </a:solidFill>
              </a:rPr>
              <a:t> </a:t>
            </a:r>
          </a:p>
        </p:txBody>
      </p:sp>
      <p:sp>
        <p:nvSpPr>
          <p:cNvPr id="34827" name="Text Box 10"/>
          <p:cNvSpPr txBox="1">
            <a:spLocks noChangeArrowheads="1"/>
          </p:cNvSpPr>
          <p:nvPr/>
        </p:nvSpPr>
        <p:spPr bwMode="auto">
          <a:xfrm>
            <a:off x="228600" y="2895600"/>
            <a:ext cx="1752600" cy="928688"/>
          </a:xfrm>
          <a:prstGeom prst="rect">
            <a:avLst/>
          </a:prstGeom>
          <a:noFill/>
          <a:ln w="12700">
            <a:solidFill>
              <a:srgbClr val="0000FF"/>
            </a:solidFill>
            <a:miter lim="800000"/>
            <a:headEnd/>
            <a:tailEnd/>
          </a:ln>
        </p:spPr>
        <p:txBody>
          <a:bodyPr>
            <a:spAutoFit/>
          </a:bodyPr>
          <a:lstStyle/>
          <a:p>
            <a:pPr eaLnBrk="0" hangingPunct="0"/>
            <a:r>
              <a:rPr lang="en-US" b="1" dirty="0">
                <a:solidFill>
                  <a:srgbClr val="000000"/>
                </a:solidFill>
              </a:rPr>
              <a:t>Option #2</a:t>
            </a:r>
          </a:p>
          <a:p>
            <a:pPr eaLnBrk="0" hangingPunct="0"/>
            <a:r>
              <a:rPr lang="en-US" dirty="0">
                <a:solidFill>
                  <a:srgbClr val="000000"/>
                </a:solidFill>
              </a:rPr>
              <a:t>20 foot clearance</a:t>
            </a:r>
          </a:p>
        </p:txBody>
      </p:sp>
      <p:sp>
        <p:nvSpPr>
          <p:cNvPr id="34828" name="Text Box 11"/>
          <p:cNvSpPr txBox="1">
            <a:spLocks noChangeArrowheads="1"/>
          </p:cNvSpPr>
          <p:nvPr/>
        </p:nvSpPr>
        <p:spPr bwMode="auto">
          <a:xfrm>
            <a:off x="6858000" y="2438400"/>
            <a:ext cx="1539875" cy="650875"/>
          </a:xfrm>
          <a:prstGeom prst="rect">
            <a:avLst/>
          </a:prstGeom>
          <a:noFill/>
          <a:ln w="9525">
            <a:solidFill>
              <a:srgbClr val="000000"/>
            </a:solidFill>
            <a:miter lim="800000"/>
            <a:headEnd/>
            <a:tailEnd/>
          </a:ln>
        </p:spPr>
        <p:txBody>
          <a:bodyPr>
            <a:spAutoFit/>
          </a:bodyPr>
          <a:lstStyle/>
          <a:p>
            <a:pPr algn="ctr" eaLnBrk="0" hangingPunct="0"/>
            <a:r>
              <a:rPr lang="en-US">
                <a:solidFill>
                  <a:srgbClr val="000000"/>
                </a:solidFill>
              </a:rPr>
              <a:t>No further action</a:t>
            </a:r>
          </a:p>
        </p:txBody>
      </p:sp>
      <p:sp>
        <p:nvSpPr>
          <p:cNvPr id="34829" name="AutoShape 12"/>
          <p:cNvSpPr>
            <a:spLocks/>
          </p:cNvSpPr>
          <p:nvPr/>
        </p:nvSpPr>
        <p:spPr bwMode="auto">
          <a:xfrm>
            <a:off x="2057400" y="3352800"/>
            <a:ext cx="609600" cy="1981200"/>
          </a:xfrm>
          <a:prstGeom prst="rightBrace">
            <a:avLst>
              <a:gd name="adj1" fmla="val 27083"/>
              <a:gd name="adj2" fmla="val 50000"/>
            </a:avLst>
          </a:prstGeom>
          <a:noFill/>
          <a:ln w="25400">
            <a:solidFill>
              <a:srgbClr val="0000FF"/>
            </a:solidFill>
            <a:round/>
            <a:headEnd/>
            <a:tailEnd/>
          </a:ln>
        </p:spPr>
        <p:txBody>
          <a:bodyPr wrap="none" anchor="ctr"/>
          <a:lstStyle/>
          <a:p>
            <a:endParaRPr lang="en-US"/>
          </a:p>
        </p:txBody>
      </p:sp>
      <p:sp>
        <p:nvSpPr>
          <p:cNvPr id="34830" name="Text Box 13"/>
          <p:cNvSpPr txBox="1">
            <a:spLocks noChangeArrowheads="1"/>
          </p:cNvSpPr>
          <p:nvPr/>
        </p:nvSpPr>
        <p:spPr bwMode="auto">
          <a:xfrm>
            <a:off x="2819400" y="3416300"/>
            <a:ext cx="3886200" cy="2984500"/>
          </a:xfrm>
          <a:prstGeom prst="rect">
            <a:avLst/>
          </a:prstGeom>
          <a:noFill/>
          <a:ln w="38100">
            <a:solidFill>
              <a:srgbClr val="FFFF00"/>
            </a:solidFill>
            <a:miter lim="800000"/>
            <a:headEnd/>
            <a:tailEnd/>
          </a:ln>
        </p:spPr>
        <p:txBody>
          <a:bodyPr/>
          <a:lstStyle/>
          <a:p>
            <a:pPr eaLnBrk="0" hangingPunct="0">
              <a:buFontTx/>
              <a:buChar char="•"/>
            </a:pPr>
            <a:r>
              <a:rPr lang="en-US" dirty="0">
                <a:solidFill>
                  <a:srgbClr val="000000"/>
                </a:solidFill>
              </a:rPr>
              <a:t> Planning meeting</a:t>
            </a:r>
          </a:p>
          <a:p>
            <a:pPr eaLnBrk="0" hangingPunct="0">
              <a:buFontTx/>
              <a:buChar char="•"/>
            </a:pPr>
            <a:r>
              <a:rPr lang="en-US" dirty="0">
                <a:solidFill>
                  <a:srgbClr val="000000"/>
                </a:solidFill>
              </a:rPr>
              <a:t> If tag lines used     Non-conductive</a:t>
            </a:r>
          </a:p>
          <a:p>
            <a:pPr eaLnBrk="0" hangingPunct="0">
              <a:buFontTx/>
              <a:buChar char="•"/>
            </a:pPr>
            <a:r>
              <a:rPr lang="en-US" dirty="0">
                <a:solidFill>
                  <a:srgbClr val="000000"/>
                </a:solidFill>
              </a:rPr>
              <a:t> Elevated warning lines, barricade or line of signs</a:t>
            </a:r>
          </a:p>
          <a:p>
            <a:pPr eaLnBrk="0" hangingPunct="0"/>
            <a:endParaRPr lang="en-US" sz="1600" dirty="0">
              <a:solidFill>
                <a:srgbClr val="000000"/>
              </a:solidFill>
            </a:endParaRPr>
          </a:p>
          <a:p>
            <a:pPr lvl="1" eaLnBrk="0" hangingPunct="0">
              <a:buFontTx/>
              <a:buChar char="•"/>
            </a:pPr>
            <a:r>
              <a:rPr lang="en-US" sz="1600" i="1" dirty="0">
                <a:solidFill>
                  <a:srgbClr val="000000"/>
                </a:solidFill>
              </a:rPr>
              <a:t>PLUS </a:t>
            </a:r>
            <a:r>
              <a:rPr lang="en-US" sz="1600" dirty="0">
                <a:solidFill>
                  <a:srgbClr val="000000"/>
                </a:solidFill>
              </a:rPr>
              <a:t>(Choose one):</a:t>
            </a:r>
          </a:p>
          <a:p>
            <a:pPr lvl="1" eaLnBrk="0" hangingPunct="0">
              <a:buFontTx/>
              <a:buChar char="•"/>
            </a:pPr>
            <a:endParaRPr lang="en-US" sz="1600" i="1" dirty="0">
              <a:solidFill>
                <a:srgbClr val="000000"/>
              </a:solidFill>
            </a:endParaRPr>
          </a:p>
          <a:p>
            <a:pPr eaLnBrk="0" hangingPunct="0">
              <a:buFontTx/>
              <a:buChar char="•"/>
            </a:pPr>
            <a:r>
              <a:rPr lang="en-US" sz="1400" dirty="0">
                <a:solidFill>
                  <a:srgbClr val="000000"/>
                </a:solidFill>
              </a:rPr>
              <a:t> </a:t>
            </a:r>
            <a:r>
              <a:rPr lang="en-US" sz="1600" dirty="0">
                <a:solidFill>
                  <a:srgbClr val="000000"/>
                </a:solidFill>
              </a:rPr>
              <a:t>Proximity alarm, spotter, warning device, range limiter, or insulating link</a:t>
            </a:r>
          </a:p>
        </p:txBody>
      </p:sp>
      <p:sp>
        <p:nvSpPr>
          <p:cNvPr id="34831" name="AutoShape 14"/>
          <p:cNvSpPr>
            <a:spLocks noChangeArrowheads="1"/>
          </p:cNvSpPr>
          <p:nvPr/>
        </p:nvSpPr>
        <p:spPr bwMode="auto">
          <a:xfrm rot="10800000">
            <a:off x="685800" y="1295400"/>
            <a:ext cx="1524000" cy="352425"/>
          </a:xfrm>
          <a:custGeom>
            <a:avLst/>
            <a:gdLst>
              <a:gd name="T0" fmla="*/ 76806926 w 21600"/>
              <a:gd name="T1" fmla="*/ 0 h 21600"/>
              <a:gd name="T2" fmla="*/ 46082163 w 21600"/>
              <a:gd name="T3" fmla="*/ 1916719 h 21600"/>
              <a:gd name="T4" fmla="*/ 0 w 21600"/>
              <a:gd name="T5" fmla="*/ 4792067 h 21600"/>
              <a:gd name="T6" fmla="*/ 46082163 w 21600"/>
              <a:gd name="T7" fmla="*/ 5750156 h 21600"/>
              <a:gd name="T8" fmla="*/ 92164325 w 21600"/>
              <a:gd name="T9" fmla="*/ 3993171 h 21600"/>
              <a:gd name="T10" fmla="*/ 107526663 w 21600"/>
              <a:gd name="T11" fmla="*/ 1916719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0000"/>
          </a:solidFill>
          <a:ln w="9525">
            <a:solidFill>
              <a:srgbClr val="000000"/>
            </a:solidFill>
            <a:miter lim="800000"/>
            <a:headEnd/>
            <a:tailEnd/>
          </a:ln>
        </p:spPr>
        <p:txBody>
          <a:bodyPr wrap="none" anchor="ctr"/>
          <a:lstStyle/>
          <a:p>
            <a:endParaRPr lang="en-US"/>
          </a:p>
        </p:txBody>
      </p:sp>
      <p:sp>
        <p:nvSpPr>
          <p:cNvPr id="34832" name="AutoShape 15"/>
          <p:cNvSpPr>
            <a:spLocks noChangeArrowheads="1"/>
          </p:cNvSpPr>
          <p:nvPr/>
        </p:nvSpPr>
        <p:spPr bwMode="auto">
          <a:xfrm>
            <a:off x="7467600" y="1600200"/>
            <a:ext cx="257175" cy="685800"/>
          </a:xfrm>
          <a:prstGeom prst="downArrow">
            <a:avLst>
              <a:gd name="adj1" fmla="val 50000"/>
              <a:gd name="adj2" fmla="val 66667"/>
            </a:avLst>
          </a:prstGeom>
          <a:solidFill>
            <a:srgbClr val="000000"/>
          </a:solidFill>
          <a:ln w="9525">
            <a:solidFill>
              <a:srgbClr val="000000"/>
            </a:solidFill>
            <a:miter lim="800000"/>
            <a:headEnd/>
            <a:tailEnd/>
          </a:ln>
        </p:spPr>
        <p:txBody>
          <a:bodyPr vert="eaVert" wrap="none" anchor="ctr"/>
          <a:lstStyle/>
          <a:p>
            <a:endParaRPr lang="en-US"/>
          </a:p>
        </p:txBody>
      </p:sp>
      <p:sp>
        <p:nvSpPr>
          <p:cNvPr id="34833" name="AutoShape 16"/>
          <p:cNvSpPr>
            <a:spLocks noChangeArrowheads="1"/>
          </p:cNvSpPr>
          <p:nvPr/>
        </p:nvSpPr>
        <p:spPr bwMode="auto">
          <a:xfrm>
            <a:off x="4714875" y="3848100"/>
            <a:ext cx="257175" cy="76200"/>
          </a:xfrm>
          <a:prstGeom prst="rightArrow">
            <a:avLst>
              <a:gd name="adj1" fmla="val 50000"/>
              <a:gd name="adj2" fmla="val 84375"/>
            </a:avLst>
          </a:prstGeom>
          <a:noFill/>
          <a:ln w="9525">
            <a:solidFill>
              <a:srgbClr val="000000"/>
            </a:solidFill>
            <a:miter lim="800000"/>
            <a:headEnd/>
            <a:tailEnd/>
          </a:ln>
        </p:spPr>
        <p:txBody>
          <a:bodyPr wrap="none" anchor="ctr"/>
          <a:lstStyle/>
          <a:p>
            <a:endParaRPr lang="en-US"/>
          </a:p>
        </p:txBody>
      </p:sp>
      <p:sp>
        <p:nvSpPr>
          <p:cNvPr id="34834" name="Rectangle 17"/>
          <p:cNvSpPr>
            <a:spLocks noChangeArrowheads="1"/>
          </p:cNvSpPr>
          <p:nvPr/>
        </p:nvSpPr>
        <p:spPr bwMode="auto">
          <a:xfrm>
            <a:off x="2743200" y="2474913"/>
            <a:ext cx="4057650" cy="4078287"/>
          </a:xfrm>
          <a:prstGeom prst="rect">
            <a:avLst/>
          </a:prstGeom>
          <a:noFill/>
          <a:ln w="12700" algn="ctr">
            <a:solidFill>
              <a:srgbClr val="0000FF"/>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txBox="1">
            <a:spLocks noGrp="1"/>
          </p:cNvSpPr>
          <p:nvPr/>
        </p:nvSpPr>
        <p:spPr bwMode="auto">
          <a:xfrm>
            <a:off x="6629400" y="6381750"/>
            <a:ext cx="2133600" cy="476250"/>
          </a:xfrm>
          <a:prstGeom prst="rect">
            <a:avLst/>
          </a:prstGeom>
          <a:noFill/>
          <a:ln w="9525">
            <a:noFill/>
            <a:miter lim="800000"/>
            <a:headEnd/>
            <a:tailEnd/>
          </a:ln>
        </p:spPr>
        <p:txBody>
          <a:bodyPr/>
          <a:lstStyle/>
          <a:p>
            <a:pPr algn="r"/>
            <a:fld id="{0B30D487-4709-476E-A7D9-B91EBA4AECE0}" type="slidenum">
              <a:rPr lang="en-US" sz="1200" b="1"/>
              <a:pPr algn="r"/>
              <a:t>12</a:t>
            </a:fld>
            <a:endParaRPr lang="en-US" sz="1200" b="1"/>
          </a:p>
        </p:txBody>
      </p:sp>
      <p:graphicFrame>
        <p:nvGraphicFramePr>
          <p:cNvPr id="36901" name="Group 37"/>
          <p:cNvGraphicFramePr>
            <a:graphicFrameLocks noGrp="1"/>
          </p:cNvGraphicFramePr>
          <p:nvPr/>
        </p:nvGraphicFramePr>
        <p:xfrm>
          <a:off x="381000" y="457200"/>
          <a:ext cx="8382000" cy="6294438"/>
        </p:xfrm>
        <a:graphic>
          <a:graphicData uri="http://schemas.openxmlformats.org/drawingml/2006/table">
            <a:tbl>
              <a:tblPr/>
              <a:tblGrid>
                <a:gridCol w="4191000"/>
                <a:gridCol w="4191000"/>
              </a:tblGrid>
              <a:tr h="4857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cs typeface="Times New Roman" pitchFamily="18" charset="0"/>
                        </a:rPr>
                        <a:t>Table A – Minimum Clearance Distances</a:t>
                      </a:r>
                      <a:endParaRPr kumimoji="0" lang="en-US" sz="3200" b="0" i="0" u="none" strike="noStrike" cap="none" normalizeH="0" baseline="0" smtClean="0">
                        <a:ln>
                          <a:noFill/>
                        </a:ln>
                        <a:solidFill>
                          <a:schemeClr val="tx1"/>
                        </a:solidFill>
                        <a:effectLst/>
                        <a:latin typeface="Arial"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r>
              <a:tr h="768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Voltage (nominal, kV, alternating current)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Times New Roman" pitchFamily="18" charset="0"/>
                        </a:rPr>
                        <a:t>Minimum clearance distance (feet)</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up to 50</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10</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over 50 to 200</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15</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over 200 to 350</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20</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over 350 to 500</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25</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3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over 500 to 750</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35</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over 750 to 1000</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45</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27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over 1000</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(as established by the power line owner/operator or registered professional engineer who is a qualified person with respect to electrical power transmission and distribution)</a:t>
                      </a:r>
                      <a:r>
                        <a:rPr kumimoji="0" lang="en-US" sz="2400" b="0" i="0" u="none" strike="noStrike" cap="none" normalizeH="0" baseline="0" smtClean="0">
                          <a:ln>
                            <a:noFill/>
                          </a:ln>
                          <a:solidFill>
                            <a:schemeClr val="tx1"/>
                          </a:solidFill>
                          <a:effectLst/>
                          <a:latin typeface="Arial" charset="0"/>
                          <a:cs typeface="Times New Roman" pitchFamily="18" charset="0"/>
                        </a:rPr>
                        <a:t> </a:t>
                      </a: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r>
              <a:rPr lang="en-US" sz="4000" b="1">
                <a:solidFill>
                  <a:schemeClr val="tx1"/>
                </a:solidFill>
              </a:rPr>
              <a:t>Intentionally Working Closer Than Table A Zone 1910.1410</a:t>
            </a:r>
          </a:p>
        </p:txBody>
      </p:sp>
      <p:sp>
        <p:nvSpPr>
          <p:cNvPr id="66563" name="Rectangle 3"/>
          <p:cNvSpPr>
            <a:spLocks noGrp="1" noChangeArrowheads="1"/>
          </p:cNvSpPr>
          <p:nvPr>
            <p:ph type="body" idx="1"/>
          </p:nvPr>
        </p:nvSpPr>
        <p:spPr/>
        <p:txBody>
          <a:bodyPr/>
          <a:lstStyle/>
          <a:p>
            <a:pPr>
              <a:lnSpc>
                <a:spcPct val="80000"/>
              </a:lnSpc>
            </a:pPr>
            <a:r>
              <a:rPr lang="en-US" sz="2800"/>
              <a:t>Paragraph (b) requires the employer to </a:t>
            </a:r>
            <a:r>
              <a:rPr lang="en-US" sz="2800" b="1"/>
              <a:t>consult </a:t>
            </a:r>
            <a:r>
              <a:rPr lang="en-US" sz="2800"/>
              <a:t>with the utility owner/operator before deciding that it infeasible to deenergize and ground the lines or relocate them.</a:t>
            </a:r>
          </a:p>
          <a:p>
            <a:pPr>
              <a:lnSpc>
                <a:spcPct val="80000"/>
              </a:lnSpc>
            </a:pPr>
            <a:r>
              <a:rPr lang="en-US" sz="2800"/>
              <a:t>Employer can establish this distance by either having the </a:t>
            </a:r>
            <a:r>
              <a:rPr lang="en-US" sz="2800" b="1"/>
              <a:t>utility owner/operator determine</a:t>
            </a:r>
            <a:r>
              <a:rPr lang="en-US" sz="2800"/>
              <a:t> the minimum clearance distance that must be maintained or by having a </a:t>
            </a:r>
            <a:r>
              <a:rPr lang="en-US" sz="2800" b="1"/>
              <a:t>registered professional engineer</a:t>
            </a:r>
            <a:r>
              <a:rPr lang="en-US" sz="2800"/>
              <a:t> who is a qualified person with respect to electrical transmission and distribution </a:t>
            </a:r>
            <a:r>
              <a:rPr lang="en-US" sz="2800" b="1"/>
              <a:t>determine</a:t>
            </a:r>
            <a:r>
              <a:rPr lang="en-US" sz="2800"/>
              <a:t> the minimum clearance distance that must be maintained. </a:t>
            </a:r>
          </a:p>
          <a:p>
            <a:pPr>
              <a:lnSpc>
                <a:spcPct val="80000"/>
              </a:lnSpc>
            </a:pPr>
            <a:endParaRPr lang="en-US" sz="2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1"/>
          <p:cNvSpPr txBox="1">
            <a:spLocks noGrp="1"/>
          </p:cNvSpPr>
          <p:nvPr/>
        </p:nvSpPr>
        <p:spPr bwMode="auto">
          <a:xfrm>
            <a:off x="6629400" y="6381750"/>
            <a:ext cx="2133600" cy="476250"/>
          </a:xfrm>
          <a:prstGeom prst="rect">
            <a:avLst/>
          </a:prstGeom>
          <a:noFill/>
          <a:ln w="9525">
            <a:noFill/>
            <a:miter lim="800000"/>
            <a:headEnd/>
            <a:tailEnd/>
          </a:ln>
        </p:spPr>
        <p:txBody>
          <a:bodyPr/>
          <a:lstStyle/>
          <a:p>
            <a:pPr algn="r"/>
            <a:fld id="{760937BB-C140-43D6-B810-0F95C028DDFA}" type="slidenum">
              <a:rPr lang="en-US" sz="1200" b="1"/>
              <a:pPr algn="r"/>
              <a:t>14</a:t>
            </a:fld>
            <a:endParaRPr lang="en-US" sz="1200" b="1"/>
          </a:p>
        </p:txBody>
      </p:sp>
      <p:sp>
        <p:nvSpPr>
          <p:cNvPr id="37891" name="Text Box 2"/>
          <p:cNvSpPr txBox="1">
            <a:spLocks noChangeArrowheads="1"/>
          </p:cNvSpPr>
          <p:nvPr/>
        </p:nvSpPr>
        <p:spPr bwMode="auto">
          <a:xfrm>
            <a:off x="381000" y="914400"/>
            <a:ext cx="2667000" cy="1828800"/>
          </a:xfrm>
          <a:prstGeom prst="rect">
            <a:avLst/>
          </a:prstGeom>
          <a:noFill/>
          <a:ln w="9525">
            <a:solidFill>
              <a:srgbClr val="000000"/>
            </a:solidFill>
            <a:miter lim="800000"/>
            <a:headEnd/>
            <a:tailEnd/>
          </a:ln>
        </p:spPr>
        <p:txBody>
          <a:bodyPr/>
          <a:lstStyle/>
          <a:p>
            <a:pPr algn="ctr" eaLnBrk="0" hangingPunct="0"/>
            <a:r>
              <a:rPr lang="en-US" b="1" i="1" dirty="0">
                <a:solidFill>
                  <a:srgbClr val="000000"/>
                </a:solidFill>
              </a:rPr>
              <a:t>Must show</a:t>
            </a:r>
            <a:r>
              <a:rPr lang="en-US" sz="1600" dirty="0">
                <a:solidFill>
                  <a:srgbClr val="000000"/>
                </a:solidFill>
              </a:rPr>
              <a:t>:</a:t>
            </a:r>
          </a:p>
          <a:p>
            <a:pPr eaLnBrk="0" hangingPunct="0">
              <a:buFontTx/>
              <a:buChar char="•"/>
            </a:pPr>
            <a:r>
              <a:rPr lang="en-US" dirty="0">
                <a:solidFill>
                  <a:srgbClr val="000000"/>
                </a:solidFill>
              </a:rPr>
              <a:t> Staying outside zone</a:t>
            </a:r>
          </a:p>
          <a:p>
            <a:pPr eaLnBrk="0" hangingPunct="0"/>
            <a:r>
              <a:rPr lang="en-US" dirty="0">
                <a:solidFill>
                  <a:srgbClr val="000000"/>
                </a:solidFill>
              </a:rPr>
              <a:t>   is infeasible</a:t>
            </a:r>
          </a:p>
          <a:p>
            <a:pPr eaLnBrk="0" hangingPunct="0">
              <a:buFontTx/>
              <a:buChar char="•"/>
            </a:pPr>
            <a:r>
              <a:rPr lang="en-US" dirty="0">
                <a:solidFill>
                  <a:srgbClr val="000000"/>
                </a:solidFill>
              </a:rPr>
              <a:t> Infeasible to  </a:t>
            </a:r>
          </a:p>
          <a:p>
            <a:pPr eaLnBrk="0" hangingPunct="0"/>
            <a:r>
              <a:rPr lang="en-US" dirty="0">
                <a:solidFill>
                  <a:srgbClr val="000000"/>
                </a:solidFill>
              </a:rPr>
              <a:t>  </a:t>
            </a:r>
            <a:r>
              <a:rPr lang="en-US" dirty="0" smtClean="0">
                <a:solidFill>
                  <a:srgbClr val="000000"/>
                </a:solidFill>
              </a:rPr>
              <a:t>de-energize </a:t>
            </a:r>
            <a:r>
              <a:rPr lang="en-US" dirty="0">
                <a:solidFill>
                  <a:srgbClr val="000000"/>
                </a:solidFill>
              </a:rPr>
              <a:t>and </a:t>
            </a:r>
          </a:p>
          <a:p>
            <a:pPr eaLnBrk="0" hangingPunct="0"/>
            <a:r>
              <a:rPr lang="en-US" dirty="0">
                <a:solidFill>
                  <a:srgbClr val="000000"/>
                </a:solidFill>
              </a:rPr>
              <a:t>  ground</a:t>
            </a:r>
          </a:p>
        </p:txBody>
      </p:sp>
      <p:sp>
        <p:nvSpPr>
          <p:cNvPr id="37892" name="Text Box 3"/>
          <p:cNvSpPr txBox="1">
            <a:spLocks noChangeArrowheads="1"/>
          </p:cNvSpPr>
          <p:nvPr/>
        </p:nvSpPr>
        <p:spPr bwMode="auto">
          <a:xfrm>
            <a:off x="457200" y="206375"/>
            <a:ext cx="8310563" cy="538163"/>
          </a:xfrm>
          <a:prstGeom prst="rect">
            <a:avLst/>
          </a:prstGeom>
          <a:solidFill>
            <a:schemeClr val="bg1"/>
          </a:solidFill>
          <a:ln w="19050">
            <a:solidFill>
              <a:schemeClr val="tx1"/>
            </a:solidFill>
            <a:miter lim="800000"/>
            <a:headEnd/>
            <a:tailEnd/>
          </a:ln>
        </p:spPr>
        <p:txBody>
          <a:bodyPr wrap="none">
            <a:spAutoFit/>
          </a:bodyPr>
          <a:lstStyle/>
          <a:p>
            <a:pPr eaLnBrk="0" hangingPunct="0"/>
            <a:r>
              <a:rPr lang="en-US" sz="2800" b="1"/>
              <a:t>Intentionally Working Closer Than Table A Zone</a:t>
            </a:r>
          </a:p>
        </p:txBody>
      </p:sp>
      <p:sp>
        <p:nvSpPr>
          <p:cNvPr id="37893" name="Text Box 4"/>
          <p:cNvSpPr txBox="1">
            <a:spLocks noChangeArrowheads="1"/>
          </p:cNvSpPr>
          <p:nvPr/>
        </p:nvSpPr>
        <p:spPr bwMode="auto">
          <a:xfrm>
            <a:off x="4343400" y="914400"/>
            <a:ext cx="3074988" cy="346075"/>
          </a:xfrm>
          <a:prstGeom prst="rect">
            <a:avLst/>
          </a:prstGeom>
          <a:noFill/>
          <a:ln w="9525">
            <a:solidFill>
              <a:srgbClr val="000000"/>
            </a:solidFill>
            <a:miter lim="800000"/>
            <a:headEnd/>
            <a:tailEnd/>
          </a:ln>
        </p:spPr>
        <p:txBody>
          <a:bodyPr wrap="none">
            <a:spAutoFit/>
          </a:bodyPr>
          <a:lstStyle/>
          <a:p>
            <a:pPr eaLnBrk="0" hangingPunct="0"/>
            <a:r>
              <a:rPr lang="en-US" sz="1600" b="1" dirty="0">
                <a:solidFill>
                  <a:srgbClr val="000000"/>
                </a:solidFill>
              </a:rPr>
              <a:t>All</a:t>
            </a:r>
            <a:r>
              <a:rPr lang="en-US" sz="1600" dirty="0">
                <a:solidFill>
                  <a:srgbClr val="000000"/>
                </a:solidFill>
              </a:rPr>
              <a:t> of the following are required:</a:t>
            </a:r>
          </a:p>
        </p:txBody>
      </p:sp>
      <p:sp>
        <p:nvSpPr>
          <p:cNvPr id="37894" name="AutoShape 5"/>
          <p:cNvSpPr>
            <a:spLocks noChangeArrowheads="1"/>
          </p:cNvSpPr>
          <p:nvPr/>
        </p:nvSpPr>
        <p:spPr bwMode="auto">
          <a:xfrm>
            <a:off x="3138488" y="1054100"/>
            <a:ext cx="1128712" cy="241300"/>
          </a:xfrm>
          <a:prstGeom prst="rightArrow">
            <a:avLst>
              <a:gd name="adj1" fmla="val 50000"/>
              <a:gd name="adj2" fmla="val 116941"/>
            </a:avLst>
          </a:prstGeom>
          <a:solidFill>
            <a:srgbClr val="FF0000"/>
          </a:solidFill>
          <a:ln w="22225">
            <a:solidFill>
              <a:schemeClr val="tx1"/>
            </a:solidFill>
            <a:miter lim="800000"/>
            <a:headEnd/>
            <a:tailEnd/>
          </a:ln>
        </p:spPr>
        <p:txBody>
          <a:bodyPr wrap="none" anchor="ctr"/>
          <a:lstStyle/>
          <a:p>
            <a:endParaRPr lang="en-US"/>
          </a:p>
        </p:txBody>
      </p:sp>
      <p:sp>
        <p:nvSpPr>
          <p:cNvPr id="37896" name="Text Box 8"/>
          <p:cNvSpPr txBox="1">
            <a:spLocks noChangeArrowheads="1"/>
          </p:cNvSpPr>
          <p:nvPr/>
        </p:nvSpPr>
        <p:spPr bwMode="auto">
          <a:xfrm>
            <a:off x="3886200" y="1371600"/>
            <a:ext cx="4724400" cy="4572000"/>
          </a:xfrm>
          <a:prstGeom prst="rect">
            <a:avLst/>
          </a:prstGeom>
          <a:noFill/>
          <a:ln w="9525">
            <a:solidFill>
              <a:srgbClr val="000000"/>
            </a:solidFill>
            <a:miter lim="800000"/>
            <a:headEnd/>
            <a:tailEnd/>
          </a:ln>
        </p:spPr>
        <p:txBody>
          <a:bodyPr/>
          <a:lstStyle/>
          <a:p>
            <a:pPr marL="457200" indent="-457200" eaLnBrk="0" hangingPunct="0">
              <a:spcBef>
                <a:spcPct val="50000"/>
              </a:spcBef>
              <a:buFontTx/>
              <a:buAutoNum type="arabicPeriod"/>
            </a:pPr>
            <a:r>
              <a:rPr lang="en-US" sz="1600" dirty="0">
                <a:solidFill>
                  <a:srgbClr val="000000"/>
                </a:solidFill>
              </a:rPr>
              <a:t>PL owner – </a:t>
            </a:r>
            <a:r>
              <a:rPr lang="en-US" sz="1600" b="1" dirty="0">
                <a:solidFill>
                  <a:srgbClr val="000000"/>
                </a:solidFill>
              </a:rPr>
              <a:t>sets minimum approach distance</a:t>
            </a:r>
          </a:p>
          <a:p>
            <a:pPr marL="457200" indent="-457200" eaLnBrk="0" hangingPunct="0">
              <a:spcBef>
                <a:spcPct val="50000"/>
              </a:spcBef>
              <a:buFontTx/>
              <a:buAutoNum type="arabicPeriod"/>
            </a:pPr>
            <a:r>
              <a:rPr lang="en-US" sz="1600" dirty="0">
                <a:solidFill>
                  <a:srgbClr val="000000"/>
                </a:solidFill>
              </a:rPr>
              <a:t>Planning meeting – procedures</a:t>
            </a:r>
          </a:p>
          <a:p>
            <a:pPr marL="457200" indent="-457200" eaLnBrk="0" hangingPunct="0">
              <a:spcBef>
                <a:spcPct val="50000"/>
              </a:spcBef>
              <a:buFontTx/>
              <a:buAutoNum type="arabicPeriod"/>
            </a:pPr>
            <a:r>
              <a:rPr lang="en-US" sz="1600" dirty="0">
                <a:solidFill>
                  <a:srgbClr val="000000"/>
                </a:solidFill>
              </a:rPr>
              <a:t>Dedicated spotter</a:t>
            </a:r>
          </a:p>
          <a:p>
            <a:pPr marL="457200" indent="-457200" eaLnBrk="0" hangingPunct="0">
              <a:spcBef>
                <a:spcPct val="50000"/>
              </a:spcBef>
              <a:buFontTx/>
              <a:buAutoNum type="arabicPeriod"/>
            </a:pPr>
            <a:r>
              <a:rPr lang="en-US" sz="1600" dirty="0">
                <a:solidFill>
                  <a:srgbClr val="000000"/>
                </a:solidFill>
              </a:rPr>
              <a:t>Elevated warning line or barricade</a:t>
            </a:r>
          </a:p>
          <a:p>
            <a:pPr marL="457200" indent="-457200" eaLnBrk="0" hangingPunct="0">
              <a:spcBef>
                <a:spcPct val="50000"/>
              </a:spcBef>
              <a:buFontTx/>
              <a:buAutoNum type="arabicPeriod"/>
            </a:pPr>
            <a:r>
              <a:rPr lang="en-US" sz="1600" dirty="0">
                <a:solidFill>
                  <a:srgbClr val="000000"/>
                </a:solidFill>
              </a:rPr>
              <a:t>Insulating link/device</a:t>
            </a:r>
          </a:p>
          <a:p>
            <a:pPr marL="457200" indent="-457200" eaLnBrk="0" hangingPunct="0">
              <a:spcBef>
                <a:spcPct val="50000"/>
              </a:spcBef>
              <a:buFontTx/>
              <a:buAutoNum type="arabicPeriod"/>
            </a:pPr>
            <a:r>
              <a:rPr lang="en-US" sz="1600" dirty="0">
                <a:solidFill>
                  <a:srgbClr val="000000"/>
                </a:solidFill>
              </a:rPr>
              <a:t>Non-conductive rigging</a:t>
            </a:r>
          </a:p>
          <a:p>
            <a:pPr marL="457200" indent="-457200" eaLnBrk="0" hangingPunct="0">
              <a:spcBef>
                <a:spcPct val="50000"/>
              </a:spcBef>
              <a:buFontTx/>
              <a:buAutoNum type="arabicPeriod"/>
            </a:pPr>
            <a:r>
              <a:rPr lang="en-US" sz="1600" dirty="0">
                <a:solidFill>
                  <a:srgbClr val="000000"/>
                </a:solidFill>
              </a:rPr>
              <a:t>Range limiter (if equipped)</a:t>
            </a:r>
          </a:p>
          <a:p>
            <a:pPr marL="457200" indent="-457200" eaLnBrk="0" hangingPunct="0">
              <a:spcBef>
                <a:spcPct val="50000"/>
              </a:spcBef>
              <a:buFontTx/>
              <a:buAutoNum type="arabicPeriod"/>
            </a:pPr>
            <a:r>
              <a:rPr lang="en-US" sz="1600" dirty="0">
                <a:solidFill>
                  <a:srgbClr val="000000"/>
                </a:solidFill>
              </a:rPr>
              <a:t>Non-conductive tag line (if used)</a:t>
            </a:r>
          </a:p>
          <a:p>
            <a:pPr marL="457200" indent="-457200" eaLnBrk="0" hangingPunct="0">
              <a:spcBef>
                <a:spcPct val="50000"/>
              </a:spcBef>
              <a:buFontTx/>
              <a:buAutoNum type="arabicPeriod"/>
            </a:pPr>
            <a:r>
              <a:rPr lang="en-US" sz="1600" dirty="0">
                <a:solidFill>
                  <a:srgbClr val="000000"/>
                </a:solidFill>
              </a:rPr>
              <a:t>Barricades  - 10 feet from equipment</a:t>
            </a:r>
          </a:p>
          <a:p>
            <a:pPr marL="457200" indent="-457200" eaLnBrk="0" hangingPunct="0">
              <a:spcBef>
                <a:spcPct val="50000"/>
              </a:spcBef>
              <a:buFontTx/>
              <a:buAutoNum type="arabicPeriod"/>
            </a:pPr>
            <a:r>
              <a:rPr lang="en-US" sz="1600" dirty="0">
                <a:solidFill>
                  <a:srgbClr val="000000"/>
                </a:solidFill>
              </a:rPr>
              <a:t>Limit access to essential employees</a:t>
            </a:r>
          </a:p>
          <a:p>
            <a:pPr marL="457200" indent="-457200" eaLnBrk="0" hangingPunct="0">
              <a:spcBef>
                <a:spcPct val="50000"/>
              </a:spcBef>
              <a:buFontTx/>
              <a:buAutoNum type="arabicPeriod"/>
            </a:pPr>
            <a:r>
              <a:rPr lang="en-US" sz="1600" dirty="0">
                <a:solidFill>
                  <a:srgbClr val="000000"/>
                </a:solidFill>
              </a:rPr>
              <a:t>Ground crane</a:t>
            </a:r>
          </a:p>
          <a:p>
            <a:pPr marL="457200" indent="-457200" eaLnBrk="0" hangingPunct="0">
              <a:spcBef>
                <a:spcPct val="50000"/>
              </a:spcBef>
              <a:buFontTx/>
              <a:buAutoNum type="arabicPeriod"/>
            </a:pPr>
            <a:r>
              <a:rPr lang="en-US" sz="1600" dirty="0">
                <a:solidFill>
                  <a:srgbClr val="000000"/>
                </a:solidFill>
              </a:rPr>
              <a:t>Deactivate automatic re-energizer</a:t>
            </a:r>
          </a:p>
        </p:txBody>
      </p:sp>
      <p:pic>
        <p:nvPicPr>
          <p:cNvPr id="37898" name="Picture 10" descr="crane power line close"/>
          <p:cNvPicPr>
            <a:picLocks noChangeAspect="1" noChangeArrowheads="1"/>
          </p:cNvPicPr>
          <p:nvPr/>
        </p:nvPicPr>
        <p:blipFill>
          <a:blip r:embed="rId3"/>
          <a:srcRect/>
          <a:stretch>
            <a:fillRect/>
          </a:stretch>
        </p:blipFill>
        <p:spPr bwMode="auto">
          <a:xfrm>
            <a:off x="304800" y="3048000"/>
            <a:ext cx="3390900" cy="2209800"/>
          </a:xfrm>
          <a:prstGeom prst="rect">
            <a:avLst/>
          </a:prstGeom>
          <a:noFill/>
        </p:spPr>
      </p:pic>
      <p:sp>
        <p:nvSpPr>
          <p:cNvPr id="37899" name="Text Box 11"/>
          <p:cNvSpPr txBox="1">
            <a:spLocks noChangeArrowheads="1"/>
          </p:cNvSpPr>
          <p:nvPr/>
        </p:nvSpPr>
        <p:spPr bwMode="auto">
          <a:xfrm>
            <a:off x="7353300" y="914400"/>
            <a:ext cx="3581400" cy="366713"/>
          </a:xfrm>
          <a:prstGeom prst="rect">
            <a:avLst/>
          </a:prstGeom>
          <a:noFill/>
          <a:ln w="9525">
            <a:noFill/>
            <a:miter lim="800000"/>
            <a:headEnd/>
            <a:tailEnd/>
          </a:ln>
          <a:effectLst/>
        </p:spPr>
        <p:txBody>
          <a:bodyPr>
            <a:spAutoFit/>
          </a:bodyPr>
          <a:lstStyle/>
          <a:p>
            <a:pPr>
              <a:spcBef>
                <a:spcPct val="50000"/>
              </a:spcBef>
            </a:pPr>
            <a:r>
              <a:rPr lang="en-US"/>
              <a:t>1926.1410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Certification of Operators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txBox="1">
            <a:spLocks noGrp="1"/>
          </p:cNvSpPr>
          <p:nvPr/>
        </p:nvSpPr>
        <p:spPr bwMode="auto">
          <a:xfrm>
            <a:off x="6629400" y="6381750"/>
            <a:ext cx="2133600" cy="476250"/>
          </a:xfrm>
          <a:prstGeom prst="rect">
            <a:avLst/>
          </a:prstGeom>
          <a:noFill/>
          <a:ln w="9525">
            <a:noFill/>
            <a:miter lim="800000"/>
            <a:headEnd/>
            <a:tailEnd/>
          </a:ln>
        </p:spPr>
        <p:txBody>
          <a:bodyPr/>
          <a:lstStyle/>
          <a:p>
            <a:pPr algn="r"/>
            <a:fld id="{BDF37466-9229-412B-A59D-0CCB5204EDEC}" type="slidenum">
              <a:rPr lang="en-US" sz="1200" b="1"/>
              <a:pPr algn="r"/>
              <a:t>16</a:t>
            </a:fld>
            <a:endParaRPr lang="en-US" sz="1200" b="1"/>
          </a:p>
        </p:txBody>
      </p:sp>
      <p:sp>
        <p:nvSpPr>
          <p:cNvPr id="106499" name="Rectangle 3"/>
          <p:cNvSpPr>
            <a:spLocks noGrp="1" noChangeArrowheads="1"/>
          </p:cNvSpPr>
          <p:nvPr>
            <p:ph type="body" idx="4294967295"/>
          </p:nvPr>
        </p:nvSpPr>
        <p:spPr>
          <a:xfrm>
            <a:off x="457200" y="1447800"/>
            <a:ext cx="8229600" cy="4419600"/>
          </a:xfrm>
        </p:spPr>
        <p:txBody>
          <a:bodyPr/>
          <a:lstStyle/>
          <a:p>
            <a:pPr>
              <a:lnSpc>
                <a:spcPct val="90000"/>
              </a:lnSpc>
            </a:pPr>
            <a:r>
              <a:rPr lang="en-US" b="1">
                <a:solidFill>
                  <a:srgbClr val="FF3300"/>
                </a:solidFill>
                <a:effectLst>
                  <a:outerShdw blurRad="38100" dist="38100" dir="2700000" algn="tl">
                    <a:srgbClr val="C0C0C0"/>
                  </a:outerShdw>
                </a:effectLst>
              </a:rPr>
              <a:t>OPTION 1</a:t>
            </a:r>
            <a:r>
              <a:rPr lang="en-US" b="1"/>
              <a:t>:  </a:t>
            </a:r>
          </a:p>
          <a:p>
            <a:pPr>
              <a:lnSpc>
                <a:spcPct val="90000"/>
              </a:lnSpc>
              <a:buFontTx/>
              <a:buNone/>
            </a:pPr>
            <a:r>
              <a:rPr lang="en-US" b="1"/>
              <a:t>   </a:t>
            </a:r>
            <a:r>
              <a:rPr lang="en-US"/>
              <a:t>Accredited testing organization</a:t>
            </a:r>
          </a:p>
          <a:p>
            <a:pPr>
              <a:lnSpc>
                <a:spcPct val="90000"/>
              </a:lnSpc>
            </a:pPr>
            <a:r>
              <a:rPr lang="en-US" b="1">
                <a:solidFill>
                  <a:srgbClr val="FF3300"/>
                </a:solidFill>
                <a:effectLst>
                  <a:outerShdw blurRad="38100" dist="38100" dir="2700000" algn="tl">
                    <a:srgbClr val="C0C0C0"/>
                  </a:outerShdw>
                </a:effectLst>
              </a:rPr>
              <a:t>OPTION 2</a:t>
            </a:r>
            <a:r>
              <a:rPr lang="en-US" b="1"/>
              <a:t>:  </a:t>
            </a:r>
          </a:p>
          <a:p>
            <a:pPr>
              <a:lnSpc>
                <a:spcPct val="90000"/>
              </a:lnSpc>
              <a:buFontTx/>
              <a:buNone/>
            </a:pPr>
            <a:r>
              <a:rPr lang="en-US" b="1"/>
              <a:t>	</a:t>
            </a:r>
            <a:r>
              <a:rPr lang="en-US"/>
              <a:t>Employer qualification program</a:t>
            </a:r>
          </a:p>
          <a:p>
            <a:pPr>
              <a:lnSpc>
                <a:spcPct val="90000"/>
              </a:lnSpc>
            </a:pPr>
            <a:r>
              <a:rPr lang="en-US" b="1">
                <a:solidFill>
                  <a:srgbClr val="FF3300"/>
                </a:solidFill>
                <a:effectLst>
                  <a:outerShdw blurRad="38100" dist="38100" dir="2700000" algn="tl">
                    <a:srgbClr val="C0C0C0"/>
                  </a:outerShdw>
                </a:effectLst>
              </a:rPr>
              <a:t>OPTION 3</a:t>
            </a:r>
            <a:r>
              <a:rPr lang="en-US" b="1"/>
              <a:t>:  </a:t>
            </a:r>
          </a:p>
          <a:p>
            <a:pPr>
              <a:lnSpc>
                <a:spcPct val="90000"/>
              </a:lnSpc>
              <a:buFontTx/>
              <a:buNone/>
            </a:pPr>
            <a:r>
              <a:rPr lang="en-US" b="1"/>
              <a:t>	</a:t>
            </a:r>
            <a:r>
              <a:rPr lang="en-US"/>
              <a:t>U.S. military</a:t>
            </a:r>
          </a:p>
          <a:p>
            <a:pPr>
              <a:lnSpc>
                <a:spcPct val="90000"/>
              </a:lnSpc>
            </a:pPr>
            <a:r>
              <a:rPr lang="en-US" b="1">
                <a:solidFill>
                  <a:srgbClr val="FF3300"/>
                </a:solidFill>
                <a:effectLst>
                  <a:outerShdw blurRad="38100" dist="38100" dir="2700000" algn="tl">
                    <a:srgbClr val="C0C0C0"/>
                  </a:outerShdw>
                </a:effectLst>
              </a:rPr>
              <a:t>OPTION 4</a:t>
            </a:r>
            <a:r>
              <a:rPr lang="en-US" b="1"/>
              <a:t>:  </a:t>
            </a:r>
          </a:p>
          <a:p>
            <a:pPr>
              <a:lnSpc>
                <a:spcPct val="90000"/>
              </a:lnSpc>
              <a:buFontTx/>
              <a:buNone/>
            </a:pPr>
            <a:r>
              <a:rPr lang="en-US" b="1"/>
              <a:t>	</a:t>
            </a:r>
            <a:r>
              <a:rPr lang="en-US"/>
              <a:t>State/local gov’t license</a:t>
            </a:r>
          </a:p>
        </p:txBody>
      </p:sp>
      <p:sp>
        <p:nvSpPr>
          <p:cNvPr id="27652" name="Rectangle 4"/>
          <p:cNvSpPr>
            <a:spLocks noGrp="1" noChangeArrowheads="1"/>
          </p:cNvSpPr>
          <p:nvPr>
            <p:ph type="title" idx="4294967295"/>
          </p:nvPr>
        </p:nvSpPr>
        <p:spPr/>
        <p:txBody>
          <a:bodyPr>
            <a:normAutofit fontScale="90000"/>
          </a:bodyPr>
          <a:lstStyle/>
          <a:p>
            <a:r>
              <a:rPr lang="en-US" sz="4000"/>
              <a:t>Operator Qualifications and Certifications - 4 Options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txBox="1">
            <a:spLocks noGrp="1"/>
          </p:cNvSpPr>
          <p:nvPr/>
        </p:nvSpPr>
        <p:spPr bwMode="auto">
          <a:xfrm>
            <a:off x="6629400" y="6381750"/>
            <a:ext cx="2133600" cy="476250"/>
          </a:xfrm>
          <a:prstGeom prst="rect">
            <a:avLst/>
          </a:prstGeom>
          <a:noFill/>
          <a:ln w="9525">
            <a:noFill/>
            <a:miter lim="800000"/>
            <a:headEnd/>
            <a:tailEnd/>
          </a:ln>
        </p:spPr>
        <p:txBody>
          <a:bodyPr/>
          <a:lstStyle/>
          <a:p>
            <a:pPr algn="r"/>
            <a:fld id="{4A2EBE53-643D-42A5-A24A-A6A88F22BD7D}" type="slidenum">
              <a:rPr lang="en-US" sz="1200" b="1"/>
              <a:pPr algn="r"/>
              <a:t>17</a:t>
            </a:fld>
            <a:endParaRPr lang="en-US" sz="1200" b="1"/>
          </a:p>
        </p:txBody>
      </p:sp>
      <p:sp>
        <p:nvSpPr>
          <p:cNvPr id="28675" name="Rectangle 2"/>
          <p:cNvSpPr>
            <a:spLocks noGrp="1" noChangeArrowheads="1"/>
          </p:cNvSpPr>
          <p:nvPr>
            <p:ph type="title" idx="4294967295"/>
          </p:nvPr>
        </p:nvSpPr>
        <p:spPr>
          <a:xfrm>
            <a:off x="228600" y="228600"/>
            <a:ext cx="8686800" cy="1143000"/>
          </a:xfrm>
        </p:spPr>
        <p:txBody>
          <a:bodyPr>
            <a:normAutofit fontScale="90000"/>
          </a:bodyPr>
          <a:lstStyle/>
          <a:p>
            <a:r>
              <a:rPr lang="en-US" sz="4000"/>
              <a:t>Operator Qualifications and </a:t>
            </a:r>
            <a:br>
              <a:rPr lang="en-US" sz="4000"/>
            </a:br>
            <a:r>
              <a:rPr lang="en-US" sz="4000"/>
              <a:t>Certifications </a:t>
            </a:r>
            <a:r>
              <a:rPr lang="en-US" sz="2800"/>
              <a:t>(cont’d)</a:t>
            </a:r>
          </a:p>
        </p:txBody>
      </p:sp>
      <p:graphicFrame>
        <p:nvGraphicFramePr>
          <p:cNvPr id="107549" name="Group 29"/>
          <p:cNvGraphicFramePr>
            <a:graphicFrameLocks noGrp="1"/>
          </p:cNvGraphicFramePr>
          <p:nvPr>
            <p:ph idx="4294967295"/>
          </p:nvPr>
        </p:nvGraphicFramePr>
        <p:xfrm>
          <a:off x="457200" y="1677988"/>
          <a:ext cx="8229600" cy="4302126"/>
        </p:xfrm>
        <a:graphic>
          <a:graphicData uri="http://schemas.openxmlformats.org/drawingml/2006/table">
            <a:tbl>
              <a:tblPr/>
              <a:tblGrid>
                <a:gridCol w="3651250"/>
                <a:gridCol w="1941513"/>
                <a:gridCol w="2636837"/>
              </a:tblGrid>
              <a:tr h="874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Accredited testing organization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YES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5 years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17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Employer Qualification Program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NO</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5 years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42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US Military license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NO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Set by issuing entity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6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State/local license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NO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Valid only in entity’s jurisdiction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Set by issuing entity, not &gt; 5 years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8698" name="Text Box 27"/>
          <p:cNvSpPr txBox="1">
            <a:spLocks noChangeArrowheads="1"/>
          </p:cNvSpPr>
          <p:nvPr/>
        </p:nvSpPr>
        <p:spPr bwMode="auto">
          <a:xfrm>
            <a:off x="4267200" y="1219200"/>
            <a:ext cx="1600200" cy="457200"/>
          </a:xfrm>
          <a:prstGeom prst="rect">
            <a:avLst/>
          </a:prstGeom>
          <a:noFill/>
          <a:ln w="9525">
            <a:noFill/>
            <a:miter lim="800000"/>
            <a:headEnd/>
            <a:tailEnd/>
          </a:ln>
        </p:spPr>
        <p:txBody>
          <a:bodyPr>
            <a:spAutoFit/>
          </a:bodyPr>
          <a:lstStyle/>
          <a:p>
            <a:pPr algn="ctr" eaLnBrk="0" hangingPunct="0"/>
            <a:r>
              <a:rPr lang="en-US" sz="2400" b="1">
                <a:solidFill>
                  <a:srgbClr val="000000"/>
                </a:solidFill>
              </a:rPr>
              <a:t>Portable</a:t>
            </a:r>
          </a:p>
        </p:txBody>
      </p:sp>
      <p:sp>
        <p:nvSpPr>
          <p:cNvPr id="28699" name="Text Box 28"/>
          <p:cNvSpPr txBox="1">
            <a:spLocks noChangeArrowheads="1"/>
          </p:cNvSpPr>
          <p:nvPr/>
        </p:nvSpPr>
        <p:spPr bwMode="auto">
          <a:xfrm>
            <a:off x="6705600" y="1219200"/>
            <a:ext cx="1295400" cy="457200"/>
          </a:xfrm>
          <a:prstGeom prst="rect">
            <a:avLst/>
          </a:prstGeom>
          <a:noFill/>
          <a:ln w="9525">
            <a:noFill/>
            <a:miter lim="800000"/>
            <a:headEnd/>
            <a:tailEnd/>
          </a:ln>
        </p:spPr>
        <p:txBody>
          <a:bodyPr>
            <a:spAutoFit/>
          </a:bodyPr>
          <a:lstStyle/>
          <a:p>
            <a:pPr algn="ctr" eaLnBrk="0" hangingPunct="0"/>
            <a:r>
              <a:rPr lang="en-US" sz="2400" b="1">
                <a:solidFill>
                  <a:srgbClr val="000000"/>
                </a:solidFill>
              </a:rPr>
              <a:t>Valid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Written Certification Tests</a:t>
            </a:r>
          </a:p>
        </p:txBody>
      </p:sp>
      <p:sp>
        <p:nvSpPr>
          <p:cNvPr id="13315" name="Rectangle 3"/>
          <p:cNvSpPr>
            <a:spLocks noGrp="1" noChangeArrowheads="1"/>
          </p:cNvSpPr>
          <p:nvPr>
            <p:ph type="body" idx="1"/>
          </p:nvPr>
        </p:nvSpPr>
        <p:spPr/>
        <p:txBody>
          <a:bodyPr/>
          <a:lstStyle/>
          <a:p>
            <a:pPr>
              <a:lnSpc>
                <a:spcPct val="90000"/>
              </a:lnSpc>
            </a:pPr>
            <a:r>
              <a:rPr lang="en-US"/>
              <a:t>Administered in any language understood by the operator candidate. </a:t>
            </a:r>
          </a:p>
          <a:p>
            <a:pPr>
              <a:lnSpc>
                <a:spcPct val="90000"/>
              </a:lnSpc>
            </a:pPr>
            <a:r>
              <a:rPr lang="en-US"/>
              <a:t>Test must cover:</a:t>
            </a:r>
          </a:p>
          <a:p>
            <a:pPr lvl="1">
              <a:lnSpc>
                <a:spcPct val="90000"/>
              </a:lnSpc>
            </a:pPr>
            <a:r>
              <a:rPr lang="en-US"/>
              <a:t>Controls/performance characteristics</a:t>
            </a:r>
          </a:p>
          <a:p>
            <a:pPr lvl="1">
              <a:lnSpc>
                <a:spcPct val="90000"/>
              </a:lnSpc>
            </a:pPr>
            <a:r>
              <a:rPr lang="en-US"/>
              <a:t>Calculate capacity (w/ or w/out calculator)</a:t>
            </a:r>
          </a:p>
          <a:p>
            <a:pPr lvl="1">
              <a:lnSpc>
                <a:spcPct val="90000"/>
              </a:lnSpc>
            </a:pPr>
            <a:r>
              <a:rPr lang="en-US"/>
              <a:t>Preventing power line contact</a:t>
            </a:r>
          </a:p>
          <a:p>
            <a:pPr lvl="1">
              <a:lnSpc>
                <a:spcPct val="90000"/>
              </a:lnSpc>
            </a:pPr>
            <a:r>
              <a:rPr lang="en-US"/>
              <a:t>Ground support</a:t>
            </a:r>
          </a:p>
          <a:p>
            <a:pPr lvl="1">
              <a:lnSpc>
                <a:spcPct val="90000"/>
              </a:lnSpc>
            </a:pPr>
            <a:r>
              <a:rPr lang="en-US"/>
              <a:t>Read and locate info in operating manual</a:t>
            </a:r>
          </a:p>
          <a:p>
            <a:pPr lvl="1">
              <a:lnSpc>
                <a:spcPct val="90000"/>
              </a:lnSpc>
            </a:pPr>
            <a:r>
              <a:rPr lang="en-US"/>
              <a:t>Appendix Q subjects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Practical Examination</a:t>
            </a:r>
          </a:p>
        </p:txBody>
      </p:sp>
      <p:sp>
        <p:nvSpPr>
          <p:cNvPr id="30723" name="Rectangle 3"/>
          <p:cNvSpPr>
            <a:spLocks noGrp="1" noChangeArrowheads="1"/>
          </p:cNvSpPr>
          <p:nvPr>
            <p:ph type="body" idx="1"/>
          </p:nvPr>
        </p:nvSpPr>
        <p:spPr/>
        <p:txBody>
          <a:bodyPr/>
          <a:lstStyle/>
          <a:p>
            <a:r>
              <a:rPr lang="en-US" sz="2800"/>
              <a:t>Must be well designed and sufficiently comprehensive </a:t>
            </a:r>
          </a:p>
          <a:p>
            <a:r>
              <a:rPr lang="en-US" sz="2800"/>
              <a:t>Must have the demonstrated the skills and knowledge needed to operate the equipment safely. </a:t>
            </a:r>
          </a:p>
          <a:p>
            <a:r>
              <a:rPr lang="en-US" sz="2800"/>
              <a:t>An operator's ability to handle </a:t>
            </a:r>
            <a:r>
              <a:rPr lang="en-US" sz="2800" u="sng"/>
              <a:t>unusual</a:t>
            </a:r>
            <a:r>
              <a:rPr lang="en-US" sz="2800"/>
              <a:t> worksite conditions, such as adverse weather or working on crowded jobsites, are hazards that are not commonly part of this exam.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pPr algn="ctr"/>
            <a:r>
              <a:rPr smtClean="0"/>
              <a:t>Items that will impact Everyone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Operator who does not have a certification on August 8</a:t>
            </a:r>
            <a:r>
              <a:rPr lang="en-US" baseline="30000" dirty="0" smtClean="0"/>
              <a:t>th</a:t>
            </a:r>
            <a:r>
              <a:rPr lang="en-US" dirty="0" smtClean="0"/>
              <a:t>, 2014 will be considered an Operator in Training, regardless of previous experience.</a:t>
            </a:r>
          </a:p>
          <a:p>
            <a:r>
              <a:rPr lang="en-US" dirty="0" smtClean="0"/>
              <a:t>Must operate under the direct supervision of a Certified Operator</a:t>
            </a:r>
          </a:p>
          <a:p>
            <a:pPr lvl="1"/>
            <a:r>
              <a:rPr lang="en-US" dirty="0" smtClean="0"/>
              <a:t>Establishes the criteria when an Operator in Training may work.</a:t>
            </a:r>
          </a:p>
          <a:p>
            <a:pPr lvl="1"/>
            <a:r>
              <a:rPr lang="en-US" dirty="0" smtClean="0"/>
              <a:t>Rules for maximum time operating w/o a Certified Operator.</a:t>
            </a:r>
            <a:endParaRPr lang="en-US" dirty="0"/>
          </a:p>
        </p:txBody>
      </p:sp>
      <p:sp>
        <p:nvSpPr>
          <p:cNvPr id="3" name="Title 2"/>
          <p:cNvSpPr>
            <a:spLocks noGrp="1"/>
          </p:cNvSpPr>
          <p:nvPr>
            <p:ph type="title"/>
          </p:nvPr>
        </p:nvSpPr>
        <p:spPr/>
        <p:txBody>
          <a:bodyPr/>
          <a:lstStyle/>
          <a:p>
            <a:pPr algn="ctr"/>
            <a:r>
              <a:rPr smtClean="0"/>
              <a:t>"Operator in Training"</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en-US" dirty="0"/>
              <a:t>Ground Conditions</a:t>
            </a:r>
          </a:p>
        </p:txBody>
      </p:sp>
      <p:sp>
        <p:nvSpPr>
          <p:cNvPr id="21507" name="Rectangle 3"/>
          <p:cNvSpPr>
            <a:spLocks noGrp="1" noChangeArrowheads="1"/>
          </p:cNvSpPr>
          <p:nvPr>
            <p:ph type="body" idx="1"/>
          </p:nvPr>
        </p:nvSpPr>
        <p:spPr/>
        <p:txBody>
          <a:bodyPr/>
          <a:lstStyle/>
          <a:p>
            <a:pPr>
              <a:lnSpc>
                <a:spcPct val="90000"/>
              </a:lnSpc>
            </a:pPr>
            <a:r>
              <a:rPr lang="en-US"/>
              <a:t>1926.1402 (b) </a:t>
            </a:r>
          </a:p>
          <a:p>
            <a:pPr>
              <a:lnSpc>
                <a:spcPct val="90000"/>
              </a:lnSpc>
            </a:pPr>
            <a:r>
              <a:rPr lang="en-US"/>
              <a:t>Ground conditions must be firm, drained, and graded </a:t>
            </a:r>
          </a:p>
          <a:p>
            <a:pPr>
              <a:lnSpc>
                <a:spcPct val="90000"/>
              </a:lnSpc>
            </a:pPr>
            <a:r>
              <a:rPr lang="en-US"/>
              <a:t>Use supporting materials, </a:t>
            </a:r>
          </a:p>
          <a:p>
            <a:pPr>
              <a:lnSpc>
                <a:spcPct val="90000"/>
              </a:lnSpc>
            </a:pPr>
            <a:r>
              <a:rPr lang="en-US"/>
              <a:t>Use equipment manufacturer's specifications for adequate support </a:t>
            </a:r>
          </a:p>
          <a:p>
            <a:pPr>
              <a:lnSpc>
                <a:spcPct val="90000"/>
              </a:lnSpc>
            </a:pPr>
            <a:r>
              <a:rPr lang="en-US"/>
              <a:t>Use equipment manufacturer's specifications for degree of level of the equipment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en-US" dirty="0"/>
              <a:t>Controlling Entity</a:t>
            </a:r>
          </a:p>
        </p:txBody>
      </p:sp>
      <p:sp>
        <p:nvSpPr>
          <p:cNvPr id="26627" name="Rectangle 3"/>
          <p:cNvSpPr>
            <a:spLocks noGrp="1" noChangeArrowheads="1"/>
          </p:cNvSpPr>
          <p:nvPr>
            <p:ph type="body" idx="1"/>
          </p:nvPr>
        </p:nvSpPr>
        <p:spPr/>
        <p:txBody>
          <a:bodyPr/>
          <a:lstStyle/>
          <a:p>
            <a:r>
              <a:rPr lang="en-US" sz="2800"/>
              <a:t>1926.1402 (c)(3)</a:t>
            </a:r>
          </a:p>
          <a:p>
            <a:r>
              <a:rPr lang="en-US" sz="2800"/>
              <a:t>Must ensure that ground preparations are safe</a:t>
            </a:r>
          </a:p>
          <a:p>
            <a:r>
              <a:rPr lang="en-US" sz="2800"/>
              <a:t>Must inform the user of the equipment and the </a:t>
            </a:r>
            <a:r>
              <a:rPr lang="en-US" sz="2800" b="1"/>
              <a:t>operator</a:t>
            </a:r>
            <a:r>
              <a:rPr lang="en-US" sz="2800"/>
              <a:t> of the location of known hazards beneath the equipment set-up area (such as voids, tanks, utilities) </a:t>
            </a:r>
          </a:p>
          <a:p>
            <a:r>
              <a:rPr lang="en-US" sz="2800"/>
              <a:t>If there is no controlling entity then the employer that has authority at the site to make or arrange for ground preparations must do so.</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en-US" dirty="0"/>
              <a:t>Assembly Disassembly</a:t>
            </a:r>
          </a:p>
        </p:txBody>
      </p:sp>
      <p:sp>
        <p:nvSpPr>
          <p:cNvPr id="16387" name="Rectangle 3"/>
          <p:cNvSpPr>
            <a:spLocks noGrp="1" noChangeArrowheads="1"/>
          </p:cNvSpPr>
          <p:nvPr>
            <p:ph type="body" idx="1"/>
          </p:nvPr>
        </p:nvSpPr>
        <p:spPr/>
        <p:txBody>
          <a:bodyPr/>
          <a:lstStyle/>
          <a:p>
            <a:endParaRPr lang="en-US" dirty="0" smtClean="0"/>
          </a:p>
          <a:p>
            <a:endParaRPr lang="en-US" dirty="0" smtClean="0"/>
          </a:p>
          <a:p>
            <a:r>
              <a:rPr lang="en-US" dirty="0" smtClean="0"/>
              <a:t>Employers </a:t>
            </a:r>
            <a:r>
              <a:rPr lang="en-US" dirty="0"/>
              <a:t>must use a qualified rigger for rigging operations during assembly &amp; disassembly </a:t>
            </a:r>
            <a:endParaRPr lang="en-US" dirty="0" smtClean="0"/>
          </a:p>
          <a:p>
            <a:endParaRPr lang="en-US" dirty="0"/>
          </a:p>
          <a:p>
            <a:r>
              <a:rPr lang="en-US" dirty="0"/>
              <a:t>Two options:</a:t>
            </a:r>
          </a:p>
          <a:p>
            <a:pPr lvl="1"/>
            <a:r>
              <a:rPr lang="en-US" dirty="0"/>
              <a:t>Manufacturer procedures </a:t>
            </a:r>
            <a:r>
              <a:rPr lang="en-US" i="1" dirty="0"/>
              <a:t>or </a:t>
            </a:r>
          </a:p>
          <a:p>
            <a:pPr lvl="1"/>
            <a:r>
              <a:rPr lang="en-US" dirty="0"/>
              <a:t>Employer procedures (criteria requirements</a:t>
            </a:r>
            <a:r>
              <a:rPr lang="en-US" dirty="0" smtClean="0"/>
              <a:t>).  Employer procedures cannot be used if using synthetic rigging.</a:t>
            </a:r>
            <a:endParaRPr lang="en-US" dirty="0"/>
          </a:p>
          <a:p>
            <a:pPr lvl="1"/>
            <a:endParaRPr lang="en-US" dirty="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a:r>
              <a:rPr lang="en-US" sz="4000" dirty="0"/>
              <a:t>Assembly/Disassembly Supervisor</a:t>
            </a:r>
          </a:p>
        </p:txBody>
      </p:sp>
      <p:sp>
        <p:nvSpPr>
          <p:cNvPr id="41987" name="Rectangle 3"/>
          <p:cNvSpPr>
            <a:spLocks noGrp="1" noChangeArrowheads="1"/>
          </p:cNvSpPr>
          <p:nvPr>
            <p:ph type="body" idx="1"/>
          </p:nvPr>
        </p:nvSpPr>
        <p:spPr/>
        <p:txBody>
          <a:bodyPr/>
          <a:lstStyle/>
          <a:p>
            <a:r>
              <a:rPr lang="en-US"/>
              <a:t>Must understand procedures </a:t>
            </a:r>
          </a:p>
          <a:p>
            <a:r>
              <a:rPr lang="en-US"/>
              <a:t>Review procedures (unless they’ve used them before) </a:t>
            </a:r>
          </a:p>
          <a:p>
            <a:r>
              <a:rPr lang="en-US"/>
              <a:t>Check that crew members understand their tasks, hazards</a:t>
            </a:r>
          </a:p>
          <a:p>
            <a:r>
              <a:rPr lang="en-US"/>
              <a:t>Follow manufacturer’s prohibitions</a:t>
            </a:r>
          </a:p>
          <a:p>
            <a:r>
              <a:rPr lang="en-US"/>
              <a:t>When using outriggers - fully extended </a:t>
            </a:r>
            <a:r>
              <a:rPr lang="en-US" i="1"/>
              <a:t>or</a:t>
            </a:r>
            <a:r>
              <a:rPr lang="en-US"/>
              <a:t> deployed per the load chart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txBox="1">
            <a:spLocks noGrp="1"/>
          </p:cNvSpPr>
          <p:nvPr/>
        </p:nvSpPr>
        <p:spPr bwMode="auto">
          <a:xfrm>
            <a:off x="6629400" y="6381750"/>
            <a:ext cx="2133600" cy="476250"/>
          </a:xfrm>
          <a:prstGeom prst="rect">
            <a:avLst/>
          </a:prstGeom>
          <a:noFill/>
          <a:ln w="9525">
            <a:noFill/>
            <a:miter lim="800000"/>
            <a:headEnd/>
            <a:tailEnd/>
          </a:ln>
        </p:spPr>
        <p:txBody>
          <a:bodyPr/>
          <a:lstStyle/>
          <a:p>
            <a:pPr algn="r"/>
            <a:fld id="{14EF0947-C72A-4A41-8339-4F1F7EB9668B}" type="slidenum">
              <a:rPr lang="en-US" sz="1200" b="1"/>
              <a:pPr algn="r"/>
              <a:t>25</a:t>
            </a:fld>
            <a:endParaRPr lang="en-US" sz="1200" b="1"/>
          </a:p>
        </p:txBody>
      </p:sp>
      <p:sp>
        <p:nvSpPr>
          <p:cNvPr id="43011" name="Rectangle 2"/>
          <p:cNvSpPr>
            <a:spLocks noGrp="1" noChangeArrowheads="1"/>
          </p:cNvSpPr>
          <p:nvPr>
            <p:ph type="body" idx="4294967295"/>
          </p:nvPr>
        </p:nvSpPr>
        <p:spPr/>
        <p:txBody>
          <a:bodyPr/>
          <a:lstStyle/>
          <a:p>
            <a:r>
              <a:rPr lang="en-US" sz="2800"/>
              <a:t>A/D supervisor addresses 12 key hazards, including:</a:t>
            </a:r>
          </a:p>
          <a:p>
            <a:pPr lvl="1"/>
            <a:r>
              <a:rPr lang="en-US"/>
              <a:t>Adequate site and ground conditions </a:t>
            </a:r>
          </a:p>
          <a:p>
            <a:pPr lvl="1"/>
            <a:r>
              <a:rPr lang="en-US"/>
              <a:t>Sufficient blocking for load and stability</a:t>
            </a:r>
          </a:p>
          <a:p>
            <a:pPr lvl="1"/>
            <a:r>
              <a:rPr lang="en-US"/>
              <a:t>Suitable boom and jib pick points</a:t>
            </a:r>
          </a:p>
          <a:p>
            <a:pPr lvl="1"/>
            <a:r>
              <a:rPr lang="en-US"/>
              <a:t>Identify center of gravity</a:t>
            </a:r>
          </a:p>
          <a:p>
            <a:pPr lvl="1"/>
            <a:r>
              <a:rPr lang="en-US"/>
              <a:t>Stability for pin removal</a:t>
            </a:r>
          </a:p>
          <a:p>
            <a:pPr lvl="1"/>
            <a:r>
              <a:rPr lang="en-US"/>
              <a:t>Consider wind speed and weather</a:t>
            </a:r>
          </a:p>
        </p:txBody>
      </p:sp>
      <p:sp>
        <p:nvSpPr>
          <p:cNvPr id="43012" name="Rectangle 5"/>
          <p:cNvSpPr>
            <a:spLocks noGrp="1" noChangeArrowheads="1"/>
          </p:cNvSpPr>
          <p:nvPr>
            <p:ph type="title" idx="4294967295"/>
          </p:nvPr>
        </p:nvSpPr>
        <p:spPr/>
        <p:txBody>
          <a:bodyPr/>
          <a:lstStyle/>
          <a:p>
            <a:pPr algn="ctr"/>
            <a:r>
              <a:rPr lang="en-US" dirty="0"/>
              <a:t>Assembly/Disassembly </a:t>
            </a:r>
            <a:r>
              <a:rPr lang="en-US" sz="3200" dirty="0"/>
              <a:t>(cont’d)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txBox="1">
            <a:spLocks noGrp="1"/>
          </p:cNvSpPr>
          <p:nvPr/>
        </p:nvSpPr>
        <p:spPr bwMode="auto">
          <a:xfrm>
            <a:off x="6629400" y="6381750"/>
            <a:ext cx="2133600" cy="476250"/>
          </a:xfrm>
          <a:prstGeom prst="rect">
            <a:avLst/>
          </a:prstGeom>
          <a:noFill/>
          <a:ln w="9525">
            <a:noFill/>
            <a:miter lim="800000"/>
            <a:headEnd/>
            <a:tailEnd/>
          </a:ln>
        </p:spPr>
        <p:txBody>
          <a:bodyPr/>
          <a:lstStyle/>
          <a:p>
            <a:pPr algn="r"/>
            <a:fld id="{C3E7E669-D659-4973-9A4D-AC34C5DECE11}" type="slidenum">
              <a:rPr lang="en-US" sz="1200" b="1"/>
              <a:pPr algn="r"/>
              <a:t>26</a:t>
            </a:fld>
            <a:endParaRPr lang="en-US" sz="1200" b="1"/>
          </a:p>
        </p:txBody>
      </p:sp>
      <p:sp>
        <p:nvSpPr>
          <p:cNvPr id="45059" name="Rectangle 3"/>
          <p:cNvSpPr>
            <a:spLocks noGrp="1" noChangeArrowheads="1"/>
          </p:cNvSpPr>
          <p:nvPr>
            <p:ph type="body" idx="4294967295"/>
          </p:nvPr>
        </p:nvSpPr>
        <p:spPr/>
        <p:txBody>
          <a:bodyPr/>
          <a:lstStyle/>
          <a:p>
            <a:r>
              <a:rPr lang="en-US"/>
              <a:t>The suitability of blocking material</a:t>
            </a:r>
          </a:p>
          <a:p>
            <a:r>
              <a:rPr lang="en-US"/>
              <a:t>Verification of the loads for assist cranes</a:t>
            </a:r>
          </a:p>
          <a:p>
            <a:r>
              <a:rPr lang="en-US"/>
              <a:t>Snagging of cables or components</a:t>
            </a:r>
          </a:p>
          <a:p>
            <a:r>
              <a:rPr lang="en-US"/>
              <a:t>Struck by counter weights</a:t>
            </a:r>
          </a:p>
          <a:p>
            <a:r>
              <a:rPr lang="en-US"/>
              <a:t>Boom hoist brake failure</a:t>
            </a:r>
          </a:p>
          <a:p>
            <a:r>
              <a:rPr lang="en-US"/>
              <a:t>Loss of backwards stability</a:t>
            </a:r>
          </a:p>
        </p:txBody>
      </p:sp>
      <p:sp>
        <p:nvSpPr>
          <p:cNvPr id="45060" name="Rectangle 5"/>
          <p:cNvSpPr>
            <a:spLocks noGrp="1" noChangeArrowheads="1"/>
          </p:cNvSpPr>
          <p:nvPr>
            <p:ph type="title" idx="4294967295"/>
          </p:nvPr>
        </p:nvSpPr>
        <p:spPr/>
        <p:txBody>
          <a:bodyPr/>
          <a:lstStyle/>
          <a:p>
            <a:pPr algn="ctr"/>
            <a:r>
              <a:rPr lang="en-US" dirty="0"/>
              <a:t>Assembly/Disassembly </a:t>
            </a:r>
            <a:r>
              <a:rPr lang="en-US" sz="3200" dirty="0"/>
              <a:t>(cont’d)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txBox="1">
            <a:spLocks noGrp="1"/>
          </p:cNvSpPr>
          <p:nvPr/>
        </p:nvSpPr>
        <p:spPr bwMode="auto">
          <a:xfrm>
            <a:off x="6629400" y="6381750"/>
            <a:ext cx="2133600" cy="476250"/>
          </a:xfrm>
          <a:prstGeom prst="rect">
            <a:avLst/>
          </a:prstGeom>
          <a:noFill/>
          <a:ln w="9525">
            <a:noFill/>
            <a:miter lim="800000"/>
            <a:headEnd/>
            <a:tailEnd/>
          </a:ln>
        </p:spPr>
        <p:txBody>
          <a:bodyPr/>
          <a:lstStyle/>
          <a:p>
            <a:pPr algn="r"/>
            <a:fld id="{C3E7E669-D659-4973-9A4D-AC34C5DECE11}" type="slidenum">
              <a:rPr lang="en-US" sz="1200" b="1"/>
              <a:pPr algn="r"/>
              <a:t>27</a:t>
            </a:fld>
            <a:endParaRPr lang="en-US" sz="1200" b="1"/>
          </a:p>
        </p:txBody>
      </p:sp>
      <p:sp>
        <p:nvSpPr>
          <p:cNvPr id="45059" name="Rectangle 3"/>
          <p:cNvSpPr>
            <a:spLocks noGrp="1" noChangeArrowheads="1"/>
          </p:cNvSpPr>
          <p:nvPr>
            <p:ph type="body" idx="4294967295"/>
          </p:nvPr>
        </p:nvSpPr>
        <p:spPr/>
        <p:txBody>
          <a:bodyPr/>
          <a:lstStyle/>
          <a:p>
            <a:r>
              <a:rPr lang="en-US" dirty="0" smtClean="0"/>
              <a:t>Requirements for manufacturers to provide walkways and consider fall protection during design of machines.</a:t>
            </a:r>
          </a:p>
          <a:p>
            <a:r>
              <a:rPr lang="en-US" dirty="0" smtClean="0"/>
              <a:t>During non-A/D work employees must be tied off when exposed to a 6’ fall.</a:t>
            </a:r>
          </a:p>
          <a:p>
            <a:pPr lvl="1"/>
            <a:r>
              <a:rPr lang="en-US" dirty="0" smtClean="0"/>
              <a:t>When moving point-to-point on non-lattice booms</a:t>
            </a:r>
          </a:p>
          <a:p>
            <a:pPr lvl="1"/>
            <a:r>
              <a:rPr lang="en-US" dirty="0" smtClean="0"/>
              <a:t>On lattice booms that are not horizontal</a:t>
            </a:r>
          </a:p>
          <a:p>
            <a:pPr lvl="1">
              <a:buNone/>
            </a:pPr>
            <a:r>
              <a:rPr lang="en-US" dirty="0" smtClean="0"/>
              <a:t>On horizontal lattice booms that have a fall distance of 15’ or more.</a:t>
            </a:r>
            <a:endParaRPr lang="en-US" dirty="0" smtClean="0"/>
          </a:p>
        </p:txBody>
      </p:sp>
      <p:sp>
        <p:nvSpPr>
          <p:cNvPr id="45060" name="Rectangle 5"/>
          <p:cNvSpPr>
            <a:spLocks noGrp="1" noChangeArrowheads="1"/>
          </p:cNvSpPr>
          <p:nvPr>
            <p:ph type="title" idx="4294967295"/>
          </p:nvPr>
        </p:nvSpPr>
        <p:spPr/>
        <p:txBody>
          <a:bodyPr/>
          <a:lstStyle/>
          <a:p>
            <a:pPr algn="ctr"/>
            <a:r>
              <a:rPr sz="3200" smtClean="0"/>
              <a:t>Fall Protection</a:t>
            </a:r>
            <a:endParaRPr lang="en-US"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txBox="1">
            <a:spLocks noGrp="1"/>
          </p:cNvSpPr>
          <p:nvPr/>
        </p:nvSpPr>
        <p:spPr bwMode="auto">
          <a:xfrm>
            <a:off x="6629400" y="6381750"/>
            <a:ext cx="2133600" cy="476250"/>
          </a:xfrm>
          <a:prstGeom prst="rect">
            <a:avLst/>
          </a:prstGeom>
          <a:noFill/>
          <a:ln w="9525">
            <a:noFill/>
            <a:miter lim="800000"/>
            <a:headEnd/>
            <a:tailEnd/>
          </a:ln>
        </p:spPr>
        <p:txBody>
          <a:bodyPr/>
          <a:lstStyle/>
          <a:p>
            <a:pPr algn="r"/>
            <a:fld id="{C3E7E669-D659-4973-9A4D-AC34C5DECE11}" type="slidenum">
              <a:rPr lang="en-US" sz="1200" b="1"/>
              <a:pPr algn="r"/>
              <a:t>28</a:t>
            </a:fld>
            <a:endParaRPr lang="en-US" sz="1200" b="1"/>
          </a:p>
        </p:txBody>
      </p:sp>
      <p:sp>
        <p:nvSpPr>
          <p:cNvPr id="45059" name="Rectangle 3"/>
          <p:cNvSpPr>
            <a:spLocks noGrp="1" noChangeArrowheads="1"/>
          </p:cNvSpPr>
          <p:nvPr>
            <p:ph type="body" idx="4294967295"/>
          </p:nvPr>
        </p:nvSpPr>
        <p:spPr/>
        <p:txBody>
          <a:bodyPr/>
          <a:lstStyle/>
          <a:p>
            <a:r>
              <a:rPr lang="en-US" dirty="0" smtClean="0"/>
              <a:t>While at any workstation or any part of the equipment (including any boom), except when the employee is near the draw-works (when running), in the cab or on the deck.</a:t>
            </a:r>
          </a:p>
          <a:p>
            <a:endParaRPr lang="en-US" dirty="0" smtClean="0"/>
          </a:p>
          <a:p>
            <a:r>
              <a:rPr lang="en-US" dirty="0" smtClean="0"/>
              <a:t>For A/D work the employer must supply and ensure that all employees on a walking/working surface with an unprotected edge more than 15’ above a lower level are protected from falls.  EXCLUDING when working at or near the draw- works while the machine is running.</a:t>
            </a:r>
            <a:endParaRPr lang="en-US" dirty="0" smtClean="0"/>
          </a:p>
        </p:txBody>
      </p:sp>
      <p:sp>
        <p:nvSpPr>
          <p:cNvPr id="45060" name="Rectangle 5"/>
          <p:cNvSpPr>
            <a:spLocks noGrp="1" noChangeArrowheads="1"/>
          </p:cNvSpPr>
          <p:nvPr>
            <p:ph type="title" idx="4294967295"/>
          </p:nvPr>
        </p:nvSpPr>
        <p:spPr/>
        <p:txBody>
          <a:bodyPr/>
          <a:lstStyle/>
          <a:p>
            <a:pPr algn="ctr"/>
            <a:r>
              <a:rPr sz="3200" smtClean="0"/>
              <a:t>Fall Protection</a:t>
            </a:r>
            <a:endParaRPr lang="en-US"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txBox="1">
            <a:spLocks noGrp="1"/>
          </p:cNvSpPr>
          <p:nvPr/>
        </p:nvSpPr>
        <p:spPr bwMode="auto">
          <a:xfrm>
            <a:off x="6629400" y="6381750"/>
            <a:ext cx="2133600" cy="476250"/>
          </a:xfrm>
          <a:prstGeom prst="rect">
            <a:avLst/>
          </a:prstGeom>
          <a:noFill/>
          <a:ln w="9525">
            <a:noFill/>
            <a:miter lim="800000"/>
            <a:headEnd/>
            <a:tailEnd/>
          </a:ln>
        </p:spPr>
        <p:txBody>
          <a:bodyPr/>
          <a:lstStyle/>
          <a:p>
            <a:pPr algn="r"/>
            <a:fld id="{5B135D7A-DE63-43BC-B5AB-B35A3120A7CF}" type="slidenum">
              <a:rPr lang="en-US" sz="1200" b="1"/>
              <a:pPr algn="r"/>
              <a:t>29</a:t>
            </a:fld>
            <a:endParaRPr lang="en-US" sz="1200" b="1"/>
          </a:p>
        </p:txBody>
      </p:sp>
      <p:sp>
        <p:nvSpPr>
          <p:cNvPr id="49155" name="Rectangle 2"/>
          <p:cNvSpPr>
            <a:spLocks noGrp="1" noChangeArrowheads="1"/>
          </p:cNvSpPr>
          <p:nvPr>
            <p:ph type="title" idx="4294967295"/>
          </p:nvPr>
        </p:nvSpPr>
        <p:spPr/>
        <p:txBody>
          <a:bodyPr/>
          <a:lstStyle/>
          <a:p>
            <a:pPr algn="ctr"/>
            <a:r>
              <a:rPr lang="en-US" sz="3600" b="1" dirty="0"/>
              <a:t>1926.1412 Inspections</a:t>
            </a:r>
            <a:r>
              <a:rPr lang="en-US" dirty="0"/>
              <a:t>  </a:t>
            </a:r>
          </a:p>
        </p:txBody>
      </p:sp>
      <p:graphicFrame>
        <p:nvGraphicFramePr>
          <p:cNvPr id="123908" name="Group 4"/>
          <p:cNvGraphicFramePr>
            <a:graphicFrameLocks noGrp="1"/>
          </p:cNvGraphicFramePr>
          <p:nvPr>
            <p:ph idx="4294967295"/>
          </p:nvPr>
        </p:nvGraphicFramePr>
        <p:xfrm>
          <a:off x="457200" y="2209800"/>
          <a:ext cx="8229600" cy="4137026"/>
        </p:xfrm>
        <a:graphic>
          <a:graphicData uri="http://schemas.openxmlformats.org/drawingml/2006/table">
            <a:tbl>
              <a:tblPr/>
              <a:tblGrid>
                <a:gridCol w="4114800"/>
                <a:gridCol w="4114800"/>
              </a:tblGrid>
              <a:tr h="1082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Modified or Repaired/ adjusted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Qualified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5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Post-assembly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Qualified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Shift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Competent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7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Monthly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Competent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Annual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Qualified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176" name="Text Box 25"/>
          <p:cNvSpPr txBox="1">
            <a:spLocks noChangeArrowheads="1"/>
          </p:cNvSpPr>
          <p:nvPr/>
        </p:nvSpPr>
        <p:spPr bwMode="auto">
          <a:xfrm>
            <a:off x="838200" y="1524000"/>
            <a:ext cx="7620000" cy="457200"/>
          </a:xfrm>
          <a:prstGeom prst="rect">
            <a:avLst/>
          </a:prstGeom>
          <a:noFill/>
          <a:ln w="9525">
            <a:noFill/>
            <a:miter lim="800000"/>
            <a:headEnd/>
            <a:tailEnd/>
          </a:ln>
        </p:spPr>
        <p:txBody>
          <a:bodyPr>
            <a:spAutoFit/>
          </a:bodyPr>
          <a:lstStyle/>
          <a:p>
            <a:pPr eaLnBrk="0" hangingPunct="0"/>
            <a:r>
              <a:rPr lang="en-US" sz="2400">
                <a:solidFill>
                  <a:srgbClr val="000000"/>
                </a:solidFill>
              </a:rPr>
              <a:t>  </a:t>
            </a:r>
            <a:r>
              <a:rPr lang="en-US" sz="2400" b="1">
                <a:solidFill>
                  <a:srgbClr val="000000"/>
                </a:solidFill>
              </a:rPr>
              <a:t>Type of Inspection:</a:t>
            </a:r>
            <a:r>
              <a:rPr lang="en-US" b="1">
                <a:solidFill>
                  <a:srgbClr val="000000"/>
                </a:solidFill>
              </a:rPr>
              <a:t>	              </a:t>
            </a:r>
            <a:r>
              <a:rPr lang="en-US" sz="2400" b="1">
                <a:solidFill>
                  <a:srgbClr val="000000"/>
                </a:solidFill>
              </a:rPr>
              <a:t>Who Inspects:</a:t>
            </a:r>
            <a:r>
              <a:rPr lang="en-US" sz="2400" b="1"/>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smtClean="0"/>
              <a:t>Qualified Signalperson</a:t>
            </a:r>
            <a:endParaRPr lang="en-US" dirty="0"/>
          </a:p>
        </p:txBody>
      </p:sp>
      <p:sp>
        <p:nvSpPr>
          <p:cNvPr id="5" name="Subtitle 4"/>
          <p:cNvSpPr>
            <a:spLocks noGrp="1"/>
          </p:cNvSpPr>
          <p:nvPr>
            <p:ph type="subTitle" idx="4294967295"/>
          </p:nvPr>
        </p:nvSpPr>
        <p:spPr>
          <a:xfrm>
            <a:off x="838200" y="2590800"/>
            <a:ext cx="8305800" cy="3505200"/>
          </a:xfrm>
        </p:spPr>
        <p:txBody>
          <a:bodyPr/>
          <a:lstStyle/>
          <a:p>
            <a:r>
              <a:rPr lang="en-US" i="1" dirty="0" smtClean="0"/>
              <a:t>Qualified person means a person who, by possession of a recognized </a:t>
            </a:r>
            <a:r>
              <a:rPr lang="en-US" i="1" dirty="0" smtClean="0"/>
              <a:t>degree, </a:t>
            </a:r>
            <a:r>
              <a:rPr lang="en-US" dirty="0" smtClean="0"/>
              <a:t>certificate</a:t>
            </a:r>
            <a:r>
              <a:rPr lang="en-US" dirty="0" smtClean="0"/>
              <a:t>, or professional standing, or who by extensive knowledge, training </a:t>
            </a:r>
            <a:r>
              <a:rPr lang="en-US" dirty="0" smtClean="0"/>
              <a:t>and experience</a:t>
            </a:r>
            <a:r>
              <a:rPr lang="en-US" dirty="0" smtClean="0"/>
              <a:t>, successfully demonstrated the ability to solve/resolve problems relating to </a:t>
            </a:r>
            <a:r>
              <a:rPr lang="en-US" dirty="0" smtClean="0"/>
              <a:t>the subject </a:t>
            </a:r>
            <a:r>
              <a:rPr lang="en-US" dirty="0" smtClean="0"/>
              <a:t>matter, the work, or the project.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txBox="1">
            <a:spLocks noGrp="1"/>
          </p:cNvSpPr>
          <p:nvPr/>
        </p:nvSpPr>
        <p:spPr bwMode="auto">
          <a:xfrm>
            <a:off x="6629400" y="6381750"/>
            <a:ext cx="2133600" cy="476250"/>
          </a:xfrm>
          <a:prstGeom prst="rect">
            <a:avLst/>
          </a:prstGeom>
          <a:noFill/>
          <a:ln w="9525">
            <a:noFill/>
            <a:miter lim="800000"/>
            <a:headEnd/>
            <a:tailEnd/>
          </a:ln>
        </p:spPr>
        <p:txBody>
          <a:bodyPr/>
          <a:lstStyle/>
          <a:p>
            <a:pPr algn="r"/>
            <a:fld id="{ABAC7AD8-89CE-4900-B93C-EFCF2C1F3821}" type="slidenum">
              <a:rPr lang="en-US" sz="1200" b="1"/>
              <a:pPr algn="r"/>
              <a:t>30</a:t>
            </a:fld>
            <a:endParaRPr lang="en-US" sz="1200" b="1"/>
          </a:p>
        </p:txBody>
      </p:sp>
      <p:sp>
        <p:nvSpPr>
          <p:cNvPr id="51203" name="Rectangle 2"/>
          <p:cNvSpPr>
            <a:spLocks noGrp="1" noChangeArrowheads="1"/>
          </p:cNvSpPr>
          <p:nvPr>
            <p:ph type="title" idx="4294967295"/>
          </p:nvPr>
        </p:nvSpPr>
        <p:spPr/>
        <p:txBody>
          <a:bodyPr/>
          <a:lstStyle/>
          <a:p>
            <a:pPr algn="ctr"/>
            <a:r>
              <a:rPr lang="en-US" dirty="0"/>
              <a:t> Inspections </a:t>
            </a:r>
            <a:r>
              <a:rPr lang="en-US" sz="2800" dirty="0"/>
              <a:t>(cont’d)</a:t>
            </a:r>
          </a:p>
        </p:txBody>
      </p:sp>
      <p:sp>
        <p:nvSpPr>
          <p:cNvPr id="51204" name="Rectangle 3"/>
          <p:cNvSpPr>
            <a:spLocks noGrp="1" noChangeArrowheads="1"/>
          </p:cNvSpPr>
          <p:nvPr>
            <p:ph type="body" idx="4294967295"/>
          </p:nvPr>
        </p:nvSpPr>
        <p:spPr/>
        <p:txBody>
          <a:bodyPr/>
          <a:lstStyle/>
          <a:p>
            <a:r>
              <a:rPr lang="en-US" i="1" u="sng"/>
              <a:t>Shift</a:t>
            </a:r>
            <a:r>
              <a:rPr lang="en-US"/>
              <a:t> = visual inspection for apparent deficiencies</a:t>
            </a:r>
          </a:p>
          <a:p>
            <a:endParaRPr lang="en-US"/>
          </a:p>
          <a:p>
            <a:r>
              <a:rPr lang="en-US" i="1" u="sng"/>
              <a:t>Monthly</a:t>
            </a:r>
            <a:r>
              <a:rPr lang="en-US"/>
              <a:t> = documented shift inspection</a:t>
            </a:r>
          </a:p>
          <a:p>
            <a:endParaRPr lang="en-US"/>
          </a:p>
          <a:p>
            <a:r>
              <a:rPr lang="en-US" i="1" u="sng"/>
              <a:t>Annual</a:t>
            </a:r>
            <a:r>
              <a:rPr lang="en-US"/>
              <a:t> = comprehensive, every 12 months</a:t>
            </a:r>
            <a:endParaRPr lang="en-US">
              <a:latin typeface="Times New Roman" pitchFamily="18" charset="0"/>
            </a:endParaRPr>
          </a:p>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ctr"/>
            <a:r>
              <a:rPr lang="en-US" dirty="0"/>
              <a:t>Each Shift Inspection</a:t>
            </a:r>
          </a:p>
        </p:txBody>
      </p:sp>
      <p:sp>
        <p:nvSpPr>
          <p:cNvPr id="55300" name="Rectangle 4"/>
          <p:cNvSpPr>
            <a:spLocks noGrp="1" noChangeArrowheads="1"/>
          </p:cNvSpPr>
          <p:nvPr>
            <p:ph type="body" sz="half" idx="1"/>
          </p:nvPr>
        </p:nvSpPr>
        <p:spPr/>
        <p:txBody>
          <a:bodyPr/>
          <a:lstStyle/>
          <a:p>
            <a:pPr>
              <a:lnSpc>
                <a:spcPct val="90000"/>
              </a:lnSpc>
            </a:pPr>
            <a:r>
              <a:rPr lang="en-US"/>
              <a:t>1926.1412 (d)</a:t>
            </a:r>
          </a:p>
          <a:p>
            <a:pPr>
              <a:lnSpc>
                <a:spcPct val="90000"/>
              </a:lnSpc>
            </a:pPr>
            <a:r>
              <a:rPr lang="en-US"/>
              <a:t>Apparent deficiencies </a:t>
            </a:r>
          </a:p>
          <a:p>
            <a:pPr>
              <a:lnSpc>
                <a:spcPct val="90000"/>
              </a:lnSpc>
            </a:pPr>
            <a:r>
              <a:rPr lang="en-US"/>
              <a:t>Control and Drive mechanisms</a:t>
            </a:r>
          </a:p>
          <a:p>
            <a:pPr>
              <a:lnSpc>
                <a:spcPct val="90000"/>
              </a:lnSpc>
            </a:pPr>
            <a:r>
              <a:rPr lang="en-US"/>
              <a:t>Hydraulics</a:t>
            </a:r>
          </a:p>
          <a:p>
            <a:pPr>
              <a:lnSpc>
                <a:spcPct val="90000"/>
              </a:lnSpc>
            </a:pPr>
            <a:r>
              <a:rPr lang="en-US"/>
              <a:t>Hooks</a:t>
            </a:r>
          </a:p>
          <a:p>
            <a:pPr>
              <a:lnSpc>
                <a:spcPct val="90000"/>
              </a:lnSpc>
            </a:pPr>
            <a:r>
              <a:rPr lang="en-US"/>
              <a:t>Wire Rope</a:t>
            </a:r>
          </a:p>
          <a:p>
            <a:pPr>
              <a:lnSpc>
                <a:spcPct val="90000"/>
              </a:lnSpc>
            </a:pPr>
            <a:r>
              <a:rPr lang="en-US"/>
              <a:t>Electrical</a:t>
            </a:r>
          </a:p>
          <a:p>
            <a:pPr>
              <a:lnSpc>
                <a:spcPct val="90000"/>
              </a:lnSpc>
            </a:pPr>
            <a:r>
              <a:rPr lang="en-US"/>
              <a:t>Ground Conditions</a:t>
            </a:r>
          </a:p>
        </p:txBody>
      </p:sp>
      <p:sp>
        <p:nvSpPr>
          <p:cNvPr id="55301" name="Rectangle 5"/>
          <p:cNvSpPr>
            <a:spLocks noGrp="1" noChangeArrowheads="1"/>
          </p:cNvSpPr>
          <p:nvPr>
            <p:ph type="body" sz="half" idx="2"/>
          </p:nvPr>
        </p:nvSpPr>
        <p:spPr/>
        <p:txBody>
          <a:bodyPr/>
          <a:lstStyle/>
          <a:p>
            <a:pPr>
              <a:lnSpc>
                <a:spcPct val="90000"/>
              </a:lnSpc>
            </a:pPr>
            <a:r>
              <a:rPr lang="en-US"/>
              <a:t>Levelness of the crane</a:t>
            </a:r>
          </a:p>
          <a:p>
            <a:pPr>
              <a:lnSpc>
                <a:spcPct val="90000"/>
              </a:lnSpc>
            </a:pPr>
            <a:r>
              <a:rPr lang="en-US"/>
              <a:t>Operator view</a:t>
            </a:r>
          </a:p>
          <a:p>
            <a:pPr>
              <a:lnSpc>
                <a:spcPct val="90000"/>
              </a:lnSpc>
            </a:pPr>
            <a:r>
              <a:rPr lang="en-US"/>
              <a:t>All Safety Devices</a:t>
            </a:r>
          </a:p>
          <a:p>
            <a:pPr>
              <a:lnSpc>
                <a:spcPct val="90000"/>
              </a:lnSpc>
            </a:pPr>
            <a:r>
              <a:rPr lang="en-US"/>
              <a:t>Operational Aids are working</a:t>
            </a:r>
          </a:p>
          <a:p>
            <a:pPr>
              <a:lnSpc>
                <a:spcPct val="90000"/>
              </a:lnSpc>
            </a:pP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ctr"/>
            <a:r>
              <a:rPr lang="en-US" dirty="0"/>
              <a:t>Operators</a:t>
            </a:r>
          </a:p>
        </p:txBody>
      </p:sp>
      <p:sp>
        <p:nvSpPr>
          <p:cNvPr id="54275" name="Rectangle 3"/>
          <p:cNvSpPr>
            <a:spLocks noGrp="1" noChangeArrowheads="1"/>
          </p:cNvSpPr>
          <p:nvPr>
            <p:ph type="body" idx="1"/>
          </p:nvPr>
        </p:nvSpPr>
        <p:spPr/>
        <p:txBody>
          <a:bodyPr/>
          <a:lstStyle/>
          <a:p>
            <a:pPr>
              <a:lnSpc>
                <a:spcPct val="80000"/>
              </a:lnSpc>
            </a:pPr>
            <a:r>
              <a:rPr lang="en-US" sz="2400"/>
              <a:t>1926.1417 has many requirements. Some highlights are:</a:t>
            </a:r>
          </a:p>
          <a:p>
            <a:pPr>
              <a:lnSpc>
                <a:spcPct val="80000"/>
              </a:lnSpc>
            </a:pPr>
            <a:r>
              <a:rPr lang="en-US" sz="2400"/>
              <a:t>Must not engage in any activity that diverts his/her attention while operating the equipment, </a:t>
            </a:r>
          </a:p>
          <a:p>
            <a:pPr>
              <a:lnSpc>
                <a:spcPct val="80000"/>
              </a:lnSpc>
            </a:pPr>
            <a:r>
              <a:rPr lang="en-US" sz="2400"/>
              <a:t>No cell phones (other than when used for signal communications) </a:t>
            </a:r>
          </a:p>
          <a:p>
            <a:pPr>
              <a:lnSpc>
                <a:spcPct val="80000"/>
              </a:lnSpc>
            </a:pPr>
            <a:r>
              <a:rPr lang="en-US" sz="2400"/>
              <a:t>Must not leave the controls while the load is suspended,  (four exceptions)</a:t>
            </a:r>
          </a:p>
          <a:p>
            <a:pPr>
              <a:lnSpc>
                <a:spcPct val="80000"/>
              </a:lnSpc>
            </a:pPr>
            <a:r>
              <a:rPr lang="en-US" sz="2400"/>
              <a:t>Must verify that the load is within the rated capacity of the equipment (2 methods)</a:t>
            </a:r>
          </a:p>
          <a:p>
            <a:pPr>
              <a:lnSpc>
                <a:spcPct val="80000"/>
              </a:lnSpc>
            </a:pPr>
            <a:r>
              <a:rPr lang="en-US" sz="2400"/>
              <a:t>Must obey a stop (or emergency stop) signal, irrespective of who gives it. </a:t>
            </a:r>
          </a:p>
          <a:p>
            <a:pPr>
              <a:lnSpc>
                <a:spcPct val="80000"/>
              </a:lnSpc>
            </a:pPr>
            <a:r>
              <a:rPr lang="en-US" sz="2400"/>
              <a:t>Told of any employee entering the crane work area  1926.1424(a)(3)</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a:r>
              <a:rPr lang="en-US" dirty="0"/>
              <a:t>Employer Training</a:t>
            </a:r>
          </a:p>
        </p:txBody>
      </p:sp>
      <p:sp>
        <p:nvSpPr>
          <p:cNvPr id="58371" name="Rectangle 3"/>
          <p:cNvSpPr>
            <a:spLocks noGrp="1" noChangeArrowheads="1"/>
          </p:cNvSpPr>
          <p:nvPr>
            <p:ph type="body" sz="half" idx="1"/>
          </p:nvPr>
        </p:nvSpPr>
        <p:spPr/>
        <p:txBody>
          <a:bodyPr/>
          <a:lstStyle/>
          <a:p>
            <a:r>
              <a:rPr lang="en-US" sz="2400" b="1"/>
              <a:t>1926.1430 Employee Training</a:t>
            </a:r>
            <a:r>
              <a:rPr lang="en-US" sz="2400"/>
              <a:t> Issues</a:t>
            </a:r>
          </a:p>
          <a:p>
            <a:r>
              <a:rPr lang="en-US" sz="2400"/>
              <a:t>Powerline safety</a:t>
            </a:r>
          </a:p>
          <a:p>
            <a:r>
              <a:rPr lang="en-US" sz="2400"/>
              <a:t>Signal persons</a:t>
            </a:r>
          </a:p>
          <a:p>
            <a:r>
              <a:rPr lang="en-US" sz="2400"/>
              <a:t>Operators</a:t>
            </a:r>
          </a:p>
          <a:p>
            <a:r>
              <a:rPr lang="en-US" sz="2400"/>
              <a:t>Competent Person</a:t>
            </a:r>
          </a:p>
          <a:p>
            <a:r>
              <a:rPr lang="en-US" sz="2400"/>
              <a:t>Qualified Persons</a:t>
            </a:r>
          </a:p>
          <a:p>
            <a:r>
              <a:rPr lang="en-US" sz="2400"/>
              <a:t>Crush Pinch point hazards</a:t>
            </a:r>
          </a:p>
          <a:p>
            <a:r>
              <a:rPr lang="en-US" sz="2400"/>
              <a:t>Tagout for repair</a:t>
            </a:r>
          </a:p>
        </p:txBody>
      </p:sp>
      <p:sp>
        <p:nvSpPr>
          <p:cNvPr id="58372" name="Rectangle 4"/>
          <p:cNvSpPr>
            <a:spLocks noGrp="1" noChangeArrowheads="1"/>
          </p:cNvSpPr>
          <p:nvPr>
            <p:ph type="body" sz="half" idx="2"/>
          </p:nvPr>
        </p:nvSpPr>
        <p:spPr/>
        <p:txBody>
          <a:bodyPr/>
          <a:lstStyle/>
          <a:p>
            <a:r>
              <a:rPr lang="en-US" sz="2400"/>
              <a:t>Must confirm that the employee understands the information provided in the training </a:t>
            </a:r>
          </a:p>
          <a:p>
            <a:r>
              <a:rPr lang="en-US" sz="2400"/>
              <a:t>Provide the training at no cost to the employee </a:t>
            </a:r>
          </a:p>
          <a:p>
            <a:endParaRPr lang="en-US"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ctr"/>
            <a:r>
              <a:rPr lang="en-US" b="1"/>
              <a:t> </a:t>
            </a:r>
            <a:r>
              <a:rPr lang="en-US"/>
              <a:t>Work Area Control </a:t>
            </a:r>
          </a:p>
        </p:txBody>
      </p:sp>
      <p:sp>
        <p:nvSpPr>
          <p:cNvPr id="57347" name="Rectangle 3"/>
          <p:cNvSpPr>
            <a:spLocks noGrp="1" noChangeArrowheads="1"/>
          </p:cNvSpPr>
          <p:nvPr>
            <p:ph type="body" idx="1"/>
          </p:nvPr>
        </p:nvSpPr>
        <p:spPr/>
        <p:txBody>
          <a:bodyPr/>
          <a:lstStyle/>
          <a:p>
            <a:r>
              <a:rPr lang="en-US"/>
              <a:t>1926.1424</a:t>
            </a:r>
          </a:p>
          <a:p>
            <a:r>
              <a:rPr lang="en-US"/>
              <a:t>Train each employee assigned to work on or near the equipment </a:t>
            </a:r>
          </a:p>
          <a:p>
            <a:r>
              <a:rPr lang="en-US"/>
              <a:t>Erect and maintain control lines, warning lines, railings or similar barriers to mark the boundaries of the hazard area (1 Exception)</a:t>
            </a:r>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txBox="1">
            <a:spLocks noGrp="1"/>
          </p:cNvSpPr>
          <p:nvPr/>
        </p:nvSpPr>
        <p:spPr bwMode="auto">
          <a:xfrm>
            <a:off x="6629400" y="6381750"/>
            <a:ext cx="2133600" cy="476250"/>
          </a:xfrm>
          <a:prstGeom prst="rect">
            <a:avLst/>
          </a:prstGeom>
          <a:noFill/>
          <a:ln w="9525">
            <a:noFill/>
            <a:miter lim="800000"/>
            <a:headEnd/>
            <a:tailEnd/>
          </a:ln>
        </p:spPr>
        <p:txBody>
          <a:bodyPr/>
          <a:lstStyle/>
          <a:p>
            <a:pPr algn="r"/>
            <a:fld id="{F7C58FB1-54D5-4B3E-BEAF-AC5AD721ECFC}" type="slidenum">
              <a:rPr lang="en-US" sz="1200" b="1"/>
              <a:pPr algn="r"/>
              <a:t>4</a:t>
            </a:fld>
            <a:endParaRPr lang="en-US" sz="1200" b="1"/>
          </a:p>
        </p:txBody>
      </p:sp>
      <p:sp>
        <p:nvSpPr>
          <p:cNvPr id="46083" name="Rectangle 2"/>
          <p:cNvSpPr>
            <a:spLocks noGrp="1" noChangeArrowheads="1"/>
          </p:cNvSpPr>
          <p:nvPr>
            <p:ph type="title" idx="4294967295"/>
          </p:nvPr>
        </p:nvSpPr>
        <p:spPr/>
        <p:txBody>
          <a:bodyPr/>
          <a:lstStyle/>
          <a:p>
            <a:r>
              <a:rPr lang="en-US"/>
              <a:t>Signals </a:t>
            </a:r>
          </a:p>
        </p:txBody>
      </p:sp>
      <p:sp>
        <p:nvSpPr>
          <p:cNvPr id="46084" name="Rectangle 4"/>
          <p:cNvSpPr>
            <a:spLocks noGrp="1" noChangeArrowheads="1"/>
          </p:cNvSpPr>
          <p:nvPr>
            <p:ph type="body" sz="half" idx="4294967295"/>
          </p:nvPr>
        </p:nvSpPr>
        <p:spPr>
          <a:xfrm>
            <a:off x="457200" y="1600200"/>
            <a:ext cx="4038600" cy="4525963"/>
          </a:xfrm>
        </p:spPr>
        <p:txBody>
          <a:bodyPr/>
          <a:lstStyle/>
          <a:p>
            <a:pPr>
              <a:lnSpc>
                <a:spcPct val="90000"/>
              </a:lnSpc>
            </a:pPr>
            <a:r>
              <a:rPr lang="en-US" b="1"/>
              <a:t>Signal person – </a:t>
            </a:r>
            <a:r>
              <a:rPr lang="en-US" b="1" i="1" u="sng"/>
              <a:t>when required</a:t>
            </a:r>
            <a:r>
              <a:rPr lang="en-US" b="1"/>
              <a:t>:</a:t>
            </a:r>
          </a:p>
          <a:p>
            <a:pPr>
              <a:lnSpc>
                <a:spcPct val="90000"/>
              </a:lnSpc>
            </a:pPr>
            <a:endParaRPr lang="en-US" sz="1400" b="1"/>
          </a:p>
          <a:p>
            <a:pPr lvl="1">
              <a:lnSpc>
                <a:spcPct val="90000"/>
              </a:lnSpc>
            </a:pPr>
            <a:r>
              <a:rPr lang="en-US" sz="2400"/>
              <a:t>Point of operation not in full view of operator</a:t>
            </a:r>
            <a:endParaRPr lang="en-US" sz="1200"/>
          </a:p>
          <a:p>
            <a:pPr lvl="1">
              <a:lnSpc>
                <a:spcPct val="90000"/>
              </a:lnSpc>
              <a:buFontTx/>
              <a:buNone/>
            </a:pPr>
            <a:endParaRPr lang="en-US" sz="1200"/>
          </a:p>
          <a:p>
            <a:pPr lvl="1">
              <a:lnSpc>
                <a:spcPct val="90000"/>
              </a:lnSpc>
            </a:pPr>
            <a:r>
              <a:rPr lang="en-US" sz="2400"/>
              <a:t>View of direction of travel is obstructed</a:t>
            </a:r>
          </a:p>
          <a:p>
            <a:pPr lvl="1">
              <a:lnSpc>
                <a:spcPct val="90000"/>
              </a:lnSpc>
              <a:buFontTx/>
              <a:buNone/>
            </a:pPr>
            <a:endParaRPr lang="en-US" sz="1200"/>
          </a:p>
          <a:p>
            <a:pPr lvl="1">
              <a:lnSpc>
                <a:spcPct val="90000"/>
              </a:lnSpc>
            </a:pPr>
            <a:r>
              <a:rPr lang="en-US" sz="2400"/>
              <a:t>Site specific safety concerns</a:t>
            </a:r>
          </a:p>
          <a:p>
            <a:pPr lvl="1">
              <a:lnSpc>
                <a:spcPct val="90000"/>
              </a:lnSpc>
            </a:pPr>
            <a:r>
              <a:rPr lang="en-US" sz="2400" b="1"/>
              <a:t>1926.1428 Signal person qualifications</a:t>
            </a:r>
            <a:r>
              <a:rPr lang="en-US" sz="2400"/>
              <a:t> </a:t>
            </a:r>
            <a:endParaRPr lang="en-US" sz="2400">
              <a:latin typeface="Times New Roman" pitchFamily="18" charset="0"/>
            </a:endParaRPr>
          </a:p>
          <a:p>
            <a:pPr>
              <a:lnSpc>
                <a:spcPct val="90000"/>
              </a:lnSpc>
            </a:pPr>
            <a:endParaRPr lang="en-US" sz="2800"/>
          </a:p>
        </p:txBody>
      </p:sp>
      <p:sp>
        <p:nvSpPr>
          <p:cNvPr id="46085" name="Rectangle 5"/>
          <p:cNvSpPr>
            <a:spLocks noGrp="1" noChangeArrowheads="1"/>
          </p:cNvSpPr>
          <p:nvPr>
            <p:ph type="body" sz="half" idx="4294967295"/>
          </p:nvPr>
        </p:nvSpPr>
        <p:spPr>
          <a:xfrm>
            <a:off x="4648200" y="1600200"/>
            <a:ext cx="4038600" cy="4525963"/>
          </a:xfrm>
        </p:spPr>
        <p:txBody>
          <a:bodyPr/>
          <a:lstStyle/>
          <a:p>
            <a:pPr>
              <a:lnSpc>
                <a:spcPct val="90000"/>
              </a:lnSpc>
            </a:pPr>
            <a:r>
              <a:rPr lang="en-US" sz="2800" b="1"/>
              <a:t>Signal Types:</a:t>
            </a:r>
          </a:p>
          <a:p>
            <a:pPr lvl="1">
              <a:lnSpc>
                <a:spcPct val="90000"/>
              </a:lnSpc>
            </a:pPr>
            <a:r>
              <a:rPr lang="en-US" sz="2400"/>
              <a:t>Hand, voice, audible or “new”</a:t>
            </a:r>
          </a:p>
          <a:p>
            <a:pPr lvl="1">
              <a:lnSpc>
                <a:spcPct val="90000"/>
              </a:lnSpc>
            </a:pPr>
            <a:r>
              <a:rPr lang="en-US" sz="2400"/>
              <a:t>Only time an operator can use a cell phone is while lifting as part of a planned procedure</a:t>
            </a:r>
            <a:endParaRPr lang="en-US" sz="2400">
              <a:latin typeface="Times New Roman" pitchFamily="18" charset="0"/>
            </a:endParaRPr>
          </a:p>
          <a:p>
            <a:pPr>
              <a:lnSpc>
                <a:spcPct val="90000"/>
              </a:lnSpc>
            </a:pPr>
            <a:endParaRPr lang="en-US" sz="2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p:cNvSpPr txBox="1">
            <a:spLocks noGrp="1"/>
          </p:cNvSpPr>
          <p:nvPr/>
        </p:nvSpPr>
        <p:spPr bwMode="auto">
          <a:xfrm>
            <a:off x="6629400" y="6381750"/>
            <a:ext cx="2133600" cy="476250"/>
          </a:xfrm>
          <a:prstGeom prst="rect">
            <a:avLst/>
          </a:prstGeom>
          <a:noFill/>
          <a:ln w="9525">
            <a:noFill/>
            <a:miter lim="800000"/>
            <a:headEnd/>
            <a:tailEnd/>
          </a:ln>
        </p:spPr>
        <p:txBody>
          <a:bodyPr/>
          <a:lstStyle/>
          <a:p>
            <a:pPr algn="r"/>
            <a:fld id="{B067FD82-D012-492C-89D3-63CD0A8AA2E4}" type="slidenum">
              <a:rPr lang="en-US" sz="1200" b="1"/>
              <a:pPr algn="r"/>
              <a:t>5</a:t>
            </a:fld>
            <a:endParaRPr lang="en-US" sz="1200" b="1"/>
          </a:p>
        </p:txBody>
      </p:sp>
      <p:sp>
        <p:nvSpPr>
          <p:cNvPr id="47107" name="Rectangle 2"/>
          <p:cNvSpPr>
            <a:spLocks noGrp="1" noChangeArrowheads="1"/>
          </p:cNvSpPr>
          <p:nvPr>
            <p:ph type="title" idx="4294967295"/>
          </p:nvPr>
        </p:nvSpPr>
        <p:spPr/>
        <p:txBody>
          <a:bodyPr/>
          <a:lstStyle/>
          <a:p>
            <a:r>
              <a:rPr lang="en-US"/>
              <a:t>Signals </a:t>
            </a:r>
            <a:r>
              <a:rPr lang="en-US" sz="2800"/>
              <a:t>(cont’d.)</a:t>
            </a:r>
          </a:p>
        </p:txBody>
      </p:sp>
      <p:sp>
        <p:nvSpPr>
          <p:cNvPr id="47108" name="Rectangle 3"/>
          <p:cNvSpPr>
            <a:spLocks noGrp="1" noChangeArrowheads="1"/>
          </p:cNvSpPr>
          <p:nvPr>
            <p:ph type="body" sz="half" idx="4294967295"/>
          </p:nvPr>
        </p:nvSpPr>
        <p:spPr>
          <a:xfrm>
            <a:off x="533400" y="1600200"/>
            <a:ext cx="6172200" cy="858838"/>
          </a:xfrm>
        </p:spPr>
        <p:txBody>
          <a:bodyPr/>
          <a:lstStyle/>
          <a:p>
            <a:r>
              <a:rPr lang="en-US" b="1"/>
              <a:t>Signal person qualifications</a:t>
            </a:r>
          </a:p>
        </p:txBody>
      </p:sp>
      <p:graphicFrame>
        <p:nvGraphicFramePr>
          <p:cNvPr id="117795" name="Group 35"/>
          <p:cNvGraphicFramePr>
            <a:graphicFrameLocks noGrp="1"/>
          </p:cNvGraphicFramePr>
          <p:nvPr>
            <p:ph sz="half" idx="4294967295"/>
          </p:nvPr>
        </p:nvGraphicFramePr>
        <p:xfrm>
          <a:off x="609600" y="3276600"/>
          <a:ext cx="8153400" cy="2514601"/>
        </p:xfrm>
        <a:graphic>
          <a:graphicData uri="http://schemas.openxmlformats.org/drawingml/2006/table">
            <a:tbl>
              <a:tblPr/>
              <a:tblGrid>
                <a:gridCol w="3963988"/>
                <a:gridCol w="2209800"/>
                <a:gridCol w="1979612"/>
              </a:tblGrid>
              <a:tr h="1084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a:t>
                      </a:r>
                      <a:r>
                        <a:rPr kumimoji="0" lang="en-US" sz="2800" b="0" i="0" u="none" strike="noStrike" cap="none" normalizeH="0" baseline="30000" smtClean="0">
                          <a:ln>
                            <a:noFill/>
                          </a:ln>
                          <a:solidFill>
                            <a:schemeClr val="tx1"/>
                          </a:solidFill>
                          <a:effectLst/>
                          <a:latin typeface="Arial" charset="0"/>
                        </a:rPr>
                        <a:t>rd</a:t>
                      </a:r>
                      <a:r>
                        <a:rPr kumimoji="0" lang="en-US" sz="2800" b="0" i="0" u="none" strike="noStrike" cap="none" normalizeH="0" baseline="0" smtClean="0">
                          <a:ln>
                            <a:noFill/>
                          </a:ln>
                          <a:solidFill>
                            <a:schemeClr val="tx1"/>
                          </a:solidFill>
                          <a:effectLst/>
                          <a:latin typeface="Arial" charset="0"/>
                        </a:rPr>
                        <a:t> party qualified evaluator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303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Employer Qualified Evaluator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7123" name="Text Box 36"/>
          <p:cNvSpPr txBox="1">
            <a:spLocks noChangeArrowheads="1"/>
          </p:cNvSpPr>
          <p:nvPr/>
        </p:nvSpPr>
        <p:spPr bwMode="auto">
          <a:xfrm>
            <a:off x="1484313" y="2667000"/>
            <a:ext cx="2178050" cy="457200"/>
          </a:xfrm>
          <a:prstGeom prst="rect">
            <a:avLst/>
          </a:prstGeom>
          <a:noFill/>
          <a:ln w="9525">
            <a:noFill/>
            <a:miter lim="800000"/>
            <a:headEnd/>
            <a:tailEnd/>
          </a:ln>
        </p:spPr>
        <p:txBody>
          <a:bodyPr wrap="none">
            <a:spAutoFit/>
          </a:bodyPr>
          <a:lstStyle/>
          <a:p>
            <a:pPr eaLnBrk="0" hangingPunct="0"/>
            <a:r>
              <a:rPr lang="en-US" sz="2400" b="1">
                <a:solidFill>
                  <a:srgbClr val="000000"/>
                </a:solidFill>
              </a:rPr>
              <a:t>Qualified how</a:t>
            </a:r>
          </a:p>
        </p:txBody>
      </p:sp>
      <p:sp>
        <p:nvSpPr>
          <p:cNvPr id="47124" name="Text Box 37"/>
          <p:cNvSpPr txBox="1">
            <a:spLocks noChangeArrowheads="1"/>
          </p:cNvSpPr>
          <p:nvPr/>
        </p:nvSpPr>
        <p:spPr bwMode="auto">
          <a:xfrm>
            <a:off x="4456113" y="2667000"/>
            <a:ext cx="2401887" cy="457200"/>
          </a:xfrm>
          <a:prstGeom prst="rect">
            <a:avLst/>
          </a:prstGeom>
          <a:noFill/>
          <a:ln w="9525">
            <a:noFill/>
            <a:miter lim="800000"/>
            <a:headEnd/>
            <a:tailEnd/>
          </a:ln>
        </p:spPr>
        <p:txBody>
          <a:bodyPr wrap="none">
            <a:spAutoFit/>
          </a:bodyPr>
          <a:lstStyle/>
          <a:p>
            <a:pPr eaLnBrk="0" hangingPunct="0"/>
            <a:r>
              <a:rPr lang="en-US" sz="2400" b="1">
                <a:solidFill>
                  <a:srgbClr val="000000"/>
                </a:solidFill>
              </a:rPr>
              <a:t>Documentation</a:t>
            </a:r>
          </a:p>
        </p:txBody>
      </p:sp>
      <p:sp>
        <p:nvSpPr>
          <p:cNvPr id="47125" name="Text Box 38"/>
          <p:cNvSpPr txBox="1">
            <a:spLocks noChangeArrowheads="1"/>
          </p:cNvSpPr>
          <p:nvPr/>
        </p:nvSpPr>
        <p:spPr bwMode="auto">
          <a:xfrm>
            <a:off x="7054850" y="2667000"/>
            <a:ext cx="1403350" cy="457200"/>
          </a:xfrm>
          <a:prstGeom prst="rect">
            <a:avLst/>
          </a:prstGeom>
          <a:noFill/>
          <a:ln w="9525">
            <a:noFill/>
            <a:miter lim="800000"/>
            <a:headEnd/>
            <a:tailEnd/>
          </a:ln>
        </p:spPr>
        <p:txBody>
          <a:bodyPr wrap="none">
            <a:spAutoFit/>
          </a:bodyPr>
          <a:lstStyle/>
          <a:p>
            <a:pPr eaLnBrk="0" hangingPunct="0"/>
            <a:r>
              <a:rPr lang="en-US" sz="2400" b="1">
                <a:solidFill>
                  <a:srgbClr val="000000"/>
                </a:solidFill>
              </a:rPr>
              <a:t>Portable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txBox="1">
            <a:spLocks noGrp="1"/>
          </p:cNvSpPr>
          <p:nvPr/>
        </p:nvSpPr>
        <p:spPr bwMode="auto">
          <a:xfrm>
            <a:off x="6629400" y="6381750"/>
            <a:ext cx="2133600" cy="476250"/>
          </a:xfrm>
          <a:prstGeom prst="rect">
            <a:avLst/>
          </a:prstGeom>
          <a:noFill/>
          <a:ln w="9525">
            <a:noFill/>
            <a:miter lim="800000"/>
            <a:headEnd/>
            <a:tailEnd/>
          </a:ln>
        </p:spPr>
        <p:txBody>
          <a:bodyPr/>
          <a:lstStyle/>
          <a:p>
            <a:pPr algn="r"/>
            <a:fld id="{50F90B0F-A098-4F61-AFEE-7B8C01CBAB57}" type="slidenum">
              <a:rPr lang="en-US" sz="1200" b="1"/>
              <a:pPr algn="r"/>
              <a:t>6</a:t>
            </a:fld>
            <a:endParaRPr lang="en-US" sz="1200" b="1"/>
          </a:p>
        </p:txBody>
      </p:sp>
      <p:sp>
        <p:nvSpPr>
          <p:cNvPr id="48131" name="Rectangle 3"/>
          <p:cNvSpPr>
            <a:spLocks noGrp="1" noChangeArrowheads="1"/>
          </p:cNvSpPr>
          <p:nvPr>
            <p:ph type="body" idx="4294967295"/>
          </p:nvPr>
        </p:nvSpPr>
        <p:spPr>
          <a:xfrm>
            <a:off x="457200" y="1371600"/>
            <a:ext cx="5638800" cy="4419600"/>
          </a:xfrm>
        </p:spPr>
        <p:txBody>
          <a:bodyPr/>
          <a:lstStyle/>
          <a:p>
            <a:r>
              <a:rPr lang="en-US" b="1"/>
              <a:t>Qualification Requirements:</a:t>
            </a:r>
          </a:p>
          <a:p>
            <a:endParaRPr lang="en-US" sz="1200" b="1"/>
          </a:p>
          <a:p>
            <a:pPr lvl="1"/>
            <a:r>
              <a:rPr lang="en-US"/>
              <a:t>Know &amp; understand signals</a:t>
            </a:r>
          </a:p>
          <a:p>
            <a:pPr lvl="1"/>
            <a:r>
              <a:rPr lang="en-US"/>
              <a:t>Competent in using signals</a:t>
            </a:r>
          </a:p>
          <a:p>
            <a:pPr lvl="1"/>
            <a:r>
              <a:rPr lang="en-US"/>
              <a:t>Basic understanding of crane operation</a:t>
            </a:r>
          </a:p>
          <a:p>
            <a:pPr lvl="1"/>
            <a:r>
              <a:rPr lang="en-US"/>
              <a:t>Verbal or written test  + practical test</a:t>
            </a:r>
          </a:p>
          <a:p>
            <a:endParaRPr lang="en-US"/>
          </a:p>
        </p:txBody>
      </p:sp>
      <p:pic>
        <p:nvPicPr>
          <p:cNvPr id="48132" name="Picture 7" descr="Sign5"/>
          <p:cNvPicPr>
            <a:picLocks noChangeAspect="1" noChangeArrowheads="1"/>
          </p:cNvPicPr>
          <p:nvPr/>
        </p:nvPicPr>
        <p:blipFill>
          <a:blip r:embed="rId2"/>
          <a:srcRect/>
          <a:stretch>
            <a:fillRect/>
          </a:stretch>
        </p:blipFill>
        <p:spPr bwMode="auto">
          <a:xfrm>
            <a:off x="6662738" y="1581150"/>
            <a:ext cx="1719262" cy="2000250"/>
          </a:xfrm>
          <a:prstGeom prst="rect">
            <a:avLst/>
          </a:prstGeom>
          <a:noFill/>
          <a:ln w="9525">
            <a:solidFill>
              <a:schemeClr val="tx1"/>
            </a:solidFill>
            <a:miter lim="800000"/>
            <a:headEnd/>
            <a:tailEnd/>
          </a:ln>
        </p:spPr>
      </p:pic>
      <p:pic>
        <p:nvPicPr>
          <p:cNvPr id="48133" name="Picture 8" descr="Sign4"/>
          <p:cNvPicPr>
            <a:picLocks noChangeAspect="1" noChangeArrowheads="1"/>
          </p:cNvPicPr>
          <p:nvPr/>
        </p:nvPicPr>
        <p:blipFill>
          <a:blip r:embed="rId3"/>
          <a:srcRect/>
          <a:stretch>
            <a:fillRect/>
          </a:stretch>
        </p:blipFill>
        <p:spPr bwMode="auto">
          <a:xfrm>
            <a:off x="6705600" y="3790950"/>
            <a:ext cx="1743075" cy="2000250"/>
          </a:xfrm>
          <a:prstGeom prst="rect">
            <a:avLst/>
          </a:prstGeom>
          <a:noFill/>
          <a:ln w="9525">
            <a:solidFill>
              <a:schemeClr val="tx1"/>
            </a:solidFill>
            <a:miter lim="800000"/>
            <a:headEnd/>
            <a:tailEnd/>
          </a:ln>
        </p:spPr>
      </p:pic>
      <p:sp>
        <p:nvSpPr>
          <p:cNvPr id="48134" name="Rectangle 9"/>
          <p:cNvSpPr>
            <a:spLocks noGrp="1" noChangeArrowheads="1"/>
          </p:cNvSpPr>
          <p:nvPr>
            <p:ph type="title" idx="4294967295"/>
          </p:nvPr>
        </p:nvSpPr>
        <p:spPr/>
        <p:txBody>
          <a:bodyPr/>
          <a:lstStyle/>
          <a:p>
            <a:r>
              <a:rPr lang="en-US"/>
              <a:t>Signals </a:t>
            </a:r>
            <a:r>
              <a:rPr lang="en-US" sz="2800"/>
              <a:t>(cont’d.)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smtClean="0"/>
              <a:t>Qualified Rigger</a:t>
            </a:r>
            <a:endParaRPr lang="en-US" dirty="0"/>
          </a:p>
        </p:txBody>
      </p:sp>
      <p:sp>
        <p:nvSpPr>
          <p:cNvPr id="5" name="Subtitle 4"/>
          <p:cNvSpPr>
            <a:spLocks noGrp="1"/>
          </p:cNvSpPr>
          <p:nvPr>
            <p:ph type="subTitle" idx="4294967295"/>
          </p:nvPr>
        </p:nvSpPr>
        <p:spPr>
          <a:xfrm>
            <a:off x="838200" y="2590800"/>
            <a:ext cx="8305800" cy="3505200"/>
          </a:xfrm>
        </p:spPr>
        <p:txBody>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en-US" dirty="0"/>
              <a:t>Qualified Rigger</a:t>
            </a:r>
          </a:p>
        </p:txBody>
      </p:sp>
      <p:sp>
        <p:nvSpPr>
          <p:cNvPr id="17411" name="Rectangle 3"/>
          <p:cNvSpPr>
            <a:spLocks noGrp="1" noChangeArrowheads="1"/>
          </p:cNvSpPr>
          <p:nvPr>
            <p:ph type="body" idx="1"/>
          </p:nvPr>
        </p:nvSpPr>
        <p:spPr/>
        <p:txBody>
          <a:bodyPr/>
          <a:lstStyle/>
          <a:p>
            <a:r>
              <a:rPr lang="en-US" dirty="0"/>
              <a:t>1926.1404 (r</a:t>
            </a:r>
            <a:r>
              <a:rPr lang="en-US" dirty="0" smtClean="0"/>
              <a:t>)</a:t>
            </a:r>
          </a:p>
          <a:p>
            <a:endParaRPr lang="en-US" dirty="0"/>
          </a:p>
          <a:p>
            <a:r>
              <a:rPr lang="en-US" dirty="0"/>
              <a:t>Meets the criteria for a qualified person </a:t>
            </a:r>
            <a:endParaRPr lang="en-US" dirty="0" smtClean="0"/>
          </a:p>
          <a:p>
            <a:endParaRPr lang="en-US" dirty="0"/>
          </a:p>
          <a:p>
            <a:r>
              <a:rPr lang="en-US" dirty="0"/>
              <a:t>Possession of a recognized degree, certificate, or professional standing, or  extensive (rigging) knowledge, training and </a:t>
            </a:r>
            <a:r>
              <a:rPr lang="en-US" dirty="0" smtClean="0"/>
              <a:t>experience</a:t>
            </a:r>
          </a:p>
          <a:p>
            <a:endParaRPr lang="en-US" dirty="0"/>
          </a:p>
          <a:p>
            <a:r>
              <a:rPr lang="en-US" dirty="0"/>
              <a:t>Successfully demonstrated the ability to solve/resolve problems (relating to rigging)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Crane or Not Crane?</a:t>
            </a:r>
          </a:p>
        </p:txBody>
      </p:sp>
      <p:sp>
        <p:nvSpPr>
          <p:cNvPr id="22531" name="Rectangle 3"/>
          <p:cNvSpPr>
            <a:spLocks noGrp="1" noChangeArrowheads="1"/>
          </p:cNvSpPr>
          <p:nvPr>
            <p:ph type="body" sz="half" idx="1"/>
          </p:nvPr>
        </p:nvSpPr>
        <p:spPr/>
        <p:txBody>
          <a:bodyPr/>
          <a:lstStyle/>
          <a:p>
            <a:pPr>
              <a:lnSpc>
                <a:spcPct val="90000"/>
              </a:lnSpc>
            </a:pPr>
            <a:r>
              <a:rPr lang="en-US" sz="2000"/>
              <a:t>Functional description</a:t>
            </a:r>
          </a:p>
          <a:p>
            <a:pPr lvl="1">
              <a:lnSpc>
                <a:spcPct val="90000"/>
              </a:lnSpc>
            </a:pPr>
            <a:r>
              <a:rPr lang="en-US" sz="1800"/>
              <a:t>Can hoist, </a:t>
            </a:r>
          </a:p>
          <a:p>
            <a:pPr lvl="1">
              <a:lnSpc>
                <a:spcPct val="90000"/>
              </a:lnSpc>
            </a:pPr>
            <a:r>
              <a:rPr lang="en-US" sz="1800"/>
              <a:t>Lower and </a:t>
            </a:r>
          </a:p>
          <a:p>
            <a:pPr lvl="1">
              <a:lnSpc>
                <a:spcPct val="90000"/>
              </a:lnSpc>
            </a:pPr>
            <a:r>
              <a:rPr lang="en-US" sz="1800"/>
              <a:t>Horizontally move a suspended load</a:t>
            </a:r>
          </a:p>
          <a:p>
            <a:pPr>
              <a:spcBef>
                <a:spcPct val="50000"/>
              </a:spcBef>
            </a:pPr>
            <a:r>
              <a:rPr lang="en-US" sz="2000"/>
              <a:t>Forklifts configured to hoist and lower (by means of a winch </a:t>
            </a:r>
            <a:r>
              <a:rPr lang="en-US" sz="2000" b="1"/>
              <a:t>OR</a:t>
            </a:r>
            <a:r>
              <a:rPr lang="en-US" sz="2000"/>
              <a:t> hook) and horizontally move a suspended load are covered</a:t>
            </a:r>
          </a:p>
          <a:p>
            <a:pPr>
              <a:spcBef>
                <a:spcPct val="50000"/>
              </a:spcBef>
            </a:pPr>
            <a:r>
              <a:rPr lang="en-US" sz="2000"/>
              <a:t>Backhoes are excluded even if used like a crane….1926.1400 (c)(2)</a:t>
            </a:r>
          </a:p>
        </p:txBody>
      </p:sp>
      <p:pic>
        <p:nvPicPr>
          <p:cNvPr id="22533" name="Picture 5" descr="crane forklift"/>
          <p:cNvPicPr>
            <a:picLocks noChangeAspect="1" noChangeArrowheads="1"/>
          </p:cNvPicPr>
          <p:nvPr>
            <p:ph sz="half" idx="2"/>
          </p:nvPr>
        </p:nvPicPr>
        <p:blipFill>
          <a:blip r:embed="rId3"/>
          <a:srcRect/>
          <a:stretch>
            <a:fillRect/>
          </a:stretch>
        </p:blipFill>
        <p:spPr>
          <a:xfrm>
            <a:off x="5181600" y="1676400"/>
            <a:ext cx="2743200" cy="2060575"/>
          </a:xfrm>
          <a:noFill/>
          <a:ln/>
        </p:spPr>
      </p:pic>
      <p:sp>
        <p:nvSpPr>
          <p:cNvPr id="22534" name="Text Box 6"/>
          <p:cNvSpPr txBox="1">
            <a:spLocks noChangeArrowheads="1"/>
          </p:cNvSpPr>
          <p:nvPr/>
        </p:nvSpPr>
        <p:spPr bwMode="auto">
          <a:xfrm>
            <a:off x="5105400" y="4267200"/>
            <a:ext cx="2971800" cy="641350"/>
          </a:xfrm>
          <a:prstGeom prst="rect">
            <a:avLst/>
          </a:prstGeom>
          <a:noFill/>
          <a:ln w="9525">
            <a:noFill/>
            <a:miter lim="800000"/>
            <a:headEnd/>
            <a:tailEnd/>
          </a:ln>
          <a:effectLst/>
        </p:spPr>
        <p:txBody>
          <a:bodyPr>
            <a:spAutoFit/>
          </a:bodyPr>
          <a:lstStyle/>
          <a:p>
            <a:pPr>
              <a:spcBef>
                <a:spcPct val="50000"/>
              </a:spcBef>
            </a:pPr>
            <a:r>
              <a:rPr lang="en-US"/>
              <a:t>Forklift with attached boom. 1926.1400 (c)(8)</a:t>
            </a:r>
          </a:p>
        </p:txBody>
      </p:sp>
      <p:sp>
        <p:nvSpPr>
          <p:cNvPr id="22535" name="Text Box 7"/>
          <p:cNvSpPr txBox="1">
            <a:spLocks noChangeArrowheads="1"/>
          </p:cNvSpPr>
          <p:nvPr/>
        </p:nvSpPr>
        <p:spPr bwMode="auto">
          <a:xfrm>
            <a:off x="5181600" y="5257800"/>
            <a:ext cx="3581400" cy="1190625"/>
          </a:xfrm>
          <a:prstGeom prst="rect">
            <a:avLst/>
          </a:prstGeom>
          <a:noFill/>
          <a:ln w="9525">
            <a:noFill/>
            <a:miter lim="800000"/>
            <a:headEnd/>
            <a:tailEnd/>
          </a:ln>
          <a:effectLst/>
        </p:spPr>
        <p:txBody>
          <a:bodyPr>
            <a:spAutoFit/>
          </a:bodyPr>
          <a:lstStyle/>
          <a:p>
            <a:pPr>
              <a:spcBef>
                <a:spcPct val="50000"/>
              </a:spcBef>
            </a:pPr>
            <a:r>
              <a:rPr lang="en-US"/>
              <a:t>See 1926.1441 if using equipment with a rated hoisting/lifting capacity of 2,000 pounds or less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242</TotalTime>
  <Words>2164</Words>
  <Application>Microsoft Office PowerPoint</Application>
  <PresentationFormat>On-screen Show (4:3)</PresentationFormat>
  <Paragraphs>341</Paragraphs>
  <Slides>34</Slides>
  <Notes>9</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Paper</vt:lpstr>
      <vt:lpstr>OSHA Crane &amp; Derrick Standard</vt:lpstr>
      <vt:lpstr>Items that will impact Everyone</vt:lpstr>
      <vt:lpstr>Qualified Signalperson</vt:lpstr>
      <vt:lpstr>Signals </vt:lpstr>
      <vt:lpstr>Signals (cont’d.)</vt:lpstr>
      <vt:lpstr>Signals (cont’d.)</vt:lpstr>
      <vt:lpstr>Qualified Rigger</vt:lpstr>
      <vt:lpstr>Qualified Rigger</vt:lpstr>
      <vt:lpstr>Crane or Not Crane?</vt:lpstr>
      <vt:lpstr>1926.1408 Power Lines </vt:lpstr>
      <vt:lpstr>Slide 11</vt:lpstr>
      <vt:lpstr>Slide 12</vt:lpstr>
      <vt:lpstr>Intentionally Working Closer Than Table A Zone 1910.1410</vt:lpstr>
      <vt:lpstr>Slide 14</vt:lpstr>
      <vt:lpstr>Certification of Operators</vt:lpstr>
      <vt:lpstr>Operator Qualifications and Certifications - 4 Options</vt:lpstr>
      <vt:lpstr>Operator Qualifications and  Certifications (cont’d)</vt:lpstr>
      <vt:lpstr>Written Certification Tests</vt:lpstr>
      <vt:lpstr>Practical Examination</vt:lpstr>
      <vt:lpstr>"Operator in Training"</vt:lpstr>
      <vt:lpstr>Ground Conditions</vt:lpstr>
      <vt:lpstr>Controlling Entity</vt:lpstr>
      <vt:lpstr>Assembly Disassembly</vt:lpstr>
      <vt:lpstr>Assembly/Disassembly Supervisor</vt:lpstr>
      <vt:lpstr>Assembly/Disassembly (cont’d)</vt:lpstr>
      <vt:lpstr>Assembly/Disassembly (cont’d)</vt:lpstr>
      <vt:lpstr>Fall Protection</vt:lpstr>
      <vt:lpstr>Fall Protection</vt:lpstr>
      <vt:lpstr>1926.1412 Inspections  </vt:lpstr>
      <vt:lpstr> Inspections (cont’d)</vt:lpstr>
      <vt:lpstr>Each Shift Inspection</vt:lpstr>
      <vt:lpstr>Operators</vt:lpstr>
      <vt:lpstr>Employer Training</vt:lpstr>
      <vt:lpstr> Work Area Control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12</cp:revision>
  <dcterms:created xsi:type="dcterms:W3CDTF">2010-09-26T22:01:42Z</dcterms:created>
  <dcterms:modified xsi:type="dcterms:W3CDTF">2010-09-27T02:04:02Z</dcterms:modified>
</cp:coreProperties>
</file>