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59"/>
  </p:notesMasterIdLst>
  <p:handoutMasterIdLst>
    <p:handoutMasterId r:id="rId60"/>
  </p:handoutMasterIdLst>
  <p:sldIdLst>
    <p:sldId id="256" r:id="rId2"/>
    <p:sldId id="324" r:id="rId3"/>
    <p:sldId id="260" r:id="rId4"/>
    <p:sldId id="261" r:id="rId5"/>
    <p:sldId id="262" r:id="rId6"/>
    <p:sldId id="270" r:id="rId7"/>
    <p:sldId id="271" r:id="rId8"/>
    <p:sldId id="263" r:id="rId9"/>
    <p:sldId id="269" r:id="rId10"/>
    <p:sldId id="265" r:id="rId11"/>
    <p:sldId id="266" r:id="rId12"/>
    <p:sldId id="267" r:id="rId13"/>
    <p:sldId id="272" r:id="rId14"/>
    <p:sldId id="268" r:id="rId15"/>
    <p:sldId id="309" r:id="rId16"/>
    <p:sldId id="275" r:id="rId17"/>
    <p:sldId id="276" r:id="rId18"/>
    <p:sldId id="277" r:id="rId19"/>
    <p:sldId id="279" r:id="rId20"/>
    <p:sldId id="280" r:id="rId21"/>
    <p:sldId id="281" r:id="rId22"/>
    <p:sldId id="312" r:id="rId23"/>
    <p:sldId id="282" r:id="rId24"/>
    <p:sldId id="283" r:id="rId25"/>
    <p:sldId id="286" r:id="rId26"/>
    <p:sldId id="287" r:id="rId27"/>
    <p:sldId id="284" r:id="rId28"/>
    <p:sldId id="285" r:id="rId29"/>
    <p:sldId id="313" r:id="rId30"/>
    <p:sldId id="291" r:id="rId31"/>
    <p:sldId id="289" r:id="rId32"/>
    <p:sldId id="290" r:id="rId33"/>
    <p:sldId id="310" r:id="rId34"/>
    <p:sldId id="288" r:id="rId35"/>
    <p:sldId id="292" r:id="rId36"/>
    <p:sldId id="257" r:id="rId37"/>
    <p:sldId id="258" r:id="rId38"/>
    <p:sldId id="274" r:id="rId39"/>
    <p:sldId id="314" r:id="rId40"/>
    <p:sldId id="315" r:id="rId41"/>
    <p:sldId id="316" r:id="rId42"/>
    <p:sldId id="317" r:id="rId43"/>
    <p:sldId id="273" r:id="rId44"/>
    <p:sldId id="294" r:id="rId45"/>
    <p:sldId id="302" r:id="rId46"/>
    <p:sldId id="296" r:id="rId47"/>
    <p:sldId id="297" r:id="rId48"/>
    <p:sldId id="300" r:id="rId49"/>
    <p:sldId id="301" r:id="rId50"/>
    <p:sldId id="311" r:id="rId51"/>
    <p:sldId id="320" r:id="rId52"/>
    <p:sldId id="321" r:id="rId53"/>
    <p:sldId id="322" r:id="rId54"/>
    <p:sldId id="319" r:id="rId55"/>
    <p:sldId id="318" r:id="rId56"/>
    <p:sldId id="323" r:id="rId57"/>
    <p:sldId id="325" r:id="rId58"/>
  </p:sldIdLst>
  <p:sldSz cx="9144000" cy="6858000" type="screen4x3"/>
  <p:notesSz cx="6858000" cy="9144000"/>
  <p:custDataLst>
    <p:tags r:id="rId6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61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324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Hospital</a:t>
            </a:r>
            <a:r>
              <a:rPr lang="en-US" baseline="0" dirty="0"/>
              <a:t> Shooting Locations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Sheet1!$H$11</c:f>
              <c:strCache>
                <c:ptCount val="1"/>
                <c:pt idx="0">
                  <c:v>Percentage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Sheet1!$G$12:$G$16</c:f>
              <c:strCache>
                <c:ptCount val="5"/>
                <c:pt idx="0">
                  <c:v>ED</c:v>
                </c:pt>
                <c:pt idx="1">
                  <c:v>Parking lot</c:v>
                </c:pt>
                <c:pt idx="2">
                  <c:v>Patient Rooms</c:v>
                </c:pt>
                <c:pt idx="3">
                  <c:v>Office </c:v>
                </c:pt>
                <c:pt idx="4">
                  <c:v>Other</c:v>
                </c:pt>
              </c:strCache>
            </c:strRef>
          </c:cat>
          <c:val>
            <c:numRef>
              <c:f>Sheet1!$H$12:$H$16</c:f>
              <c:numCache>
                <c:formatCode>0%</c:formatCode>
                <c:ptCount val="5"/>
                <c:pt idx="0">
                  <c:v>0.28999999999999998</c:v>
                </c:pt>
                <c:pt idx="1">
                  <c:v>0.23</c:v>
                </c:pt>
                <c:pt idx="2">
                  <c:v>0.23</c:v>
                </c:pt>
                <c:pt idx="3">
                  <c:v>0.04</c:v>
                </c:pt>
                <c:pt idx="4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AFDFF-4AB8-4DB5-8A4B-F36032EF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84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535F4-50DF-4D3D-B5C6-7CC8365762A2}" type="datetimeFigureOut">
              <a:rPr lang="en-US" smtClean="0"/>
              <a:t>8/17/2016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B198A-191E-4B29-A73E-AB87EDE302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104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82708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Do you have a </a:t>
            </a:r>
            <a:r>
              <a:rPr lang="en-US" sz="11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Healthcare/Hospital</a:t>
            </a:r>
            <a:r>
              <a:rPr lang="en-US" dirty="0" smtClean="0"/>
              <a:t> Threat Assessment Program?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7462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8E73-2F80-4F5C-85AD-B69F0F8E215A}" type="datetimeFigureOut">
              <a:rPr lang="en-US" smtClean="0"/>
              <a:t>8/17/2016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8C18-BD5E-4EE2-8403-C434A87CE21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8E73-2F80-4F5C-85AD-B69F0F8E215A}" type="datetimeFigureOut">
              <a:rPr lang="en-US" smtClean="0"/>
              <a:t>8/17/2016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8C18-BD5E-4EE2-8403-C434A87CE21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8E73-2F80-4F5C-85AD-B69F0F8E215A}" type="datetimeFigureOut">
              <a:rPr lang="en-US" smtClean="0"/>
              <a:t>8/17/2016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8C18-BD5E-4EE2-8403-C434A87CE21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993775"/>
            <a:ext cx="7086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00200" y="2057400"/>
            <a:ext cx="3467100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2057400"/>
            <a:ext cx="3467100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7D53F-C0C7-45E1-B91D-FA673693F0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881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993775"/>
            <a:ext cx="7086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00200" y="2057400"/>
            <a:ext cx="3467100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219700" y="2057400"/>
            <a:ext cx="3467100" cy="40687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DFDC6-8130-487D-901C-292EA960BD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504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8E73-2F80-4F5C-85AD-B69F0F8E215A}" type="datetimeFigureOut">
              <a:rPr lang="en-US" smtClean="0"/>
              <a:t>8/17/2016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8C18-BD5E-4EE2-8403-C434A87CE21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8E73-2F80-4F5C-85AD-B69F0F8E215A}" type="datetimeFigureOut">
              <a:rPr lang="en-US" smtClean="0"/>
              <a:t>8/17/2016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8C18-BD5E-4EE2-8403-C434A87CE21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8E73-2F80-4F5C-85AD-B69F0F8E215A}" type="datetimeFigureOut">
              <a:rPr lang="en-US" smtClean="0"/>
              <a:t>8/17/2016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8C18-BD5E-4EE2-8403-C434A87CE21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8E73-2F80-4F5C-85AD-B69F0F8E215A}" type="datetimeFigureOut">
              <a:rPr lang="en-US" smtClean="0"/>
              <a:t>8/17/2016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8C18-BD5E-4EE2-8403-C434A87CE21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8E73-2F80-4F5C-85AD-B69F0F8E215A}" type="datetimeFigureOut">
              <a:rPr lang="en-US" smtClean="0"/>
              <a:t>8/17/2016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8C18-BD5E-4EE2-8403-C434A87CE21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8E73-2F80-4F5C-85AD-B69F0F8E215A}" type="datetimeFigureOut">
              <a:rPr lang="en-US" smtClean="0"/>
              <a:t>8/17/2016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8C18-BD5E-4EE2-8403-C434A87CE21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8E73-2F80-4F5C-85AD-B69F0F8E215A}" type="datetimeFigureOut">
              <a:rPr lang="en-US" smtClean="0"/>
              <a:t>8/17/2016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8C18-BD5E-4EE2-8403-C434A87CE21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8E73-2F80-4F5C-85AD-B69F0F8E215A}" type="datetimeFigureOut">
              <a:rPr lang="en-US" smtClean="0"/>
              <a:t>8/17/2016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358C18-BD5E-4EE2-8403-C434A87CE21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F358C18-BD5E-4EE2-8403-C434A87CE21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E048E73-2F80-4F5C-85AD-B69F0F8E215A}" type="datetimeFigureOut">
              <a:rPr lang="en-US" smtClean="0"/>
              <a:t>8/17/2016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5" r:id="rId12"/>
    <p:sldLayoutId id="2147483806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600" b="0" i="0" u="none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hospitalprepare.org/active-shooter" TargetMode="External"/><Relationship Id="rId2" Type="http://schemas.openxmlformats.org/officeDocument/2006/relationships/hyperlink" Target="http://www.fbi.gov/about-us/cirg/active-shooter-and-mass-casualty-incidents/active-shooter-planning-and-response-in-a-healthcare-setti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rmc.rochester.edu/emergency-preparedness/Preparedness-and-Response-Tools-Resources/Active-Shooter.aspx" TargetMode="External"/><Relationship Id="rId4" Type="http://schemas.openxmlformats.org/officeDocument/2006/relationships/hyperlink" Target="http://www.fha.org/health-care-issues/emergency-preparedness/workplace-violence-toolkit/active-shooter.aspx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wcvb.com/news/brigham-womens-personnel-trained-for-active-shooter-event/30824614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tsn.org/content/psychological-first-aid" TargetMode="Externa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ghca.info/ghca-content/uploads/2014/12/Active-Shooter-combined-final-document.pdf" TargetMode="External"/><Relationship Id="rId2" Type="http://schemas.openxmlformats.org/officeDocument/2006/relationships/hyperlink" Target="http://www.calhospitalprepare.org/active-shooter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png"/><Relationship Id="rId4" Type="http://schemas.openxmlformats.org/officeDocument/2006/relationships/hyperlink" Target="http://www.google.com/url?sa=t&amp;rct=j&amp;q=&amp;esrc=s&amp;frm=1&amp;source=web&amp;cd=9&amp;cad=rja&amp;uact=8&amp;ved=0CE4QFjAI&amp;url=http://web.spcollege.edu/WorkArea/DownloadAsset.aspx?id=16067&amp;ei=XCFcVdyeNYyXygSNnYGADA&amp;usg=AFQjCNGoXWtXPSDUMKv2rAjkcFGRvV-YOw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www.google.com/url?sa=t&amp;rct=j&amp;q=&amp;esrc=s&amp;frm=1&amp;source=web&amp;cd=9&amp;cad=rja&amp;uact=8&amp;ved=0CE4QFjAI&amp;url=http://web.spcollege.edu/WorkArea/DownloadAsset.aspx?id=16067&amp;ei=XCFcVdyeNYyXygSNnYGADA&amp;usg=AFQjCNGoXWtXPSDUMKv2rAjkcFGRvV-YOw" TargetMode="Externa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0It68YxLQQ" TargetMode="External"/><Relationship Id="rId7" Type="http://schemas.openxmlformats.org/officeDocument/2006/relationships/image" Target="../media/image46.jpeg"/><Relationship Id="rId2" Type="http://schemas.openxmlformats.org/officeDocument/2006/relationships/hyperlink" Target="https://vimeo.com/meshcoalition/review/108575641/dd69fdb23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cpps.com/healthcare" TargetMode="External"/><Relationship Id="rId5" Type="http://schemas.openxmlformats.org/officeDocument/2006/relationships/hyperlink" Target="http://www.dhs.gov/video/options-consideration-active-shooter-preparedness-video" TargetMode="External"/><Relationship Id="rId4" Type="http://schemas.openxmlformats.org/officeDocument/2006/relationships/hyperlink" Target="https://www.youtube.com/watch?v=5VcSwejU2D0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sc.org/active-shooter-drill-resources" TargetMode="External"/><Relationship Id="rId2" Type="http://schemas.openxmlformats.org/officeDocument/2006/relationships/hyperlink" Target="https://vimeo.com/70432491" TargetMode="Externa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Hospital Violence </a:t>
            </a:r>
            <a:br>
              <a:rPr lang="en-US" dirty="0" smtClean="0"/>
            </a:br>
            <a:r>
              <a:rPr lang="en-US" dirty="0" smtClean="0"/>
              <a:t>Active Shooter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CHI-Franciscan Education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902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Shooter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ctively </a:t>
            </a:r>
            <a:r>
              <a:rPr lang="en-US" dirty="0"/>
              <a:t>engaged in killing or attempting to kill people in a confined and populated </a:t>
            </a:r>
            <a:r>
              <a:rPr lang="en-US" dirty="0" smtClean="0"/>
              <a:t>area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one or more guns</a:t>
            </a:r>
          </a:p>
          <a:p>
            <a:pPr lvl="1"/>
            <a:r>
              <a:rPr lang="en-US" dirty="0" smtClean="0"/>
              <a:t>Intends to kill people not commit another crime</a:t>
            </a:r>
            <a:endParaRPr lang="en-US" dirty="0"/>
          </a:p>
        </p:txBody>
      </p:sp>
      <p:pic>
        <p:nvPicPr>
          <p:cNvPr id="4098" name="Picture 2" descr="C:\Users\enewton\AppData\Local\Microsoft\Windows\Temporary Internet Files\Content.IE5\I85IHDN4\woman-gun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20" y="1536700"/>
            <a:ext cx="3368760" cy="458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5486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Narrow definition –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680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Shooter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Unpredictable</a:t>
            </a:r>
          </a:p>
          <a:p>
            <a:r>
              <a:rPr lang="en-US" dirty="0" smtClean="0"/>
              <a:t>Dynamic</a:t>
            </a:r>
          </a:p>
          <a:p>
            <a:r>
              <a:rPr lang="en-US" dirty="0" smtClean="0"/>
              <a:t>May occur inside or outside a facility</a:t>
            </a:r>
          </a:p>
          <a:p>
            <a:r>
              <a:rPr lang="en-US" dirty="0" smtClean="0"/>
              <a:t>Usually short duration</a:t>
            </a:r>
          </a:p>
          <a:p>
            <a:r>
              <a:rPr lang="en-US" dirty="0" smtClean="0"/>
              <a:t>Require immediate action to reduce loss of life</a:t>
            </a:r>
            <a:endParaRPr lang="en-US" dirty="0"/>
          </a:p>
        </p:txBody>
      </p:sp>
      <p:pic>
        <p:nvPicPr>
          <p:cNvPr id="1026" name="Picture 2" descr="C:\Users\enewton\AppData\Local\Microsoft\Windows\Temporary Internet Files\Content.IE5\CI4K4J9O\head-silhouette-with-question-mark[1]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09800"/>
            <a:ext cx="2203708" cy="296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896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Shooter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Male</a:t>
            </a:r>
          </a:p>
          <a:p>
            <a:r>
              <a:rPr lang="en-US" dirty="0" smtClean="0"/>
              <a:t>Personal association with victims</a:t>
            </a:r>
          </a:p>
          <a:p>
            <a:pPr lvl="1"/>
            <a:r>
              <a:rPr lang="en-US" dirty="0" smtClean="0"/>
              <a:t>32 % estranged or current intimate relationship</a:t>
            </a:r>
          </a:p>
          <a:p>
            <a:pPr lvl="1"/>
            <a:r>
              <a:rPr lang="en-US" dirty="0" smtClean="0"/>
              <a:t>25 % former or current patient</a:t>
            </a:r>
          </a:p>
          <a:p>
            <a:pPr lvl="1"/>
            <a:r>
              <a:rPr lang="en-US" dirty="0" smtClean="0"/>
              <a:t>5 % employee</a:t>
            </a:r>
          </a:p>
          <a:p>
            <a:pPr lvl="1"/>
            <a:r>
              <a:rPr lang="en-US" dirty="0" smtClean="0"/>
              <a:t>13 % no known association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Motive-determined  shooter with specific target</a:t>
            </a:r>
          </a:p>
          <a:p>
            <a:pPr lvl="1"/>
            <a:r>
              <a:rPr lang="en-US" dirty="0" smtClean="0"/>
              <a:t>Grudge or revenge</a:t>
            </a:r>
          </a:p>
          <a:p>
            <a:pPr lvl="1"/>
            <a:r>
              <a:rPr lang="en-US" dirty="0" smtClean="0"/>
              <a:t>Suicide</a:t>
            </a:r>
          </a:p>
          <a:p>
            <a:pPr lvl="1"/>
            <a:r>
              <a:rPr lang="en-US" dirty="0" smtClean="0"/>
              <a:t>Euthanasia</a:t>
            </a:r>
          </a:p>
          <a:p>
            <a:pPr lvl="1"/>
            <a:r>
              <a:rPr lang="en-US" dirty="0" smtClean="0"/>
              <a:t>Escape attempts</a:t>
            </a:r>
          </a:p>
          <a:p>
            <a:pPr lvl="1"/>
            <a:r>
              <a:rPr lang="en-US" dirty="0" smtClean="0"/>
              <a:t>Societal violence</a:t>
            </a:r>
            <a:endParaRPr lang="en-US" dirty="0"/>
          </a:p>
        </p:txBody>
      </p:sp>
      <p:pic>
        <p:nvPicPr>
          <p:cNvPr id="5" name="Picture 2" descr="C:\Users\enewton\AppData\Local\Microsoft\Windows\Temporary Internet Files\Content.IE5\CI4K4J9O\head-silhouette-with-question-mar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495800"/>
            <a:ext cx="1447800" cy="148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enewton\AppData\Local\Microsoft\Windows\Temporary Internet Files\Content.IE5\CI4K4J9O\head-silhouette-with-question-mar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1447800" cy="148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774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FBI Behavioral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Personal grievance</a:t>
            </a:r>
          </a:p>
          <a:p>
            <a:r>
              <a:rPr lang="en-US" dirty="0" smtClean="0"/>
              <a:t>Inappropriate acquisition of multiple weapons</a:t>
            </a:r>
          </a:p>
          <a:p>
            <a:r>
              <a:rPr lang="en-US" dirty="0" smtClean="0"/>
              <a:t>Escalation of target practice and weapons training</a:t>
            </a:r>
          </a:p>
          <a:p>
            <a:r>
              <a:rPr lang="en-US" dirty="0" smtClean="0"/>
              <a:t>Inappropriate interest in explosives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Intense interest with previous shootings and mass attacks</a:t>
            </a:r>
          </a:p>
          <a:p>
            <a:r>
              <a:rPr lang="en-US" dirty="0" smtClean="0"/>
              <a:t>Significant perceived or real personal loss</a:t>
            </a:r>
          </a:p>
          <a:p>
            <a:r>
              <a:rPr lang="en-US" dirty="0" smtClean="0"/>
              <a:t>Previous arrest for violent crime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943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Multidisciplinary</a:t>
            </a:r>
          </a:p>
          <a:p>
            <a:r>
              <a:rPr lang="en-US" dirty="0" smtClean="0"/>
              <a:t>Ongoing</a:t>
            </a:r>
          </a:p>
          <a:p>
            <a:r>
              <a:rPr lang="en-US" dirty="0" smtClean="0"/>
              <a:t>Include threats and risks</a:t>
            </a:r>
          </a:p>
          <a:p>
            <a:r>
              <a:rPr lang="en-US" dirty="0" smtClean="0"/>
              <a:t>Include or establish planning framework for hospital violence</a:t>
            </a:r>
          </a:p>
          <a:p>
            <a:r>
              <a:rPr lang="en-US" dirty="0" smtClean="0"/>
              <a:t>Include key stakeholders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Know your facility</a:t>
            </a:r>
          </a:p>
          <a:p>
            <a:r>
              <a:rPr lang="en-US" dirty="0" smtClean="0"/>
              <a:t>One size does not fit all</a:t>
            </a:r>
          </a:p>
          <a:p>
            <a:r>
              <a:rPr lang="en-US" dirty="0" smtClean="0"/>
              <a:t>Keep it simple</a:t>
            </a:r>
          </a:p>
          <a:p>
            <a:r>
              <a:rPr lang="en-US" dirty="0" smtClean="0"/>
              <a:t>Integrated with security procedures</a:t>
            </a:r>
          </a:p>
          <a:p>
            <a:r>
              <a:rPr lang="en-US" dirty="0" smtClean="0"/>
              <a:t>Avoid planning paralysis</a:t>
            </a:r>
          </a:p>
        </p:txBody>
      </p:sp>
    </p:spTree>
    <p:extLst>
      <p:ext uri="{BB962C8B-B14F-4D97-AF65-F5344CB8AC3E}">
        <p14:creationId xmlns:p14="http://schemas.microsoft.com/office/powerpoint/2010/main" val="2556928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Employees wear name badges with picture ID</a:t>
            </a:r>
          </a:p>
          <a:p>
            <a:r>
              <a:rPr lang="en-US" dirty="0" smtClean="0"/>
              <a:t>No fault reporting </a:t>
            </a:r>
          </a:p>
          <a:p>
            <a:r>
              <a:rPr lang="en-US" dirty="0" smtClean="0"/>
              <a:t>Card or badge access readers that can be quickly programed</a:t>
            </a:r>
          </a:p>
          <a:p>
            <a:r>
              <a:rPr lang="en-US" dirty="0" smtClean="0"/>
              <a:t>Ensure locked doors remain locked and closed</a:t>
            </a:r>
          </a:p>
          <a:p>
            <a:r>
              <a:rPr lang="en-US" dirty="0" smtClean="0"/>
              <a:t>Identify staff report locations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Treat Assessment Teams</a:t>
            </a:r>
          </a:p>
          <a:p>
            <a:pPr lvl="1"/>
            <a:r>
              <a:rPr lang="en-US" dirty="0" smtClean="0"/>
              <a:t>Activated to assess </a:t>
            </a:r>
          </a:p>
          <a:p>
            <a:r>
              <a:rPr lang="en-US" dirty="0" smtClean="0"/>
              <a:t>Culture of respect</a:t>
            </a:r>
          </a:p>
          <a:p>
            <a:pPr marL="411480" lvl="1" indent="0">
              <a:buNone/>
            </a:pPr>
            <a:endParaRPr lang="en-US" dirty="0"/>
          </a:p>
        </p:txBody>
      </p:sp>
      <p:pic>
        <p:nvPicPr>
          <p:cNvPr id="2050" name="Picture 2" descr="C:\Users\enewton\AppData\Local\Microsoft\Windows\Temporary Internet Files\Content.IE5\CI4K4J9O\name_badg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10000"/>
            <a:ext cx="327659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651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Recognition of potential problem</a:t>
            </a:r>
          </a:p>
          <a:p>
            <a:r>
              <a:rPr lang="en-US" dirty="0" smtClean="0"/>
              <a:t>Reporting process</a:t>
            </a:r>
          </a:p>
          <a:p>
            <a:r>
              <a:rPr lang="en-US" dirty="0" smtClean="0"/>
              <a:t>Notification/Communication</a:t>
            </a:r>
          </a:p>
          <a:p>
            <a:r>
              <a:rPr lang="en-US" dirty="0" smtClean="0"/>
              <a:t>Emergency escape routes</a:t>
            </a:r>
          </a:p>
          <a:p>
            <a:r>
              <a:rPr lang="en-US" dirty="0" smtClean="0"/>
              <a:t>Evacuation procedures</a:t>
            </a:r>
          </a:p>
          <a:p>
            <a:endParaRPr lang="en-US" dirty="0" smtClean="0"/>
          </a:p>
          <a:p>
            <a:pPr marL="11430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Lockdown procedures</a:t>
            </a:r>
          </a:p>
          <a:p>
            <a:r>
              <a:rPr lang="en-US" dirty="0" smtClean="0"/>
              <a:t>Integration with Incident Command, Unified Command, EOP</a:t>
            </a:r>
          </a:p>
          <a:p>
            <a:r>
              <a:rPr lang="en-US" dirty="0" smtClean="0"/>
              <a:t>Information concerning emergency response agencies/contacts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895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plans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Active Shooter Planning and Response in a Health </a:t>
            </a:r>
            <a:r>
              <a:rPr lang="en-US" dirty="0"/>
              <a:t>Care </a:t>
            </a:r>
            <a:r>
              <a:rPr lang="en-US" dirty="0" smtClean="0"/>
              <a:t>Setting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www.fbi.gov/about-us/cirg/active-shooter-and-mass-casualty-incidents/active-shooter-planning-and-response-in-a-healthcare-setting</a:t>
            </a:r>
            <a:endParaRPr lang="en-US" dirty="0" smtClean="0"/>
          </a:p>
          <a:p>
            <a:r>
              <a:rPr lang="en-US" dirty="0" smtClean="0"/>
              <a:t>Multiple plan examples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www.calhospitalprepare.org/active-shooter</a:t>
            </a:r>
            <a:endParaRPr lang="en-US" dirty="0" smtClean="0"/>
          </a:p>
          <a:p>
            <a:r>
              <a:rPr lang="en-US" dirty="0" smtClean="0"/>
              <a:t>Lockdown and </a:t>
            </a:r>
            <a:r>
              <a:rPr lang="en-US" dirty="0"/>
              <a:t>Active shooter: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www.fha.org/health-care-issues/emergency-preparedness/workplace-violence-toolkit/active-shooter.aspx</a:t>
            </a:r>
            <a:endParaRPr lang="en-US" dirty="0" smtClean="0"/>
          </a:p>
          <a:p>
            <a:r>
              <a:rPr lang="en-US" dirty="0" smtClean="0"/>
              <a:t>Multiple plan examples </a:t>
            </a:r>
            <a:r>
              <a:rPr lang="en-US" dirty="0"/>
              <a:t>and resources: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www.urmc.rochester.edu/emergency-preparedness/Preparedness-and-Response-Tools-Resources/Active-Shooter.aspx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002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Shooter Communication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Reporting</a:t>
            </a:r>
          </a:p>
          <a:p>
            <a:pPr lvl="1"/>
            <a:r>
              <a:rPr lang="en-US" dirty="0"/>
              <a:t>911 </a:t>
            </a:r>
            <a:r>
              <a:rPr lang="en-US" dirty="0" smtClean="0"/>
              <a:t>vs on site code line</a:t>
            </a:r>
            <a:endParaRPr lang="en-US" dirty="0"/>
          </a:p>
          <a:p>
            <a:pPr lvl="1"/>
            <a:r>
              <a:rPr lang="en-US" dirty="0" smtClean="0"/>
              <a:t>Panic buttons</a:t>
            </a:r>
          </a:p>
          <a:p>
            <a:pPr lvl="1"/>
            <a:r>
              <a:rPr lang="en-US" dirty="0" smtClean="0"/>
              <a:t>Security monitoring</a:t>
            </a:r>
            <a:endParaRPr lang="en-US" dirty="0"/>
          </a:p>
          <a:p>
            <a:r>
              <a:rPr lang="en-US" dirty="0" smtClean="0"/>
              <a:t>Code terms</a:t>
            </a:r>
          </a:p>
          <a:p>
            <a:pPr lvl="1"/>
            <a:r>
              <a:rPr lang="en-US" dirty="0" smtClean="0"/>
              <a:t>Silver, Black, </a:t>
            </a:r>
          </a:p>
          <a:p>
            <a:pPr marL="114300" indent="0">
              <a:buNone/>
            </a:pP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Who needs to know</a:t>
            </a:r>
          </a:p>
          <a:p>
            <a:r>
              <a:rPr lang="en-US" dirty="0" smtClean="0"/>
              <a:t>Alert process</a:t>
            </a:r>
          </a:p>
          <a:p>
            <a:pPr lvl="1"/>
            <a:r>
              <a:rPr lang="en-US" dirty="0" smtClean="0"/>
              <a:t>External clinics </a:t>
            </a:r>
          </a:p>
          <a:p>
            <a:pPr lvl="1"/>
            <a:r>
              <a:rPr lang="en-US" dirty="0" smtClean="0"/>
              <a:t>Mobile staff</a:t>
            </a:r>
          </a:p>
          <a:p>
            <a:pPr lvl="1"/>
            <a:r>
              <a:rPr lang="en-US" dirty="0" smtClean="0"/>
              <a:t>Visitors</a:t>
            </a:r>
          </a:p>
          <a:p>
            <a:pPr lvl="1"/>
            <a:r>
              <a:rPr lang="en-US" dirty="0" smtClean="0"/>
              <a:t>Emergency responders</a:t>
            </a:r>
          </a:p>
          <a:p>
            <a:r>
              <a:rPr lang="en-US" dirty="0" smtClean="0"/>
              <a:t>Plain English</a:t>
            </a:r>
          </a:p>
          <a:p>
            <a:r>
              <a:rPr lang="en-US" dirty="0" smtClean="0"/>
              <a:t>Mass Notification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5334000"/>
            <a:ext cx="5631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Multiple communication processes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7906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Shooter Response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Minimize loss of life</a:t>
            </a:r>
          </a:p>
          <a:p>
            <a:r>
              <a:rPr lang="en-US" dirty="0" smtClean="0"/>
              <a:t>Recognize struggle between need to provide care versus personal protection</a:t>
            </a:r>
          </a:p>
          <a:p>
            <a:r>
              <a:rPr lang="en-US" dirty="0" smtClean="0"/>
              <a:t>Recognize the differences within care settings, facilities</a:t>
            </a:r>
          </a:p>
          <a:p>
            <a:r>
              <a:rPr lang="en-US" dirty="0" smtClean="0"/>
              <a:t>Take immediate action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Multiple models available</a:t>
            </a:r>
          </a:p>
          <a:p>
            <a:pPr lvl="1"/>
            <a:r>
              <a:rPr lang="en-US" dirty="0" smtClean="0"/>
              <a:t>Run Hide Fight</a:t>
            </a:r>
          </a:p>
          <a:p>
            <a:pPr lvl="1"/>
            <a:r>
              <a:rPr lang="en-US" dirty="0" smtClean="0"/>
              <a:t>Avoid Deny Defend</a:t>
            </a:r>
          </a:p>
          <a:p>
            <a:pPr lvl="1"/>
            <a:r>
              <a:rPr lang="en-US" dirty="0" smtClean="0"/>
              <a:t>4 As</a:t>
            </a:r>
          </a:p>
          <a:p>
            <a:pPr lvl="1"/>
            <a:r>
              <a:rPr lang="en-US" dirty="0" smtClean="0"/>
              <a:t>ALICE</a:t>
            </a:r>
          </a:p>
          <a:p>
            <a:pPr lvl="1"/>
            <a:r>
              <a:rPr lang="en-US" dirty="0" smtClean="0"/>
              <a:t>Window of Life</a:t>
            </a:r>
          </a:p>
        </p:txBody>
      </p:sp>
    </p:spTree>
    <p:extLst>
      <p:ext uri="{BB962C8B-B14F-4D97-AF65-F5344CB8AC3E}">
        <p14:creationId xmlns:p14="http://schemas.microsoft.com/office/powerpoint/2010/main" val="2385565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www.wcvb.com/news/brigham-womens-personnel-trained-for-active-shooter-event/30824614</a:t>
            </a: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19400"/>
            <a:ext cx="595312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118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Escape Routes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Avoid known escape routes</a:t>
            </a:r>
          </a:p>
          <a:p>
            <a:r>
              <a:rPr lang="en-US" dirty="0" smtClean="0"/>
              <a:t>Leave the immediate area if able</a:t>
            </a:r>
          </a:p>
          <a:p>
            <a:r>
              <a:rPr lang="en-US" dirty="0" smtClean="0"/>
              <a:t>Avoid elevators and escalators</a:t>
            </a:r>
          </a:p>
          <a:p>
            <a:r>
              <a:rPr lang="en-US" dirty="0" smtClean="0"/>
              <a:t>Take others with you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Evacuation routes</a:t>
            </a:r>
          </a:p>
          <a:p>
            <a:r>
              <a:rPr lang="en-US" dirty="0" smtClean="0"/>
              <a:t>External Collection or assembly points</a:t>
            </a:r>
          </a:p>
          <a:p>
            <a:r>
              <a:rPr lang="en-US" dirty="0" smtClean="0"/>
              <a:t>Building considerations</a:t>
            </a:r>
          </a:p>
          <a:p>
            <a:r>
              <a:rPr lang="en-US" dirty="0" smtClean="0"/>
              <a:t>Special consideration for staff, patients with mobility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424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3657600" cy="459028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Patients that cannot move easily</a:t>
            </a:r>
          </a:p>
          <a:p>
            <a:pPr lvl="1"/>
            <a:r>
              <a:rPr lang="en-US" dirty="0" smtClean="0"/>
              <a:t>ICU, NICU, dialysis</a:t>
            </a:r>
          </a:p>
          <a:p>
            <a:r>
              <a:rPr lang="en-US" dirty="0" smtClean="0"/>
              <a:t>Emergency Department</a:t>
            </a:r>
          </a:p>
          <a:p>
            <a:pPr lvl="1"/>
            <a:r>
              <a:rPr lang="en-US" dirty="0" smtClean="0"/>
              <a:t>EMTALA</a:t>
            </a:r>
          </a:p>
          <a:p>
            <a:r>
              <a:rPr lang="en-US" dirty="0" smtClean="0"/>
              <a:t>Surgical areas-OR</a:t>
            </a:r>
          </a:p>
          <a:p>
            <a:r>
              <a:rPr lang="en-US" dirty="0" smtClean="0"/>
              <a:t>Hazards or threats to first responders</a:t>
            </a:r>
          </a:p>
          <a:p>
            <a:pPr lvl="1"/>
            <a:r>
              <a:rPr lang="en-US" dirty="0" smtClean="0"/>
              <a:t>MRI</a:t>
            </a:r>
          </a:p>
          <a:p>
            <a:pPr lvl="1"/>
            <a:r>
              <a:rPr lang="en-US" dirty="0" smtClean="0"/>
              <a:t>Hazardous materials</a:t>
            </a:r>
          </a:p>
          <a:p>
            <a:pPr lvl="1"/>
            <a:r>
              <a:rPr lang="en-US" dirty="0" smtClean="0"/>
              <a:t>Kitchen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Regulatory</a:t>
            </a:r>
          </a:p>
          <a:p>
            <a:pPr lvl="1"/>
            <a:r>
              <a:rPr lang="en-US" dirty="0" smtClean="0"/>
              <a:t>Pharmacy</a:t>
            </a:r>
          </a:p>
          <a:p>
            <a:r>
              <a:rPr lang="en-US" dirty="0" smtClean="0"/>
              <a:t>Off site clinics</a:t>
            </a:r>
          </a:p>
          <a:p>
            <a:pPr lvl="1"/>
            <a:r>
              <a:rPr lang="en-US" dirty="0" smtClean="0"/>
              <a:t>Notification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19600" y="3713018"/>
            <a:ext cx="243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Code Team and Emergency Response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074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Patient Care/EMTALA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000" dirty="0" smtClean="0"/>
              <a:t>The need to continue to provide care was identified in early responses</a:t>
            </a:r>
          </a:p>
          <a:p>
            <a:pPr eaLnBrk="1" hangingPunct="1"/>
            <a:r>
              <a:rPr lang="en-US" altLang="en-US" sz="2000" dirty="0" smtClean="0"/>
              <a:t>Hospital has obligation to continue to provide a screening exam for patients seeking care</a:t>
            </a:r>
          </a:p>
          <a:p>
            <a:pPr lvl="1" eaLnBrk="1" hangingPunct="1"/>
            <a:r>
              <a:rPr lang="en-US" altLang="en-US" sz="1800" dirty="0" smtClean="0"/>
              <a:t>Risk Management </a:t>
            </a:r>
          </a:p>
          <a:p>
            <a:pPr lvl="1" eaLnBrk="1" hangingPunct="1"/>
            <a:r>
              <a:rPr lang="en-US" altLang="en-US" sz="1800" dirty="0" smtClean="0"/>
              <a:t>Nationwide search</a:t>
            </a:r>
          </a:p>
          <a:p>
            <a:pPr lvl="1" eaLnBrk="1" hangingPunct="1"/>
            <a:r>
              <a:rPr lang="en-US" altLang="en-US" sz="1800" dirty="0" smtClean="0"/>
              <a:t>Reviewed with EMTALA</a:t>
            </a:r>
          </a:p>
          <a:p>
            <a:pPr lvl="1" eaLnBrk="1" hangingPunct="1"/>
            <a:endParaRPr lang="en-US" altLang="en-US" sz="1800" dirty="0" smtClean="0"/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000" dirty="0" smtClean="0"/>
              <a:t>Explored options with partners</a:t>
            </a:r>
          </a:p>
          <a:p>
            <a:pPr lvl="1" eaLnBrk="1" hangingPunct="1"/>
            <a:r>
              <a:rPr lang="en-US" altLang="en-US" sz="1800" dirty="0" smtClean="0"/>
              <a:t>King County-fire department will set up triage outside of hospital grounds</a:t>
            </a:r>
          </a:p>
          <a:p>
            <a:pPr lvl="1" eaLnBrk="1" hangingPunct="1"/>
            <a:r>
              <a:rPr lang="en-US" altLang="en-US" sz="1800" dirty="0" smtClean="0"/>
              <a:t>Police can set up perimeter and direct to other locations</a:t>
            </a:r>
          </a:p>
          <a:p>
            <a:pPr eaLnBrk="1" hangingPunct="1"/>
            <a:r>
              <a:rPr lang="en-US" altLang="en-US" sz="2000" dirty="0" smtClean="0"/>
              <a:t>Identified alternate triage location and team</a:t>
            </a:r>
          </a:p>
          <a:p>
            <a:pPr lvl="1" eaLnBrk="1" hangingPunct="1"/>
            <a:r>
              <a:rPr lang="en-US" altLang="en-US" sz="1800" dirty="0" smtClean="0"/>
              <a:t>Tested and revised with exercises</a:t>
            </a:r>
          </a:p>
        </p:txBody>
      </p:sp>
    </p:spTree>
    <p:extLst>
      <p:ext uri="{BB962C8B-B14F-4D97-AF65-F5344CB8AC3E}">
        <p14:creationId xmlns:p14="http://schemas.microsoft.com/office/powerpoint/2010/main" val="1568040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Hide/Defend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Unable to escape</a:t>
            </a:r>
          </a:p>
          <a:p>
            <a:r>
              <a:rPr lang="en-US" dirty="0" smtClean="0"/>
              <a:t>Safe or defensible space</a:t>
            </a:r>
          </a:p>
          <a:p>
            <a:pPr lvl="1"/>
            <a:r>
              <a:rPr lang="en-US" dirty="0" smtClean="0"/>
              <a:t>Lockable area</a:t>
            </a:r>
          </a:p>
          <a:p>
            <a:pPr lvl="1"/>
            <a:r>
              <a:rPr lang="en-US" dirty="0" smtClean="0"/>
              <a:t>Ability to barricade</a:t>
            </a:r>
          </a:p>
          <a:p>
            <a:r>
              <a:rPr lang="en-US" dirty="0" smtClean="0"/>
              <a:t>Make appear unoccupied</a:t>
            </a:r>
          </a:p>
          <a:p>
            <a:pPr lvl="1"/>
            <a:r>
              <a:rPr lang="en-US" dirty="0" smtClean="0"/>
              <a:t>Turn out lights</a:t>
            </a:r>
          </a:p>
          <a:p>
            <a:pPr lvl="1"/>
            <a:r>
              <a:rPr lang="en-US" dirty="0" smtClean="0"/>
              <a:t>Close doors</a:t>
            </a:r>
          </a:p>
          <a:p>
            <a:pPr lvl="1"/>
            <a:r>
              <a:rPr lang="en-US" dirty="0" smtClean="0"/>
              <a:t>Close blinds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342900" lvl="1">
              <a:buClr>
                <a:schemeClr val="accent1"/>
              </a:buClr>
            </a:pPr>
            <a:r>
              <a:rPr lang="en-US" dirty="0" smtClean="0"/>
              <a:t>Avoid detection</a:t>
            </a:r>
          </a:p>
          <a:p>
            <a:pPr marL="708660" lvl="2">
              <a:buClr>
                <a:schemeClr val="accent1"/>
              </a:buClr>
            </a:pPr>
            <a:r>
              <a:rPr lang="en-US" sz="2400" dirty="0" smtClean="0"/>
              <a:t>Turn </a:t>
            </a:r>
            <a:r>
              <a:rPr lang="en-US" sz="2400" dirty="0"/>
              <a:t>off </a:t>
            </a:r>
            <a:r>
              <a:rPr lang="en-US" sz="2400" dirty="0" smtClean="0"/>
              <a:t>communication  devices, </a:t>
            </a:r>
            <a:r>
              <a:rPr lang="en-US" sz="2400" dirty="0"/>
              <a:t>cell phones, etc</a:t>
            </a:r>
            <a:r>
              <a:rPr lang="en-US" sz="2400" dirty="0" smtClean="0"/>
              <a:t>.</a:t>
            </a:r>
          </a:p>
          <a:p>
            <a:pPr marL="708660" lvl="2">
              <a:buClr>
                <a:schemeClr val="accent1"/>
              </a:buClr>
            </a:pPr>
            <a:r>
              <a:rPr lang="en-US" sz="2400" dirty="0" smtClean="0"/>
              <a:t>Hide along wall out of site of door</a:t>
            </a:r>
          </a:p>
          <a:p>
            <a:r>
              <a:rPr lang="en-US" dirty="0" smtClean="0"/>
              <a:t>Communicate with law enforcement</a:t>
            </a:r>
          </a:p>
          <a:p>
            <a:r>
              <a:rPr lang="en-US" dirty="0" smtClean="0"/>
              <a:t>Remain in place until “clear”</a:t>
            </a:r>
          </a:p>
          <a:p>
            <a:pPr marL="41148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611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Fight/Defend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Decision to stay or go is dependent on circumstances, what is important is to make a decision and react</a:t>
            </a:r>
          </a:p>
          <a:p>
            <a:r>
              <a:rPr lang="en-US" dirty="0" smtClean="0"/>
              <a:t>If unable to get away,  and faced with an immediate threat prepare to fight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Identify potential weapons</a:t>
            </a:r>
          </a:p>
          <a:p>
            <a:r>
              <a:rPr lang="en-US" dirty="0" smtClean="0"/>
              <a:t>Work together with others</a:t>
            </a:r>
          </a:p>
          <a:p>
            <a:r>
              <a:rPr lang="en-US" dirty="0" smtClean="0"/>
              <a:t>Distraction</a:t>
            </a:r>
          </a:p>
          <a:p>
            <a:r>
              <a:rPr lang="en-US" dirty="0" smtClean="0"/>
              <a:t>51 events, shooter stopped 17 times by intended victims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596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Police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400" dirty="0" smtClean="0"/>
              <a:t>Focus is on finding and removing the threat (shooter)</a:t>
            </a:r>
          </a:p>
          <a:p>
            <a:r>
              <a:rPr lang="en-US" sz="4400" dirty="0" smtClean="0"/>
              <a:t>Rapid entry</a:t>
            </a:r>
          </a:p>
          <a:p>
            <a:r>
              <a:rPr lang="en-US" sz="4400" dirty="0" smtClean="0"/>
              <a:t>Move toward early entry of fire behind police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Employees</a:t>
            </a:r>
          </a:p>
          <a:p>
            <a:pPr lvl="1"/>
            <a:r>
              <a:rPr lang="en-US" sz="3200" dirty="0"/>
              <a:t>Remain calm and follow instructions, </a:t>
            </a:r>
            <a:endParaRPr lang="en-US" sz="3200" dirty="0" smtClean="0"/>
          </a:p>
          <a:p>
            <a:pPr lvl="1"/>
            <a:r>
              <a:rPr lang="en-US" sz="3200" dirty="0" smtClean="0"/>
              <a:t>Raise </a:t>
            </a:r>
            <a:r>
              <a:rPr lang="en-US" sz="3200" dirty="0"/>
              <a:t>hands and spread fingers</a:t>
            </a:r>
          </a:p>
          <a:p>
            <a:pPr lvl="1"/>
            <a:r>
              <a:rPr lang="en-US" sz="3200" dirty="0" smtClean="0"/>
              <a:t>Provide requested information</a:t>
            </a:r>
            <a:endParaRPr lang="en-US" sz="3200" dirty="0"/>
          </a:p>
          <a:p>
            <a:pPr lvl="1"/>
            <a:r>
              <a:rPr lang="en-US" sz="3200" dirty="0" smtClean="0"/>
              <a:t>Avoid </a:t>
            </a:r>
            <a:r>
              <a:rPr lang="en-US" sz="3200" dirty="0"/>
              <a:t>quick movements toward officers such as holding on to them for safety</a:t>
            </a:r>
          </a:p>
          <a:p>
            <a:pPr lvl="1"/>
            <a:r>
              <a:rPr lang="en-US" sz="3200" dirty="0" smtClean="0"/>
              <a:t>Do </a:t>
            </a:r>
            <a:r>
              <a:rPr lang="en-US" sz="3200" dirty="0"/>
              <a:t>not stop to ask officers for help or direction when evacuating</a:t>
            </a:r>
          </a:p>
        </p:txBody>
      </p:sp>
    </p:spTree>
    <p:extLst>
      <p:ext uri="{BB962C8B-B14F-4D97-AF65-F5344CB8AC3E}">
        <p14:creationId xmlns:p14="http://schemas.microsoft.com/office/powerpoint/2010/main" val="34925946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Police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Focused on locating and removing the threat</a:t>
            </a:r>
          </a:p>
          <a:p>
            <a:r>
              <a:rPr lang="en-US" dirty="0" smtClean="0"/>
              <a:t>Weapons drawn</a:t>
            </a:r>
          </a:p>
          <a:p>
            <a:r>
              <a:rPr lang="en-US" dirty="0" smtClean="0"/>
              <a:t>Rapid entry</a:t>
            </a:r>
          </a:p>
          <a:p>
            <a:r>
              <a:rPr lang="en-US" dirty="0" smtClean="0"/>
              <a:t>EMS </a:t>
            </a:r>
          </a:p>
          <a:p>
            <a:r>
              <a:rPr lang="en-US" dirty="0" smtClean="0"/>
              <a:t>Cordon or perimeter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Employees</a:t>
            </a:r>
          </a:p>
          <a:p>
            <a:pPr lvl="1"/>
            <a:r>
              <a:rPr lang="en-US" dirty="0" smtClean="0"/>
              <a:t>Follow instructions</a:t>
            </a:r>
          </a:p>
          <a:p>
            <a:pPr lvl="1"/>
            <a:r>
              <a:rPr lang="en-US" dirty="0" smtClean="0"/>
              <a:t>Raise hands and open fingers</a:t>
            </a:r>
          </a:p>
          <a:p>
            <a:pPr lvl="1"/>
            <a:r>
              <a:rPr lang="en-US" dirty="0" smtClean="0"/>
              <a:t>Provide </a:t>
            </a:r>
            <a:r>
              <a:rPr lang="en-US" dirty="0"/>
              <a:t>requested </a:t>
            </a:r>
            <a:r>
              <a:rPr lang="en-US" dirty="0" smtClean="0"/>
              <a:t>information</a:t>
            </a:r>
          </a:p>
          <a:p>
            <a:pPr lvl="1"/>
            <a:r>
              <a:rPr lang="en-US" dirty="0" smtClean="0"/>
              <a:t>Avoid </a:t>
            </a:r>
            <a:r>
              <a:rPr lang="en-US" dirty="0"/>
              <a:t>quick movements toward officers </a:t>
            </a:r>
            <a:endParaRPr lang="en-US" dirty="0" smtClean="0"/>
          </a:p>
          <a:p>
            <a:pPr lvl="1"/>
            <a:r>
              <a:rPr lang="en-US" dirty="0" smtClean="0"/>
              <a:t>Do </a:t>
            </a:r>
            <a:r>
              <a:rPr lang="en-US" dirty="0"/>
              <a:t>not stop to ask officers for help or direction when evacuating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2616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Lockdown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Lock OUT not IN</a:t>
            </a:r>
          </a:p>
          <a:p>
            <a:r>
              <a:rPr lang="en-US" dirty="0" smtClean="0"/>
              <a:t>Department versus facility</a:t>
            </a:r>
          </a:p>
          <a:p>
            <a:r>
              <a:rPr lang="en-US" dirty="0" smtClean="0"/>
              <a:t>Zone versus full facility</a:t>
            </a:r>
          </a:p>
          <a:p>
            <a:r>
              <a:rPr lang="en-US" dirty="0" smtClean="0"/>
              <a:t>Law Enforcement</a:t>
            </a:r>
          </a:p>
          <a:p>
            <a:r>
              <a:rPr lang="en-US" dirty="0" smtClean="0"/>
              <a:t>Patient care</a:t>
            </a:r>
          </a:p>
          <a:p>
            <a:r>
              <a:rPr lang="en-US" dirty="0" smtClean="0"/>
              <a:t>Staff access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8" name="Picture 4" descr="C:\Users\enewton\AppData\Local\Microsoft\Windows\Temporary Internet Files\Content.IE5\I85IHDN4\police_office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47800"/>
            <a:ext cx="3657600" cy="461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6400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Coordination of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Virtual Command </a:t>
            </a:r>
          </a:p>
          <a:p>
            <a:r>
              <a:rPr lang="en-US" dirty="0" smtClean="0"/>
              <a:t>Alternate Command Center</a:t>
            </a:r>
          </a:p>
          <a:p>
            <a:r>
              <a:rPr lang="en-US" dirty="0" smtClean="0"/>
              <a:t>Liaison</a:t>
            </a:r>
            <a:r>
              <a:rPr lang="en-US" dirty="0"/>
              <a:t> </a:t>
            </a:r>
            <a:r>
              <a:rPr lang="en-US" dirty="0" smtClean="0"/>
              <a:t>with law/fire</a:t>
            </a:r>
          </a:p>
          <a:p>
            <a:r>
              <a:rPr lang="en-US" dirty="0" smtClean="0"/>
              <a:t>Unified Command</a:t>
            </a:r>
          </a:p>
          <a:p>
            <a:pPr lvl="1"/>
            <a:r>
              <a:rPr lang="en-US" dirty="0" smtClean="0"/>
              <a:t>Police</a:t>
            </a:r>
          </a:p>
          <a:p>
            <a:pPr lvl="1"/>
            <a:r>
              <a:rPr lang="en-US" dirty="0" smtClean="0"/>
              <a:t>Fire</a:t>
            </a:r>
          </a:p>
          <a:p>
            <a:pPr lvl="1"/>
            <a:r>
              <a:rPr lang="en-US" dirty="0" smtClean="0"/>
              <a:t>Emergency Management</a:t>
            </a:r>
          </a:p>
          <a:p>
            <a:pPr lvl="1"/>
            <a:r>
              <a:rPr lang="en-US" dirty="0" smtClean="0"/>
              <a:t>Hospital Leaders</a:t>
            </a:r>
          </a:p>
        </p:txBody>
      </p:sp>
      <p:pic>
        <p:nvPicPr>
          <p:cNvPr id="2050" name="Picture 2" descr="C:\Users\enewton\AppData\Local\Microsoft\Windows\Temporary Internet Files\Content.IE5\UFS91BAV\800-1259-GOV027%5B1%5D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514" y="1536700"/>
            <a:ext cx="3057771" cy="458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330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Rescue &amp; Treatment of victims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Early entry by Fire/EMS</a:t>
            </a:r>
          </a:p>
          <a:p>
            <a:r>
              <a:rPr lang="en-US" dirty="0" smtClean="0"/>
              <a:t>Activation of trauma system</a:t>
            </a:r>
          </a:p>
          <a:p>
            <a:r>
              <a:rPr lang="en-US" dirty="0" smtClean="0"/>
              <a:t>Where do they go for care?</a:t>
            </a:r>
          </a:p>
          <a:p>
            <a:pPr lvl="1"/>
            <a:r>
              <a:rPr lang="en-US" dirty="0" smtClean="0"/>
              <a:t>ED versus another hospital</a:t>
            </a:r>
          </a:p>
          <a:p>
            <a:pPr lvl="1"/>
            <a:r>
              <a:rPr lang="en-US" dirty="0" smtClean="0"/>
              <a:t>DMCC</a:t>
            </a:r>
          </a:p>
          <a:p>
            <a:pPr lvl="1"/>
            <a:endParaRPr lang="en-US" dirty="0"/>
          </a:p>
        </p:txBody>
      </p:sp>
      <p:pic>
        <p:nvPicPr>
          <p:cNvPr id="5" name="Picture 6" descr="thumbnai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00200"/>
            <a:ext cx="32575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09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Define and discuss active shooter events</a:t>
            </a:r>
          </a:p>
          <a:p>
            <a:r>
              <a:rPr lang="en-US" dirty="0" smtClean="0"/>
              <a:t>Outline planning process</a:t>
            </a:r>
          </a:p>
          <a:p>
            <a:r>
              <a:rPr lang="en-US" dirty="0" smtClean="0"/>
              <a:t>Education and training </a:t>
            </a:r>
          </a:p>
          <a:p>
            <a:r>
              <a:rPr lang="en-US" dirty="0" smtClean="0"/>
              <a:t>Sample exercises 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3733800" cy="384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6980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Part of the problem or part of the solution</a:t>
            </a:r>
          </a:p>
          <a:p>
            <a:r>
              <a:rPr lang="en-US" dirty="0" smtClean="0"/>
              <a:t>Coordinated message</a:t>
            </a:r>
          </a:p>
          <a:p>
            <a:r>
              <a:rPr lang="en-US" dirty="0" smtClean="0"/>
              <a:t>Spokesperson</a:t>
            </a:r>
          </a:p>
          <a:p>
            <a:r>
              <a:rPr lang="en-US" dirty="0" smtClean="0"/>
              <a:t>Early and frequent updates</a:t>
            </a:r>
          </a:p>
          <a:p>
            <a:pPr lvl="1"/>
            <a:r>
              <a:rPr lang="en-US" dirty="0" smtClean="0"/>
              <a:t>Contact numbers</a:t>
            </a:r>
          </a:p>
          <a:p>
            <a:pPr lvl="1"/>
            <a:r>
              <a:rPr lang="en-US" dirty="0" smtClean="0"/>
              <a:t>Safety messages</a:t>
            </a:r>
          </a:p>
          <a:p>
            <a:pPr lvl="1"/>
            <a:r>
              <a:rPr lang="en-US" dirty="0" smtClean="0"/>
              <a:t>Family</a:t>
            </a:r>
          </a:p>
          <a:p>
            <a:endParaRPr lang="en-US" dirty="0"/>
          </a:p>
        </p:txBody>
      </p:sp>
      <p:pic>
        <p:nvPicPr>
          <p:cNvPr id="1026" name="Picture 2" descr="C:\Users\enewton\AppData\Local\Microsoft\Windows\Temporary Internet Files\Content.IE5\I85IHDN4\771_reporter1[1]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36700"/>
            <a:ext cx="2819400" cy="458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6237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Patient/Family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Response</a:t>
            </a:r>
          </a:p>
          <a:p>
            <a:pPr lvl="1"/>
            <a:r>
              <a:rPr lang="en-US" dirty="0" smtClean="0"/>
              <a:t>Visitor/Family communications</a:t>
            </a:r>
          </a:p>
          <a:p>
            <a:r>
              <a:rPr lang="en-US" dirty="0" smtClean="0"/>
              <a:t>Communications plan </a:t>
            </a:r>
          </a:p>
          <a:p>
            <a:pPr lvl="1"/>
            <a:r>
              <a:rPr lang="en-US" dirty="0" smtClean="0"/>
              <a:t>Arriving patients/families</a:t>
            </a:r>
          </a:p>
          <a:p>
            <a:r>
              <a:rPr lang="en-US" dirty="0"/>
              <a:t>Recovery</a:t>
            </a:r>
          </a:p>
          <a:p>
            <a:pPr lvl="1"/>
            <a:r>
              <a:rPr lang="en-US" dirty="0"/>
              <a:t>Family reunification</a:t>
            </a:r>
          </a:p>
          <a:p>
            <a:endParaRPr lang="en-US" dirty="0"/>
          </a:p>
        </p:txBody>
      </p:sp>
      <p:pic>
        <p:nvPicPr>
          <p:cNvPr id="3074" name="Picture 2" descr="C:\Users\enewton\AppData\Local\Microsoft\Windows\Temporary Internet Files\Content.IE5\BIFSYO9H\family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3124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1700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Crime Scene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Complete facility search</a:t>
            </a:r>
          </a:p>
          <a:p>
            <a:pPr lvl="1"/>
            <a:r>
              <a:rPr lang="en-US" dirty="0" smtClean="0"/>
              <a:t>Security of searched departments</a:t>
            </a:r>
          </a:p>
          <a:p>
            <a:r>
              <a:rPr lang="en-US" dirty="0" smtClean="0"/>
              <a:t>Restoration of essential services</a:t>
            </a:r>
          </a:p>
          <a:p>
            <a:r>
              <a:rPr lang="en-US" dirty="0" smtClean="0"/>
              <a:t>Access of medical personal</a:t>
            </a:r>
          </a:p>
          <a:p>
            <a:r>
              <a:rPr lang="en-US" dirty="0" smtClean="0"/>
              <a:t>Evidence collection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Control of photographs</a:t>
            </a:r>
          </a:p>
          <a:p>
            <a:r>
              <a:rPr lang="en-US" dirty="0" smtClean="0"/>
              <a:t>Witness statements/interview</a:t>
            </a:r>
          </a:p>
          <a:p>
            <a:r>
              <a:rPr lang="en-US" dirty="0" smtClean="0"/>
              <a:t>Evidence Collection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9558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Triage and treatment of victims</a:t>
            </a:r>
          </a:p>
          <a:p>
            <a:r>
              <a:rPr lang="en-US" dirty="0" smtClean="0"/>
              <a:t>Notification, line of duty death</a:t>
            </a:r>
          </a:p>
          <a:p>
            <a:r>
              <a:rPr lang="en-US" dirty="0" smtClean="0"/>
              <a:t>Accounting for staff, patients, visitors</a:t>
            </a:r>
          </a:p>
          <a:p>
            <a:r>
              <a:rPr lang="en-US" dirty="0" smtClean="0"/>
              <a:t>Evidence Recovery</a:t>
            </a:r>
          </a:p>
          <a:p>
            <a:r>
              <a:rPr lang="en-US" dirty="0" smtClean="0"/>
              <a:t>Legal Proceedings</a:t>
            </a:r>
          </a:p>
          <a:p>
            <a:r>
              <a:rPr lang="en-US" dirty="0" smtClean="0"/>
              <a:t>Memorial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Psychological Support</a:t>
            </a:r>
          </a:p>
          <a:p>
            <a:pPr lvl="1"/>
            <a:r>
              <a:rPr lang="en-US" dirty="0" smtClean="0"/>
              <a:t>Psychological First Aid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www.nctsn.org/content/psychological-first-aid</a:t>
            </a:r>
            <a:endParaRPr lang="en-US" dirty="0" smtClean="0"/>
          </a:p>
          <a:p>
            <a:pPr lvl="1"/>
            <a:r>
              <a:rPr lang="en-US" dirty="0" smtClean="0"/>
              <a:t>PsyStart- psychological triage</a:t>
            </a:r>
          </a:p>
          <a:p>
            <a:pPr lvl="1"/>
            <a:r>
              <a:rPr lang="en-US" dirty="0" smtClean="0"/>
              <a:t>CISD</a:t>
            </a:r>
          </a:p>
          <a:p>
            <a:pPr marL="114300" indent="0" algn="r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5774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Share your plans</a:t>
            </a:r>
          </a:p>
          <a:p>
            <a:r>
              <a:rPr lang="en-US" dirty="0" smtClean="0"/>
              <a:t>Preposition maps, access badges, master keys</a:t>
            </a:r>
          </a:p>
          <a:p>
            <a:r>
              <a:rPr lang="en-US" dirty="0" smtClean="0"/>
              <a:t>Plan together</a:t>
            </a:r>
          </a:p>
          <a:p>
            <a:r>
              <a:rPr lang="en-US" dirty="0" smtClean="0"/>
              <a:t>Exercise together</a:t>
            </a:r>
          </a:p>
          <a:p>
            <a:r>
              <a:rPr lang="en-US" dirty="0" smtClean="0"/>
              <a:t>Provide blueprints, facility plans</a:t>
            </a:r>
          </a:p>
          <a:p>
            <a:r>
              <a:rPr lang="en-US" dirty="0" smtClean="0"/>
              <a:t>Equipment cache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Integrating </a:t>
            </a:r>
            <a:r>
              <a:rPr lang="en-US" dirty="0"/>
              <a:t>into the care/security teams</a:t>
            </a:r>
          </a:p>
          <a:p>
            <a:r>
              <a:rPr lang="en-US" dirty="0" smtClean="0"/>
              <a:t>Transport </a:t>
            </a:r>
            <a:r>
              <a:rPr lang="en-US" dirty="0"/>
              <a:t>or treat at the facility decisions</a:t>
            </a:r>
          </a:p>
          <a:p>
            <a:pPr marL="114300" indent="0">
              <a:buNone/>
            </a:pPr>
            <a:r>
              <a:rPr lang="en-US" dirty="0" smtClean="0"/>
              <a:t> </a:t>
            </a:r>
            <a:r>
              <a:rPr lang="en-US" dirty="0"/>
              <a:t>Visiting LE duties/Off duty officer duties (ED)</a:t>
            </a:r>
          </a:p>
        </p:txBody>
      </p:sp>
    </p:spTree>
    <p:extLst>
      <p:ext uri="{BB962C8B-B14F-4D97-AF65-F5344CB8AC3E}">
        <p14:creationId xmlns:p14="http://schemas.microsoft.com/office/powerpoint/2010/main" val="33336368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Training/Exercise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Educate before your drill</a:t>
            </a:r>
          </a:p>
          <a:p>
            <a:r>
              <a:rPr lang="en-US" dirty="0" smtClean="0"/>
              <a:t>Building blocks</a:t>
            </a:r>
          </a:p>
          <a:p>
            <a:r>
              <a:rPr lang="en-US" dirty="0" smtClean="0"/>
              <a:t>Interactive</a:t>
            </a:r>
          </a:p>
          <a:p>
            <a:r>
              <a:rPr lang="en-US" dirty="0" smtClean="0"/>
              <a:t>Integrated</a:t>
            </a:r>
          </a:p>
          <a:p>
            <a:r>
              <a:rPr lang="en-US" dirty="0" smtClean="0"/>
              <a:t>The big three</a:t>
            </a:r>
          </a:p>
          <a:p>
            <a:pPr lvl="1"/>
            <a:r>
              <a:rPr lang="en-US" dirty="0" smtClean="0"/>
              <a:t>Tabletop</a:t>
            </a:r>
          </a:p>
          <a:p>
            <a:pPr lvl="1"/>
            <a:r>
              <a:rPr lang="en-US" dirty="0" smtClean="0"/>
              <a:t>Functional</a:t>
            </a:r>
          </a:p>
          <a:p>
            <a:pPr lvl="1"/>
            <a:r>
              <a:rPr lang="en-US" dirty="0" smtClean="0"/>
              <a:t>Full Scale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Non-traditional exercises</a:t>
            </a:r>
          </a:p>
          <a:p>
            <a:pPr lvl="1"/>
            <a:r>
              <a:rPr lang="en-US" dirty="0" smtClean="0"/>
              <a:t>2 minute exercises</a:t>
            </a:r>
          </a:p>
          <a:p>
            <a:pPr lvl="1"/>
            <a:r>
              <a:rPr lang="en-US" dirty="0" smtClean="0"/>
              <a:t>E-mail</a:t>
            </a:r>
          </a:p>
          <a:p>
            <a:pPr lvl="1"/>
            <a:r>
              <a:rPr lang="en-US" dirty="0" smtClean="0"/>
              <a:t>Communication</a:t>
            </a:r>
          </a:p>
          <a:p>
            <a:r>
              <a:rPr lang="en-US" dirty="0" smtClean="0"/>
              <a:t>Break down into pieces</a:t>
            </a:r>
          </a:p>
          <a:p>
            <a:pPr lvl="1"/>
            <a:r>
              <a:rPr lang="en-US" dirty="0" smtClean="0"/>
              <a:t>Notification</a:t>
            </a:r>
          </a:p>
          <a:p>
            <a:pPr lvl="1"/>
            <a:r>
              <a:rPr lang="en-US" dirty="0" smtClean="0"/>
              <a:t>Surveillance</a:t>
            </a:r>
          </a:p>
          <a:p>
            <a:pPr lvl="1"/>
            <a:r>
              <a:rPr lang="en-US" dirty="0" smtClean="0"/>
              <a:t>Decision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6881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CHI-Franciscan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524000"/>
            <a:ext cx="24384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fhsconnect/aboutus/Harrison%20Bremerton%20facility%20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24000"/>
            <a:ext cx="281940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fhsconnect/aboutus/visitors_p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4348623"/>
            <a:ext cx="2822575" cy="135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fhsconnect/aboutus/images/SF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155" y="4348623"/>
            <a:ext cx="228405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fhsconnect/aboutus/images/StElizabethEntry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133725"/>
            <a:ext cx="281940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ST. CLARE HOSPITA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0"/>
            <a:ext cx="2209800" cy="191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fhsconnect/aboutus/images/SAH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210" y="3376380"/>
            <a:ext cx="2412590" cy="245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7432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 -Franciscan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9 hospitals</a:t>
            </a:r>
          </a:p>
          <a:p>
            <a:r>
              <a:rPr lang="en-US" dirty="0" smtClean="0"/>
              <a:t>65 business occupancy buildings</a:t>
            </a:r>
          </a:p>
          <a:p>
            <a:r>
              <a:rPr lang="en-US" dirty="0" smtClean="0"/>
              <a:t>140 clinics</a:t>
            </a:r>
          </a:p>
          <a:p>
            <a:r>
              <a:rPr lang="en-US" dirty="0" smtClean="0"/>
              <a:t>4 dialysis centers</a:t>
            </a:r>
          </a:p>
          <a:p>
            <a:r>
              <a:rPr lang="en-US" dirty="0" smtClean="0"/>
              <a:t>1 ambulatory surgery</a:t>
            </a:r>
          </a:p>
          <a:p>
            <a:r>
              <a:rPr lang="en-US" dirty="0" smtClean="0"/>
              <a:t>4 Prompt care</a:t>
            </a:r>
          </a:p>
          <a:p>
            <a:r>
              <a:rPr lang="en-US" dirty="0" smtClean="0"/>
              <a:t>1 Inpatient hospice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11,000 employees</a:t>
            </a:r>
          </a:p>
          <a:p>
            <a:r>
              <a:rPr lang="en-US" dirty="0" smtClean="0"/>
              <a:t>3 counties</a:t>
            </a:r>
          </a:p>
          <a:p>
            <a:pPr lvl="1"/>
            <a:r>
              <a:rPr lang="en-US" dirty="0" smtClean="0"/>
              <a:t>King, Pierce, Kitsap</a:t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89463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Code 5 Workgroup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/>
              <a:t>Met in 2011-2012 </a:t>
            </a:r>
          </a:p>
          <a:p>
            <a:pPr lvl="1" eaLnBrk="1" hangingPunct="1"/>
            <a:r>
              <a:rPr lang="en-US" altLang="en-US" sz="2000" dirty="0" smtClean="0"/>
              <a:t>Revised policy</a:t>
            </a:r>
          </a:p>
          <a:p>
            <a:pPr lvl="1" eaLnBrk="1" hangingPunct="1"/>
            <a:r>
              <a:rPr lang="en-US" altLang="en-US" sz="2000" dirty="0" smtClean="0"/>
              <a:t>Identified best practices</a:t>
            </a:r>
          </a:p>
          <a:p>
            <a:pPr lvl="1" eaLnBrk="1" hangingPunct="1"/>
            <a:r>
              <a:rPr lang="en-US" altLang="en-US" sz="2000" dirty="0" smtClean="0"/>
              <a:t>Addressed communication gaps</a:t>
            </a:r>
          </a:p>
          <a:p>
            <a:pPr lvl="1" eaLnBrk="1" hangingPunct="1"/>
            <a:r>
              <a:rPr lang="en-US" altLang="en-US" sz="2000" dirty="0" smtClean="0"/>
              <a:t>Identified and proposed education model</a:t>
            </a:r>
          </a:p>
        </p:txBody>
      </p:sp>
      <p:sp>
        <p:nvSpPr>
          <p:cNvPr id="12292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/>
              <a:t>Members included:</a:t>
            </a:r>
          </a:p>
          <a:p>
            <a:pPr lvl="1" eaLnBrk="1" hangingPunct="1"/>
            <a:r>
              <a:rPr lang="en-US" altLang="en-US" sz="2000" dirty="0" smtClean="0"/>
              <a:t>Security</a:t>
            </a:r>
          </a:p>
          <a:p>
            <a:pPr lvl="1" eaLnBrk="1" hangingPunct="1"/>
            <a:r>
              <a:rPr lang="en-US" altLang="en-US" sz="2000" dirty="0" smtClean="0"/>
              <a:t>Education </a:t>
            </a:r>
          </a:p>
          <a:p>
            <a:pPr lvl="1" eaLnBrk="1" hangingPunct="1"/>
            <a:r>
              <a:rPr lang="en-US" altLang="en-US" sz="2000" dirty="0" smtClean="0"/>
              <a:t>Emergency Department</a:t>
            </a:r>
          </a:p>
          <a:p>
            <a:pPr lvl="1" eaLnBrk="1" hangingPunct="1"/>
            <a:r>
              <a:rPr lang="en-US" altLang="en-US" sz="2000" dirty="0" smtClean="0"/>
              <a:t>Marketing</a:t>
            </a:r>
          </a:p>
          <a:p>
            <a:pPr lvl="1" eaLnBrk="1" hangingPunct="1"/>
            <a:r>
              <a:rPr lang="en-US" altLang="en-US" sz="2000" dirty="0" smtClean="0"/>
              <a:t>Disaster</a:t>
            </a:r>
          </a:p>
          <a:p>
            <a:pPr lvl="1" eaLnBrk="1" hangingPunct="1"/>
            <a:r>
              <a:rPr lang="en-US" altLang="en-US" sz="2000" dirty="0" smtClean="0"/>
              <a:t>Acute Care</a:t>
            </a:r>
          </a:p>
          <a:p>
            <a:pPr lvl="1" eaLnBrk="1" hangingPunct="1"/>
            <a:r>
              <a:rPr lang="en-US" altLang="en-US" sz="2000" dirty="0" smtClean="0"/>
              <a:t>Patient Access</a:t>
            </a:r>
          </a:p>
          <a:p>
            <a:pPr lvl="1" eaLnBrk="1" hangingPunct="1"/>
            <a:r>
              <a:rPr lang="en-US" altLang="en-US" sz="2000" dirty="0" smtClean="0"/>
              <a:t>Risk Management</a:t>
            </a:r>
          </a:p>
        </p:txBody>
      </p:sp>
      <p:sp>
        <p:nvSpPr>
          <p:cNvPr id="12293" name="TextBox 1"/>
          <p:cNvSpPr txBox="1">
            <a:spLocks noChangeArrowheads="1"/>
          </p:cNvSpPr>
          <p:nvPr/>
        </p:nvSpPr>
        <p:spPr bwMode="auto">
          <a:xfrm>
            <a:off x="1676400" y="5734050"/>
            <a:ext cx="6172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Code 5 events are reviewed at Disaster committee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8820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Communication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000" dirty="0" smtClean="0"/>
              <a:t>Scripts </a:t>
            </a:r>
          </a:p>
          <a:p>
            <a:pPr eaLnBrk="1" hangingPunct="1"/>
            <a:r>
              <a:rPr lang="en-US" altLang="en-US" sz="2000" dirty="0" smtClean="0"/>
              <a:t>Clarified roles and responsibilities</a:t>
            </a:r>
          </a:p>
          <a:p>
            <a:pPr eaLnBrk="1" hangingPunct="1"/>
            <a:r>
              <a:rPr lang="en-US" altLang="en-US" sz="2000" dirty="0" smtClean="0"/>
              <a:t>Where to go for information</a:t>
            </a:r>
          </a:p>
          <a:p>
            <a:pPr eaLnBrk="1" hangingPunct="1"/>
            <a:r>
              <a:rPr lang="en-US" altLang="en-US" sz="2000" dirty="0" smtClean="0"/>
              <a:t>Mass notification</a:t>
            </a:r>
          </a:p>
          <a:p>
            <a:pPr lvl="1" eaLnBrk="1" hangingPunct="1"/>
            <a:r>
              <a:rPr lang="en-US" altLang="en-US" sz="1800" dirty="0" smtClean="0"/>
              <a:t>Expanded notification group</a:t>
            </a:r>
          </a:p>
          <a:p>
            <a:pPr lvl="1" eaLnBrk="1" hangingPunct="1"/>
            <a:r>
              <a:rPr lang="en-US" altLang="en-US" sz="1800" dirty="0" smtClean="0"/>
              <a:t>Surrounding buildings </a:t>
            </a:r>
          </a:p>
          <a:p>
            <a:pPr lvl="1" eaLnBrk="1" hangingPunct="1"/>
            <a:r>
              <a:rPr lang="en-US" altLang="en-US" sz="1800" dirty="0" smtClean="0"/>
              <a:t>Conference Calls</a:t>
            </a:r>
            <a:endParaRPr lang="en-US" altLang="en-US" sz="2000" dirty="0" smtClean="0"/>
          </a:p>
          <a:p>
            <a:pPr eaLnBrk="1" hangingPunct="1"/>
            <a:r>
              <a:rPr lang="en-US" altLang="en-US" sz="2000" dirty="0" smtClean="0"/>
              <a:t>Plain English</a:t>
            </a:r>
          </a:p>
          <a:p>
            <a:pPr lvl="1" eaLnBrk="1" hangingPunct="1"/>
            <a:r>
              <a:rPr lang="en-US" altLang="en-US" sz="1600" dirty="0" smtClean="0"/>
              <a:t>JC “Clear the Hallways”</a:t>
            </a:r>
          </a:p>
        </p:txBody>
      </p:sp>
      <p:pic>
        <p:nvPicPr>
          <p:cNvPr id="23556" name="Picture 7" descr="MP900407479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69000" y="1905000"/>
            <a:ext cx="2081213" cy="2667000"/>
          </a:xfrm>
        </p:spPr>
      </p:pic>
      <p:sp>
        <p:nvSpPr>
          <p:cNvPr id="23557" name="TextBox 2"/>
          <p:cNvSpPr txBox="1">
            <a:spLocks noChangeArrowheads="1"/>
          </p:cNvSpPr>
          <p:nvPr/>
        </p:nvSpPr>
        <p:spPr bwMode="auto">
          <a:xfrm>
            <a:off x="5334000" y="4724400"/>
            <a:ext cx="2971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St. Elizabeth Code 5 Internal Shelter in place  ** For your safety please move out of the hallways and remain within patient rooms and departments until further notice.</a:t>
            </a:r>
          </a:p>
        </p:txBody>
      </p:sp>
    </p:spTree>
    <p:extLst>
      <p:ext uri="{BB962C8B-B14F-4D97-AF65-F5344CB8AC3E}">
        <p14:creationId xmlns:p14="http://schemas.microsoft.com/office/powerpoint/2010/main" val="165801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What is the problem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76800" y="2057400"/>
            <a:ext cx="3478212" cy="40687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Healthcare workers are at risk for violence.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Patient stress is the most common cause of hospital violence.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person inflicting the violence is usually known to the agency.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Your top priority when violence occurs is to protect yourself and your patients.</a:t>
            </a:r>
          </a:p>
        </p:txBody>
      </p:sp>
      <p:pic>
        <p:nvPicPr>
          <p:cNvPr id="7172" name="Picture 7" descr="MP900431223[1]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1" y="2263775"/>
            <a:ext cx="3048000" cy="3656013"/>
          </a:xfrm>
        </p:spPr>
      </p:pic>
    </p:spTree>
    <p:extLst>
      <p:ext uri="{BB962C8B-B14F-4D97-AF65-F5344CB8AC3E}">
        <p14:creationId xmlns:p14="http://schemas.microsoft.com/office/powerpoint/2010/main" val="29911001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790575"/>
            <a:ext cx="7086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Communications cont. 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918494"/>
            <a:ext cx="3467100" cy="40687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Patient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 smtClean="0"/>
              <a:t>Signage to direct patients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 smtClean="0"/>
              <a:t>Patient information sheets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 smtClean="0"/>
              <a:t>Staff Scripts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Code 5 notification groups include core leadership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Notification group built to include surrounding buildings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 smtClean="0"/>
              <a:t>Met with leadership of offices in surrounding buildings</a:t>
            </a:r>
          </a:p>
        </p:txBody>
      </p:sp>
      <p:pic>
        <p:nvPicPr>
          <p:cNvPr id="24580" name="Picture 7" descr="MC900439356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4345" y="2303463"/>
            <a:ext cx="3467100" cy="3467100"/>
          </a:xfrm>
        </p:spPr>
      </p:pic>
      <p:sp>
        <p:nvSpPr>
          <p:cNvPr id="24581" name="TextBox 1"/>
          <p:cNvSpPr txBox="1">
            <a:spLocks noChangeArrowheads="1"/>
          </p:cNvSpPr>
          <p:nvPr/>
        </p:nvSpPr>
        <p:spPr bwMode="auto">
          <a:xfrm>
            <a:off x="4648200" y="1933575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/>
              <a:t>Remember EMTALA</a:t>
            </a:r>
          </a:p>
        </p:txBody>
      </p:sp>
    </p:spTree>
    <p:extLst>
      <p:ext uri="{BB962C8B-B14F-4D97-AF65-F5344CB8AC3E}">
        <p14:creationId xmlns:p14="http://schemas.microsoft.com/office/powerpoint/2010/main" val="38310574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Social Media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600200" y="2057400"/>
            <a:ext cx="3467100" cy="3200400"/>
          </a:xfrm>
        </p:spPr>
        <p:txBody>
          <a:bodyPr/>
          <a:lstStyle/>
          <a:p>
            <a:pPr>
              <a:defRPr/>
            </a:pPr>
            <a:r>
              <a:rPr lang="en-US" altLang="en-US" sz="2400" dirty="0" smtClean="0"/>
              <a:t>Titter, Facebook, Instagram</a:t>
            </a:r>
          </a:p>
          <a:p>
            <a:pPr lvl="1">
              <a:defRPr/>
            </a:pPr>
            <a:r>
              <a:rPr lang="en-US" altLang="en-US" sz="2000" dirty="0" smtClean="0"/>
              <a:t>Reviewed use for communication</a:t>
            </a:r>
          </a:p>
          <a:p>
            <a:pPr lvl="1">
              <a:defRPr/>
            </a:pPr>
            <a:r>
              <a:rPr lang="en-US" altLang="en-US" sz="2000" dirty="0" smtClean="0"/>
              <a:t>Provided education to staff on policy</a:t>
            </a:r>
          </a:p>
          <a:p>
            <a:pPr lvl="1">
              <a:defRPr/>
            </a:pPr>
            <a:r>
              <a:rPr lang="en-US" altLang="en-US" sz="2000" dirty="0" smtClean="0"/>
              <a:t>Information in Leader/Horizon, included in tabletops</a:t>
            </a:r>
          </a:p>
          <a:p>
            <a:pPr marL="457200" lvl="1" indent="0">
              <a:buFontTx/>
              <a:buNone/>
              <a:defRPr/>
            </a:pPr>
            <a:endParaRPr lang="en-US" altLang="en-US" sz="2000" dirty="0" smtClean="0"/>
          </a:p>
        </p:txBody>
      </p:sp>
      <p:pic>
        <p:nvPicPr>
          <p:cNvPr id="25604" name="Picture 7" descr="MP900442185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2357438"/>
            <a:ext cx="3467100" cy="3467100"/>
          </a:xfrm>
        </p:spPr>
      </p:pic>
      <p:sp>
        <p:nvSpPr>
          <p:cNvPr id="25605" name="TextBox 1"/>
          <p:cNvSpPr txBox="1">
            <a:spLocks noChangeArrowheads="1"/>
          </p:cNvSpPr>
          <p:nvPr/>
        </p:nvSpPr>
        <p:spPr bwMode="auto">
          <a:xfrm>
            <a:off x="1524000" y="5219700"/>
            <a:ext cx="358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Assign someone to monitor and manage.  </a:t>
            </a:r>
          </a:p>
        </p:txBody>
      </p:sp>
    </p:spTree>
    <p:extLst>
      <p:ext uri="{BB962C8B-B14F-4D97-AF65-F5344CB8AC3E}">
        <p14:creationId xmlns:p14="http://schemas.microsoft.com/office/powerpoint/2010/main" val="2115388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Incident Management</a:t>
            </a:r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800" dirty="0" smtClean="0"/>
              <a:t>Need for early activation of 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 smtClean="0"/>
              <a:t>Take charge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 smtClean="0"/>
              <a:t>Coordinate communication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 smtClean="0"/>
              <a:t>Site versus regional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 smtClean="0"/>
              <a:t>Virtual Command Center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 smtClean="0"/>
              <a:t>Conference Call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 smtClean="0"/>
              <a:t>Manage from multiple locations, but single set of objectives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 smtClean="0"/>
              <a:t>Security assigned role of liaison</a:t>
            </a:r>
          </a:p>
        </p:txBody>
      </p:sp>
      <p:pic>
        <p:nvPicPr>
          <p:cNvPr id="27652" name="Picture 7" descr="MP900387487[1]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48325" y="2262188"/>
            <a:ext cx="2609850" cy="3657600"/>
          </a:xfrm>
        </p:spPr>
      </p:pic>
    </p:spTree>
    <p:extLst>
      <p:ext uri="{BB962C8B-B14F-4D97-AF65-F5344CB8AC3E}">
        <p14:creationId xmlns:p14="http://schemas.microsoft.com/office/powerpoint/2010/main" val="17619614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 Code 5 Events at FHS 2012-2014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000" dirty="0" smtClean="0"/>
              <a:t>Report of man with gun</a:t>
            </a:r>
          </a:p>
          <a:p>
            <a:pPr eaLnBrk="1" hangingPunct="1"/>
            <a:r>
              <a:rPr lang="en-US" altLang="en-US" sz="2000" dirty="0" smtClean="0"/>
              <a:t>Police activity in parking lot</a:t>
            </a:r>
          </a:p>
          <a:p>
            <a:pPr eaLnBrk="1" hangingPunct="1"/>
            <a:r>
              <a:rPr lang="en-US" altLang="en-US" sz="2000" dirty="0" smtClean="0"/>
              <a:t>Shooting outside of hospital</a:t>
            </a:r>
          </a:p>
          <a:p>
            <a:pPr eaLnBrk="1" hangingPunct="1"/>
            <a:r>
              <a:rPr lang="en-US" altLang="en-US" sz="2000" dirty="0" smtClean="0"/>
              <a:t>Man with gun at clinic</a:t>
            </a:r>
          </a:p>
          <a:p>
            <a:pPr eaLnBrk="1" hangingPunct="1"/>
            <a:r>
              <a:rPr lang="en-US" altLang="en-US" sz="2000" dirty="0" smtClean="0"/>
              <a:t>Potential bomb on SJMC ED lid</a:t>
            </a:r>
          </a:p>
          <a:p>
            <a:pPr eaLnBrk="1" hangingPunct="1"/>
            <a:r>
              <a:rPr lang="en-US" altLang="en-US" sz="2000" dirty="0" smtClean="0"/>
              <a:t>Patient threatens suicide, gun found in car</a:t>
            </a:r>
          </a:p>
          <a:p>
            <a:pPr eaLnBrk="1" hangingPunct="1"/>
            <a:r>
              <a:rPr lang="en-US" altLang="en-US" sz="2000" dirty="0" smtClean="0"/>
              <a:t>Patient attempting to break in ED door</a:t>
            </a:r>
          </a:p>
        </p:txBody>
      </p:sp>
      <p:sp>
        <p:nvSpPr>
          <p:cNvPr id="11268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2057400"/>
            <a:ext cx="3505200" cy="44196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altLang="en-US" sz="1800" dirty="0" smtClean="0"/>
              <a:t>Visitor attack in ED</a:t>
            </a:r>
          </a:p>
          <a:p>
            <a:pPr eaLnBrk="1" hangingPunct="1">
              <a:defRPr/>
            </a:pPr>
            <a:r>
              <a:rPr lang="en-US" altLang="en-US" sz="1800" dirty="0" smtClean="0"/>
              <a:t>Bear in parking lot</a:t>
            </a:r>
          </a:p>
          <a:p>
            <a:pPr eaLnBrk="1" hangingPunct="1">
              <a:defRPr/>
            </a:pPr>
            <a:r>
              <a:rPr lang="en-US" altLang="en-US" sz="1800" dirty="0" smtClean="0"/>
              <a:t>Potential bomb at bus stop</a:t>
            </a:r>
          </a:p>
          <a:p>
            <a:pPr eaLnBrk="1" hangingPunct="1">
              <a:defRPr/>
            </a:pPr>
            <a:r>
              <a:rPr lang="en-US" altLang="en-US" sz="1800" dirty="0" smtClean="0"/>
              <a:t>Threat of violence against health care facility</a:t>
            </a:r>
          </a:p>
          <a:p>
            <a:pPr eaLnBrk="1" hangingPunct="1">
              <a:defRPr/>
            </a:pPr>
            <a:r>
              <a:rPr lang="en-US" altLang="en-US" sz="1800" dirty="0"/>
              <a:t>Shooting on 19</a:t>
            </a:r>
            <a:r>
              <a:rPr lang="en-US" altLang="en-US" sz="1800" baseline="30000" dirty="0"/>
              <a:t>th</a:t>
            </a:r>
            <a:r>
              <a:rPr lang="en-US" altLang="en-US" sz="1800" dirty="0"/>
              <a:t> </a:t>
            </a:r>
          </a:p>
          <a:p>
            <a:pPr eaLnBrk="1" hangingPunct="1">
              <a:defRPr/>
            </a:pPr>
            <a:r>
              <a:rPr lang="en-US" altLang="en-US" sz="1800" dirty="0" smtClean="0"/>
              <a:t>Post Education</a:t>
            </a:r>
            <a:endParaRPr lang="en-US" altLang="en-US" sz="1800" dirty="0"/>
          </a:p>
          <a:p>
            <a:pPr eaLnBrk="1" hangingPunct="1">
              <a:defRPr/>
            </a:pPr>
            <a:r>
              <a:rPr lang="en-US" altLang="en-US" sz="1800" dirty="0" smtClean="0"/>
              <a:t>Man walking on street making shooting gestures</a:t>
            </a:r>
          </a:p>
          <a:p>
            <a:pPr eaLnBrk="1" hangingPunct="1">
              <a:defRPr/>
            </a:pPr>
            <a:r>
              <a:rPr lang="en-US" altLang="en-US" sz="1800" dirty="0" smtClean="0"/>
              <a:t>Bomb Threat at SFH</a:t>
            </a:r>
          </a:p>
          <a:p>
            <a:pPr eaLnBrk="1" hangingPunct="1">
              <a:defRPr/>
            </a:pPr>
            <a:r>
              <a:rPr lang="en-US" altLang="en-US" sz="1800" dirty="0" smtClean="0"/>
              <a:t>Bomb Threat at SJMC</a:t>
            </a:r>
          </a:p>
          <a:p>
            <a:pPr eaLnBrk="1" hangingPunct="1">
              <a:defRPr/>
            </a:pPr>
            <a:r>
              <a:rPr lang="en-US" altLang="en-US" sz="1800" dirty="0" smtClean="0"/>
              <a:t>Disruptive patient </a:t>
            </a:r>
          </a:p>
          <a:p>
            <a:pPr eaLnBrk="1" hangingPunct="1">
              <a:defRPr/>
            </a:pPr>
            <a:r>
              <a:rPr lang="en-US" altLang="en-US" sz="1800" dirty="0" smtClean="0"/>
              <a:t>Domestic violence  (armed entry with gun retrieved)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sz="2000" baseline="30000" dirty="0" smtClean="0"/>
          </a:p>
          <a:p>
            <a:pPr eaLnBrk="1" hangingPunct="1">
              <a:defRPr/>
            </a:pP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7193858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Education Initiative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/>
              <a:t>Key points include personal safety, taking action, uncertainty</a:t>
            </a:r>
          </a:p>
          <a:p>
            <a:r>
              <a:rPr lang="en-US" altLang="en-US" sz="2400" dirty="0"/>
              <a:t>Covers:	</a:t>
            </a:r>
          </a:p>
          <a:p>
            <a:pPr lvl="1"/>
            <a:r>
              <a:rPr lang="en-US" altLang="en-US" sz="2000" dirty="0"/>
              <a:t>External Code 5</a:t>
            </a:r>
          </a:p>
          <a:p>
            <a:pPr lvl="1"/>
            <a:r>
              <a:rPr lang="en-US" altLang="en-US" sz="2000" dirty="0"/>
              <a:t>Internal Code 5</a:t>
            </a:r>
          </a:p>
          <a:p>
            <a:pPr lvl="1"/>
            <a:r>
              <a:rPr lang="en-US" altLang="en-US" sz="2000" dirty="0"/>
              <a:t>Law Enforcement Response</a:t>
            </a:r>
          </a:p>
          <a:p>
            <a:pPr lvl="1"/>
            <a:r>
              <a:rPr lang="en-US" altLang="en-US" sz="2000" dirty="0"/>
              <a:t>Fight or flight</a:t>
            </a:r>
          </a:p>
          <a:p>
            <a:pPr eaLnBrk="1" hangingPunct="1"/>
            <a:endParaRPr lang="en-US" altLang="en-US" sz="18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z="2000" dirty="0"/>
              <a:t>LEARN module</a:t>
            </a:r>
          </a:p>
          <a:p>
            <a:r>
              <a:rPr lang="en-US" altLang="en-US" sz="2000" dirty="0"/>
              <a:t>Rolled out over 2 years</a:t>
            </a:r>
          </a:p>
          <a:p>
            <a:r>
              <a:rPr lang="en-US" altLang="en-US" sz="2000" dirty="0"/>
              <a:t>Joint venture </a:t>
            </a:r>
          </a:p>
          <a:p>
            <a:pPr lvl="1"/>
            <a:r>
              <a:rPr lang="en-US" altLang="en-US" sz="1800" dirty="0"/>
              <a:t>Security</a:t>
            </a:r>
          </a:p>
          <a:p>
            <a:pPr lvl="1"/>
            <a:r>
              <a:rPr lang="en-US" altLang="en-US" sz="1800" dirty="0"/>
              <a:t>Disaster</a:t>
            </a:r>
          </a:p>
          <a:p>
            <a:pPr lvl="1"/>
            <a:r>
              <a:rPr lang="en-US" altLang="en-US" sz="1800" dirty="0"/>
              <a:t>Education</a:t>
            </a:r>
          </a:p>
          <a:p>
            <a:pPr lvl="1"/>
            <a:r>
              <a:rPr lang="en-US" altLang="en-US" sz="1800" dirty="0"/>
              <a:t>FMG</a:t>
            </a:r>
          </a:p>
          <a:p>
            <a:r>
              <a:rPr lang="en-US" altLang="en-US" sz="2000" dirty="0"/>
              <a:t>Tabletop exercise</a:t>
            </a:r>
          </a:p>
          <a:p>
            <a:pPr lvl="1"/>
            <a:r>
              <a:rPr lang="en-US" altLang="en-US" sz="1800" dirty="0"/>
              <a:t>Community participation</a:t>
            </a:r>
          </a:p>
          <a:p>
            <a:pPr lvl="1"/>
            <a:r>
              <a:rPr lang="en-US" altLang="en-US" sz="1800" dirty="0"/>
              <a:t>Leadership</a:t>
            </a:r>
          </a:p>
          <a:p>
            <a:pPr lvl="1"/>
            <a:r>
              <a:rPr lang="en-US" altLang="en-US" sz="1800" dirty="0"/>
              <a:t>Rounding with staff</a:t>
            </a:r>
          </a:p>
          <a:p>
            <a:pPr lvl="1"/>
            <a:r>
              <a:rPr lang="en-US" altLang="en-US" sz="1800" dirty="0"/>
              <a:t>Repeated off shift</a:t>
            </a:r>
          </a:p>
          <a:p>
            <a:endParaRPr lang="en-US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105400"/>
            <a:ext cx="19812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5005387"/>
            <a:ext cx="1657350" cy="16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696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Phase 2</a:t>
            </a:r>
          </a:p>
        </p:txBody>
      </p:sp>
      <p:sp>
        <p:nvSpPr>
          <p:cNvPr id="22531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Focused training on how to respond to police, decision making under pressure</a:t>
            </a:r>
          </a:p>
          <a:p>
            <a:r>
              <a:rPr lang="en-US" dirty="0" smtClean="0"/>
              <a:t>Video/Learn </a:t>
            </a:r>
          </a:p>
          <a:p>
            <a:r>
              <a:rPr lang="en-US" dirty="0" smtClean="0"/>
              <a:t>Department based exercises</a:t>
            </a:r>
          </a:p>
        </p:txBody>
      </p:sp>
      <p:pic>
        <p:nvPicPr>
          <p:cNvPr id="2253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2209800"/>
            <a:ext cx="3467100" cy="3352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33600"/>
            <a:ext cx="35814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43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Education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Marked difference in staff after education during real events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Very positive response from staff, community partners, security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 smtClean="0"/>
          </a:p>
          <a:p>
            <a:pPr marL="114300" indent="0" eaLnBrk="1" hangingPunct="1">
              <a:lnSpc>
                <a:spcPct val="90000"/>
              </a:lnSpc>
              <a:buNone/>
            </a:pPr>
            <a:endParaRPr lang="en-US" altLang="en-US" sz="2000" dirty="0" smtClean="0"/>
          </a:p>
        </p:txBody>
      </p:sp>
      <p:pic>
        <p:nvPicPr>
          <p:cNvPr id="16388" name="Picture 7" descr="Wor766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1752600"/>
            <a:ext cx="3467100" cy="3962400"/>
          </a:xfrm>
          <a:noFill/>
        </p:spPr>
      </p:pic>
    </p:spTree>
    <p:extLst>
      <p:ext uri="{BB962C8B-B14F-4D97-AF65-F5344CB8AC3E}">
        <p14:creationId xmlns:p14="http://schemas.microsoft.com/office/powerpoint/2010/main" val="25643014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 idx="4294967295"/>
          </p:nvPr>
        </p:nvSpPr>
        <p:spPr>
          <a:xfrm>
            <a:off x="304800" y="609600"/>
            <a:ext cx="8534400" cy="758825"/>
          </a:xfrm>
        </p:spPr>
        <p:txBody>
          <a:bodyPr/>
          <a:lstStyle/>
          <a:p>
            <a:pPr>
              <a:defRPr/>
            </a:pPr>
            <a:r>
              <a:rPr lang="en-US" altLang="en-US" sz="29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Putting Policies into Practice</a:t>
            </a:r>
            <a:br>
              <a:rPr lang="en-US" altLang="en-US" sz="29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9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Scenario: 1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body" idx="4294967295"/>
          </p:nvPr>
        </p:nvSpPr>
        <p:spPr>
          <a:xfrm>
            <a:off x="1143000" y="2895600"/>
            <a:ext cx="7010400" cy="3657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en-US" sz="1800" dirty="0" smtClean="0"/>
              <a:t>Mr. Clark’s wife, Allison, was a patient in your hospital who has been in the critical care unit for several days.  She was hit by a car, had a severe head injury, and was admitted several days ago.  The physicians have determined that she has no brain activity and the family has decided to stop life support.  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endParaRPr lang="en-US" altLang="en-US" sz="1800" dirty="0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en-US" sz="1800" dirty="0" smtClean="0"/>
              <a:t>After meeting with the family, Allison’s life support machine was turned off. 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endParaRPr lang="en-US" altLang="en-US" sz="1800" dirty="0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en-US" sz="1800" dirty="0" smtClean="0"/>
              <a:t>Allison’s brother becomes very angry and blames the doctor and the hospital for Allison’s death.  He leaves the hospital very angry and threatening revenge on her husband and the doctor.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endParaRPr lang="en-US" altLang="en-US" sz="1800" dirty="0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en-US" sz="1800" dirty="0" smtClean="0"/>
              <a:t>As he leaves, he threatens to return and seek “ an eye for an eye!”</a:t>
            </a:r>
          </a:p>
        </p:txBody>
      </p:sp>
      <p:pic>
        <p:nvPicPr>
          <p:cNvPr id="17412" name="Picture 8" descr="thumbn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077913"/>
            <a:ext cx="1676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838200"/>
            <a:ext cx="18764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869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990600" y="914400"/>
            <a:ext cx="7086600" cy="1143000"/>
          </a:xfrm>
        </p:spPr>
        <p:txBody>
          <a:bodyPr/>
          <a:lstStyle/>
          <a:p>
            <a:r>
              <a:rPr lang="en-US" dirty="0" smtClean="0"/>
              <a:t>Department Based Exercise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Team approach</a:t>
            </a:r>
          </a:p>
          <a:p>
            <a:pPr lvl="1">
              <a:defRPr/>
            </a:pPr>
            <a:r>
              <a:rPr lang="en-US" dirty="0" smtClean="0"/>
              <a:t>Security</a:t>
            </a:r>
          </a:p>
          <a:p>
            <a:pPr lvl="1">
              <a:defRPr/>
            </a:pPr>
            <a:r>
              <a:rPr lang="en-US" dirty="0" smtClean="0"/>
              <a:t>Clinical staff</a:t>
            </a:r>
          </a:p>
          <a:p>
            <a:pPr>
              <a:defRPr/>
            </a:pPr>
            <a:r>
              <a:rPr lang="en-US" dirty="0" smtClean="0"/>
              <a:t>Every department visited</a:t>
            </a:r>
          </a:p>
          <a:p>
            <a:pPr lvl="1">
              <a:defRPr/>
            </a:pPr>
            <a:r>
              <a:rPr lang="en-US" dirty="0" smtClean="0"/>
              <a:t>Grouped when possible</a:t>
            </a:r>
          </a:p>
          <a:p>
            <a:pPr>
              <a:defRPr/>
            </a:pPr>
            <a:r>
              <a:rPr lang="en-US" dirty="0" smtClean="0"/>
              <a:t>10 minutes per floor</a:t>
            </a:r>
          </a:p>
          <a:p>
            <a:pPr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endParaRPr lang="en-US" dirty="0" smtClean="0"/>
          </a:p>
        </p:txBody>
      </p:sp>
      <p:pic>
        <p:nvPicPr>
          <p:cNvPr id="2048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828800"/>
            <a:ext cx="3500295" cy="45424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2897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Department Exercise</a:t>
            </a:r>
          </a:p>
        </p:txBody>
      </p:sp>
      <p:pic>
        <p:nvPicPr>
          <p:cNvPr id="2150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0"/>
            <a:ext cx="3733800" cy="44923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Identify hiding space</a:t>
            </a:r>
          </a:p>
          <a:p>
            <a:r>
              <a:rPr lang="en-US" dirty="0" smtClean="0"/>
              <a:t>External and internal scenarios, and flight/fight</a:t>
            </a:r>
          </a:p>
          <a:p>
            <a:r>
              <a:rPr lang="en-US" dirty="0" smtClean="0"/>
              <a:t>Demonstrate communication</a:t>
            </a:r>
          </a:p>
          <a:p>
            <a:r>
              <a:rPr lang="en-US" dirty="0" smtClean="0"/>
              <a:t>ANSWER QUESTIONS</a:t>
            </a:r>
          </a:p>
        </p:txBody>
      </p:sp>
    </p:spTree>
    <p:extLst>
      <p:ext uri="{BB962C8B-B14F-4D97-AF65-F5344CB8AC3E}">
        <p14:creationId xmlns:p14="http://schemas.microsoft.com/office/powerpoint/2010/main" val="823403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-304800"/>
            <a:ext cx="8229600" cy="1143000"/>
          </a:xfrm>
        </p:spPr>
        <p:txBody>
          <a:bodyPr anchorCtr="1"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What’s the Risk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66800"/>
            <a:ext cx="4648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096000"/>
            <a:ext cx="5334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426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447800" y="175260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15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15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15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15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15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dirty="0" smtClean="0">
                <a:latin typeface="Garamond" pitchFamily="18" charset="0"/>
              </a:rPr>
              <a:t>OSHA</a:t>
            </a:r>
            <a:endParaRPr lang="en-US" altLang="en-US" sz="18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17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Notification drill</a:t>
            </a:r>
          </a:p>
          <a:p>
            <a:pPr lvl="1"/>
            <a:r>
              <a:rPr lang="en-US" dirty="0" smtClean="0"/>
              <a:t>Test notification groups</a:t>
            </a:r>
          </a:p>
          <a:p>
            <a:pPr lvl="1"/>
            <a:r>
              <a:rPr lang="en-US" dirty="0" smtClean="0"/>
              <a:t>Send message-ask question about response</a:t>
            </a:r>
          </a:p>
          <a:p>
            <a:pPr lvl="1"/>
            <a:r>
              <a:rPr lang="en-US" dirty="0" smtClean="0"/>
              <a:t>Track acknowledgement</a:t>
            </a:r>
            <a:endParaRPr lang="en-US" dirty="0"/>
          </a:p>
          <a:p>
            <a:r>
              <a:rPr lang="en-US" dirty="0" smtClean="0"/>
              <a:t>E-mail</a:t>
            </a:r>
          </a:p>
          <a:p>
            <a:pPr lvl="1"/>
            <a:r>
              <a:rPr lang="en-US" dirty="0" smtClean="0"/>
              <a:t>Describe scenario-give choices</a:t>
            </a:r>
          </a:p>
          <a:p>
            <a:pPr lvl="1"/>
            <a:r>
              <a:rPr lang="en-US" dirty="0" smtClean="0"/>
              <a:t>Security Alert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2 Minute Exercise (shift huddle, report)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Virtual Command-send notification  for conference call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Timed exercise-locate and secure department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Increased surveillance</a:t>
            </a:r>
          </a:p>
          <a:p>
            <a:pPr lvl="1"/>
            <a:r>
              <a:rPr lang="en-US" dirty="0" smtClean="0"/>
              <a:t>Traveling gnomes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55626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Objective Driven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8806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Discussion/Evaluation: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76400" y="2590800"/>
            <a:ext cx="7162800" cy="41148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altLang="en-US" sz="2400" dirty="0" smtClean="0"/>
              <a:t>Is there reason for an assessment/intervention based behavioral display/comments?</a:t>
            </a:r>
          </a:p>
          <a:p>
            <a:pPr eaLnBrk="1" hangingPunct="1">
              <a:defRPr/>
            </a:pPr>
            <a:endParaRPr lang="en-US" altLang="en-US" sz="2400" dirty="0" smtClean="0"/>
          </a:p>
          <a:p>
            <a:pPr eaLnBrk="1" hangingPunct="1">
              <a:defRPr/>
            </a:pPr>
            <a:r>
              <a:rPr lang="en-US" altLang="en-US" sz="2400" dirty="0" smtClean="0"/>
              <a:t>How would the threat assessment process be activated?</a:t>
            </a:r>
          </a:p>
          <a:p>
            <a:pPr eaLnBrk="1" hangingPunct="1">
              <a:defRPr/>
            </a:pPr>
            <a:endParaRPr lang="en-US" altLang="en-US" sz="2400" dirty="0" smtClean="0"/>
          </a:p>
          <a:p>
            <a:pPr>
              <a:defRPr/>
            </a:pPr>
            <a:r>
              <a:rPr lang="en-US" altLang="en-US" sz="2400" dirty="0" smtClean="0"/>
              <a:t>Do you have grievance counselors to help?</a:t>
            </a:r>
          </a:p>
          <a:p>
            <a:pPr>
              <a:defRPr/>
            </a:pPr>
            <a:endParaRPr lang="en-US" altLang="en-US" sz="2400" dirty="0" smtClean="0"/>
          </a:p>
          <a:p>
            <a:pPr>
              <a:defRPr/>
            </a:pPr>
            <a:r>
              <a:rPr lang="en-US" altLang="en-US" sz="2400" dirty="0" smtClean="0"/>
              <a:t>When do you notify Hospital Security and Staff concerning this type of incident/threat?</a:t>
            </a:r>
          </a:p>
          <a:p>
            <a:pPr>
              <a:defRPr/>
            </a:pPr>
            <a:endParaRPr lang="en-US" altLang="en-US" sz="2400" dirty="0" smtClean="0"/>
          </a:p>
          <a:p>
            <a:pPr eaLnBrk="1" hangingPunct="1">
              <a:buFont typeface="Wingdings 2" pitchFamily="18" charset="2"/>
              <a:buNone/>
              <a:defRPr/>
            </a:pPr>
            <a:endParaRPr lang="en-US" altLang="en-US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endParaRPr lang="en-US" altLang="en-US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endParaRPr lang="en-US" altLang="en-US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8436" name="Picture 7" descr="thumbn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2857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9" descr="thumbna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191000"/>
            <a:ext cx="11398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8857"/>
            <a:ext cx="2209800" cy="120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1766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990600"/>
            <a:ext cx="7086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Tabletop opportunities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000" dirty="0" smtClean="0"/>
              <a:t>Domestic Violence</a:t>
            </a:r>
          </a:p>
          <a:p>
            <a:pPr lvl="1" eaLnBrk="1" hangingPunct="1"/>
            <a:r>
              <a:rPr lang="en-US" altLang="en-US" sz="1800" dirty="0" smtClean="0"/>
              <a:t>Identification</a:t>
            </a:r>
          </a:p>
          <a:p>
            <a:pPr lvl="1" eaLnBrk="1" hangingPunct="1"/>
            <a:r>
              <a:rPr lang="en-US" altLang="en-US" sz="1800" dirty="0" smtClean="0"/>
              <a:t>Information release to law enforcement</a:t>
            </a:r>
          </a:p>
          <a:p>
            <a:pPr eaLnBrk="1" hangingPunct="1"/>
            <a:r>
              <a:rPr lang="en-US" altLang="en-US" sz="2000" dirty="0" smtClean="0"/>
              <a:t>Line of Duty death policies</a:t>
            </a:r>
          </a:p>
          <a:p>
            <a:pPr eaLnBrk="1" hangingPunct="1"/>
            <a:r>
              <a:rPr lang="en-US" altLang="en-US" sz="2000" dirty="0" smtClean="0"/>
              <a:t>Reinforced need for security to act as liaison</a:t>
            </a:r>
          </a:p>
          <a:p>
            <a:pPr eaLnBrk="1" hangingPunct="1"/>
            <a:r>
              <a:rPr lang="en-US" altLang="en-US" sz="2000" dirty="0" smtClean="0"/>
              <a:t>Staff surprised at law enforcement response</a:t>
            </a:r>
          </a:p>
          <a:p>
            <a:pPr eaLnBrk="1" hangingPunct="1"/>
            <a:r>
              <a:rPr lang="en-US" altLang="en-US" sz="2000" dirty="0" smtClean="0"/>
              <a:t>Rapid lockdown and assignment at SEH</a:t>
            </a:r>
          </a:p>
          <a:p>
            <a:pPr eaLnBrk="1" hangingPunct="1"/>
            <a:endParaRPr lang="en-US" altLang="en-US" sz="2000" dirty="0" smtClean="0"/>
          </a:p>
        </p:txBody>
      </p:sp>
      <p:pic>
        <p:nvPicPr>
          <p:cNvPr id="3482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2814638"/>
            <a:ext cx="3467100" cy="2554287"/>
          </a:xfrm>
          <a:noFill/>
        </p:spPr>
      </p:pic>
    </p:spTree>
    <p:extLst>
      <p:ext uri="{BB962C8B-B14F-4D97-AF65-F5344CB8AC3E}">
        <p14:creationId xmlns:p14="http://schemas.microsoft.com/office/powerpoint/2010/main" val="286761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086600" cy="1143000"/>
          </a:xfrm>
        </p:spPr>
        <p:txBody>
          <a:bodyPr/>
          <a:lstStyle/>
          <a:p>
            <a:r>
              <a:rPr lang="en-US" dirty="0" smtClean="0"/>
              <a:t>Tabletop Resources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057400"/>
            <a:ext cx="3467100" cy="40687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USCD Tabletop Exercise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www.calhospitalprepare.org/active-shooter</a:t>
            </a:r>
            <a:endParaRPr lang="en-US" dirty="0" smtClean="0"/>
          </a:p>
          <a:p>
            <a:r>
              <a:rPr lang="en-US" dirty="0"/>
              <a:t>Active Shooter Template: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ghca.info/ghca-content/uploads/2014/12/Active-Shooter-combined-final-document.pdf</a:t>
            </a:r>
            <a:endParaRPr lang="en-US" dirty="0" smtClean="0"/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Active Shooter Ta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://www.google.com/url?sa=t&amp;rct=j&amp;q=&amp;</a:t>
            </a:r>
            <a:r>
              <a:rPr lang="en-US" dirty="0" smtClean="0">
                <a:hlinkClick r:id="rId4"/>
              </a:rPr>
              <a:t>esrc=s&amp;frm=1&amp;source=web&amp;cd=9&amp;cad=rja&amp;uact=8&amp;ved=0CE4QFjAI&amp;url=http%3A%2F%2Fweb.spcollege.edu%2FWorkArea%2FDownloadAsset.aspx%3Fid%3D16067&amp;ei=XCFcVdyeNYyXygSNnYGADA&amp;usg=AFQjCNGoXWtXPSDUMKv2rAjkcFGRvV-YOw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940" y="1981200"/>
            <a:ext cx="2731860" cy="396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2635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Medical </a:t>
            </a:r>
            <a:r>
              <a:rPr lang="en-US" dirty="0"/>
              <a:t>Mayhem -http://</a:t>
            </a:r>
            <a:r>
              <a:rPr lang="en-US" dirty="0" smtClean="0"/>
              <a:t>www.drc-group.com/project/mm.html</a:t>
            </a:r>
          </a:p>
          <a:p>
            <a:r>
              <a:rPr lang="en-US" dirty="0" smtClean="0"/>
              <a:t>Active Shooter Template</a:t>
            </a:r>
            <a:r>
              <a:rPr lang="en-US" dirty="0"/>
              <a:t>: http://ghca.info/ghca-content/uploads/2014/12/Active-Shooter-combined-final-document.pdf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dirty="0" smtClean="0">
                <a:hlinkClick r:id="rId2"/>
              </a:rPr>
              <a:t>Functional Exercise Template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9" descr="thumbn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00400"/>
            <a:ext cx="23431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8318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MESH 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vimeo.com/meshcoalition/review/108575641/dd69fdb233</a:t>
            </a:r>
            <a:endParaRPr lang="en-US" dirty="0" smtClean="0"/>
          </a:p>
          <a:p>
            <a:r>
              <a:rPr lang="en-US" dirty="0" smtClean="0"/>
              <a:t>Avoid Deny Defend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www.youtube.com/watch?v=j0It68YxLQQ</a:t>
            </a:r>
            <a:endParaRPr lang="en-US" dirty="0" smtClean="0"/>
          </a:p>
          <a:p>
            <a:r>
              <a:rPr lang="en-US" dirty="0" smtClean="0"/>
              <a:t>Run Hide Fight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www.youtube.com/watch?v=5VcSwejU2D0</a:t>
            </a:r>
            <a:endParaRPr lang="en-US" dirty="0" smtClean="0"/>
          </a:p>
          <a:p>
            <a:r>
              <a:rPr lang="en-US" dirty="0" smtClean="0"/>
              <a:t>Homeland Security Options </a:t>
            </a:r>
            <a:r>
              <a:rPr lang="en-US" dirty="0"/>
              <a:t>for </a:t>
            </a:r>
            <a:r>
              <a:rPr lang="en-US" dirty="0" smtClean="0"/>
              <a:t>Consideration</a:t>
            </a:r>
            <a:endParaRPr lang="en-US" dirty="0"/>
          </a:p>
          <a:p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www.dhs.gov/video/options-consideration-active-shooter-preparedness-video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Shots Fired: </a:t>
            </a:r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www.cpps.com/healthcare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7" descr="thumbnai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766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4571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Scale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Difficult to do correctly</a:t>
            </a:r>
          </a:p>
          <a:p>
            <a:r>
              <a:rPr lang="en-US" dirty="0" smtClean="0"/>
              <a:t>Limited number of staff </a:t>
            </a:r>
          </a:p>
          <a:p>
            <a:r>
              <a:rPr lang="en-US" dirty="0" smtClean="0"/>
              <a:t>Immersion experience</a:t>
            </a:r>
          </a:p>
          <a:p>
            <a:r>
              <a:rPr lang="en-US" dirty="0" smtClean="0"/>
              <a:t>Integrated Exercise</a:t>
            </a:r>
          </a:p>
          <a:p>
            <a:r>
              <a:rPr lang="en-US" dirty="0" smtClean="0"/>
              <a:t>Location</a:t>
            </a:r>
          </a:p>
          <a:p>
            <a:r>
              <a:rPr lang="en-US" dirty="0" smtClean="0"/>
              <a:t>Safety Concerns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Active Shooter Full Scale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vimeo.com/70432491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www.hasc.org/active-shooter-drill-resources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134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4098" name="Picture 2" descr="C:\Users\enewton\AppData\Local\Microsoft\Windows\Temporary Internet Files\Content.IE5\I85IHDN4\questions-2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1803400"/>
            <a:ext cx="4394200" cy="439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61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Shooter Events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1994"/>
            <a:ext cx="7620000" cy="439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5666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Hospital Based Shooting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47800"/>
            <a:ext cx="4038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457200" y="1536700"/>
          <a:ext cx="3657600" cy="4589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" y="56388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“Hospital Based Shooting in the United States 2000-2011 “ Kelen et 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613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ctrTitle" idx="4294967295"/>
          </p:nvPr>
        </p:nvSpPr>
        <p:spPr>
          <a:xfrm>
            <a:off x="1731963" y="1023938"/>
            <a:ext cx="66929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Workplace violence categories </a:t>
            </a:r>
          </a:p>
        </p:txBody>
      </p:sp>
      <p:sp>
        <p:nvSpPr>
          <p:cNvPr id="33795" name="Subtitle 2"/>
          <p:cNvSpPr>
            <a:spLocks noGrp="1"/>
          </p:cNvSpPr>
          <p:nvPr>
            <p:ph type="subTitle" idx="4294967295"/>
          </p:nvPr>
        </p:nvSpPr>
        <p:spPr>
          <a:xfrm>
            <a:off x="914400" y="2286000"/>
            <a:ext cx="7391400" cy="4114800"/>
          </a:xfrm>
        </p:spPr>
        <p:txBody>
          <a:bodyPr>
            <a:normAutofit lnSpcReduction="10000"/>
          </a:bodyPr>
          <a:lstStyle/>
          <a:p>
            <a:pPr marL="285750" indent="-285750" eaLnBrk="1" hangingPunct="1">
              <a:lnSpc>
                <a:spcPct val="90000"/>
              </a:lnSpc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TYPE 1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Violent acts by criminals who have no other connection with the workplace, but enter to commit robbery or another crime.</a:t>
            </a:r>
          </a:p>
          <a:p>
            <a:pPr marL="285750" indent="-285750" eaLnBrk="1" hangingPunct="1">
              <a:lnSpc>
                <a:spcPct val="90000"/>
              </a:lnSpc>
              <a:buFontTx/>
              <a:buNone/>
              <a:defRPr/>
            </a:pPr>
            <a:endParaRPr lang="en-US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 eaLnBrk="1" hangingPunct="1">
              <a:lnSpc>
                <a:spcPct val="90000"/>
              </a:lnSpc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TYPE 2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Violence directed at employees by customers, clients, patients, students, inmates, or any others for whom an organization provides services.</a:t>
            </a:r>
          </a:p>
          <a:p>
            <a:pPr marL="285750" indent="-285750" eaLnBrk="1" hangingPunct="1">
              <a:lnSpc>
                <a:spcPct val="90000"/>
              </a:lnSpc>
              <a:buFontTx/>
              <a:buNone/>
              <a:defRPr/>
            </a:pPr>
            <a:endParaRPr lang="en-US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 eaLnBrk="1" hangingPunct="1">
              <a:lnSpc>
                <a:spcPct val="90000"/>
              </a:lnSpc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TYPE 3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Violence against coworkers, supervisors, or managers by a present or former employee.</a:t>
            </a:r>
          </a:p>
          <a:p>
            <a:pPr marL="285750" indent="-285750" eaLnBrk="1" hangingPunct="1">
              <a:lnSpc>
                <a:spcPct val="90000"/>
              </a:lnSpc>
              <a:buFontTx/>
              <a:buNone/>
              <a:defRPr/>
            </a:pPr>
            <a:endParaRPr lang="en-US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 eaLnBrk="1" hangingPunct="1">
              <a:lnSpc>
                <a:spcPct val="90000"/>
              </a:lnSpc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TYPE 4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Violence committed in the workplace by someone who doesn’t work there, but has a personal relationship with an employee—an abusive spouse or domestic partner.</a:t>
            </a:r>
            <a:endParaRPr lang="en-US" sz="1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 algn="ctr" eaLnBrk="1" hangingPunct="1">
              <a:lnSpc>
                <a:spcPct val="90000"/>
              </a:lnSpc>
              <a:buFontTx/>
              <a:buNone/>
              <a:defRPr/>
            </a:pPr>
            <a:endParaRPr lang="en-US" sz="3200" dirty="0" smtClean="0"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7765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Care Violence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According to Bureau of Labor Statistics </a:t>
            </a:r>
            <a:r>
              <a:rPr lang="en-US" dirty="0" smtClean="0"/>
              <a:t>data: violence-related </a:t>
            </a:r>
            <a:r>
              <a:rPr lang="en-US" dirty="0"/>
              <a:t>nonfatal occupational injuries </a:t>
            </a:r>
            <a:r>
              <a:rPr lang="en-US" dirty="0" smtClean="0"/>
              <a:t> for </a:t>
            </a:r>
            <a:r>
              <a:rPr lang="en-US" dirty="0"/>
              <a:t>health care and social assistance workers was 15.1 per 10,000 full-time workers in 2012. For private industry overall, the rate was 4.0.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3657600" cy="3705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0" y="54864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2014 Hospital Crime Study ihhsf.org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1119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Hospital Violence  Active Shooter&amp;quot;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324&quot;/&gt;&lt;/object&gt;&lt;object type=&quot;3&quot; unique_id=&quot;10005&quot;&gt;&lt;property id=&quot;20148&quot; value=&quot;5&quot;/&gt;&lt;property id=&quot;20300&quot; value=&quot;Slide 3 - &amp;quot;Objectives&amp;quot;&quot;/&gt;&lt;property id=&quot;20307&quot; value=&quot;260&quot;/&gt;&lt;/object&gt;&lt;object type=&quot;3&quot; unique_id=&quot;10006&quot;&gt;&lt;property id=&quot;20148&quot; value=&quot;5&quot;/&gt;&lt;property id=&quot;20300&quot; value=&quot;Slide 4 - &amp;quot;What is the problem&amp;quot;&quot;/&gt;&lt;property id=&quot;20307&quot; value=&quot;261&quot;/&gt;&lt;/object&gt;&lt;object type=&quot;3&quot; unique_id=&quot;10007&quot;&gt;&lt;property id=&quot;20148&quot; value=&quot;5&quot;/&gt;&lt;property id=&quot;20300&quot; value=&quot;Slide 5 - &amp;quot;What’s the Risk  &amp;quot;&quot;/&gt;&lt;property id=&quot;20307&quot; value=&quot;262&quot;/&gt;&lt;/object&gt;&lt;object type=&quot;3&quot; unique_id=&quot;10008&quot;&gt;&lt;property id=&quot;20148&quot; value=&quot;5&quot;/&gt;&lt;property id=&quot;20300&quot; value=&quot;Slide 6 - &amp;quot;Active Shooter Events&amp;quot;&quot;/&gt;&lt;property id=&quot;20307&quot; value=&quot;270&quot;/&gt;&lt;/object&gt;&lt;object type=&quot;3&quot; unique_id=&quot;10009&quot;&gt;&lt;property id=&quot;20148&quot; value=&quot;5&quot;/&gt;&lt;property id=&quot;20300&quot; value=&quot;Slide 7 - &amp;quot;Hospital Based Shooting&amp;quot;&quot;/&gt;&lt;property id=&quot;20307&quot; value=&quot;271&quot;/&gt;&lt;/object&gt;&lt;object type=&quot;3&quot; unique_id=&quot;10010&quot;&gt;&lt;property id=&quot;20148&quot; value=&quot;5&quot;/&gt;&lt;property id=&quot;20300&quot; value=&quot;Slide 8 - &amp;quot;Workplace violence categories &amp;quot;&quot;/&gt;&lt;property id=&quot;20307&quot; value=&quot;263&quot;/&gt;&lt;/object&gt;&lt;object type=&quot;3&quot; unique_id=&quot;10011&quot;&gt;&lt;property id=&quot;20148&quot; value=&quot;5&quot;/&gt;&lt;property id=&quot;20300&quot; value=&quot;Slide 9 - &amp;quot;Health Care Violence&amp;quot;&quot;/&gt;&lt;property id=&quot;20307&quot; value=&quot;269&quot;/&gt;&lt;/object&gt;&lt;object type=&quot;3&quot; unique_id=&quot;10012&quot;&gt;&lt;property id=&quot;20148&quot; value=&quot;5&quot;/&gt;&lt;property id=&quot;20300&quot; value=&quot;Slide 10 - &amp;quot;Active Shooter &amp;quot;&quot;/&gt;&lt;property id=&quot;20307&quot; value=&quot;265&quot;/&gt;&lt;/object&gt;&lt;object type=&quot;3&quot; unique_id=&quot;10013&quot;&gt;&lt;property id=&quot;20148&quot; value=&quot;5&quot;/&gt;&lt;property id=&quot;20300&quot; value=&quot;Slide 11 - &amp;quot;Active Shooter Events&amp;quot;&quot;/&gt;&lt;property id=&quot;20307&quot; value=&quot;266&quot;/&gt;&lt;/object&gt;&lt;object type=&quot;3&quot; unique_id=&quot;10014&quot;&gt;&lt;property id=&quot;20148&quot; value=&quot;5&quot;/&gt;&lt;property id=&quot;20300&quot; value=&quot;Slide 12 - &amp;quot;Active Shooter&amp;quot;&quot;/&gt;&lt;property id=&quot;20307&quot; value=&quot;267&quot;/&gt;&lt;/object&gt;&lt;object type=&quot;3&quot; unique_id=&quot;10015&quot;&gt;&lt;property id=&quot;20148&quot; value=&quot;5&quot;/&gt;&lt;property id=&quot;20300&quot; value=&quot;Slide 13 - &amp;quot;FBI Behavioral Indicators&amp;quot;&quot;/&gt;&lt;property id=&quot;20307&quot; value=&quot;272&quot;/&gt;&lt;/object&gt;&lt;object type=&quot;3&quot; unique_id=&quot;10016&quot;&gt;&lt;property id=&quot;20148&quot; value=&quot;5&quot;/&gt;&lt;property id=&quot;20300&quot; value=&quot;Slide 14 - &amp;quot;Planning&amp;quot;&quot;/&gt;&lt;property id=&quot;20307&quot; value=&quot;268&quot;/&gt;&lt;/object&gt;&lt;object type=&quot;3&quot; unique_id=&quot;10017&quot;&gt;&lt;property id=&quot;20148&quot; value=&quot;5&quot;/&gt;&lt;property id=&quot;20300&quot; value=&quot;Slide 15 - &amp;quot;Security Procedures&amp;quot;&quot;/&gt;&lt;property id=&quot;20307&quot; value=&quot;309&quot;/&gt;&lt;/object&gt;&lt;object type=&quot;3&quot; unique_id=&quot;10018&quot;&gt;&lt;property id=&quot;20148&quot; value=&quot;5&quot;/&gt;&lt;property id=&quot;20300&quot; value=&quot;Slide 16 - &amp;quot;Elements of Plan&amp;quot;&quot;/&gt;&lt;property id=&quot;20307&quot; value=&quot;275&quot;/&gt;&lt;/object&gt;&lt;object type=&quot;3&quot; unique_id=&quot;10019&quot;&gt;&lt;property id=&quot;20148&quot; value=&quot;5&quot;/&gt;&lt;property id=&quot;20300&quot; value=&quot;Slide 17 - &amp;quot;Sample plans&amp;quot;&quot;/&gt;&lt;property id=&quot;20307&quot; value=&quot;276&quot;/&gt;&lt;/object&gt;&lt;object type=&quot;3&quot; unique_id=&quot;10020&quot;&gt;&lt;property id=&quot;20148&quot; value=&quot;5&quot;/&gt;&lt;property id=&quot;20300&quot; value=&quot;Slide 18 - &amp;quot;Active Shooter Communication&amp;quot;&quot;/&gt;&lt;property id=&quot;20307&quot; value=&quot;277&quot;/&gt;&lt;/object&gt;&lt;object type=&quot;3&quot; unique_id=&quot;10021&quot;&gt;&lt;property id=&quot;20148&quot; value=&quot;5&quot;/&gt;&lt;property id=&quot;20300&quot; value=&quot;Slide 19 - &amp;quot;Active Shooter Response&amp;quot;&quot;/&gt;&lt;property id=&quot;20307&quot; value=&quot;279&quot;/&gt;&lt;/object&gt;&lt;object type=&quot;3&quot; unique_id=&quot;10022&quot;&gt;&lt;property id=&quot;20148&quot; value=&quot;5&quot;/&gt;&lt;property id=&quot;20300&quot; value=&quot;Slide 20 - &amp;quot;Emergency Escape Routes&amp;quot;&quot;/&gt;&lt;property id=&quot;20307&quot; value=&quot;280&quot;/&gt;&lt;/object&gt;&lt;object type=&quot;3&quot; unique_id=&quot;10023&quot;&gt;&lt;property id=&quot;20148&quot; value=&quot;5&quot;/&gt;&lt;property id=&quot;20300&quot; value=&quot;Slide 21 - &amp;quot;Special considerations&amp;quot;&quot;/&gt;&lt;property id=&quot;20307&quot; value=&quot;281&quot;/&gt;&lt;/object&gt;&lt;object type=&quot;3&quot; unique_id=&quot;10024&quot;&gt;&lt;property id=&quot;20148&quot; value=&quot;5&quot;/&gt;&lt;property id=&quot;20300&quot; value=&quot;Slide 22 - &amp;quot;Patient Care/EMTALA&amp;quot;&quot;/&gt;&lt;property id=&quot;20307&quot; value=&quot;312&quot;/&gt;&lt;/object&gt;&lt;object type=&quot;3&quot; unique_id=&quot;10025&quot;&gt;&lt;property id=&quot;20148&quot; value=&quot;5&quot;/&gt;&lt;property id=&quot;20300&quot; value=&quot;Slide 23 - &amp;quot;Hide/Defend&amp;quot;&quot;/&gt;&lt;property id=&quot;20307&quot; value=&quot;282&quot;/&gt;&lt;/object&gt;&lt;object type=&quot;3&quot; unique_id=&quot;10026&quot;&gt;&lt;property id=&quot;20148&quot; value=&quot;5&quot;/&gt;&lt;property id=&quot;20300&quot; value=&quot;Slide 24 - &amp;quot;Fight/Defend&amp;quot;&quot;/&gt;&lt;property id=&quot;20307&quot; value=&quot;283&quot;/&gt;&lt;/object&gt;&lt;object type=&quot;3&quot; unique_id=&quot;10027&quot;&gt;&lt;property id=&quot;20148&quot; value=&quot;5&quot;/&gt;&lt;property id=&quot;20300&quot; value=&quot;Slide 25 - &amp;quot;Police Response&amp;quot;&quot;/&gt;&lt;property id=&quot;20307&quot; value=&quot;286&quot;/&gt;&lt;/object&gt;&lt;object type=&quot;3&quot; unique_id=&quot;10028&quot;&gt;&lt;property id=&quot;20148&quot; value=&quot;5&quot;/&gt;&lt;property id=&quot;20300&quot; value=&quot;Slide 26 - &amp;quot;Police Response&amp;quot;&quot;/&gt;&lt;property id=&quot;20307&quot; value=&quot;287&quot;/&gt;&lt;/object&gt;&lt;object type=&quot;3&quot; unique_id=&quot;10029&quot;&gt;&lt;property id=&quot;20148&quot; value=&quot;5&quot;/&gt;&lt;property id=&quot;20300&quot; value=&quot;Slide 27 - &amp;quot;Lockdown Procedures&amp;quot;&quot;/&gt;&lt;property id=&quot;20307&quot; value=&quot;284&quot;/&gt;&lt;/object&gt;&lt;object type=&quot;3&quot; unique_id=&quot;10030&quot;&gt;&lt;property id=&quot;20148&quot; value=&quot;5&quot;/&gt;&lt;property id=&quot;20300&quot; value=&quot;Slide 28 - &amp;quot;Coordination of response&amp;quot;&quot;/&gt;&lt;property id=&quot;20307&quot; value=&quot;285&quot;/&gt;&lt;/object&gt;&lt;object type=&quot;3&quot; unique_id=&quot;10031&quot;&gt;&lt;property id=&quot;20148&quot; value=&quot;5&quot;/&gt;&lt;property id=&quot;20300&quot; value=&quot;Slide 29 - &amp;quot;Rescue &amp;amp; Treatment of victims&amp;quot;&quot;/&gt;&lt;property id=&quot;20307&quot; value=&quot;313&quot;/&gt;&lt;/object&gt;&lt;object type=&quot;3&quot; unique_id=&quot;10032&quot;&gt;&lt;property id=&quot;20148&quot; value=&quot;5&quot;/&gt;&lt;property id=&quot;20300&quot; value=&quot;Slide 30 - &amp;quot;Media&amp;quot;&quot;/&gt;&lt;property id=&quot;20307&quot; value=&quot;291&quot;/&gt;&lt;/object&gt;&lt;object type=&quot;3&quot; unique_id=&quot;10033&quot;&gt;&lt;property id=&quot;20148&quot; value=&quot;5&quot;/&gt;&lt;property id=&quot;20300&quot; value=&quot;Slide 31 - &amp;quot;Patient/Family &amp;quot;&quot;/&gt;&lt;property id=&quot;20307&quot; value=&quot;289&quot;/&gt;&lt;/object&gt;&lt;object type=&quot;3&quot; unique_id=&quot;10034&quot;&gt;&lt;property id=&quot;20148&quot; value=&quot;5&quot;/&gt;&lt;property id=&quot;20300&quot; value=&quot;Slide 32 - &amp;quot;Crime Scene Issues&amp;quot;&quot;/&gt;&lt;property id=&quot;20307&quot; value=&quot;290&quot;/&gt;&lt;/object&gt;&lt;object type=&quot;3&quot; unique_id=&quot;10035&quot;&gt;&lt;property id=&quot;20148&quot; value=&quot;5&quot;/&gt;&lt;property id=&quot;20300&quot; value=&quot;Slide 33 - &amp;quot;Recovery&amp;quot;&quot;/&gt;&lt;property id=&quot;20307&quot; value=&quot;310&quot;/&gt;&lt;/object&gt;&lt;object type=&quot;3&quot; unique_id=&quot;10036&quot;&gt;&lt;property id=&quot;20148&quot; value=&quot;5&quot;/&gt;&lt;property id=&quot;20300&quot; value=&quot;Slide 34 - &amp;quot;Integrated Planning&amp;quot;&quot;/&gt;&lt;property id=&quot;20307&quot; value=&quot;288&quot;/&gt;&lt;/object&gt;&lt;object type=&quot;3&quot; unique_id=&quot;10037&quot;&gt;&lt;property id=&quot;20148&quot; value=&quot;5&quot;/&gt;&lt;property id=&quot;20300&quot; value=&quot;Slide 35 - &amp;quot;Training/Exercise&amp;quot;&quot;/&gt;&lt;property id=&quot;20307&quot; value=&quot;292&quot;/&gt;&lt;/object&gt;&lt;object type=&quot;3&quot; unique_id=&quot;10038&quot;&gt;&lt;property id=&quot;20148&quot; value=&quot;5&quot;/&gt;&lt;property id=&quot;20300&quot; value=&quot;Slide 36 - &amp;quot; CHI-Franciscan&amp;quot;&quot;/&gt;&lt;property id=&quot;20307&quot; value=&quot;257&quot;/&gt;&lt;/object&gt;&lt;object type=&quot;3&quot; unique_id=&quot;10039&quot;&gt;&lt;property id=&quot;20148&quot; value=&quot;5&quot;/&gt;&lt;property id=&quot;20300&quot; value=&quot;Slide 37 - &amp;quot;CHI -Franciscan&amp;quot;&quot;/&gt;&lt;property id=&quot;20307&quot; value=&quot;258&quot;/&gt;&lt;/object&gt;&lt;object type=&quot;3&quot; unique_id=&quot;10040&quot;&gt;&lt;property id=&quot;20148&quot; value=&quot;5&quot;/&gt;&lt;property id=&quot;20300&quot; value=&quot;Slide 38 - &amp;quot;Code 5 Workgroup&amp;quot;&quot;/&gt;&lt;property id=&quot;20307&quot; value=&quot;274&quot;/&gt;&lt;/object&gt;&lt;object type=&quot;3&quot; unique_id=&quot;10041&quot;&gt;&lt;property id=&quot;20148&quot; value=&quot;5&quot;/&gt;&lt;property id=&quot;20300&quot; value=&quot;Slide 39 - &amp;quot;Communication&amp;quot;&quot;/&gt;&lt;property id=&quot;20307&quot; value=&quot;314&quot;/&gt;&lt;/object&gt;&lt;object type=&quot;3&quot; unique_id=&quot;10042&quot;&gt;&lt;property id=&quot;20148&quot; value=&quot;5&quot;/&gt;&lt;property id=&quot;20300&quot; value=&quot;Slide 40 - &amp;quot;Communications cont. &amp;quot;&quot;/&gt;&lt;property id=&quot;20307&quot; value=&quot;315&quot;/&gt;&lt;/object&gt;&lt;object type=&quot;3&quot; unique_id=&quot;10043&quot;&gt;&lt;property id=&quot;20148&quot; value=&quot;5&quot;/&gt;&lt;property id=&quot;20300&quot; value=&quot;Slide 41 - &amp;quot;Social Media&amp;quot;&quot;/&gt;&lt;property id=&quot;20307&quot; value=&quot;316&quot;/&gt;&lt;/object&gt;&lt;object type=&quot;3&quot; unique_id=&quot;10044&quot;&gt;&lt;property id=&quot;20148&quot; value=&quot;5&quot;/&gt;&lt;property id=&quot;20300&quot; value=&quot;Slide 42 - &amp;quot;Incident Management&amp;quot;&quot;/&gt;&lt;property id=&quot;20307&quot; value=&quot;317&quot;/&gt;&lt;/object&gt;&lt;object type=&quot;3&quot; unique_id=&quot;10045&quot;&gt;&lt;property id=&quot;20148&quot; value=&quot;5&quot;/&gt;&lt;property id=&quot;20300&quot; value=&quot;Slide 43 - &amp;quot; Code 5 Events at FHS 2012-2014&amp;quot;&quot;/&gt;&lt;property id=&quot;20307&quot; value=&quot;273&quot;/&gt;&lt;/object&gt;&lt;object type=&quot;3&quot; unique_id=&quot;10046&quot;&gt;&lt;property id=&quot;20148&quot; value=&quot;5&quot;/&gt;&lt;property id=&quot;20300&quot; value=&quot;Slide 44 - &amp;quot;Education Initiative&amp;quot;&quot;/&gt;&lt;property id=&quot;20307&quot; value=&quot;294&quot;/&gt;&lt;/object&gt;&lt;object type=&quot;3&quot; unique_id=&quot;10047&quot;&gt;&lt;property id=&quot;20148&quot; value=&quot;5&quot;/&gt;&lt;property id=&quot;20300&quot; value=&quot;Slide 45 - &amp;quot;Education Phase 2&amp;quot;&quot;/&gt;&lt;property id=&quot;20307&quot; value=&quot;302&quot;/&gt;&lt;/object&gt;&lt;object type=&quot;3&quot; unique_id=&quot;10048&quot;&gt;&lt;property id=&quot;20148&quot; value=&quot;5&quot;/&gt;&lt;property id=&quot;20300&quot; value=&quot;Slide 46 - &amp;quot;Education&amp;quot;&quot;/&gt;&lt;property id=&quot;20307&quot; value=&quot;296&quot;/&gt;&lt;/object&gt;&lt;object type=&quot;3&quot; unique_id=&quot;10049&quot;&gt;&lt;property id=&quot;20148&quot; value=&quot;5&quot;/&gt;&lt;property id=&quot;20300&quot; value=&quot;Slide 47 - &amp;quot;Putting Policies into Practice Scenario: 1&amp;quot;&quot;/&gt;&lt;property id=&quot;20307&quot; value=&quot;297&quot;/&gt;&lt;/object&gt;&lt;object type=&quot;3&quot; unique_id=&quot;10050&quot;&gt;&lt;property id=&quot;20148&quot; value=&quot;5&quot;/&gt;&lt;property id=&quot;20300&quot; value=&quot;Slide 48 - &amp;quot;Department Based Exercise&amp;quot;&quot;/&gt;&lt;property id=&quot;20307&quot; value=&quot;300&quot;/&gt;&lt;/object&gt;&lt;object type=&quot;3&quot; unique_id=&quot;10051&quot;&gt;&lt;property id=&quot;20148&quot; value=&quot;5&quot;/&gt;&lt;property id=&quot;20300&quot; value=&quot;Slide 49 - &amp;quot;Department Exercise&amp;quot;&quot;/&gt;&lt;property id=&quot;20307&quot; value=&quot;301&quot;/&gt;&lt;/object&gt;&lt;object type=&quot;3&quot; unique_id=&quot;10052&quot;&gt;&lt;property id=&quot;20148&quot; value=&quot;5&quot;/&gt;&lt;property id=&quot;20300&quot; value=&quot;Slide 50 - &amp;quot;Mini Exercises&amp;quot;&quot;/&gt;&lt;property id=&quot;20307&quot; value=&quot;311&quot;/&gt;&lt;/object&gt;&lt;object type=&quot;3&quot; unique_id=&quot;10053&quot;&gt;&lt;property id=&quot;20148&quot; value=&quot;5&quot;/&gt;&lt;property id=&quot;20300&quot; value=&quot;Slide 51 - &amp;quot;Discussion/Evaluation:&amp;quot;&quot;/&gt;&lt;property id=&quot;20307&quot; value=&quot;320&quot;/&gt;&lt;/object&gt;&lt;object type=&quot;3&quot; unique_id=&quot;10054&quot;&gt;&lt;property id=&quot;20148&quot; value=&quot;5&quot;/&gt;&lt;property id=&quot;20300&quot; value=&quot;Slide 52 - &amp;quot;Tabletop opportunities&amp;quot;&quot;/&gt;&lt;property id=&quot;20307&quot; value=&quot;321&quot;/&gt;&lt;/object&gt;&lt;object type=&quot;3&quot; unique_id=&quot;10055&quot;&gt;&lt;property id=&quot;20148&quot; value=&quot;5&quot;/&gt;&lt;property id=&quot;20300&quot; value=&quot;Slide 53 - &amp;quot;Tabletop Resources&amp;quot;&quot;/&gt;&lt;property id=&quot;20307&quot; value=&quot;322&quot;/&gt;&lt;/object&gt;&lt;object type=&quot;3&quot; unique_id=&quot;10056&quot;&gt;&lt;property id=&quot;20148&quot; value=&quot;5&quot;/&gt;&lt;property id=&quot;20300&quot; value=&quot;Slide 54 - &amp;quot;Functional Exercises&amp;quot;&quot;/&gt;&lt;property id=&quot;20307&quot; value=&quot;319&quot;/&gt;&lt;/object&gt;&lt;object type=&quot;3&quot; unique_id=&quot;10057&quot;&gt;&lt;property id=&quot;20148&quot; value=&quot;5&quot;/&gt;&lt;property id=&quot;20300&quot; value=&quot;Slide 55 - &amp;quot;Training Videos&amp;quot;&quot;/&gt;&lt;property id=&quot;20307&quot; value=&quot;318&quot;/&gt;&lt;/object&gt;&lt;object type=&quot;3&quot; unique_id=&quot;10058&quot;&gt;&lt;property id=&quot;20148&quot; value=&quot;5&quot;/&gt;&lt;property id=&quot;20300&quot; value=&quot;Slide 56 - &amp;quot;Full Scale Exercises&amp;quot;&quot;/&gt;&lt;property id=&quot;20307&quot; value=&quot;323&quot;/&gt;&lt;/object&gt;&lt;object type=&quot;3&quot; unique_id=&quot;10059&quot;&gt;&lt;property id=&quot;20148&quot; value=&quot;5&quot;/&gt;&lt;property id=&quot;20300&quot; value=&quot;Slide 57 - &amp;quot;Questions&amp;quot;&quot;/&gt;&lt;property id=&quot;20307&quot; value=&quot;325&quot;/&gt;&lt;/object&gt;&lt;/object&gt;&lt;object type=&quot;8&quot; unique_id=&quot;10118&quot;&gt;&lt;/object&gt;&lt;/object&gt;&lt;/database&gt;"/>
  <p:tag name="MMPROD_NEXTUNIQUEID" val="10009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3850</TotalTime>
  <Words>2033</Words>
  <Application>Microsoft Office PowerPoint</Application>
  <PresentationFormat>On-screen Show (4:3)</PresentationFormat>
  <Paragraphs>485</Paragraphs>
  <Slides>57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Adjacency</vt:lpstr>
      <vt:lpstr>Hospital Violence  Active Shooter</vt:lpstr>
      <vt:lpstr>PowerPoint Presentation</vt:lpstr>
      <vt:lpstr>Objectives</vt:lpstr>
      <vt:lpstr>What is the problem</vt:lpstr>
      <vt:lpstr>What’s the Risk  </vt:lpstr>
      <vt:lpstr>Active Shooter Events</vt:lpstr>
      <vt:lpstr>Hospital Based Shooting</vt:lpstr>
      <vt:lpstr>Workplace violence categories </vt:lpstr>
      <vt:lpstr>Health Care Violence</vt:lpstr>
      <vt:lpstr>Active Shooter </vt:lpstr>
      <vt:lpstr>Active Shooter Events</vt:lpstr>
      <vt:lpstr>Active Shooter</vt:lpstr>
      <vt:lpstr>FBI Behavioral Indicators</vt:lpstr>
      <vt:lpstr>Planning</vt:lpstr>
      <vt:lpstr>Security Procedures</vt:lpstr>
      <vt:lpstr>Elements of Plan</vt:lpstr>
      <vt:lpstr>Sample plans</vt:lpstr>
      <vt:lpstr>Active Shooter Communication</vt:lpstr>
      <vt:lpstr>Active Shooter Response</vt:lpstr>
      <vt:lpstr>Emergency Escape Routes</vt:lpstr>
      <vt:lpstr>Special considerations</vt:lpstr>
      <vt:lpstr>Patient Care/EMTALA</vt:lpstr>
      <vt:lpstr>Hide/Defend</vt:lpstr>
      <vt:lpstr>Fight/Defend</vt:lpstr>
      <vt:lpstr>Police Response</vt:lpstr>
      <vt:lpstr>Police Response</vt:lpstr>
      <vt:lpstr>Lockdown Procedures</vt:lpstr>
      <vt:lpstr>Coordination of response</vt:lpstr>
      <vt:lpstr>Rescue &amp; Treatment of victims</vt:lpstr>
      <vt:lpstr>Media</vt:lpstr>
      <vt:lpstr>Patient/Family </vt:lpstr>
      <vt:lpstr>Crime Scene Issues</vt:lpstr>
      <vt:lpstr>Recovery</vt:lpstr>
      <vt:lpstr>Integrated Planning</vt:lpstr>
      <vt:lpstr>Training/Exercise</vt:lpstr>
      <vt:lpstr> CHI-Franciscan</vt:lpstr>
      <vt:lpstr>CHI -Franciscan</vt:lpstr>
      <vt:lpstr>Code 5 Workgroup</vt:lpstr>
      <vt:lpstr>Communication</vt:lpstr>
      <vt:lpstr>Communications cont. </vt:lpstr>
      <vt:lpstr>Social Media</vt:lpstr>
      <vt:lpstr>Incident Management</vt:lpstr>
      <vt:lpstr> Code 5 Events at FHS 2012-2014</vt:lpstr>
      <vt:lpstr>Education Initiative</vt:lpstr>
      <vt:lpstr>Education Phase 2</vt:lpstr>
      <vt:lpstr>Education</vt:lpstr>
      <vt:lpstr>Putting Policies into Practice Scenario: 1</vt:lpstr>
      <vt:lpstr>Department Based Exercise</vt:lpstr>
      <vt:lpstr>Department Exercise</vt:lpstr>
      <vt:lpstr>Mini Exercises</vt:lpstr>
      <vt:lpstr>Discussion/Evaluation:</vt:lpstr>
      <vt:lpstr>Tabletop opportunities</vt:lpstr>
      <vt:lpstr>Tabletop Resources</vt:lpstr>
      <vt:lpstr>Functional Exercises</vt:lpstr>
      <vt:lpstr>Training Videos</vt:lpstr>
      <vt:lpstr>Full Scale Exercises</vt:lpstr>
      <vt:lpstr>Questions</vt:lpstr>
    </vt:vector>
  </TitlesOfParts>
  <Company>FHS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Hospital Violence  Active Shooter</dc:title>
  <dc:creator>eileennewton</dc:creator>
  <cp:lastModifiedBy>Rosenberger, Stacey</cp:lastModifiedBy>
  <cp:revision>56</cp:revision>
  <dcterms:created xsi:type="dcterms:W3CDTF">2015-05-16T18:11:05Z</dcterms:created>
  <dcterms:modified xsi:type="dcterms:W3CDTF">2016-08-19T23:59:05Z</dcterms:modified>
</cp:coreProperties>
</file>