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tags/tag6.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51" r:id="rId3"/>
    <p:sldId id="352" r:id="rId4"/>
    <p:sldId id="353" r:id="rId5"/>
    <p:sldId id="354" r:id="rId6"/>
    <p:sldId id="355" r:id="rId7"/>
    <p:sldId id="356" r:id="rId8"/>
    <p:sldId id="259" r:id="rId9"/>
    <p:sldId id="307" r:id="rId10"/>
    <p:sldId id="261" r:id="rId11"/>
    <p:sldId id="260" r:id="rId12"/>
    <p:sldId id="262" r:id="rId13"/>
    <p:sldId id="263" r:id="rId14"/>
    <p:sldId id="264" r:id="rId15"/>
    <p:sldId id="267" r:id="rId16"/>
    <p:sldId id="265" r:id="rId17"/>
    <p:sldId id="266" r:id="rId18"/>
    <p:sldId id="268" r:id="rId19"/>
    <p:sldId id="269" r:id="rId20"/>
    <p:sldId id="270" r:id="rId21"/>
    <p:sldId id="271" r:id="rId22"/>
    <p:sldId id="272" r:id="rId23"/>
    <p:sldId id="273" r:id="rId24"/>
    <p:sldId id="274" r:id="rId25"/>
    <p:sldId id="275" r:id="rId26"/>
    <p:sldId id="277" r:id="rId27"/>
    <p:sldId id="279" r:id="rId28"/>
    <p:sldId id="280" r:id="rId29"/>
    <p:sldId id="281" r:id="rId30"/>
    <p:sldId id="282" r:id="rId31"/>
    <p:sldId id="283" r:id="rId32"/>
    <p:sldId id="285" r:id="rId33"/>
    <p:sldId id="286" r:id="rId34"/>
    <p:sldId id="287" r:id="rId35"/>
    <p:sldId id="288" r:id="rId36"/>
    <p:sldId id="289" r:id="rId37"/>
    <p:sldId id="291" r:id="rId38"/>
    <p:sldId id="292" r:id="rId39"/>
    <p:sldId id="293" r:id="rId40"/>
    <p:sldId id="294" r:id="rId41"/>
    <p:sldId id="295" r:id="rId42"/>
    <p:sldId id="297" r:id="rId43"/>
    <p:sldId id="302" r:id="rId44"/>
    <p:sldId id="303" r:id="rId45"/>
    <p:sldId id="304" r:id="rId46"/>
    <p:sldId id="305" r:id="rId47"/>
    <p:sldId id="306" r:id="rId48"/>
    <p:sldId id="309" r:id="rId49"/>
    <p:sldId id="310" r:id="rId50"/>
    <p:sldId id="311" r:id="rId51"/>
    <p:sldId id="312" r:id="rId52"/>
    <p:sldId id="315" r:id="rId53"/>
    <p:sldId id="316" r:id="rId54"/>
    <p:sldId id="317" r:id="rId55"/>
    <p:sldId id="318" r:id="rId56"/>
    <p:sldId id="320" r:id="rId57"/>
    <p:sldId id="321" r:id="rId58"/>
    <p:sldId id="322" r:id="rId59"/>
    <p:sldId id="323" r:id="rId60"/>
    <p:sldId id="324" r:id="rId61"/>
    <p:sldId id="336" r:id="rId62"/>
    <p:sldId id="327" r:id="rId63"/>
    <p:sldId id="328" r:id="rId64"/>
    <p:sldId id="329" r:id="rId65"/>
    <p:sldId id="335" r:id="rId66"/>
    <p:sldId id="332" r:id="rId67"/>
    <p:sldId id="333" r:id="rId68"/>
    <p:sldId id="334" r:id="rId69"/>
    <p:sldId id="337" r:id="rId70"/>
    <p:sldId id="339" r:id="rId71"/>
    <p:sldId id="340" r:id="rId72"/>
    <p:sldId id="341" r:id="rId73"/>
    <p:sldId id="342" r:id="rId74"/>
    <p:sldId id="344" r:id="rId75"/>
    <p:sldId id="346" r:id="rId76"/>
    <p:sldId id="347" r:id="rId77"/>
    <p:sldId id="348" r:id="rId78"/>
    <p:sldId id="349" r:id="rId79"/>
    <p:sldId id="350" r:id="rId80"/>
    <p:sldId id="358" r:id="rId81"/>
    <p:sldId id="357" r:id="rId82"/>
    <p:sldId id="359" r:id="rId8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0969" autoAdjust="0"/>
  </p:normalViewPr>
  <p:slideViewPr>
    <p:cSldViewPr>
      <p:cViewPr varScale="1">
        <p:scale>
          <a:sx n="59" d="100"/>
          <a:sy n="59" d="100"/>
        </p:scale>
        <p:origin x="12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395154118131924E-2"/>
          <c:w val="0.96636085626911317"/>
          <c:h val="0.82648098739723652"/>
        </c:manualLayout>
      </c:layout>
      <c:barChart>
        <c:barDir val="col"/>
        <c:grouping val="clustered"/>
        <c:varyColors val="0"/>
        <c:ser>
          <c:idx val="0"/>
          <c:order val="0"/>
          <c:tx>
            <c:strRef>
              <c:f>Sheet1!$B$1</c:f>
              <c:strCache>
                <c:ptCount val="1"/>
                <c:pt idx="0">
                  <c:v>MNM</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23</c:v>
                </c:pt>
                <c:pt idx="1">
                  <c:v>17</c:v>
                </c:pt>
                <c:pt idx="2">
                  <c:v>24</c:v>
                </c:pt>
                <c:pt idx="3">
                  <c:v>16</c:v>
                </c:pt>
                <c:pt idx="4">
                  <c:v>16</c:v>
                </c:pt>
                <c:pt idx="5">
                  <c:v>22</c:v>
                </c:pt>
                <c:pt idx="6">
                  <c:v>30</c:v>
                </c:pt>
                <c:pt idx="7">
                  <c:v>17</c:v>
                </c:pt>
                <c:pt idx="8">
                  <c:v>17</c:v>
                </c:pt>
                <c:pt idx="9">
                  <c:v>13</c:v>
                </c:pt>
                <c:pt idx="10">
                  <c:v>15</c:v>
                </c:pt>
              </c:numCache>
            </c:numRef>
          </c:val>
          <c:extLst>
            <c:ext xmlns:c16="http://schemas.microsoft.com/office/drawing/2014/chart" uri="{C3380CC4-5D6E-409C-BE32-E72D297353CC}">
              <c16:uniqueId val="{00000000-943E-4B9B-B92C-9AC0505FA90E}"/>
            </c:ext>
          </c:extLst>
        </c:ser>
        <c:ser>
          <c:idx val="1"/>
          <c:order val="1"/>
          <c:tx>
            <c:strRef>
              <c:f>Sheet1!$C$1</c:f>
              <c:strCache>
                <c:ptCount val="1"/>
                <c:pt idx="0">
                  <c:v>COAL</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30</c:v>
                </c:pt>
                <c:pt idx="1">
                  <c:v>18</c:v>
                </c:pt>
                <c:pt idx="2">
                  <c:v>48</c:v>
                </c:pt>
                <c:pt idx="3">
                  <c:v>20</c:v>
                </c:pt>
                <c:pt idx="4">
                  <c:v>20</c:v>
                </c:pt>
                <c:pt idx="5">
                  <c:v>20</c:v>
                </c:pt>
                <c:pt idx="6">
                  <c:v>16</c:v>
                </c:pt>
                <c:pt idx="7">
                  <c:v>12</c:v>
                </c:pt>
                <c:pt idx="8">
                  <c:v>8</c:v>
                </c:pt>
                <c:pt idx="9">
                  <c:v>15</c:v>
                </c:pt>
                <c:pt idx="10">
                  <c:v>12</c:v>
                </c:pt>
              </c:numCache>
            </c:numRef>
          </c:val>
          <c:extLst>
            <c:ext xmlns:c16="http://schemas.microsoft.com/office/drawing/2014/chart" uri="{C3380CC4-5D6E-409C-BE32-E72D297353CC}">
              <c16:uniqueId val="{00000001-943E-4B9B-B92C-9AC0505FA90E}"/>
            </c:ext>
          </c:extLst>
        </c:ser>
        <c:dLbls>
          <c:showLegendKey val="0"/>
          <c:showVal val="1"/>
          <c:showCatName val="0"/>
          <c:showSerName val="0"/>
          <c:showPercent val="0"/>
          <c:showBubbleSize val="0"/>
        </c:dLbls>
        <c:gapWidth val="164"/>
        <c:overlap val="-22"/>
        <c:axId val="168008704"/>
        <c:axId val="168010496"/>
      </c:barChart>
      <c:catAx>
        <c:axId val="1680087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010496"/>
        <c:crosses val="autoZero"/>
        <c:auto val="1"/>
        <c:lblAlgn val="ctr"/>
        <c:lblOffset val="100"/>
        <c:noMultiLvlLbl val="0"/>
      </c:catAx>
      <c:valAx>
        <c:axId val="168010496"/>
        <c:scaling>
          <c:orientation val="minMax"/>
        </c:scaling>
        <c:delete val="1"/>
        <c:axPos val="l"/>
        <c:numFmt formatCode="General" sourceLinked="1"/>
        <c:majorTickMark val="none"/>
        <c:minorTickMark val="none"/>
        <c:tickLblPos val="nextTo"/>
        <c:crossAx val="168008704"/>
        <c:crosses val="autoZero"/>
        <c:crossBetween val="between"/>
      </c:valAx>
      <c:spPr>
        <a:noFill/>
        <a:ln>
          <a:noFill/>
        </a:ln>
        <a:effectLst/>
      </c:spPr>
    </c:plotArea>
    <c:legend>
      <c:legendPos val="t"/>
      <c:layout>
        <c:manualLayout>
          <c:xMode val="edge"/>
          <c:yMode val="edge"/>
          <c:x val="0"/>
          <c:y val="0.94214876033057848"/>
          <c:w val="0.98112403380770064"/>
          <c:h val="5.058846810815314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05555555555555"/>
          <c:y val="0.10343555739743059"/>
          <c:w val="0.84104938271604934"/>
          <c:h val="0.81067274485426166"/>
        </c:manualLayout>
      </c:layout>
      <c:pie3DChart>
        <c:varyColors val="1"/>
        <c:ser>
          <c:idx val="0"/>
          <c:order val="0"/>
          <c:tx>
            <c:strRef>
              <c:f>Sheet1!$B$1</c:f>
              <c:strCache>
                <c:ptCount val="1"/>
                <c:pt idx="0">
                  <c:v>Column1</c:v>
                </c:pt>
              </c:strCache>
            </c:strRef>
          </c:tx>
          <c:explosion val="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DE4-4837-A5BE-2EE6F2C82C9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DE4-4837-A5BE-2EE6F2C82C9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DE4-4837-A5BE-2EE6F2C82C9A}"/>
              </c:ext>
            </c:extLst>
          </c:dPt>
          <c:dPt>
            <c:idx val="3"/>
            <c:bubble3D val="0"/>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DE4-4837-A5BE-2EE6F2C82C9A}"/>
              </c:ext>
            </c:extLst>
          </c:dPt>
          <c:dPt>
            <c:idx val="4"/>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DE4-4837-A5BE-2EE6F2C82C9A}"/>
              </c:ext>
            </c:extLst>
          </c:dPt>
          <c:dPt>
            <c:idx val="5"/>
            <c:bubble3D val="0"/>
            <c:spPr>
              <a:solidFill>
                <a:schemeClr val="accent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DE4-4837-A5BE-2EE6F2C82C9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DE4-4837-A5BE-2EE6F2C82C9A}"/>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A116-44CC-B327-3DC1A7EE1E1B}"/>
              </c:ext>
            </c:extLst>
          </c:dPt>
          <c:dLbls>
            <c:dLbl>
              <c:idx val="0"/>
              <c:layout>
                <c:manualLayout>
                  <c:x val="-0.22417298532127941"/>
                  <c:y val="-0.12280678730948108"/>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B9DE563A-808B-47C6-954B-6BDD2291529B}" type="CATEGORYNAME">
                      <a:rPr lang="en-US" sz="2800">
                        <a:solidFill>
                          <a:schemeClr val="tx1"/>
                        </a:solidFill>
                      </a:rPr>
                      <a:pPr>
                        <a:defRPr/>
                      </a:pPr>
                      <a:t>[CATEGORY NAME]</a:t>
                    </a:fld>
                    <a:r>
                      <a:rPr lang="en-US" sz="2800" baseline="0" dirty="0">
                        <a:solidFill>
                          <a:schemeClr val="tx1"/>
                        </a:solidFill>
                      </a:rPr>
                      <a:t>
</a:t>
                    </a:r>
                    <a:fld id="{7289BD43-3A0D-4491-BB25-B93DC43B3904}" type="PERCENTAGE">
                      <a:rPr lang="en-US" sz="2800" baseline="0">
                        <a:solidFill>
                          <a:schemeClr val="tx1"/>
                        </a:solidFill>
                      </a:rPr>
                      <a:pPr>
                        <a:defRPr/>
                      </a:pPr>
                      <a:t>[PERCENTAGE]</a:t>
                    </a:fld>
                    <a:endParaRPr lang="en-US" sz="28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33228832507048"/>
                      <c:h val="0.35549707602339181"/>
                    </c:manualLayout>
                  </c15:layout>
                  <c15:dlblFieldTable/>
                  <c15:showDataLabelsRange val="0"/>
                </c:ext>
                <c:ext xmlns:c16="http://schemas.microsoft.com/office/drawing/2014/chart" uri="{C3380CC4-5D6E-409C-BE32-E72D297353CC}">
                  <c16:uniqueId val="{00000001-1DE4-4837-A5BE-2EE6F2C82C9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DE4-4837-A5BE-2EE6F2C82C9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DE4-4837-A5BE-2EE6F2C82C9A}"/>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56FF2AD-E3B5-42CB-B61B-124E346ED0A6}" type="CATEGORYNAME">
                      <a:rPr lang="en-US">
                        <a:solidFill>
                          <a:srgbClr val="0070C0"/>
                        </a:solidFill>
                      </a:rPr>
                      <a:pPr>
                        <a:defRPr>
                          <a:solidFill>
                            <a:schemeClr val="accent1"/>
                          </a:solidFill>
                        </a:defRPr>
                      </a:pPr>
                      <a:t>[CATEGORY NAME]</a:t>
                    </a:fld>
                    <a:r>
                      <a:rPr lang="en-US" baseline="0" dirty="0">
                        <a:solidFill>
                          <a:srgbClr val="0070C0"/>
                        </a:solidFill>
                      </a:rPr>
                      <a:t>
</a:t>
                    </a:r>
                    <a:fld id="{F2EDCE7A-34BD-49AD-94D8-9966FCFBCB01}" type="PERCENTAGE">
                      <a:rPr lang="en-US" baseline="0">
                        <a:solidFill>
                          <a:srgbClr val="0070C0"/>
                        </a:solidFill>
                      </a:rPr>
                      <a:pPr>
                        <a:defRPr>
                          <a:solidFill>
                            <a:schemeClr val="accent1"/>
                          </a:solidFill>
                        </a:defRPr>
                      </a:pPr>
                      <a:t>[PERCENTAGE]</a:t>
                    </a:fld>
                    <a:endParaRPr lang="en-US" baseline="0" dirty="0">
                      <a:solidFill>
                        <a:srgbClr val="0070C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E4-4837-A5BE-2EE6F2C82C9A}"/>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CFB2816-9A6E-445E-BC2C-B5F189C8AD32}" type="CATEGORYNAME">
                      <a:rPr lang="en-US">
                        <a:solidFill>
                          <a:srgbClr val="FFFF00"/>
                        </a:solidFill>
                      </a:rPr>
                      <a:pPr>
                        <a:defRPr>
                          <a:solidFill>
                            <a:schemeClr val="accent1"/>
                          </a:solidFill>
                        </a:defRPr>
                      </a:pPr>
                      <a:t>[CATEGORY NAME]</a:t>
                    </a:fld>
                    <a:r>
                      <a:rPr lang="en-US" baseline="0" dirty="0">
                        <a:solidFill>
                          <a:srgbClr val="FFFF00"/>
                        </a:solidFill>
                      </a:rPr>
                      <a:t>
</a:t>
                    </a:r>
                    <a:fld id="{A6C459C5-9364-4211-A1EC-91F890908F0C}" type="PERCENTAGE">
                      <a:rPr lang="en-US" baseline="0">
                        <a:solidFill>
                          <a:srgbClr val="FFFF00"/>
                        </a:solidFill>
                      </a:rPr>
                      <a:pPr>
                        <a:defRPr>
                          <a:solidFill>
                            <a:schemeClr val="accent1"/>
                          </a:solidFill>
                        </a:defRPr>
                      </a:pPr>
                      <a:t>[PERCENTAGE]</a:t>
                    </a:fld>
                    <a:endParaRPr lang="en-US" baseline="0" dirty="0">
                      <a:solidFill>
                        <a:srgbClr val="FFFF0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E4-4837-A5BE-2EE6F2C82C9A}"/>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0D0DDBA-7F1C-4CFD-8C80-F51F3FBC1D74}" type="CATEGORYNAME">
                      <a:rPr lang="en-US">
                        <a:solidFill>
                          <a:schemeClr val="accent2">
                            <a:lumMod val="40000"/>
                            <a:lumOff val="60000"/>
                          </a:schemeClr>
                        </a:solidFill>
                      </a:rPr>
                      <a:pPr>
                        <a:defRPr>
                          <a:solidFill>
                            <a:schemeClr val="accent1"/>
                          </a:solidFill>
                        </a:defRPr>
                      </a:pPr>
                      <a:t>[CATEGORY NAME]</a:t>
                    </a:fld>
                    <a:r>
                      <a:rPr lang="en-US" baseline="0" dirty="0">
                        <a:solidFill>
                          <a:schemeClr val="accent2">
                            <a:lumMod val="40000"/>
                            <a:lumOff val="60000"/>
                          </a:schemeClr>
                        </a:solidFill>
                      </a:rPr>
                      <a:t>
</a:t>
                    </a:r>
                    <a:fld id="{7A7CBED4-AB29-4A60-A5F9-0AB8C7CDE5AB}" type="PERCENTAGE">
                      <a:rPr lang="en-US" baseline="0">
                        <a:solidFill>
                          <a:schemeClr val="accent2">
                            <a:lumMod val="40000"/>
                            <a:lumOff val="60000"/>
                          </a:schemeClr>
                        </a:solidFill>
                      </a:rPr>
                      <a:pPr>
                        <a:defRPr>
                          <a:solidFill>
                            <a:schemeClr val="accent1"/>
                          </a:solidFill>
                        </a:defRPr>
                      </a:pPr>
                      <a:t>[PERCENTAGE]</a:t>
                    </a:fld>
                    <a:endParaRPr lang="en-US" baseline="0" dirty="0">
                      <a:solidFill>
                        <a:schemeClr val="accent2">
                          <a:lumMod val="40000"/>
                          <a:lumOff val="6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DE4-4837-A5BE-2EE6F2C82C9A}"/>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DE4-4837-A5BE-2EE6F2C82C9A}"/>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A116-44CC-B327-3DC1A7EE1E1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7"/>
                <c:pt idx="0">
                  <c:v>Powered Haulage</c:v>
                </c:pt>
                <c:pt idx="1">
                  <c:v>Machinery</c:v>
                </c:pt>
                <c:pt idx="2">
                  <c:v>Roof/Highwall Fall</c:v>
                </c:pt>
                <c:pt idx="3">
                  <c:v>Non Powered Haulage</c:v>
                </c:pt>
                <c:pt idx="4">
                  <c:v>Ignition of Gas</c:v>
                </c:pt>
                <c:pt idx="5">
                  <c:v>Explosives</c:v>
                </c:pt>
                <c:pt idx="6">
                  <c:v>Other</c:v>
                </c:pt>
              </c:strCache>
            </c:strRef>
          </c:cat>
          <c:val>
            <c:numRef>
              <c:f>Sheet1!$B$2:$B$9</c:f>
              <c:numCache>
                <c:formatCode>General</c:formatCode>
                <c:ptCount val="8"/>
                <c:pt idx="0">
                  <c:v>8</c:v>
                </c:pt>
                <c:pt idx="1">
                  <c:v>1</c:v>
                </c:pt>
                <c:pt idx="2">
                  <c:v>2</c:v>
                </c:pt>
                <c:pt idx="3">
                  <c:v>1</c:v>
                </c:pt>
                <c:pt idx="4">
                  <c:v>1</c:v>
                </c:pt>
                <c:pt idx="5">
                  <c:v>1</c:v>
                </c:pt>
                <c:pt idx="6">
                  <c:v>1</c:v>
                </c:pt>
              </c:numCache>
            </c:numRef>
          </c:val>
          <c:extLst>
            <c:ext xmlns:c16="http://schemas.microsoft.com/office/drawing/2014/chart" uri="{C3380CC4-5D6E-409C-BE32-E72D297353CC}">
              <c16:uniqueId val="{00000000-1DE4-4837-A5BE-2EE6F2C82C9A}"/>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23"/>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dLbl>
              <c:idx val="0"/>
              <c:tx>
                <c:rich>
                  <a:bodyPr/>
                  <a:lstStyle/>
                  <a:p>
                    <a:r>
                      <a:rPr lang="en-US" dirty="0" smtClean="0"/>
                      <a:t>20s = 4</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80-4CB4-B92B-3CBA9D4DF1FA}"/>
                </c:ext>
              </c:extLst>
            </c:dLbl>
            <c:dLbl>
              <c:idx val="1"/>
              <c:layout>
                <c:manualLayout>
                  <c:x val="-0.13211271780127759"/>
                  <c:y val="-0.15688549080918862"/>
                </c:manualLayout>
              </c:layout>
              <c:tx>
                <c:rich>
                  <a:bodyPr/>
                  <a:lstStyle/>
                  <a:p>
                    <a:r>
                      <a:rPr lang="en-US" dirty="0" smtClean="0"/>
                      <a:t>30s = 1</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80-4CB4-B92B-3CBA9D4DF1FA}"/>
                </c:ext>
              </c:extLst>
            </c:dLbl>
            <c:dLbl>
              <c:idx val="2"/>
              <c:layout>
                <c:manualLayout>
                  <c:x val="-1.9680464904131977E-3"/>
                  <c:y val="-0.29398938495314847"/>
                </c:manualLayout>
              </c:layout>
              <c:tx>
                <c:rich>
                  <a:bodyPr/>
                  <a:lstStyle/>
                  <a:p>
                    <a:r>
                      <a:rPr lang="en-US" dirty="0" smtClean="0"/>
                      <a:t>40s = 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D36-4394-B239-D0EADEBD0278}"/>
                </c:ext>
              </c:extLst>
            </c:dLbl>
            <c:dLbl>
              <c:idx val="3"/>
              <c:layout>
                <c:manualLayout>
                  <c:x val="0.10280716200545841"/>
                  <c:y val="-0.14317113319141009"/>
                </c:manualLayout>
              </c:layout>
              <c:tx>
                <c:rich>
                  <a:bodyPr/>
                  <a:lstStyle/>
                  <a:p>
                    <a:r>
                      <a:rPr lang="en-US" dirty="0" smtClean="0"/>
                      <a:t>50s = 1</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36-4394-B239-D0EADEBD0278}"/>
                </c:ext>
              </c:extLst>
            </c:dLbl>
            <c:dLbl>
              <c:idx val="4"/>
              <c:layout>
                <c:manualLayout>
                  <c:x val="0.19716297353767878"/>
                  <c:y val="7.5037182852143489E-2"/>
                </c:manualLayout>
              </c:layout>
              <c:tx>
                <c:rich>
                  <a:bodyPr/>
                  <a:lstStyle/>
                  <a:p>
                    <a:r>
                      <a:rPr lang="en-US" dirty="0" smtClean="0"/>
                      <a:t>60</a:t>
                    </a:r>
                    <a:r>
                      <a:rPr lang="en-US" baseline="0" dirty="0" smtClean="0"/>
                      <a:t> &amp; over</a:t>
                    </a:r>
                    <a:r>
                      <a:rPr lang="en-US" dirty="0" smtClean="0"/>
                      <a:t> = 4</a:t>
                    </a:r>
                    <a:endParaRPr lang="en-US" dirty="0"/>
                  </a:p>
                </c:rich>
              </c:tx>
              <c:showLegendKey val="0"/>
              <c:showVal val="0"/>
              <c:showCatName val="0"/>
              <c:showSerName val="0"/>
              <c:showPercent val="1"/>
              <c:showBubbleSize val="0"/>
              <c:extLst>
                <c:ext xmlns:c15="http://schemas.microsoft.com/office/drawing/2012/chart" uri="{CE6537A1-D6FC-4f65-9D91-7224C49458BB}">
                  <c15:layout>
                    <c:manualLayout>
                      <c:w val="0.17905301962222503"/>
                      <c:h val="0.21934089992273312"/>
                    </c:manualLayout>
                  </c15:layout>
                </c:ext>
                <c:ext xmlns:c16="http://schemas.microsoft.com/office/drawing/2014/chart" uri="{C3380CC4-5D6E-409C-BE32-E72D297353CC}">
                  <c16:uniqueId val="{00000005-D780-4CB4-B92B-3CBA9D4DF1FA}"/>
                </c:ext>
              </c:extLst>
            </c:dLbl>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20s -4</c:v>
                </c:pt>
                <c:pt idx="1">
                  <c:v>30s - 1</c:v>
                </c:pt>
                <c:pt idx="2">
                  <c:v>40s - 5</c:v>
                </c:pt>
                <c:pt idx="3">
                  <c:v>50s - 1</c:v>
                </c:pt>
                <c:pt idx="4">
                  <c:v>60's+  - 4</c:v>
                </c:pt>
              </c:strCache>
            </c:strRef>
          </c:cat>
          <c:val>
            <c:numRef>
              <c:f>Sheet1!$B$2:$B$6</c:f>
              <c:numCache>
                <c:formatCode>General</c:formatCode>
                <c:ptCount val="5"/>
                <c:pt idx="0">
                  <c:v>4</c:v>
                </c:pt>
                <c:pt idx="1">
                  <c:v>1</c:v>
                </c:pt>
                <c:pt idx="2">
                  <c:v>5</c:v>
                </c:pt>
                <c:pt idx="3">
                  <c:v>1</c:v>
                </c:pt>
                <c:pt idx="4">
                  <c:v>4</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23"/>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Less than 1 year</c:v>
                </c:pt>
                <c:pt idx="1">
                  <c:v>1-9 years</c:v>
                </c:pt>
                <c:pt idx="2">
                  <c:v>10-19 years</c:v>
                </c:pt>
                <c:pt idx="3">
                  <c:v>20+ Years</c:v>
                </c:pt>
              </c:strCache>
            </c:strRef>
          </c:cat>
          <c:val>
            <c:numRef>
              <c:f>Sheet1!$B$2:$B$5</c:f>
              <c:numCache>
                <c:formatCode>General</c:formatCode>
                <c:ptCount val="4"/>
                <c:pt idx="0">
                  <c:v>4</c:v>
                </c:pt>
                <c:pt idx="1">
                  <c:v>5</c:v>
                </c:pt>
                <c:pt idx="2">
                  <c:v>3</c:v>
                </c:pt>
                <c:pt idx="3">
                  <c:v>3</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legend>
      <c:legendPos val="t"/>
      <c:layout>
        <c:manualLayout>
          <c:xMode val="edge"/>
          <c:yMode val="edge"/>
          <c:x val="7.4881532439267122E-3"/>
          <c:y val="0.80392716434653555"/>
          <c:w val="0.9911445871642921"/>
          <c:h val="0.18540063022471545"/>
        </c:manualLayout>
      </c:layout>
      <c:overlay val="0"/>
      <c:txPr>
        <a:bodyPr/>
        <a:lstStyle/>
        <a:p>
          <a:pPr>
            <a:defRPr sz="2400" b="1">
              <a:solidFill>
                <a:schemeClr val="tx1"/>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explosion val="18"/>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18"/>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dLbl>
              <c:idx val="0"/>
              <c:layout>
                <c:manualLayout>
                  <c:x val="-0.18454544353701721"/>
                  <c:y val="7.0547665524454614E-2"/>
                </c:manualLayout>
              </c:layout>
              <c:tx>
                <c:rich>
                  <a:bodyPr/>
                  <a:lstStyle/>
                  <a:p>
                    <a:fld id="{28D9DA1B-BA9F-4698-90F8-A5CC950F767D}" type="PERCENTAGE">
                      <a:rPr lang="en-US" smtClean="0"/>
                      <a:pPr/>
                      <a:t>[PERCENTAGE]</a:t>
                    </a:fld>
                    <a:endParaRPr lang="en-US" dirty="0" smtClean="0"/>
                  </a:p>
                  <a:p>
                    <a:r>
                      <a:rPr lang="en-US" dirty="0" smtClean="0"/>
                      <a:t>Less than</a:t>
                    </a:r>
                  </a:p>
                  <a:p>
                    <a:r>
                      <a:rPr lang="en-US" dirty="0" smtClean="0"/>
                      <a:t>1 year</a:t>
                    </a:r>
                  </a:p>
                </c:rich>
              </c:tx>
              <c:showLegendKey val="0"/>
              <c:showVal val="0"/>
              <c:showCatName val="0"/>
              <c:showSerName val="0"/>
              <c:showPercent val="1"/>
              <c:showBubbleSize val="0"/>
              <c:extLst>
                <c:ext xmlns:c15="http://schemas.microsoft.com/office/drawing/2012/chart" uri="{CE6537A1-D6FC-4f65-9D91-7224C49458BB}">
                  <c15:layout>
                    <c:manualLayout>
                      <c:w val="0.24935604573156492"/>
                      <c:h val="0.31921934542326336"/>
                    </c:manualLayout>
                  </c15:layout>
                  <c15:dlblFieldTable/>
                  <c15:showDataLabelsRange val="0"/>
                </c:ext>
                <c:ext xmlns:c16="http://schemas.microsoft.com/office/drawing/2014/chart" uri="{C3380CC4-5D6E-409C-BE32-E72D297353CC}">
                  <c16:uniqueId val="{00000001-D780-4CB4-B92B-3CBA9D4DF1FA}"/>
                </c:ext>
              </c:extLst>
            </c:dLbl>
            <c:dLbl>
              <c:idx val="1"/>
              <c:tx>
                <c:rich>
                  <a:bodyPr/>
                  <a:lstStyle/>
                  <a:p>
                    <a:fld id="{2096E184-325A-4E99-B575-42C22EDC5CA9}" type="PERCENTAGE">
                      <a:rPr lang="en-US" smtClean="0"/>
                      <a:pPr/>
                      <a:t>[PERCENTAGE]</a:t>
                    </a:fld>
                    <a:endParaRPr lang="en-US" smtClean="0"/>
                  </a:p>
                  <a:p>
                    <a:r>
                      <a:rPr lang="en-US" smtClean="0"/>
                      <a:t>1-9 years</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80-4CB4-B92B-3CBA9D4DF1FA}"/>
                </c:ext>
              </c:extLst>
            </c:dLbl>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Less than 1 year</c:v>
                </c:pt>
                <c:pt idx="1">
                  <c:v>1-9 years</c:v>
                </c:pt>
                <c:pt idx="2">
                  <c:v>10-19 years</c:v>
                </c:pt>
                <c:pt idx="3">
                  <c:v>20+ Years</c:v>
                </c:pt>
              </c:strCache>
            </c:strRef>
          </c:cat>
          <c:val>
            <c:numRef>
              <c:f>Sheet1!$B$2:$B$5</c:f>
              <c:numCache>
                <c:formatCode>General</c:formatCode>
                <c:ptCount val="4"/>
                <c:pt idx="0">
                  <c:v>7</c:v>
                </c:pt>
                <c:pt idx="1">
                  <c:v>5</c:v>
                </c:pt>
                <c:pt idx="2">
                  <c:v>2</c:v>
                </c:pt>
                <c:pt idx="3">
                  <c:v>1</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642750082677528E-2"/>
          <c:y val="1.5190508909204344E-2"/>
          <c:w val="0.94630155444251873"/>
          <c:h val="0.83443319046430442"/>
        </c:manualLayout>
      </c:layout>
      <c:pie3DChart>
        <c:varyColors val="1"/>
        <c:ser>
          <c:idx val="0"/>
          <c:order val="0"/>
          <c:tx>
            <c:strRef>
              <c:f>Sheet1!$B$1</c:f>
              <c:strCache>
                <c:ptCount val="1"/>
                <c:pt idx="0">
                  <c:v>Column1</c:v>
                </c:pt>
              </c:strCache>
            </c:strRef>
          </c:tx>
          <c:explosion val="25"/>
          <c:dPt>
            <c:idx val="0"/>
            <c:bubble3D val="0"/>
            <c:explosion val="9"/>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12"/>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explosion val="12"/>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dLbl>
              <c:idx val="0"/>
              <c:layout>
                <c:manualLayout>
                  <c:x val="-0.22559230430165694"/>
                  <c:y val="-0.2108185898059039"/>
                </c:manualLayout>
              </c:layout>
              <c:tx>
                <c:rich>
                  <a:bodyPr/>
                  <a:lstStyle/>
                  <a:p>
                    <a:fld id="{E24918C4-63B6-47F0-8C16-4396B414FEBC}" type="PERCENTAGE">
                      <a:rPr lang="en-US" smtClean="0"/>
                      <a:pPr/>
                      <a:t>[PERCENTAGE]</a:t>
                    </a:fld>
                    <a:endParaRPr lang="en-US" dirty="0" smtClean="0"/>
                  </a:p>
                  <a:p>
                    <a:r>
                      <a:rPr lang="en-US" dirty="0" smtClean="0"/>
                      <a:t>1</a:t>
                    </a:r>
                    <a:r>
                      <a:rPr lang="en-US" baseline="30000" dirty="0" smtClean="0"/>
                      <a:t>st</a:t>
                    </a:r>
                    <a:r>
                      <a:rPr lang="en-US" dirty="0" smtClean="0"/>
                      <a:t> Shift</a:t>
                    </a:r>
                  </a:p>
                  <a:p>
                    <a:r>
                      <a:rPr lang="en-US" dirty="0" smtClean="0"/>
                      <a:t>7am – 3pm</a:t>
                    </a:r>
                  </a:p>
                </c:rich>
              </c:tx>
              <c:showLegendKey val="0"/>
              <c:showVal val="0"/>
              <c:showCatName val="0"/>
              <c:showSerName val="0"/>
              <c:showPercent val="1"/>
              <c:showBubbleSize val="0"/>
              <c:extLst>
                <c:ext xmlns:c15="http://schemas.microsoft.com/office/drawing/2012/chart" uri="{CE6537A1-D6FC-4f65-9D91-7224C49458BB}">
                  <c15:layout>
                    <c:manualLayout>
                      <c:w val="0.21834852238637975"/>
                      <c:h val="0.29722364146014535"/>
                    </c:manualLayout>
                  </c15:layout>
                  <c15:dlblFieldTable/>
                  <c15:showDataLabelsRange val="0"/>
                </c:ext>
                <c:ext xmlns:c16="http://schemas.microsoft.com/office/drawing/2014/chart" uri="{C3380CC4-5D6E-409C-BE32-E72D297353CC}">
                  <c16:uniqueId val="{00000001-D780-4CB4-B92B-3CBA9D4DF1FA}"/>
                </c:ext>
              </c:extLst>
            </c:dLbl>
            <c:dLbl>
              <c:idx val="1"/>
              <c:layout>
                <c:manualLayout>
                  <c:x val="0.14503816793893129"/>
                  <c:y val="-0.15666828683451606"/>
                </c:manualLayout>
              </c:layout>
              <c:tx>
                <c:rich>
                  <a:bodyPr/>
                  <a:lstStyle/>
                  <a:p>
                    <a:fld id="{00D584D1-17A6-417A-A015-2B16CFDDA5B2}" type="PERCENTAGE">
                      <a:rPr lang="en-US" smtClean="0"/>
                      <a:pPr/>
                      <a:t>[PERCENTAGE]</a:t>
                    </a:fld>
                    <a:endParaRPr lang="en-US" dirty="0" smtClean="0"/>
                  </a:p>
                  <a:p>
                    <a:r>
                      <a:rPr lang="en-US" dirty="0" smtClean="0"/>
                      <a:t>2</a:t>
                    </a:r>
                    <a:r>
                      <a:rPr lang="en-US" baseline="30000" dirty="0" smtClean="0"/>
                      <a:t>nd</a:t>
                    </a:r>
                    <a:r>
                      <a:rPr lang="en-US" baseline="0" dirty="0" smtClean="0"/>
                      <a:t> Shift</a:t>
                    </a:r>
                  </a:p>
                  <a:p>
                    <a:r>
                      <a:rPr lang="en-US" baseline="0" dirty="0" smtClean="0"/>
                      <a:t>3pm – 11pm</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80-4CB4-B92B-3CBA9D4DF1FA}"/>
                </c:ext>
              </c:extLst>
            </c:dLbl>
            <c:dLbl>
              <c:idx val="2"/>
              <c:layout>
                <c:manualLayout>
                  <c:x val="0.17556761034641663"/>
                  <c:y val="6.1728395061728392E-2"/>
                </c:manualLayout>
              </c:layout>
              <c:tx>
                <c:rich>
                  <a:bodyPr/>
                  <a:lstStyle/>
                  <a:p>
                    <a:fld id="{D982246D-BA12-4FD4-80F3-23DBCFC3BC48}" type="PERCENTAGE">
                      <a:rPr lang="en-US" smtClean="0"/>
                      <a:pPr/>
                      <a:t>[PERCENTAGE]</a:t>
                    </a:fld>
                    <a:r>
                      <a:rPr lang="en-US" dirty="0" smtClean="0"/>
                      <a:t> </a:t>
                    </a:r>
                  </a:p>
                  <a:p>
                    <a:r>
                      <a:rPr lang="en-US" dirty="0" smtClean="0"/>
                      <a:t>3</a:t>
                    </a:r>
                    <a:r>
                      <a:rPr lang="en-US" baseline="30000" dirty="0" smtClean="0"/>
                      <a:t>rd</a:t>
                    </a:r>
                    <a:r>
                      <a:rPr lang="en-US" dirty="0" smtClean="0"/>
                      <a:t> Shift</a:t>
                    </a:r>
                  </a:p>
                  <a:p>
                    <a:r>
                      <a:rPr lang="en-US" dirty="0" smtClean="0"/>
                      <a:t>11pm – 7am</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36-4394-B239-D0EADEBD0278}"/>
                </c:ext>
              </c:extLst>
            </c:dLbl>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1st Shift (7am-3pm)</c:v>
                </c:pt>
                <c:pt idx="1">
                  <c:v>2nd Shift (3pm-11pm)</c:v>
                </c:pt>
                <c:pt idx="2">
                  <c:v>3rd Shift (11pm-7am)</c:v>
                </c:pt>
              </c:strCache>
            </c:strRef>
          </c:cat>
          <c:val>
            <c:numRef>
              <c:f>Sheet1!$B$2:$B$4</c:f>
              <c:numCache>
                <c:formatCode>General</c:formatCode>
                <c:ptCount val="3"/>
                <c:pt idx="0">
                  <c:v>9</c:v>
                </c:pt>
                <c:pt idx="1">
                  <c:v>3</c:v>
                </c:pt>
                <c:pt idx="2">
                  <c:v>3</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818E6-7983-4BA5-9F91-9DA5E916E9D7}"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2CB01-7A5C-424C-9DE1-4EC641586641}" type="slidenum">
              <a:rPr lang="en-US" smtClean="0"/>
              <a:t>‹#›</a:t>
            </a:fld>
            <a:endParaRPr lang="en-US"/>
          </a:p>
        </p:txBody>
      </p:sp>
    </p:spTree>
    <p:extLst>
      <p:ext uri="{BB962C8B-B14F-4D97-AF65-F5344CB8AC3E}">
        <p14:creationId xmlns:p14="http://schemas.microsoft.com/office/powerpoint/2010/main" val="381401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F4BEDC-BC9E-4B87-93C9-EB6AC6D289E5}" type="slidenum">
              <a:rPr lang="en-US" smtClean="0"/>
              <a:pPr>
                <a:defRPr/>
              </a:pPr>
              <a:t>2</a:t>
            </a:fld>
            <a:endParaRPr lang="en-US" dirty="0"/>
          </a:p>
        </p:txBody>
      </p:sp>
    </p:spTree>
    <p:extLst>
      <p:ext uri="{BB962C8B-B14F-4D97-AF65-F5344CB8AC3E}">
        <p14:creationId xmlns:p14="http://schemas.microsoft.com/office/powerpoint/2010/main" val="133499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Regulation Cited</a:t>
            </a:r>
            <a:r>
              <a:rPr lang="en-US" dirty="0" smtClean="0"/>
              <a:t>:</a:t>
            </a:r>
            <a:r>
              <a:rPr lang="en-US" baseline="0" dirty="0" smtClean="0"/>
              <a:t> None</a:t>
            </a:r>
          </a:p>
          <a:p>
            <a:r>
              <a:rPr lang="en-US" baseline="0" dirty="0" smtClean="0"/>
              <a:t>The victim was not wearing his seat belt.  Investigators were unable to determine why the driver was unable to maintain control of the equipment.</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11</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Other Best Practices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that berms are adequate for the vehicles present on site, including but not limited to height, material, and built on firm ground.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that all exits on mobile equipment cabs, including alternate and emergency exits, are maintained and operable.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seat belts when operating mobile equipment.</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12</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13</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victim sustained a fatal injury to the head while installing discharge chutes on the screen deck.  The suspended chute shifted striking him.</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14</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Root Cause</a:t>
            </a:r>
            <a:r>
              <a:rPr lang="en-US" dirty="0" smtClean="0"/>
              <a:t>:  Management did not have policies, procedures and controls for miners removing and installing discharge chute assemblies, on vibrating screen decks.</a:t>
            </a:r>
          </a:p>
          <a:p>
            <a:endParaRPr lang="en-US" dirty="0" smtClean="0"/>
          </a:p>
          <a:p>
            <a:r>
              <a:rPr lang="en-US" u="sng" dirty="0" smtClean="0"/>
              <a:t>Corrective Action</a:t>
            </a:r>
            <a:r>
              <a:rPr lang="en-US" dirty="0" smtClean="0"/>
              <a:t>: The company developed policies, procedures and new training materials for safely changing discharge chute assemblies.  The workforce at the mine was retrained using the new policies, procedures and training materials, with additional emphasis on not working underneath suspended loads.</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15</a:t>
            </a:fld>
            <a:endParaRPr lang="en-US"/>
          </a:p>
        </p:txBody>
      </p:sp>
    </p:spTree>
    <p:extLst>
      <p:ext uri="{BB962C8B-B14F-4D97-AF65-F5344CB8AC3E}">
        <p14:creationId xmlns:p14="http://schemas.microsoft.com/office/powerpoint/2010/main" val="137613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Regulation Cited</a:t>
            </a:r>
            <a:r>
              <a:rPr lang="en-US" dirty="0" smtClean="0"/>
              <a:t>:</a:t>
            </a:r>
            <a:r>
              <a:rPr lang="en-US" baseline="0" dirty="0" smtClean="0"/>
              <a:t> None; However, 104(d)(2) order was issued.</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16</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More Best Practices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Follow proper rigging procedures when lifting loads.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 safe work procedures and identify and remove hazards before beginning repair or maintenance tasks. Follow the equipment manufacturer's procedures for the work being performed to ensure that all hazards have been addressed.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welded lifting eyes that are specifically intended for lifting and adequately rated for the loads being lifted.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Carefully inspect all rigging prior to each use.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Train persons to recognize and control all hazards associated with performing repair or maintenance tasks.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Persons should communicate during maintenance tasks with each other.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Position yourself only in areas where you will not be exposed to hazards resulting from a sudden release of energy.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Attach taglines to loads that may require steadying or guidance while suspended. Stand clear of items of massive weights having the potential of becoming off-balanced while being loaded or unloaded.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 a sufficient number of persons to repair or maintenance tasks to ensure the tasks can be safely performed.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Miners should wear fall protection when working at elevated heights.</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17</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18</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customer truck driver was killed when he fell from, and was run over by, his truck while scanning into the operator’s check-in system.  The victim was found underneath the belly dump of the semi-trailer, and the truck was still in gear.</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19</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Root Cause</a:t>
            </a:r>
            <a:r>
              <a:rPr lang="en-US" baseline="0" dirty="0" smtClean="0"/>
              <a:t>:  The accident occurred because the victim did not properly secure the truck by setting the park brake and taking the vehicle out of gear before opening the door and leaning out of the cab.</a:t>
            </a:r>
          </a:p>
          <a:p>
            <a:r>
              <a:rPr lang="en-US" baseline="0" dirty="0" smtClean="0"/>
              <a:t> </a:t>
            </a:r>
          </a:p>
          <a:p>
            <a:r>
              <a:rPr lang="en-US" baseline="0" dirty="0" smtClean="0"/>
              <a:t>Corrective Action:  The mine operator has discontinued the use of the RFID system and in the future will be using handheld and CB radios for communications with customer truck drivers. Site specific training now includes instructions to visitors advising them to set park brakes and place equipment in the park position prior to leaving the operator’s cab.</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20</a:t>
            </a:fld>
            <a:endParaRPr lang="en-US"/>
          </a:p>
        </p:txBody>
      </p:sp>
    </p:spTree>
    <p:extLst>
      <p:ext uri="{BB962C8B-B14F-4D97-AF65-F5344CB8AC3E}">
        <p14:creationId xmlns:p14="http://schemas.microsoft.com/office/powerpoint/2010/main" val="319959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Powered Haulage = 8 (1, 3, 5, 7, 9, 12, 15, 16)</a:t>
            </a:r>
          </a:p>
          <a:p>
            <a:r>
              <a:rPr lang="en-US" dirty="0" smtClean="0"/>
              <a:t>Machinery = 1 (</a:t>
            </a:r>
            <a:r>
              <a:rPr lang="en-US" baseline="0" dirty="0" smtClean="0"/>
              <a:t>2)</a:t>
            </a:r>
          </a:p>
          <a:p>
            <a:r>
              <a:rPr lang="en-US" baseline="0" dirty="0" smtClean="0"/>
              <a:t>Roof / Highwall Fall = 2 (11, 14)</a:t>
            </a:r>
          </a:p>
          <a:p>
            <a:r>
              <a:rPr lang="en-US" baseline="0" dirty="0" smtClean="0"/>
              <a:t>Non Powered Haulage = 1 (6)</a:t>
            </a:r>
          </a:p>
          <a:p>
            <a:r>
              <a:rPr lang="en-US" baseline="0" dirty="0" smtClean="0"/>
              <a:t>Ignition of Gas = 1 (4)</a:t>
            </a:r>
          </a:p>
          <a:p>
            <a:r>
              <a:rPr lang="en-US" baseline="0" dirty="0" smtClean="0"/>
              <a:t>Explosives = 1 (10)</a:t>
            </a:r>
          </a:p>
          <a:p>
            <a:r>
              <a:rPr lang="en-US" baseline="0" dirty="0" smtClean="0"/>
              <a:t>Other = 1 (13)</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3</a:t>
            </a:fld>
            <a:endParaRPr lang="en-US"/>
          </a:p>
        </p:txBody>
      </p:sp>
    </p:spTree>
    <p:extLst>
      <p:ext uri="{BB962C8B-B14F-4D97-AF65-F5344CB8AC3E}">
        <p14:creationId xmlns:p14="http://schemas.microsoft.com/office/powerpoint/2010/main" val="142666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Regulation </a:t>
            </a:r>
            <a:r>
              <a:rPr lang="en-US" u="sng" dirty="0" smtClean="0"/>
              <a:t>Cited</a:t>
            </a:r>
            <a:r>
              <a:rPr lang="en-US" baseline="0" dirty="0" smtClean="0"/>
              <a:t>: None</a:t>
            </a:r>
          </a:p>
          <a:p>
            <a:endParaRPr lang="en-US" dirty="0" smtClean="0"/>
          </a:p>
          <a:p>
            <a:r>
              <a:rPr lang="en-US" u="sng" dirty="0" smtClean="0"/>
              <a:t>Other Best Practices</a:t>
            </a:r>
            <a:r>
              <a:rPr lang="en-US" dirty="0" smtClean="0"/>
              <a:t>: </a:t>
            </a:r>
          </a:p>
          <a:p>
            <a:r>
              <a:rPr lang="en-US" dirty="0" smtClean="0"/>
              <a:t>Rules establishing safe operating procedures should be posted.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21</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22</a:t>
            </a:fld>
            <a:endParaRPr lang="en-US"/>
          </a:p>
        </p:txBody>
      </p:sp>
    </p:spTree>
    <p:extLst>
      <p:ext uri="{BB962C8B-B14F-4D97-AF65-F5344CB8AC3E}">
        <p14:creationId xmlns:p14="http://schemas.microsoft.com/office/powerpoint/2010/main" val="66016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 received severe burn injuries while igniting natural gas to pre-heat a rotary kiln and died of his injuries several weeks later.  The accident occurred because the mine operator:</a:t>
            </a:r>
          </a:p>
          <a:p>
            <a:pPr marL="171450" indent="-171450">
              <a:buFont typeface="Arial" panose="020B0604020202020204" pitchFamily="34" charset="0"/>
              <a:buChar char="•"/>
            </a:pPr>
            <a:r>
              <a:rPr lang="en-US" dirty="0" smtClean="0"/>
              <a:t>Did not ensure that the natural gas was purged after the initial lighting failure.</a:t>
            </a:r>
          </a:p>
          <a:p>
            <a:pPr marL="171450" indent="-171450">
              <a:buFont typeface="Arial" panose="020B0604020202020204" pitchFamily="34" charset="0"/>
              <a:buChar char="•"/>
            </a:pPr>
            <a:r>
              <a:rPr lang="en-US" dirty="0" smtClean="0"/>
              <a:t>Did not ensure the victim had been properly task trained in lighting kilns.</a:t>
            </a:r>
          </a:p>
          <a:p>
            <a:pPr marL="171450" indent="-171450">
              <a:buFont typeface="Arial" panose="020B0604020202020204" pitchFamily="34" charset="0"/>
              <a:buChar char="•"/>
            </a:pPr>
            <a:r>
              <a:rPr lang="en-US" dirty="0" smtClean="0"/>
              <a:t>Did not provide proper personal protective equipment and clothing for lighting kilns</a:t>
            </a:r>
          </a:p>
          <a:p>
            <a:pPr marL="171450" indent="-171450">
              <a:buFont typeface="Arial" panose="020B0604020202020204" pitchFamily="34" charset="0"/>
              <a:buChar char="•"/>
            </a:pPr>
            <a:r>
              <a:rPr lang="en-US" dirty="0" smtClean="0"/>
              <a:t>Did not have safe procedures in place for lighting the kiln.</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23</a:t>
            </a:fld>
            <a:endParaRPr lang="en-US"/>
          </a:p>
        </p:txBody>
      </p:sp>
    </p:spTree>
    <p:extLst>
      <p:ext uri="{BB962C8B-B14F-4D97-AF65-F5344CB8AC3E}">
        <p14:creationId xmlns:p14="http://schemas.microsoft.com/office/powerpoint/2010/main" val="381883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Root Cause</a:t>
            </a:r>
            <a:r>
              <a:rPr lang="en-US" dirty="0" smtClean="0"/>
              <a:t>:  The operator’s procedures for kiln lighting did not address purging after flame failure and did not specify a maximum time the secondary gas valve could remain open while attempting to light the kiln.  This resulted in natural gas accumulating in the kiln chamber.</a:t>
            </a:r>
          </a:p>
          <a:p>
            <a:endParaRPr lang="en-US" u="sng" dirty="0" smtClean="0"/>
          </a:p>
          <a:p>
            <a:r>
              <a:rPr lang="en-US" u="sng" dirty="0" smtClean="0"/>
              <a:t>Corrective Action</a:t>
            </a:r>
            <a:r>
              <a:rPr lang="en-US" dirty="0" smtClean="0"/>
              <a:t>: New procedures were implemented that require purging after flame failure.  The new procedures also specify the max time the secondary gas valve can remain open when attempting to light the kiln.  The length of time the gas valve is open is not to exceed 15 seconds.  All affected miners have been trained in these new procedures.  </a:t>
            </a:r>
          </a:p>
          <a:p>
            <a:endParaRPr lang="en-US" u="sng" dirty="0" smtClean="0"/>
          </a:p>
          <a:p>
            <a:r>
              <a:rPr lang="en-US" u="sng" dirty="0" smtClean="0"/>
              <a:t>Root Cause</a:t>
            </a:r>
            <a:r>
              <a:rPr lang="en-US" dirty="0" smtClean="0"/>
              <a:t>: The operator did not ensure the victim was properly trained in the task of lighting kilns.</a:t>
            </a:r>
          </a:p>
          <a:p>
            <a:r>
              <a:rPr lang="en-US" u="sng" dirty="0" smtClean="0"/>
              <a:t>Corrective Action</a:t>
            </a:r>
            <a:r>
              <a:rPr lang="en-US" dirty="0" smtClean="0"/>
              <a:t>: All affected miners have been task trained in new kiln lighting procedures.</a:t>
            </a:r>
          </a:p>
          <a:p>
            <a:endParaRPr lang="en-US" dirty="0" smtClean="0"/>
          </a:p>
          <a:p>
            <a:r>
              <a:rPr lang="en-US" u="sng" dirty="0" smtClean="0"/>
              <a:t>Root Cause</a:t>
            </a:r>
            <a:r>
              <a:rPr lang="en-US" dirty="0" smtClean="0"/>
              <a:t>: Proper PPE and clothing were not required to be used while lighting the kiln.</a:t>
            </a:r>
          </a:p>
          <a:p>
            <a:r>
              <a:rPr lang="en-US" u="sng" dirty="0" smtClean="0"/>
              <a:t>Corrective Action</a:t>
            </a:r>
            <a:r>
              <a:rPr lang="en-US" dirty="0" smtClean="0"/>
              <a:t>: Proper PPE and clothing have been provided and are required to be worn when lighting the kiln.  This PPE includes an arc flash protective suit with hood and leg extensions, heat resistant gloves, safety glasses, and steel-toed boots. </a:t>
            </a:r>
          </a:p>
          <a:p>
            <a:endParaRPr lang="en-US" u="sng" dirty="0" smtClean="0"/>
          </a:p>
          <a:p>
            <a:r>
              <a:rPr lang="en-US" u="sng" dirty="0" smtClean="0"/>
              <a:t>Root Cause</a:t>
            </a:r>
            <a:r>
              <a:rPr lang="en-US" dirty="0" smtClean="0"/>
              <a:t>: The mine operator’s procedures required miners to be positioned in front of an open kiln access door while lighting the kiln.</a:t>
            </a:r>
          </a:p>
          <a:p>
            <a:r>
              <a:rPr lang="en-US" u="sng" dirty="0" smtClean="0"/>
              <a:t>Corrective Action</a:t>
            </a:r>
            <a:r>
              <a:rPr lang="en-US" dirty="0" smtClean="0"/>
              <a:t>: The mine operator developed procedures that require the miner to insert a rod with lit flare through a tube that extends into the chamber.  The rod is clamped in place and the miner moves to a safe location before gas is applied.  The kiln access door remains closed.</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24</a:t>
            </a:fld>
            <a:endParaRPr lang="en-US"/>
          </a:p>
        </p:txBody>
      </p:sp>
    </p:spTree>
    <p:extLst>
      <p:ext uri="{BB962C8B-B14F-4D97-AF65-F5344CB8AC3E}">
        <p14:creationId xmlns:p14="http://schemas.microsoft.com/office/powerpoint/2010/main" val="1109959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Regulations Cited</a:t>
            </a:r>
            <a:r>
              <a:rPr lang="en-US" dirty="0" smtClean="0"/>
              <a:t>:</a:t>
            </a:r>
            <a:r>
              <a:rPr lang="en-US" baseline="0" dirty="0" smtClean="0"/>
              <a:t> 56.15006 and 46.7(a)</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25</a:t>
            </a:fld>
            <a:endParaRPr lang="en-US"/>
          </a:p>
        </p:txBody>
      </p:sp>
    </p:spTree>
    <p:extLst>
      <p:ext uri="{BB962C8B-B14F-4D97-AF65-F5344CB8AC3E}">
        <p14:creationId xmlns:p14="http://schemas.microsoft.com/office/powerpoint/2010/main" val="394681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Other Best Practices</a:t>
            </a:r>
            <a:r>
              <a:rPr lang="en-US" dirty="0" smtClean="0"/>
              <a:t>: </a:t>
            </a:r>
          </a:p>
          <a:p>
            <a:pPr marL="171450" indent="-171450">
              <a:buFont typeface="Arial" panose="020B0604020202020204" pitchFamily="34" charset="0"/>
              <a:buChar char="•"/>
            </a:pPr>
            <a:r>
              <a:rPr lang="en-US" dirty="0" smtClean="0"/>
              <a:t>Process equipment and systems should be properly designed and completely installed prior to use.</a:t>
            </a:r>
          </a:p>
          <a:p>
            <a:pPr marL="171450" indent="-171450">
              <a:buFont typeface="Arial" panose="020B0604020202020204" pitchFamily="34" charset="0"/>
              <a:buChar char="•"/>
            </a:pPr>
            <a:r>
              <a:rPr lang="en-US" dirty="0" err="1" smtClean="0"/>
              <a:t>Inerting</a:t>
            </a:r>
            <a:r>
              <a:rPr lang="en-US" dirty="0" smtClean="0"/>
              <a:t> systems should be properly designed, installed, adequately filled, and maintained.</a:t>
            </a:r>
          </a:p>
          <a:p>
            <a:pPr marL="171450" indent="-171450">
              <a:buFont typeface="Arial" panose="020B0604020202020204" pitchFamily="34" charset="0"/>
              <a:buChar char="•"/>
            </a:pPr>
            <a:r>
              <a:rPr lang="en-US" dirty="0" smtClean="0"/>
              <a:t>Do not work in areas where concentrations of vapors can be immediately fatal (Lower Explosive Limit), Immediately Dangerous to Life or Health, or where they exceed permissible exposure limits (PELs) to produce adverse health effects.</a:t>
            </a:r>
          </a:p>
          <a:p>
            <a:pPr marL="171450" indent="-171450">
              <a:buFont typeface="Arial" panose="020B0604020202020204" pitchFamily="34" charset="0"/>
              <a:buChar char="•"/>
            </a:pPr>
            <a:r>
              <a:rPr lang="en-US" dirty="0" smtClean="0"/>
              <a:t>Minimize or eliminate hazards by using appropriate engineering and administrative controls.</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26</a:t>
            </a:fld>
            <a:endParaRPr lang="en-US"/>
          </a:p>
        </p:txBody>
      </p:sp>
    </p:spTree>
    <p:extLst>
      <p:ext uri="{BB962C8B-B14F-4D97-AF65-F5344CB8AC3E}">
        <p14:creationId xmlns:p14="http://schemas.microsoft.com/office/powerpoint/2010/main" val="299476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27</a:t>
            </a:fld>
            <a:endParaRPr lang="en-US"/>
          </a:p>
        </p:txBody>
      </p:sp>
    </p:spTree>
    <p:extLst>
      <p:ext uri="{BB962C8B-B14F-4D97-AF65-F5344CB8AC3E}">
        <p14:creationId xmlns:p14="http://schemas.microsoft.com/office/powerpoint/2010/main" val="53824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fatally injured when his truck traveled over a berm and into an impoundment of water.  Divers recovered the victim in 20 feet of water.</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28</a:t>
            </a:fld>
            <a:endParaRPr lang="en-US"/>
          </a:p>
        </p:txBody>
      </p:sp>
    </p:spTree>
    <p:extLst>
      <p:ext uri="{BB962C8B-B14F-4D97-AF65-F5344CB8AC3E}">
        <p14:creationId xmlns:p14="http://schemas.microsoft.com/office/powerpoint/2010/main" val="265138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no root causes listed in the fatal report.</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29</a:t>
            </a:fld>
            <a:endParaRPr lang="en-US"/>
          </a:p>
        </p:txBody>
      </p:sp>
    </p:spTree>
    <p:extLst>
      <p:ext uri="{BB962C8B-B14F-4D97-AF65-F5344CB8AC3E}">
        <p14:creationId xmlns:p14="http://schemas.microsoft.com/office/powerpoint/2010/main" val="1235059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 Cited:</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30</a:t>
            </a:fld>
            <a:endParaRPr lang="en-US"/>
          </a:p>
        </p:txBody>
      </p:sp>
    </p:spTree>
    <p:extLst>
      <p:ext uri="{BB962C8B-B14F-4D97-AF65-F5344CB8AC3E}">
        <p14:creationId xmlns:p14="http://schemas.microsoft.com/office/powerpoint/2010/main" val="375262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20s = 4 (4, 9, 11, 13)</a:t>
            </a:r>
          </a:p>
          <a:p>
            <a:r>
              <a:rPr lang="en-US" baseline="0" dirty="0" smtClean="0"/>
              <a:t>30s = 1 (1)</a:t>
            </a:r>
          </a:p>
          <a:p>
            <a:r>
              <a:rPr lang="en-US" baseline="0" dirty="0" smtClean="0"/>
              <a:t>40s = 5 (6, 10, 14, 15, 16)</a:t>
            </a:r>
          </a:p>
          <a:p>
            <a:r>
              <a:rPr lang="en-US" baseline="0" dirty="0" smtClean="0"/>
              <a:t>50s = 1 (2)</a:t>
            </a:r>
          </a:p>
          <a:p>
            <a:r>
              <a:rPr lang="en-US" baseline="0" dirty="0" smtClean="0"/>
              <a:t>60+ = 4 (3, 5, 7, 12)</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4</a:t>
            </a:fld>
            <a:endParaRPr lang="en-US"/>
          </a:p>
        </p:txBody>
      </p:sp>
    </p:spTree>
    <p:extLst>
      <p:ext uri="{BB962C8B-B14F-4D97-AF65-F5344CB8AC3E}">
        <p14:creationId xmlns:p14="http://schemas.microsoft.com/office/powerpoint/2010/main" val="2024648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Other Best Practices</a:t>
            </a:r>
            <a:r>
              <a:rPr lang="en-US" dirty="0" smtClean="0"/>
              <a:t>: </a:t>
            </a:r>
          </a:p>
          <a:p>
            <a:pPr marL="171450" indent="-171450">
              <a:buFont typeface="Arial" panose="020B0604020202020204" pitchFamily="34" charset="0"/>
              <a:buChar char="•"/>
            </a:pPr>
            <a:r>
              <a:rPr lang="en-US" dirty="0" smtClean="0"/>
              <a:t>Consider storing personal flotation devices in equipment that is being operated near water.</a:t>
            </a:r>
          </a:p>
          <a:p>
            <a:pPr marL="171450" indent="-171450">
              <a:buFont typeface="Arial" panose="020B0604020202020204" pitchFamily="34" charset="0"/>
              <a:buChar char="•"/>
            </a:pPr>
            <a:r>
              <a:rPr lang="en-US" dirty="0" smtClean="0"/>
              <a:t>Ensure that all exits from cabs on mobile equipment, including alternate and emergency exits, are maintained and operable.</a:t>
            </a:r>
          </a:p>
          <a:p>
            <a:pPr marL="171450" indent="-171450">
              <a:buFont typeface="Arial" panose="020B0604020202020204" pitchFamily="34" charset="0"/>
              <a:buChar char="•"/>
            </a:pPr>
            <a:r>
              <a:rPr lang="en-US" dirty="0" smtClean="0"/>
              <a:t>Use seat belts when operating mobile equipment.</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31</a:t>
            </a:fld>
            <a:endParaRPr lang="en-US"/>
          </a:p>
        </p:txBody>
      </p:sp>
    </p:spTree>
    <p:extLst>
      <p:ext uri="{BB962C8B-B14F-4D97-AF65-F5344CB8AC3E}">
        <p14:creationId xmlns:p14="http://schemas.microsoft.com/office/powerpoint/2010/main" val="310097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32</a:t>
            </a:fld>
            <a:endParaRPr lang="en-US"/>
          </a:p>
        </p:txBody>
      </p:sp>
    </p:spTree>
    <p:extLst>
      <p:ext uri="{BB962C8B-B14F-4D97-AF65-F5344CB8AC3E}">
        <p14:creationId xmlns:p14="http://schemas.microsoft.com/office/powerpoint/2010/main" val="3371321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fatally injured while trying to stop runaway railcars.  The miner ran to the front of a set of moving railcars and jumped on in order to set the hand brake.  The miner then attempted to jump clear and was fatally injured when he was run over by the moving railcars.</a:t>
            </a:r>
          </a:p>
        </p:txBody>
      </p:sp>
      <p:sp>
        <p:nvSpPr>
          <p:cNvPr id="4" name="Slide Number Placeholder 3"/>
          <p:cNvSpPr>
            <a:spLocks noGrp="1"/>
          </p:cNvSpPr>
          <p:nvPr>
            <p:ph type="sldNum" sz="quarter" idx="10"/>
          </p:nvPr>
        </p:nvSpPr>
        <p:spPr/>
        <p:txBody>
          <a:bodyPr/>
          <a:lstStyle/>
          <a:p>
            <a:fld id="{3B049AAE-764A-4350-BBE2-7466B8B2C45F}" type="slidenum">
              <a:rPr lang="en-US" smtClean="0"/>
              <a:t>33</a:t>
            </a:fld>
            <a:endParaRPr lang="en-US"/>
          </a:p>
        </p:txBody>
      </p:sp>
    </p:spTree>
    <p:extLst>
      <p:ext uri="{BB962C8B-B14F-4D97-AF65-F5344CB8AC3E}">
        <p14:creationId xmlns:p14="http://schemas.microsoft.com/office/powerpoint/2010/main" val="1605119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Root Causes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accident occurred because the operator did not block or set the manual handbrakes to prevent uncontrolled movement of the two railcars.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operator did not ensure the victim received new task training for work that he had no previous experience performing.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34</a:t>
            </a:fld>
            <a:endParaRPr lang="en-US"/>
          </a:p>
        </p:txBody>
      </p:sp>
    </p:spTree>
    <p:extLst>
      <p:ext uri="{BB962C8B-B14F-4D97-AF65-F5344CB8AC3E}">
        <p14:creationId xmlns:p14="http://schemas.microsoft.com/office/powerpoint/2010/main" val="1955171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Regulations Cited</a:t>
            </a:r>
            <a:r>
              <a:rPr lang="en-US" sz="1200" kern="1200" dirty="0" smtClean="0">
                <a:solidFill>
                  <a:schemeClr val="tx1"/>
                </a:solidFill>
                <a:effectLst/>
                <a:latin typeface="+mn-lt"/>
                <a:ea typeface="+mn-ea"/>
                <a:cs typeface="+mn-cs"/>
              </a:rPr>
              <a:t>:  46.7 and 56.14217</a:t>
            </a:r>
          </a:p>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35</a:t>
            </a:fld>
            <a:endParaRPr lang="en-US"/>
          </a:p>
        </p:txBody>
      </p:sp>
    </p:spTree>
    <p:extLst>
      <p:ext uri="{BB962C8B-B14F-4D97-AF65-F5344CB8AC3E}">
        <p14:creationId xmlns:p14="http://schemas.microsoft.com/office/powerpoint/2010/main" val="863709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36</a:t>
            </a:fld>
            <a:endParaRPr lang="en-US"/>
          </a:p>
        </p:txBody>
      </p:sp>
    </p:spTree>
    <p:extLst>
      <p:ext uri="{BB962C8B-B14F-4D97-AF65-F5344CB8AC3E}">
        <p14:creationId xmlns:p14="http://schemas.microsoft.com/office/powerpoint/2010/main" val="2802500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37</a:t>
            </a:fld>
            <a:endParaRPr lang="en-US"/>
          </a:p>
        </p:txBody>
      </p:sp>
    </p:spTree>
    <p:extLst>
      <p:ext uri="{BB962C8B-B14F-4D97-AF65-F5344CB8AC3E}">
        <p14:creationId xmlns:p14="http://schemas.microsoft.com/office/powerpoint/2010/main" val="1710649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 was fatally injured while dismantling a portable crusher. The front-end loader was placing a 20-foot long steel tube onto the screen feed conveyor. The front-end loader operator lowered the bucket and crushed the victim against the conveyor structure.</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38</a:t>
            </a:fld>
            <a:endParaRPr lang="en-US"/>
          </a:p>
        </p:txBody>
      </p:sp>
    </p:spTree>
    <p:extLst>
      <p:ext uri="{BB962C8B-B14F-4D97-AF65-F5344CB8AC3E}">
        <p14:creationId xmlns:p14="http://schemas.microsoft.com/office/powerpoint/2010/main" val="2364080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Root Cause</a:t>
            </a:r>
            <a:r>
              <a:rPr lang="en-US" dirty="0" smtClean="0"/>
              <a:t>:  Management did not have policies, procedures and controls to prevent miners from working under suspended loads.</a:t>
            </a:r>
          </a:p>
          <a:p>
            <a:r>
              <a:rPr lang="en-US" u="sng" dirty="0" smtClean="0"/>
              <a:t>Corrective Action</a:t>
            </a:r>
            <a:r>
              <a:rPr lang="en-US" dirty="0" smtClean="0"/>
              <a:t>: The company developed policies, procedures, and new training materials to prevent miners from working under raised equipment buckets.  The workforce at the mine was retrained using the new policies, procedures, and training materials, with additional emphasis on not working under suspended loads.</a:t>
            </a:r>
          </a:p>
          <a:p>
            <a:endParaRPr lang="en-US" u="sng" dirty="0" smtClean="0"/>
          </a:p>
          <a:p>
            <a:r>
              <a:rPr lang="en-US" u="sng" dirty="0" smtClean="0"/>
              <a:t>Root Cause</a:t>
            </a:r>
            <a:r>
              <a:rPr lang="en-US" dirty="0" smtClean="0"/>
              <a:t>:  Management did not have policies, procedures and controls to require miners use taglines to control suspended loads.</a:t>
            </a:r>
          </a:p>
          <a:p>
            <a:r>
              <a:rPr lang="en-US" u="sng" dirty="0" smtClean="0"/>
              <a:t>Corrective Action</a:t>
            </a:r>
            <a:r>
              <a:rPr lang="en-US" dirty="0" smtClean="0"/>
              <a:t>: The company developed policies, procedures, and new training materials to use taglines to control suspended loads.  The workforce at the mine was retrained using the new policies, procedures, and training materials, with additional emphasis on not working under suspended loads.</a:t>
            </a:r>
          </a:p>
          <a:p>
            <a:endParaRPr lang="en-US" u="sng" dirty="0" smtClean="0"/>
          </a:p>
          <a:p>
            <a:r>
              <a:rPr lang="en-US" u="sng" dirty="0" smtClean="0"/>
              <a:t>Best Practice</a:t>
            </a:r>
            <a:r>
              <a:rPr lang="en-US" dirty="0" smtClean="0"/>
              <a:t>:  Proximity detection technology exist today which can prevent this type of injury. Consideration should be given to the use of this technology whereby an incident between the operator and other employees does not result in a fatality.</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39</a:t>
            </a:fld>
            <a:endParaRPr lang="en-US"/>
          </a:p>
        </p:txBody>
      </p:sp>
    </p:spTree>
    <p:extLst>
      <p:ext uri="{BB962C8B-B14F-4D97-AF65-F5344CB8AC3E}">
        <p14:creationId xmlns:p14="http://schemas.microsoft.com/office/powerpoint/2010/main" val="4097002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Regulations Cited</a:t>
            </a:r>
            <a:r>
              <a:rPr lang="en-US" dirty="0" smtClean="0"/>
              <a:t>: 56.9317 and 56.16007</a:t>
            </a:r>
          </a:p>
        </p:txBody>
      </p:sp>
      <p:sp>
        <p:nvSpPr>
          <p:cNvPr id="4" name="Slide Number Placeholder 3"/>
          <p:cNvSpPr>
            <a:spLocks noGrp="1"/>
          </p:cNvSpPr>
          <p:nvPr>
            <p:ph type="sldNum" sz="quarter" idx="10"/>
          </p:nvPr>
        </p:nvSpPr>
        <p:spPr/>
        <p:txBody>
          <a:bodyPr/>
          <a:lstStyle/>
          <a:p>
            <a:fld id="{3B049AAE-764A-4350-BBE2-7466B8B2C45F}" type="slidenum">
              <a:rPr lang="en-US" smtClean="0"/>
              <a:t>40</a:t>
            </a:fld>
            <a:endParaRPr lang="en-US"/>
          </a:p>
        </p:txBody>
      </p:sp>
    </p:spTree>
    <p:extLst>
      <p:ext uri="{BB962C8B-B14F-4D97-AF65-F5344CB8AC3E}">
        <p14:creationId xmlns:p14="http://schemas.microsoft.com/office/powerpoint/2010/main" val="367716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a year </a:t>
            </a:r>
            <a:r>
              <a:rPr lang="en-US" dirty="0" err="1" smtClean="0"/>
              <a:t>exp</a:t>
            </a:r>
            <a:r>
              <a:rPr lang="en-US" dirty="0" smtClean="0"/>
              <a:t> = 4 (4, 6, 11, 13)</a:t>
            </a:r>
          </a:p>
          <a:p>
            <a:r>
              <a:rPr lang="en-US" dirty="0" smtClean="0"/>
              <a:t>1-9 years </a:t>
            </a:r>
            <a:r>
              <a:rPr lang="en-US" dirty="0" err="1" smtClean="0"/>
              <a:t>exp</a:t>
            </a:r>
            <a:r>
              <a:rPr lang="en-US" dirty="0" smtClean="0"/>
              <a:t> = 5 (1, 5, 9, 15, 16)</a:t>
            </a:r>
          </a:p>
          <a:p>
            <a:r>
              <a:rPr lang="en-US" dirty="0" smtClean="0"/>
              <a:t>10-19 years </a:t>
            </a:r>
            <a:r>
              <a:rPr lang="en-US" dirty="0" err="1" smtClean="0"/>
              <a:t>exp</a:t>
            </a:r>
            <a:r>
              <a:rPr lang="en-US" dirty="0" smtClean="0"/>
              <a:t> = 3 (2, 12, 14)</a:t>
            </a:r>
          </a:p>
          <a:p>
            <a:r>
              <a:rPr lang="en-US" dirty="0" smtClean="0"/>
              <a:t>20+ years </a:t>
            </a:r>
            <a:r>
              <a:rPr lang="en-US" dirty="0" err="1" smtClean="0"/>
              <a:t>exp</a:t>
            </a:r>
            <a:r>
              <a:rPr lang="en-US" dirty="0" smtClean="0"/>
              <a:t> = 3 (3, 7, 10)</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5</a:t>
            </a:fld>
            <a:endParaRPr lang="en-US"/>
          </a:p>
        </p:txBody>
      </p:sp>
    </p:spTree>
    <p:extLst>
      <p:ext uri="{BB962C8B-B14F-4D97-AF65-F5344CB8AC3E}">
        <p14:creationId xmlns:p14="http://schemas.microsoft.com/office/powerpoint/2010/main" val="427982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41</a:t>
            </a:fld>
            <a:endParaRPr lang="en-US"/>
          </a:p>
        </p:txBody>
      </p:sp>
    </p:spTree>
    <p:extLst>
      <p:ext uri="{BB962C8B-B14F-4D97-AF65-F5344CB8AC3E}">
        <p14:creationId xmlns:p14="http://schemas.microsoft.com/office/powerpoint/2010/main" val="4264066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42</a:t>
            </a:fld>
            <a:endParaRPr lang="en-US"/>
          </a:p>
        </p:txBody>
      </p:sp>
    </p:spTree>
    <p:extLst>
      <p:ext uri="{BB962C8B-B14F-4D97-AF65-F5344CB8AC3E}">
        <p14:creationId xmlns:p14="http://schemas.microsoft.com/office/powerpoint/2010/main" val="2888728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43</a:t>
            </a:fld>
            <a:endParaRPr lang="en-US"/>
          </a:p>
        </p:txBody>
      </p:sp>
    </p:spTree>
    <p:extLst>
      <p:ext uri="{BB962C8B-B14F-4D97-AF65-F5344CB8AC3E}">
        <p14:creationId xmlns:p14="http://schemas.microsoft.com/office/powerpoint/2010/main" val="3118232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 was fatally injured while cleaning a snub pulley.  The victim was working from an aerial lift located under the belt conveyor when he became entangled in the conveyor pulley.</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44</a:t>
            </a:fld>
            <a:endParaRPr lang="en-US"/>
          </a:p>
        </p:txBody>
      </p:sp>
    </p:spTree>
    <p:extLst>
      <p:ext uri="{BB962C8B-B14F-4D97-AF65-F5344CB8AC3E}">
        <p14:creationId xmlns:p14="http://schemas.microsoft.com/office/powerpoint/2010/main" val="3247883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Root Causes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Management did not establish policies and procedures to ensure proper cleaning of the conveyor components at the mine, including the take-up bend pulleys on the No. 3 tunnel belt conveyor.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No. 3 Tunnel Belt Conveyor was not de-energized, locked out, or blocked against hazardous motion prior to the victim performing a maintenance task (manually cleaning the take-up bend pulley).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Management did not provide all of the required 30 CFR Part 46 training to the victim who was hired as a new miner.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B2CB01-7A5C-424C-9DE1-4EC641586641}" type="slidenum">
              <a:rPr lang="en-US" smtClean="0"/>
              <a:t>45</a:t>
            </a:fld>
            <a:endParaRPr lang="en-US"/>
          </a:p>
        </p:txBody>
      </p:sp>
    </p:spTree>
    <p:extLst>
      <p:ext uri="{BB962C8B-B14F-4D97-AF65-F5344CB8AC3E}">
        <p14:creationId xmlns:p14="http://schemas.microsoft.com/office/powerpoint/2010/main" val="1589282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Regulations Cited</a:t>
            </a:r>
            <a:r>
              <a:rPr lang="en-US" sz="1200" kern="1200" dirty="0" smtClean="0">
                <a:solidFill>
                  <a:schemeClr val="tx1"/>
                </a:solidFill>
                <a:effectLst/>
                <a:latin typeface="+mn-lt"/>
                <a:ea typeface="+mn-ea"/>
                <a:cs typeface="+mn-cs"/>
              </a:rPr>
              <a:t>:  46.7, 56.14105, and 56.14202</a:t>
            </a:r>
          </a:p>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46</a:t>
            </a:fld>
            <a:endParaRPr lang="en-US"/>
          </a:p>
        </p:txBody>
      </p:sp>
    </p:spTree>
    <p:extLst>
      <p:ext uri="{BB962C8B-B14F-4D97-AF65-F5344CB8AC3E}">
        <p14:creationId xmlns:p14="http://schemas.microsoft.com/office/powerpoint/2010/main" val="3927092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47</a:t>
            </a:fld>
            <a:endParaRPr lang="en-US"/>
          </a:p>
        </p:txBody>
      </p:sp>
    </p:spTree>
    <p:extLst>
      <p:ext uri="{BB962C8B-B14F-4D97-AF65-F5344CB8AC3E}">
        <p14:creationId xmlns:p14="http://schemas.microsoft.com/office/powerpoint/2010/main" val="2245051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48</a:t>
            </a:fld>
            <a:endParaRPr lang="en-US"/>
          </a:p>
        </p:txBody>
      </p:sp>
    </p:spTree>
    <p:extLst>
      <p:ext uri="{BB962C8B-B14F-4D97-AF65-F5344CB8AC3E}">
        <p14:creationId xmlns:p14="http://schemas.microsoft.com/office/powerpoint/2010/main" val="2119923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victim was fatally injured when struck by stemming sand ejected from a borehole.  While conducting a blasting operation in a new vertical raise, a contract foreman was attempting to clean out a previously blasted vertical borehole with high-pressure air.  A sudden release of energy forced stemming sand from the bottom of the borehole, striking the miner.</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49</a:t>
            </a:fld>
            <a:endParaRPr lang="en-US"/>
          </a:p>
        </p:txBody>
      </p:sp>
    </p:spTree>
    <p:extLst>
      <p:ext uri="{BB962C8B-B14F-4D97-AF65-F5344CB8AC3E}">
        <p14:creationId xmlns:p14="http://schemas.microsoft.com/office/powerpoint/2010/main" val="265599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50</a:t>
            </a:fld>
            <a:endParaRPr lang="en-US"/>
          </a:p>
        </p:txBody>
      </p:sp>
    </p:spTree>
    <p:extLst>
      <p:ext uri="{BB962C8B-B14F-4D97-AF65-F5344CB8AC3E}">
        <p14:creationId xmlns:p14="http://schemas.microsoft.com/office/powerpoint/2010/main" val="319933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a year </a:t>
            </a:r>
            <a:r>
              <a:rPr lang="en-US" dirty="0" err="1" smtClean="0"/>
              <a:t>exp</a:t>
            </a:r>
            <a:r>
              <a:rPr lang="en-US" dirty="0" smtClean="0"/>
              <a:t> = 7 (1, 4, 6, 10, 11, 13, 14)</a:t>
            </a:r>
          </a:p>
          <a:p>
            <a:r>
              <a:rPr lang="en-US" dirty="0" smtClean="0"/>
              <a:t>1-9 years </a:t>
            </a:r>
            <a:r>
              <a:rPr lang="en-US" dirty="0" err="1" smtClean="0"/>
              <a:t>exp</a:t>
            </a:r>
            <a:r>
              <a:rPr lang="en-US" dirty="0" smtClean="0"/>
              <a:t> = 5 (3, 5, 9, 15, 16)</a:t>
            </a:r>
          </a:p>
          <a:p>
            <a:r>
              <a:rPr lang="en-US" dirty="0" smtClean="0"/>
              <a:t>10-19 years </a:t>
            </a:r>
            <a:r>
              <a:rPr lang="en-US" dirty="0" err="1" smtClean="0"/>
              <a:t>exp</a:t>
            </a:r>
            <a:r>
              <a:rPr lang="en-US" dirty="0" smtClean="0"/>
              <a:t> = 2 (2, 12)</a:t>
            </a:r>
          </a:p>
          <a:p>
            <a:r>
              <a:rPr lang="en-US" dirty="0" smtClean="0"/>
              <a:t>20+ years </a:t>
            </a:r>
            <a:r>
              <a:rPr lang="en-US" dirty="0" err="1" smtClean="0"/>
              <a:t>exp</a:t>
            </a:r>
            <a:r>
              <a:rPr lang="en-US" dirty="0" smtClean="0"/>
              <a:t> = 1 (7)</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6</a:t>
            </a:fld>
            <a:endParaRPr lang="en-US"/>
          </a:p>
        </p:txBody>
      </p:sp>
    </p:spTree>
    <p:extLst>
      <p:ext uri="{BB962C8B-B14F-4D97-AF65-F5344CB8AC3E}">
        <p14:creationId xmlns:p14="http://schemas.microsoft.com/office/powerpoint/2010/main" val="425445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51</a:t>
            </a:fld>
            <a:endParaRPr lang="en-US"/>
          </a:p>
        </p:txBody>
      </p:sp>
    </p:spTree>
    <p:extLst>
      <p:ext uri="{BB962C8B-B14F-4D97-AF65-F5344CB8AC3E}">
        <p14:creationId xmlns:p14="http://schemas.microsoft.com/office/powerpoint/2010/main" val="3477557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52</a:t>
            </a:fld>
            <a:endParaRPr lang="en-US"/>
          </a:p>
        </p:txBody>
      </p:sp>
    </p:spTree>
    <p:extLst>
      <p:ext uri="{BB962C8B-B14F-4D97-AF65-F5344CB8AC3E}">
        <p14:creationId xmlns:p14="http://schemas.microsoft.com/office/powerpoint/2010/main" val="2753104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victim was fatally injured as a result of falling from on top of a previously cut block of granite.  The victim was in the process of separating the cut block of granite from the highwall when the cut block suddenly slid out.  The movement caused the miner, who was not wearing fall protection, to lose his balance and fall between the rock and the highwall causing fatal injuries.</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53</a:t>
            </a:fld>
            <a:endParaRPr lang="en-US"/>
          </a:p>
        </p:txBody>
      </p:sp>
    </p:spTree>
    <p:extLst>
      <p:ext uri="{BB962C8B-B14F-4D97-AF65-F5344CB8AC3E}">
        <p14:creationId xmlns:p14="http://schemas.microsoft.com/office/powerpoint/2010/main" val="1120812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54</a:t>
            </a:fld>
            <a:endParaRPr lang="en-US"/>
          </a:p>
        </p:txBody>
      </p:sp>
    </p:spTree>
    <p:extLst>
      <p:ext uri="{BB962C8B-B14F-4D97-AF65-F5344CB8AC3E}">
        <p14:creationId xmlns:p14="http://schemas.microsoft.com/office/powerpoint/2010/main" val="39372923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Other</a:t>
            </a:r>
            <a:r>
              <a:rPr lang="en-US" u="sng" baseline="0" dirty="0" smtClean="0"/>
              <a:t> Best Practices</a:t>
            </a:r>
            <a:r>
              <a:rPr lang="en-US" baseline="0" dirty="0" smtClean="0"/>
              <a:t>:</a:t>
            </a:r>
          </a:p>
          <a:p>
            <a:r>
              <a:rPr lang="en-US" dirty="0" smtClean="0"/>
              <a:t>Discuss work procedures and identify all hazards associated with working near </a:t>
            </a:r>
            <a:r>
              <a:rPr lang="en-US" dirty="0" err="1" smtClean="0"/>
              <a:t>highwalls</a:t>
            </a:r>
            <a:r>
              <a:rPr lang="en-US" dirty="0" smtClean="0"/>
              <a:t> along with the methods to protect personnel.</a:t>
            </a:r>
          </a:p>
          <a:p>
            <a:r>
              <a:rPr lang="en-US" dirty="0" smtClean="0"/>
              <a:t>Do not place yourself in a position that will expose you to hazards while performing work tasks.</a:t>
            </a:r>
          </a:p>
        </p:txBody>
      </p:sp>
      <p:sp>
        <p:nvSpPr>
          <p:cNvPr id="4" name="Slide Number Placeholder 3"/>
          <p:cNvSpPr>
            <a:spLocks noGrp="1"/>
          </p:cNvSpPr>
          <p:nvPr>
            <p:ph type="sldNum" sz="quarter" idx="10"/>
          </p:nvPr>
        </p:nvSpPr>
        <p:spPr/>
        <p:txBody>
          <a:bodyPr/>
          <a:lstStyle/>
          <a:p>
            <a:fld id="{3B049AAE-764A-4350-BBE2-7466B8B2C45F}" type="slidenum">
              <a:rPr lang="en-US" smtClean="0"/>
              <a:t>55</a:t>
            </a:fld>
            <a:endParaRPr lang="en-US"/>
          </a:p>
        </p:txBody>
      </p:sp>
    </p:spTree>
    <p:extLst>
      <p:ext uri="{BB962C8B-B14F-4D97-AF65-F5344CB8AC3E}">
        <p14:creationId xmlns:p14="http://schemas.microsoft.com/office/powerpoint/2010/main" val="3117125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56</a:t>
            </a:fld>
            <a:endParaRPr lang="en-US"/>
          </a:p>
        </p:txBody>
      </p:sp>
    </p:spTree>
    <p:extLst>
      <p:ext uri="{BB962C8B-B14F-4D97-AF65-F5344CB8AC3E}">
        <p14:creationId xmlns:p14="http://schemas.microsoft.com/office/powerpoint/2010/main" val="2743565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fatally injured when he lost control of the haul truck he was driving.  The victim was operating a haul truck down a steep grade and traveled through a berm and over a short drop-off.  The victim was not wearing a seat belt.</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57</a:t>
            </a:fld>
            <a:endParaRPr lang="en-US"/>
          </a:p>
        </p:txBody>
      </p:sp>
    </p:spTree>
    <p:extLst>
      <p:ext uri="{BB962C8B-B14F-4D97-AF65-F5344CB8AC3E}">
        <p14:creationId xmlns:p14="http://schemas.microsoft.com/office/powerpoint/2010/main" val="1467626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p>
          <a:p>
            <a:endParaRPr lang="en-US" baseline="0" dirty="0" smtClean="0"/>
          </a:p>
          <a:p>
            <a:r>
              <a:rPr lang="en-US" baseline="0" dirty="0" smtClean="0"/>
              <a:t>Root Cause:</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58</a:t>
            </a:fld>
            <a:endParaRPr lang="en-US"/>
          </a:p>
        </p:txBody>
      </p:sp>
    </p:spTree>
    <p:extLst>
      <p:ext uri="{BB962C8B-B14F-4D97-AF65-F5344CB8AC3E}">
        <p14:creationId xmlns:p14="http://schemas.microsoft.com/office/powerpoint/2010/main" val="1645269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a:t>
            </a:r>
            <a:r>
              <a:rPr lang="en-US" baseline="0" dirty="0" smtClean="0"/>
              <a:t> not available yet.</a:t>
            </a:r>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59</a:t>
            </a:fld>
            <a:endParaRPr lang="en-US"/>
          </a:p>
        </p:txBody>
      </p:sp>
    </p:spTree>
    <p:extLst>
      <p:ext uri="{BB962C8B-B14F-4D97-AF65-F5344CB8AC3E}">
        <p14:creationId xmlns:p14="http://schemas.microsoft.com/office/powerpoint/2010/main" val="19803271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60</a:t>
            </a:fld>
            <a:endParaRPr lang="en-US"/>
          </a:p>
        </p:txBody>
      </p:sp>
    </p:spTree>
    <p:extLst>
      <p:ext uri="{BB962C8B-B14F-4D97-AF65-F5344CB8AC3E}">
        <p14:creationId xmlns:p14="http://schemas.microsoft.com/office/powerpoint/2010/main" val="96381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a:t>
            </a:r>
            <a:r>
              <a:rPr lang="en-US" baseline="30000" dirty="0" smtClean="0"/>
              <a:t>st</a:t>
            </a:r>
            <a:r>
              <a:rPr lang="en-US" baseline="0" dirty="0" smtClean="0"/>
              <a:t> Shift = 9 (2, 3, 5, 6, 10, 11, 12, 13, 16)</a:t>
            </a:r>
          </a:p>
          <a:p>
            <a:r>
              <a:rPr lang="en-US" baseline="0" dirty="0" smtClean="0"/>
              <a:t>2</a:t>
            </a:r>
            <a:r>
              <a:rPr lang="en-US" baseline="30000" dirty="0" smtClean="0"/>
              <a:t>nd</a:t>
            </a:r>
            <a:r>
              <a:rPr lang="en-US" baseline="0" dirty="0" smtClean="0"/>
              <a:t> Shift = 3 (1, 4, 14)</a:t>
            </a:r>
          </a:p>
          <a:p>
            <a:r>
              <a:rPr lang="en-US" baseline="0" dirty="0" smtClean="0"/>
              <a:t>3</a:t>
            </a:r>
            <a:r>
              <a:rPr lang="en-US" baseline="30000" dirty="0" smtClean="0"/>
              <a:t>rd</a:t>
            </a:r>
            <a:r>
              <a:rPr lang="en-US" baseline="0" dirty="0" smtClean="0"/>
              <a:t> Shift = 3 (7, 9, 15)</a:t>
            </a:r>
          </a:p>
        </p:txBody>
      </p:sp>
      <p:sp>
        <p:nvSpPr>
          <p:cNvPr id="4" name="Slide Number Placeholder 3"/>
          <p:cNvSpPr>
            <a:spLocks noGrp="1"/>
          </p:cNvSpPr>
          <p:nvPr>
            <p:ph type="sldNum" sz="quarter" idx="10"/>
          </p:nvPr>
        </p:nvSpPr>
        <p:spPr/>
        <p:txBody>
          <a:bodyPr/>
          <a:lstStyle/>
          <a:p>
            <a:fld id="{3CB2CB01-7A5C-424C-9DE1-4EC641586641}" type="slidenum">
              <a:rPr lang="en-US" smtClean="0"/>
              <a:t>7</a:t>
            </a:fld>
            <a:endParaRPr lang="en-US"/>
          </a:p>
        </p:txBody>
      </p:sp>
    </p:spTree>
    <p:extLst>
      <p:ext uri="{BB962C8B-B14F-4D97-AF65-F5344CB8AC3E}">
        <p14:creationId xmlns:p14="http://schemas.microsoft.com/office/powerpoint/2010/main" val="1870118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61</a:t>
            </a:fld>
            <a:endParaRPr lang="en-US"/>
          </a:p>
        </p:txBody>
      </p:sp>
    </p:spTree>
    <p:extLst>
      <p:ext uri="{BB962C8B-B14F-4D97-AF65-F5344CB8AC3E}">
        <p14:creationId xmlns:p14="http://schemas.microsoft.com/office/powerpoint/2010/main" val="745752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 was fatally injured when the truck he was driving veered off the haul road and climbed an embankment, causing the truck to overturn.  He was not wearing a seatbelt.</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62</a:t>
            </a:fld>
            <a:endParaRPr lang="en-US"/>
          </a:p>
        </p:txBody>
      </p:sp>
    </p:spTree>
    <p:extLst>
      <p:ext uri="{BB962C8B-B14F-4D97-AF65-F5344CB8AC3E}">
        <p14:creationId xmlns:p14="http://schemas.microsoft.com/office/powerpoint/2010/main" val="40890462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p>
          <a:p>
            <a:endParaRPr lang="en-US" baseline="0" dirty="0" smtClean="0"/>
          </a:p>
          <a:p>
            <a:r>
              <a:rPr lang="en-US" baseline="0" dirty="0" smtClean="0"/>
              <a:t>Root Cause:</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63</a:t>
            </a:fld>
            <a:endParaRPr lang="en-US"/>
          </a:p>
        </p:txBody>
      </p:sp>
    </p:spTree>
    <p:extLst>
      <p:ext uri="{BB962C8B-B14F-4D97-AF65-F5344CB8AC3E}">
        <p14:creationId xmlns:p14="http://schemas.microsoft.com/office/powerpoint/2010/main" val="853064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 yet.</a:t>
            </a:r>
          </a:p>
        </p:txBody>
      </p:sp>
      <p:sp>
        <p:nvSpPr>
          <p:cNvPr id="4" name="Slide Number Placeholder 3"/>
          <p:cNvSpPr>
            <a:spLocks noGrp="1"/>
          </p:cNvSpPr>
          <p:nvPr>
            <p:ph type="sldNum" sz="quarter" idx="10"/>
          </p:nvPr>
        </p:nvSpPr>
        <p:spPr/>
        <p:txBody>
          <a:bodyPr/>
          <a:lstStyle/>
          <a:p>
            <a:fld id="{3B049AAE-764A-4350-BBE2-7466B8B2C45F}" type="slidenum">
              <a:rPr lang="en-US" smtClean="0"/>
              <a:t>64</a:t>
            </a:fld>
            <a:endParaRPr lang="en-US"/>
          </a:p>
        </p:txBody>
      </p:sp>
    </p:spTree>
    <p:extLst>
      <p:ext uri="{BB962C8B-B14F-4D97-AF65-F5344CB8AC3E}">
        <p14:creationId xmlns:p14="http://schemas.microsoft.com/office/powerpoint/2010/main" val="4137526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65</a:t>
            </a:fld>
            <a:endParaRPr lang="en-US"/>
          </a:p>
        </p:txBody>
      </p:sp>
    </p:spTree>
    <p:extLst>
      <p:ext uri="{BB962C8B-B14F-4D97-AF65-F5344CB8AC3E}">
        <p14:creationId xmlns:p14="http://schemas.microsoft.com/office/powerpoint/2010/main" val="3099854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killed when the back fell while he was loading explosives in the face.  The back was comprised of cemented backfill and weighed approximately 150 tons.</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66</a:t>
            </a:fld>
            <a:endParaRPr lang="en-US"/>
          </a:p>
        </p:txBody>
      </p:sp>
    </p:spTree>
    <p:extLst>
      <p:ext uri="{BB962C8B-B14F-4D97-AF65-F5344CB8AC3E}">
        <p14:creationId xmlns:p14="http://schemas.microsoft.com/office/powerpoint/2010/main" val="3670877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p>
          <a:p>
            <a:endParaRPr lang="en-US" baseline="0" dirty="0" smtClean="0"/>
          </a:p>
          <a:p>
            <a:r>
              <a:rPr lang="en-US" baseline="0" dirty="0" smtClean="0"/>
              <a:t>Root Cause:</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67</a:t>
            </a:fld>
            <a:endParaRPr lang="en-US"/>
          </a:p>
        </p:txBody>
      </p:sp>
    </p:spTree>
    <p:extLst>
      <p:ext uri="{BB962C8B-B14F-4D97-AF65-F5344CB8AC3E}">
        <p14:creationId xmlns:p14="http://schemas.microsoft.com/office/powerpoint/2010/main" val="2773697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Cited Regulations:</a:t>
            </a:r>
          </a:p>
        </p:txBody>
      </p:sp>
      <p:sp>
        <p:nvSpPr>
          <p:cNvPr id="4" name="Slide Number Placeholder 3"/>
          <p:cNvSpPr>
            <a:spLocks noGrp="1"/>
          </p:cNvSpPr>
          <p:nvPr>
            <p:ph type="sldNum" sz="quarter" idx="10"/>
          </p:nvPr>
        </p:nvSpPr>
        <p:spPr/>
        <p:txBody>
          <a:bodyPr/>
          <a:lstStyle/>
          <a:p>
            <a:fld id="{3B049AAE-764A-4350-BBE2-7466B8B2C45F}" type="slidenum">
              <a:rPr lang="en-US" smtClean="0"/>
              <a:t>68</a:t>
            </a:fld>
            <a:endParaRPr lang="en-US"/>
          </a:p>
        </p:txBody>
      </p:sp>
    </p:spTree>
    <p:extLst>
      <p:ext uri="{BB962C8B-B14F-4D97-AF65-F5344CB8AC3E}">
        <p14:creationId xmlns:p14="http://schemas.microsoft.com/office/powerpoint/2010/main" val="27364318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p:txBody>
      </p:sp>
      <p:sp>
        <p:nvSpPr>
          <p:cNvPr id="4" name="Slide Number Placeholder 3"/>
          <p:cNvSpPr>
            <a:spLocks noGrp="1"/>
          </p:cNvSpPr>
          <p:nvPr>
            <p:ph type="sldNum" sz="quarter" idx="10"/>
          </p:nvPr>
        </p:nvSpPr>
        <p:spPr/>
        <p:txBody>
          <a:bodyPr/>
          <a:lstStyle/>
          <a:p>
            <a:fld id="{3B049AAE-764A-4350-BBE2-7466B8B2C45F}" type="slidenum">
              <a:rPr lang="en-US" smtClean="0"/>
              <a:t>69</a:t>
            </a:fld>
            <a:endParaRPr lang="en-US"/>
          </a:p>
        </p:txBody>
      </p:sp>
    </p:spTree>
    <p:extLst>
      <p:ext uri="{BB962C8B-B14F-4D97-AF65-F5344CB8AC3E}">
        <p14:creationId xmlns:p14="http://schemas.microsoft.com/office/powerpoint/2010/main" val="90868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70</a:t>
            </a:fld>
            <a:endParaRPr lang="en-US"/>
          </a:p>
        </p:txBody>
      </p:sp>
    </p:spTree>
    <p:extLst>
      <p:ext uri="{BB962C8B-B14F-4D97-AF65-F5344CB8AC3E}">
        <p14:creationId xmlns:p14="http://schemas.microsoft.com/office/powerpoint/2010/main" val="201201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8</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a:t>
            </a:r>
            <a:r>
              <a:rPr lang="en-US" baseline="0" dirty="0" smtClean="0"/>
              <a:t> </a:t>
            </a:r>
            <a:r>
              <a:rPr lang="en-US" dirty="0" smtClean="0"/>
              <a:t>was killed when a loaded Caterpillar 785B haul truck ran over her pickup truck at the crusher site.</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71</a:t>
            </a:fld>
            <a:endParaRPr lang="en-US"/>
          </a:p>
        </p:txBody>
      </p:sp>
    </p:spTree>
    <p:extLst>
      <p:ext uri="{BB962C8B-B14F-4D97-AF65-F5344CB8AC3E}">
        <p14:creationId xmlns:p14="http://schemas.microsoft.com/office/powerpoint/2010/main" val="583604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p>
          <a:p>
            <a:endParaRPr lang="en-US" baseline="0" dirty="0" smtClean="0"/>
          </a:p>
          <a:p>
            <a:r>
              <a:rPr lang="en-US" baseline="0" dirty="0" smtClean="0"/>
              <a:t>Root Cause:</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72</a:t>
            </a:fld>
            <a:endParaRPr lang="en-US"/>
          </a:p>
        </p:txBody>
      </p:sp>
    </p:spTree>
    <p:extLst>
      <p:ext uri="{BB962C8B-B14F-4D97-AF65-F5344CB8AC3E}">
        <p14:creationId xmlns:p14="http://schemas.microsoft.com/office/powerpoint/2010/main" val="18038090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73</a:t>
            </a:fld>
            <a:endParaRPr lang="en-US"/>
          </a:p>
        </p:txBody>
      </p:sp>
    </p:spTree>
    <p:extLst>
      <p:ext uri="{BB962C8B-B14F-4D97-AF65-F5344CB8AC3E}">
        <p14:creationId xmlns:p14="http://schemas.microsoft.com/office/powerpoint/2010/main" val="28908264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Other Best Practices</a:t>
            </a:r>
            <a:r>
              <a:rPr lang="en-US" dirty="0" smtClean="0"/>
              <a:t>:</a:t>
            </a:r>
          </a:p>
          <a:p>
            <a:pPr marL="171450" indent="-171450">
              <a:buFont typeface="Arial" panose="020B0604020202020204" pitchFamily="34" charset="0"/>
              <a:buChar char="•"/>
            </a:pPr>
            <a:r>
              <a:rPr lang="en-US" dirty="0" smtClean="0"/>
              <a:t>Instruct all operators on the importance of using flags or strobe lights on the cabs of their vehicles to make haulage truck operators aware of their location.</a:t>
            </a:r>
          </a:p>
          <a:p>
            <a:pPr marL="171450" indent="-171450">
              <a:buFont typeface="Arial" panose="020B0604020202020204" pitchFamily="34" charset="0"/>
              <a:buChar char="•"/>
            </a:pPr>
            <a:r>
              <a:rPr lang="en-US" dirty="0" smtClean="0"/>
              <a:t>Install and maintain collision avoidance/warning technologies on mobile equipment.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74</a:t>
            </a:fld>
            <a:endParaRPr lang="en-US"/>
          </a:p>
        </p:txBody>
      </p:sp>
    </p:spTree>
    <p:extLst>
      <p:ext uri="{BB962C8B-B14F-4D97-AF65-F5344CB8AC3E}">
        <p14:creationId xmlns:p14="http://schemas.microsoft.com/office/powerpoint/2010/main" val="11962833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75</a:t>
            </a:fld>
            <a:endParaRPr lang="en-US"/>
          </a:p>
        </p:txBody>
      </p:sp>
    </p:spTree>
    <p:extLst>
      <p:ext uri="{BB962C8B-B14F-4D97-AF65-F5344CB8AC3E}">
        <p14:creationId xmlns:p14="http://schemas.microsoft.com/office/powerpoint/2010/main" val="506409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 was killed when the Load-Haul-Dump (LHD) machine he had been operating underground ran over him.</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76</a:t>
            </a:fld>
            <a:endParaRPr lang="en-US"/>
          </a:p>
        </p:txBody>
      </p:sp>
    </p:spTree>
    <p:extLst>
      <p:ext uri="{BB962C8B-B14F-4D97-AF65-F5344CB8AC3E}">
        <p14:creationId xmlns:p14="http://schemas.microsoft.com/office/powerpoint/2010/main" val="3027916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 Report not available</a:t>
            </a:r>
            <a:r>
              <a:rPr lang="en-US" baseline="0" dirty="0" smtClean="0"/>
              <a:t> yet.</a:t>
            </a:r>
          </a:p>
          <a:p>
            <a:endParaRPr lang="en-US" baseline="0" dirty="0" smtClean="0"/>
          </a:p>
          <a:p>
            <a:r>
              <a:rPr lang="en-US" baseline="0" dirty="0" smtClean="0"/>
              <a:t>Root Cause:</a:t>
            </a: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77</a:t>
            </a:fld>
            <a:endParaRPr lang="en-US"/>
          </a:p>
        </p:txBody>
      </p:sp>
    </p:spTree>
    <p:extLst>
      <p:ext uri="{BB962C8B-B14F-4D97-AF65-F5344CB8AC3E}">
        <p14:creationId xmlns:p14="http://schemas.microsoft.com/office/powerpoint/2010/main" val="35432766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78</a:t>
            </a:fld>
            <a:endParaRPr lang="en-US"/>
          </a:p>
        </p:txBody>
      </p:sp>
    </p:spTree>
    <p:extLst>
      <p:ext uri="{BB962C8B-B14F-4D97-AF65-F5344CB8AC3E}">
        <p14:creationId xmlns:p14="http://schemas.microsoft.com/office/powerpoint/2010/main" val="2952422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049AAE-764A-4350-BBE2-7466B8B2C45F}" type="slidenum">
              <a:rPr lang="en-US" smtClean="0"/>
              <a:t>79</a:t>
            </a:fld>
            <a:endParaRPr lang="en-US"/>
          </a:p>
        </p:txBody>
      </p:sp>
    </p:spTree>
    <p:extLst>
      <p:ext uri="{BB962C8B-B14F-4D97-AF65-F5344CB8AC3E}">
        <p14:creationId xmlns:p14="http://schemas.microsoft.com/office/powerpoint/2010/main" val="514034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80</a:t>
            </a:fld>
            <a:endParaRPr lang="en-US"/>
          </a:p>
        </p:txBody>
      </p:sp>
    </p:spTree>
    <p:extLst>
      <p:ext uri="{BB962C8B-B14F-4D97-AF65-F5344CB8AC3E}">
        <p14:creationId xmlns:p14="http://schemas.microsoft.com/office/powerpoint/2010/main" val="31804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victim was fatally injured while hauling material from the pit to a stockpile.  The articulated haul truck travelled through a berm and into an ice covered pond, submerging the truck’s cab.  Rescuers utilized divers and tow trucks to pull the submerged truck from the pond and recover the victim.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9</a:t>
            </a:fld>
            <a:endParaRPr lang="en-US"/>
          </a:p>
        </p:txBody>
      </p:sp>
    </p:spTree>
    <p:extLst>
      <p:ext uri="{BB962C8B-B14F-4D97-AF65-F5344CB8AC3E}">
        <p14:creationId xmlns:p14="http://schemas.microsoft.com/office/powerpoint/2010/main" val="9921743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81</a:t>
            </a:fld>
            <a:endParaRPr lang="en-US"/>
          </a:p>
        </p:txBody>
      </p:sp>
    </p:spTree>
    <p:extLst>
      <p:ext uri="{BB962C8B-B14F-4D97-AF65-F5344CB8AC3E}">
        <p14:creationId xmlns:p14="http://schemas.microsoft.com/office/powerpoint/2010/main" val="18005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root cause was not listed in the Fatal Report.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B2CB01-7A5C-424C-9DE1-4EC641586641}" type="slidenum">
              <a:rPr lang="en-US" smtClean="0"/>
              <a:t>10</a:t>
            </a:fld>
            <a:endParaRPr lang="en-US"/>
          </a:p>
        </p:txBody>
      </p:sp>
    </p:spTree>
    <p:extLst>
      <p:ext uri="{BB962C8B-B14F-4D97-AF65-F5344CB8AC3E}">
        <p14:creationId xmlns:p14="http://schemas.microsoft.com/office/powerpoint/2010/main" val="144668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5" name="Group 7"/>
          <p:cNvGrpSpPr>
            <a:grpSpLocks/>
          </p:cNvGrpSpPr>
          <p:nvPr/>
        </p:nvGrpSpPr>
        <p:grpSpPr bwMode="auto">
          <a:xfrm>
            <a:off x="0" y="0"/>
            <a:ext cx="9148763" cy="6856413"/>
            <a:chOff x="0" y="0"/>
            <a:chExt cx="5763" cy="4319"/>
          </a:xfrm>
        </p:grpSpPr>
        <p:sp>
          <p:nvSpPr>
            <p:cNvPr id="2050"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Line 3"/>
            <p:cNvSpPr>
              <a:spLocks noChangeShapeType="1"/>
            </p:cNvSpPr>
            <p:nvPr/>
          </p:nvSpPr>
          <p:spPr bwMode="ltGray">
            <a:xfrm>
              <a:off x="0" y="231"/>
              <a:ext cx="576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4"/>
            <p:cNvSpPr>
              <a:spLocks noChangeShapeType="1"/>
            </p:cNvSpPr>
            <p:nvPr/>
          </p:nvSpPr>
          <p:spPr bwMode="auto">
            <a:xfrm>
              <a:off x="0" y="285"/>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Line 5"/>
            <p:cNvSpPr>
              <a:spLocks noChangeShapeType="1"/>
            </p:cNvSpPr>
            <p:nvPr/>
          </p:nvSpPr>
          <p:spPr bwMode="auto">
            <a:xfrm>
              <a:off x="0" y="3972"/>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6" name="Rectangle 8"/>
          <p:cNvSpPr>
            <a:spLocks noGrp="1" noChangeArrowheads="1"/>
          </p:cNvSpPr>
          <p:nvPr>
            <p:ph type="ctrTitle" sz="quarter"/>
          </p:nvPr>
        </p:nvSpPr>
        <p:spPr>
          <a:xfrm>
            <a:off x="1066800" y="2286000"/>
            <a:ext cx="7772400" cy="1143000"/>
          </a:xfrm>
        </p:spPr>
        <p:txBody>
          <a:bodyPr/>
          <a:lstStyle>
            <a:lvl1pPr>
              <a:defRPr/>
            </a:lvl1pPr>
          </a:lstStyle>
          <a:p>
            <a:pPr lvl="0"/>
            <a:r>
              <a:rPr lang="en-US" altLang="en-US" noProof="0" smtClean="0"/>
              <a:t>Click to edit Master title style</a:t>
            </a:r>
          </a:p>
        </p:txBody>
      </p:sp>
      <p:sp>
        <p:nvSpPr>
          <p:cNvPr id="2057" name="Rectangle 9"/>
          <p:cNvSpPr>
            <a:spLocks noGrp="1" noChangeArrowheads="1"/>
          </p:cNvSpPr>
          <p:nvPr>
            <p:ph type="subTitle" sz="quarter" idx="1"/>
          </p:nvPr>
        </p:nvSpPr>
        <p:spPr>
          <a:xfrm>
            <a:off x="1752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58" name="Rectangle 10"/>
          <p:cNvSpPr>
            <a:spLocks noGrp="1" noChangeArrowheads="1"/>
          </p:cNvSpPr>
          <p:nvPr>
            <p:ph type="dt" sz="quarter" idx="2"/>
          </p:nvPr>
        </p:nvSpPr>
        <p:spPr/>
        <p:txBody>
          <a:bodyPr/>
          <a:lstStyle>
            <a:lvl1pPr>
              <a:defRPr/>
            </a:lvl1pPr>
          </a:lstStyle>
          <a:p>
            <a:endParaRPr lang="en-US" altLang="en-US"/>
          </a:p>
        </p:txBody>
      </p:sp>
      <p:sp>
        <p:nvSpPr>
          <p:cNvPr id="2059" name="Rectangle 11"/>
          <p:cNvSpPr>
            <a:spLocks noGrp="1" noChangeArrowheads="1"/>
          </p:cNvSpPr>
          <p:nvPr>
            <p:ph type="ftr" sz="quarter" idx="3"/>
          </p:nvPr>
        </p:nvSpPr>
        <p:spPr/>
        <p:txBody>
          <a:bodyPr/>
          <a:lstStyle>
            <a:lvl1pPr>
              <a:defRPr/>
            </a:lvl1pPr>
          </a:lstStyle>
          <a:p>
            <a:endParaRPr lang="en-US" altLang="en-US"/>
          </a:p>
        </p:txBody>
      </p:sp>
      <p:sp>
        <p:nvSpPr>
          <p:cNvPr id="2060" name="Rectangle 12"/>
          <p:cNvSpPr>
            <a:spLocks noGrp="1" noChangeArrowheads="1"/>
          </p:cNvSpPr>
          <p:nvPr>
            <p:ph type="sldNum" sz="quarter" idx="4"/>
          </p:nvPr>
        </p:nvSpPr>
        <p:spPr/>
        <p:txBody>
          <a:bodyPr/>
          <a:lstStyle>
            <a:lvl1pPr>
              <a:defRPr/>
            </a:lvl1pPr>
          </a:lstStyle>
          <a:p>
            <a:fld id="{8B6A6ECF-D116-46D2-A2D5-6BAB28D9A94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E86695-BE9E-4A26-9A2B-BE165D0B1325}" type="slidenum">
              <a:rPr lang="en-US" altLang="en-US"/>
              <a:pPr/>
              <a:t>‹#›</a:t>
            </a:fld>
            <a:endParaRPr lang="en-US" altLang="en-US"/>
          </a:p>
        </p:txBody>
      </p:sp>
    </p:spTree>
    <p:extLst>
      <p:ext uri="{BB962C8B-B14F-4D97-AF65-F5344CB8AC3E}">
        <p14:creationId xmlns:p14="http://schemas.microsoft.com/office/powerpoint/2010/main" val="27759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10DA1D-6A3A-4254-86D2-EAD8BB6ABBBB}" type="slidenum">
              <a:rPr lang="en-US" altLang="en-US"/>
              <a:pPr/>
              <a:t>‹#›</a:t>
            </a:fld>
            <a:endParaRPr lang="en-US" altLang="en-US"/>
          </a:p>
        </p:txBody>
      </p:sp>
    </p:spTree>
    <p:extLst>
      <p:ext uri="{BB962C8B-B14F-4D97-AF65-F5344CB8AC3E}">
        <p14:creationId xmlns:p14="http://schemas.microsoft.com/office/powerpoint/2010/main" val="113744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8BB731-DD23-42B9-8D01-22A800C58421}" type="slidenum">
              <a:rPr lang="en-US" altLang="en-US"/>
              <a:pPr/>
              <a:t>‹#›</a:t>
            </a:fld>
            <a:endParaRPr lang="en-US" altLang="en-US"/>
          </a:p>
        </p:txBody>
      </p:sp>
    </p:spTree>
    <p:extLst>
      <p:ext uri="{BB962C8B-B14F-4D97-AF65-F5344CB8AC3E}">
        <p14:creationId xmlns:p14="http://schemas.microsoft.com/office/powerpoint/2010/main" val="241248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42A6D4-907D-48A8-8F30-45F2395E98D0}" type="slidenum">
              <a:rPr lang="en-US" altLang="en-US"/>
              <a:pPr/>
              <a:t>‹#›</a:t>
            </a:fld>
            <a:endParaRPr lang="en-US" altLang="en-US"/>
          </a:p>
        </p:txBody>
      </p:sp>
    </p:spTree>
    <p:extLst>
      <p:ext uri="{BB962C8B-B14F-4D97-AF65-F5344CB8AC3E}">
        <p14:creationId xmlns:p14="http://schemas.microsoft.com/office/powerpoint/2010/main" val="399480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784607-8F5A-4A84-A600-41C9F40927BD}" type="slidenum">
              <a:rPr lang="en-US" altLang="en-US"/>
              <a:pPr/>
              <a:t>‹#›</a:t>
            </a:fld>
            <a:endParaRPr lang="en-US" altLang="en-US"/>
          </a:p>
        </p:txBody>
      </p:sp>
    </p:spTree>
    <p:extLst>
      <p:ext uri="{BB962C8B-B14F-4D97-AF65-F5344CB8AC3E}">
        <p14:creationId xmlns:p14="http://schemas.microsoft.com/office/powerpoint/2010/main" val="409637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00CC3F6-1C67-4085-9FCF-72C83BCD5436}" type="slidenum">
              <a:rPr lang="en-US" altLang="en-US"/>
              <a:pPr/>
              <a:t>‹#›</a:t>
            </a:fld>
            <a:endParaRPr lang="en-US" altLang="en-US"/>
          </a:p>
        </p:txBody>
      </p:sp>
    </p:spTree>
    <p:extLst>
      <p:ext uri="{BB962C8B-B14F-4D97-AF65-F5344CB8AC3E}">
        <p14:creationId xmlns:p14="http://schemas.microsoft.com/office/powerpoint/2010/main" val="143879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7DD102B-5991-4B5F-9C27-61EE44EF1FE2}" type="slidenum">
              <a:rPr lang="en-US" altLang="en-US"/>
              <a:pPr/>
              <a:t>‹#›</a:t>
            </a:fld>
            <a:endParaRPr lang="en-US" altLang="en-US"/>
          </a:p>
        </p:txBody>
      </p:sp>
    </p:spTree>
    <p:extLst>
      <p:ext uri="{BB962C8B-B14F-4D97-AF65-F5344CB8AC3E}">
        <p14:creationId xmlns:p14="http://schemas.microsoft.com/office/powerpoint/2010/main" val="204015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E74C8BD-7BFE-4BB7-B650-C1DDB9694012}" type="slidenum">
              <a:rPr lang="en-US" altLang="en-US"/>
              <a:pPr/>
              <a:t>‹#›</a:t>
            </a:fld>
            <a:endParaRPr lang="en-US" altLang="en-US"/>
          </a:p>
        </p:txBody>
      </p:sp>
    </p:spTree>
    <p:extLst>
      <p:ext uri="{BB962C8B-B14F-4D97-AF65-F5344CB8AC3E}">
        <p14:creationId xmlns:p14="http://schemas.microsoft.com/office/powerpoint/2010/main" val="198967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76CE74-E4E8-48FF-9291-E9A02F722ACC}" type="slidenum">
              <a:rPr lang="en-US" altLang="en-US"/>
              <a:pPr/>
              <a:t>‹#›</a:t>
            </a:fld>
            <a:endParaRPr lang="en-US" altLang="en-US"/>
          </a:p>
        </p:txBody>
      </p:sp>
    </p:spTree>
    <p:extLst>
      <p:ext uri="{BB962C8B-B14F-4D97-AF65-F5344CB8AC3E}">
        <p14:creationId xmlns:p14="http://schemas.microsoft.com/office/powerpoint/2010/main" val="6564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8E1E91-FDB1-4772-B422-9576F104B293}" type="slidenum">
              <a:rPr lang="en-US" altLang="en-US"/>
              <a:pPr/>
              <a:t>‹#›</a:t>
            </a:fld>
            <a:endParaRPr lang="en-US" altLang="en-US"/>
          </a:p>
        </p:txBody>
      </p:sp>
    </p:spTree>
    <p:extLst>
      <p:ext uri="{BB962C8B-B14F-4D97-AF65-F5344CB8AC3E}">
        <p14:creationId xmlns:p14="http://schemas.microsoft.com/office/powerpoint/2010/main" val="42834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8763" cy="6856413"/>
            <a:chOff x="0" y="0"/>
            <a:chExt cx="5763" cy="4319"/>
          </a:xfrm>
        </p:grpSpPr>
        <p:sp>
          <p:nvSpPr>
            <p:cNvPr id="1026"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Line 3"/>
            <p:cNvSpPr>
              <a:spLocks noChangeShapeType="1"/>
            </p:cNvSpPr>
            <p:nvPr/>
          </p:nvSpPr>
          <p:spPr bwMode="ltGray">
            <a:xfrm>
              <a:off x="0" y="231"/>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Line 4"/>
            <p:cNvSpPr>
              <a:spLocks noChangeShapeType="1"/>
            </p:cNvSpPr>
            <p:nvPr/>
          </p:nvSpPr>
          <p:spPr bwMode="black">
            <a:xfrm>
              <a:off x="0" y="285"/>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5"/>
            <p:cNvSpPr>
              <a:spLocks noChangeShapeType="1"/>
            </p:cNvSpPr>
            <p:nvPr/>
          </p:nvSpPr>
          <p:spPr bwMode="black">
            <a:xfrm>
              <a:off x="0" y="3972"/>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2" name="Rectangle 8"/>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1066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Rectangle 10"/>
          <p:cNvSpPr>
            <a:spLocks noGrp="1" noChangeArrowheads="1"/>
          </p:cNvSpPr>
          <p:nvPr>
            <p:ph type="dt" sz="half" idx="2"/>
          </p:nvPr>
        </p:nvSpPr>
        <p:spPr bwMode="auto">
          <a:xfrm>
            <a:off x="1066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35" name="Rectangle 11"/>
          <p:cNvSpPr>
            <a:spLocks noGrp="1" noChangeArrowheads="1"/>
          </p:cNvSpPr>
          <p:nvPr>
            <p:ph type="ftr" sz="quarter" idx="3"/>
          </p:nvPr>
        </p:nvSpPr>
        <p:spPr bwMode="auto">
          <a:xfrm>
            <a:off x="3505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6" name="Rectangle 12"/>
          <p:cNvSpPr>
            <a:spLocks noGrp="1" noChangeArrowheads="1"/>
          </p:cNvSpPr>
          <p:nvPr>
            <p:ph type="sldNum" sz="quarter" idx="4"/>
          </p:nvPr>
        </p:nvSpPr>
        <p:spPr bwMode="auto">
          <a:xfrm>
            <a:off x="6934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941828F4-490B-4336-876F-3AF8F9FB730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Arial" pitchFamily="34" charset="0"/>
        </a:defRPr>
      </a:lvl2pPr>
      <a:lvl3pPr algn="l" rtl="0" eaLnBrk="1" fontAlgn="base" hangingPunct="1">
        <a:spcBef>
          <a:spcPct val="0"/>
        </a:spcBef>
        <a:spcAft>
          <a:spcPct val="0"/>
        </a:spcAft>
        <a:defRPr sz="4400" i="1">
          <a:solidFill>
            <a:schemeClr val="tx2"/>
          </a:solidFill>
          <a:latin typeface="Arial" pitchFamily="34" charset="0"/>
        </a:defRPr>
      </a:lvl3pPr>
      <a:lvl4pPr algn="l" rtl="0" eaLnBrk="1" fontAlgn="base" hangingPunct="1">
        <a:spcBef>
          <a:spcPct val="0"/>
        </a:spcBef>
        <a:spcAft>
          <a:spcPct val="0"/>
        </a:spcAft>
        <a:defRPr sz="4400" i="1">
          <a:solidFill>
            <a:schemeClr val="tx2"/>
          </a:solidFill>
          <a:latin typeface="Arial" pitchFamily="34" charset="0"/>
        </a:defRPr>
      </a:lvl4pPr>
      <a:lvl5pPr algn="l" rtl="0" eaLnBrk="1" fontAlgn="base" hangingPunct="1">
        <a:spcBef>
          <a:spcPct val="0"/>
        </a:spcBef>
        <a:spcAft>
          <a:spcPct val="0"/>
        </a:spcAft>
        <a:defRPr sz="4400" i="1">
          <a:solidFill>
            <a:schemeClr val="tx2"/>
          </a:solidFill>
          <a:latin typeface="Arial" pitchFamily="34" charset="0"/>
        </a:defRPr>
      </a:lvl5pPr>
      <a:lvl6pPr marL="457200" algn="l" rtl="0" eaLnBrk="1" fontAlgn="base" hangingPunct="1">
        <a:spcBef>
          <a:spcPct val="0"/>
        </a:spcBef>
        <a:spcAft>
          <a:spcPct val="0"/>
        </a:spcAft>
        <a:defRPr sz="4400" i="1">
          <a:solidFill>
            <a:schemeClr val="tx2"/>
          </a:solidFill>
          <a:latin typeface="Arial" pitchFamily="34" charset="0"/>
        </a:defRPr>
      </a:lvl6pPr>
      <a:lvl7pPr marL="914400" algn="l" rtl="0" eaLnBrk="1" fontAlgn="base" hangingPunct="1">
        <a:spcBef>
          <a:spcPct val="0"/>
        </a:spcBef>
        <a:spcAft>
          <a:spcPct val="0"/>
        </a:spcAft>
        <a:defRPr sz="4400" i="1">
          <a:solidFill>
            <a:schemeClr val="tx2"/>
          </a:solidFill>
          <a:latin typeface="Arial" pitchFamily="34" charset="0"/>
        </a:defRPr>
      </a:lvl7pPr>
      <a:lvl8pPr marL="1371600" algn="l" rtl="0" eaLnBrk="1" fontAlgn="base" hangingPunct="1">
        <a:spcBef>
          <a:spcPct val="0"/>
        </a:spcBef>
        <a:spcAft>
          <a:spcPct val="0"/>
        </a:spcAft>
        <a:defRPr sz="4400" i="1">
          <a:solidFill>
            <a:schemeClr val="tx2"/>
          </a:solidFill>
          <a:latin typeface="Arial" pitchFamily="34" charset="0"/>
        </a:defRPr>
      </a:lvl8pPr>
      <a:lvl9pPr marL="1828800" algn="l" rtl="0" eaLnBrk="1" fontAlgn="base" hangingPunct="1">
        <a:spcBef>
          <a:spcPct val="0"/>
        </a:spcBef>
        <a:spcAft>
          <a:spcPct val="0"/>
        </a:spcAft>
        <a:defRPr sz="4400" i="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8.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0.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2.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3.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4.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5.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smtClean="0">
                <a:effectLst>
                  <a:outerShdw blurRad="38100" dist="38100" dir="2700000" algn="tl">
                    <a:srgbClr val="000000">
                      <a:alpha val="43137"/>
                    </a:srgbClr>
                  </a:outerShdw>
                </a:effectLst>
              </a:rPr>
              <a:t>MNM Fatalities - 2018</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p:txBody>
          <a:bodyPr/>
          <a:lstStyle/>
          <a:p>
            <a:endParaRPr lang="en-US" dirty="0"/>
          </a:p>
        </p:txBody>
      </p:sp>
    </p:spTree>
    <p:custDataLst>
      <p:tags r:id="rId1"/>
    </p:custDataLst>
    <p:extLst>
      <p:ext uri="{BB962C8B-B14F-4D97-AF65-F5344CB8AC3E}">
        <p14:creationId xmlns:p14="http://schemas.microsoft.com/office/powerpoint/2010/main" val="47771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185" y="1752600"/>
            <a:ext cx="7404615" cy="416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MNM Fatal #1 </a:t>
            </a:r>
            <a:r>
              <a:rPr lang="en-US" altLang="en-US" dirty="0" smtClean="0"/>
              <a:t>– Iowa</a:t>
            </a:r>
            <a:endParaRPr lang="en-US" dirty="0"/>
          </a:p>
        </p:txBody>
      </p:sp>
    </p:spTree>
    <p:custDataLst>
      <p:tags r:id="rId1"/>
    </p:custDataLst>
    <p:extLst>
      <p:ext uri="{BB962C8B-B14F-4D97-AF65-F5344CB8AC3E}">
        <p14:creationId xmlns:p14="http://schemas.microsoft.com/office/powerpoint/2010/main" val="417626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not operate heavy equipment when fatigued. The effects of fatigue include tiredness, reduced energy, and physical or mental exhaustion. </a:t>
            </a:r>
            <a:endParaRPr lang="en-US" dirty="0"/>
          </a:p>
          <a:p>
            <a:r>
              <a:rPr lang="en-US" dirty="0" smtClean="0"/>
              <a:t>Maintain control and stay alert when operating mobile equipment. Monitor persons routinely to determine safe work procedures are followed.</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6348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343400"/>
          </a:xfrm>
        </p:spPr>
        <p:txBody>
          <a:bodyPr/>
          <a:lstStyle/>
          <a:p>
            <a:r>
              <a:rPr lang="en-US" dirty="0" smtClean="0"/>
              <a:t>Conduct pre-operational checks and correct safety defects in a timely manner prior to operating equipment. </a:t>
            </a:r>
          </a:p>
          <a:p>
            <a:r>
              <a:rPr lang="en-US" dirty="0" smtClean="0"/>
              <a:t>Maintain braking and steering systems in good repair and adjustment.</a:t>
            </a:r>
          </a:p>
          <a:p>
            <a:r>
              <a:rPr lang="en-US" dirty="0" smtClean="0"/>
              <a:t>Operate at speeds consistent with the conditions of roadways, tracks, grades, clearance, visibility, curves, and traffic.</a:t>
            </a:r>
          </a:p>
        </p:txBody>
      </p:sp>
      <p:sp>
        <p:nvSpPr>
          <p:cNvPr id="5" name="Title 1"/>
          <p:cNvSpPr>
            <a:spLocks noGrp="1"/>
          </p:cNvSpPr>
          <p:nvPr>
            <p:ph type="title"/>
          </p:nvPr>
        </p:nvSpPr>
        <p:spPr>
          <a:xfrm>
            <a:off x="914400" y="533400"/>
            <a:ext cx="8421666" cy="1143000"/>
          </a:xfrm>
        </p:spPr>
        <p:txBody>
          <a:bodyPr/>
          <a:lstStyle/>
          <a:p>
            <a:r>
              <a:rPr lang="en-US" altLang="en-US" dirty="0" smtClean="0"/>
              <a:t>MNM Fatal #1 – </a:t>
            </a:r>
            <a:r>
              <a:rPr lang="en-US" altLang="en-US" dirty="0"/>
              <a:t>Best Practices</a:t>
            </a:r>
            <a:endParaRPr lang="en-US" dirty="0"/>
          </a:p>
        </p:txBody>
      </p:sp>
    </p:spTree>
    <p:custDataLst>
      <p:tags r:id="rId1"/>
    </p:custDataLst>
    <p:extLst>
      <p:ext uri="{BB962C8B-B14F-4D97-AF65-F5344CB8AC3E}">
        <p14:creationId xmlns:p14="http://schemas.microsoft.com/office/powerpoint/2010/main" val="4400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#2 – Utah</a:t>
            </a:r>
            <a:endParaRPr lang="en-US" altLang="en-US" dirty="0"/>
          </a:p>
        </p:txBody>
      </p:sp>
      <p:sp>
        <p:nvSpPr>
          <p:cNvPr id="3075" name="Rectangle 3"/>
          <p:cNvSpPr>
            <a:spLocks noGrp="1" noChangeArrowheads="1"/>
          </p:cNvSpPr>
          <p:nvPr>
            <p:ph type="body" idx="1"/>
          </p:nvPr>
        </p:nvSpPr>
        <p:spPr/>
        <p:txBody>
          <a:bodyPr/>
          <a:lstStyle/>
          <a:p>
            <a:r>
              <a:rPr lang="en-US" altLang="en-US" dirty="0" smtClean="0"/>
              <a:t>Tuesday, March 14, 2018</a:t>
            </a:r>
          </a:p>
          <a:p>
            <a:r>
              <a:rPr lang="en-US" altLang="en-US" dirty="0" smtClean="0"/>
              <a:t>Surface – Sand and Gravel</a:t>
            </a:r>
          </a:p>
          <a:p>
            <a:r>
              <a:rPr lang="en-US" altLang="en-US" dirty="0" smtClean="0"/>
              <a:t>Machinery</a:t>
            </a:r>
          </a:p>
          <a:p>
            <a:r>
              <a:rPr lang="en-US" altLang="en-US" dirty="0" smtClean="0"/>
              <a:t>Crusher Mechanic</a:t>
            </a:r>
          </a:p>
          <a:p>
            <a:r>
              <a:rPr lang="en-US" altLang="en-US" dirty="0" smtClean="0"/>
              <a:t>56 Years Old</a:t>
            </a:r>
          </a:p>
          <a:p>
            <a:r>
              <a:rPr lang="en-US" altLang="en-US" dirty="0" smtClean="0"/>
              <a:t>15 Years Mining Experience</a:t>
            </a:r>
          </a:p>
          <a:p>
            <a:endParaRPr lang="en-US" altLang="en-US" dirty="0"/>
          </a:p>
        </p:txBody>
      </p:sp>
    </p:spTree>
    <p:custDataLst>
      <p:tags r:id="rId1"/>
    </p:custDataLst>
    <p:extLst>
      <p:ext uri="{BB962C8B-B14F-4D97-AF65-F5344CB8AC3E}">
        <p14:creationId xmlns:p14="http://schemas.microsoft.com/office/powerpoint/2010/main" val="357571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#2 – Utah</a:t>
            </a:r>
            <a:endParaRPr lang="en-US" dirty="0"/>
          </a:p>
        </p:txBody>
      </p:sp>
      <p:sp>
        <p:nvSpPr>
          <p:cNvPr id="3" name="Content Placeholder 2"/>
          <p:cNvSpPr>
            <a:spLocks noGrp="1"/>
          </p:cNvSpPr>
          <p:nvPr>
            <p:ph idx="1"/>
          </p:nvPr>
        </p:nvSpPr>
        <p:spPr>
          <a:xfrm>
            <a:off x="1066800" y="1905000"/>
            <a:ext cx="7772400" cy="4495800"/>
          </a:xfrm>
        </p:spPr>
        <p:txBody>
          <a:bodyPr/>
          <a:lstStyle/>
          <a:p>
            <a:r>
              <a:rPr lang="en-US" dirty="0" smtClean="0"/>
              <a:t>The victim was installing a discharge chute assembly on a vibrating screen deck.</a:t>
            </a:r>
          </a:p>
          <a:p>
            <a:r>
              <a:rPr lang="en-US" dirty="0" smtClean="0"/>
              <a:t>It hung up while being lowered.</a:t>
            </a:r>
          </a:p>
          <a:p>
            <a:r>
              <a:rPr lang="en-US" dirty="0" smtClean="0"/>
              <a:t>The victim was attempting to free the assembly with a 30-inch pry bar.</a:t>
            </a:r>
          </a:p>
          <a:p>
            <a:r>
              <a:rPr lang="en-US" dirty="0"/>
              <a:t>The suspended chute shifted and struck him in the head.</a:t>
            </a:r>
          </a:p>
          <a:p>
            <a:endParaRPr lang="en-US" dirty="0" smtClean="0"/>
          </a:p>
        </p:txBody>
      </p:sp>
    </p:spTree>
    <p:custDataLst>
      <p:tags r:id="rId1"/>
    </p:custDataLst>
    <p:extLst>
      <p:ext uri="{BB962C8B-B14F-4D97-AF65-F5344CB8AC3E}">
        <p14:creationId xmlns:p14="http://schemas.microsoft.com/office/powerpoint/2010/main" val="21152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#2 – Utah</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7129" y="1981200"/>
            <a:ext cx="7311742" cy="4114800"/>
          </a:xfrm>
        </p:spPr>
      </p:pic>
    </p:spTree>
    <p:custDataLst>
      <p:tags r:id="rId1"/>
    </p:custDataLst>
    <p:extLst>
      <p:ext uri="{BB962C8B-B14F-4D97-AF65-F5344CB8AC3E}">
        <p14:creationId xmlns:p14="http://schemas.microsoft.com/office/powerpoint/2010/main" val="3574654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267200"/>
          </a:xfrm>
        </p:spPr>
        <p:txBody>
          <a:bodyPr/>
          <a:lstStyle/>
          <a:p>
            <a:r>
              <a:rPr lang="en-US" dirty="0"/>
              <a:t>Stay clear </a:t>
            </a:r>
            <a:r>
              <a:rPr lang="en-US" dirty="0" smtClean="0"/>
              <a:t>of </a:t>
            </a:r>
            <a:r>
              <a:rPr lang="en-US" dirty="0"/>
              <a:t>suspended </a:t>
            </a:r>
            <a:r>
              <a:rPr lang="en-US" dirty="0" smtClean="0"/>
              <a:t>loads. </a:t>
            </a:r>
          </a:p>
          <a:p>
            <a:r>
              <a:rPr lang="en-US" dirty="0"/>
              <a:t>Do not place yourself in a position that will expose you to hazards while performing repair or maintenance tasks</a:t>
            </a:r>
            <a:r>
              <a:rPr lang="en-US" dirty="0" smtClean="0"/>
              <a:t>.</a:t>
            </a:r>
          </a:p>
          <a:p>
            <a:r>
              <a:rPr lang="en-US" dirty="0"/>
              <a:t>Position yourself only in areas where you will not be exposed to hazards resulting from a sudden release of energy.</a:t>
            </a:r>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#2 – </a:t>
            </a:r>
            <a:r>
              <a:rPr lang="en-US" altLang="en-US" dirty="0"/>
              <a:t>Best Practices</a:t>
            </a:r>
            <a:endParaRPr lang="en-US" dirty="0"/>
          </a:p>
        </p:txBody>
      </p:sp>
    </p:spTree>
    <p:custDataLst>
      <p:tags r:id="rId1"/>
    </p:custDataLst>
    <p:extLst>
      <p:ext uri="{BB962C8B-B14F-4D97-AF65-F5344CB8AC3E}">
        <p14:creationId xmlns:p14="http://schemas.microsoft.com/office/powerpoint/2010/main" val="19774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Establish </a:t>
            </a:r>
            <a:r>
              <a:rPr lang="en-US" dirty="0" smtClean="0"/>
              <a:t>and enforce safe </a:t>
            </a:r>
            <a:r>
              <a:rPr lang="en-US" dirty="0"/>
              <a:t>work </a:t>
            </a:r>
            <a:r>
              <a:rPr lang="en-US" dirty="0" smtClean="0"/>
              <a:t>procedures.</a:t>
            </a:r>
          </a:p>
          <a:p>
            <a:r>
              <a:rPr lang="en-US" dirty="0" smtClean="0"/>
              <a:t>Identify </a:t>
            </a:r>
            <a:r>
              <a:rPr lang="en-US" dirty="0"/>
              <a:t>and remove hazards before beginning repair or maintenance tasks. </a:t>
            </a:r>
            <a:endParaRPr lang="en-US" dirty="0" smtClean="0"/>
          </a:p>
          <a:p>
            <a:r>
              <a:rPr lang="en-US" dirty="0"/>
              <a:t>F</a:t>
            </a:r>
            <a:r>
              <a:rPr lang="en-US" dirty="0" smtClean="0"/>
              <a:t>ollow </a:t>
            </a:r>
            <a:r>
              <a:rPr lang="en-US" dirty="0"/>
              <a:t>the equipment manufacturer's procedures for the work being performed to ensure that all hazards have been addressed</a:t>
            </a:r>
            <a:r>
              <a:rPr lang="en-US" dirty="0" smtClean="0"/>
              <a:t>.</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#2 – </a:t>
            </a:r>
            <a:r>
              <a:rPr lang="en-US" altLang="en-US" dirty="0"/>
              <a:t>Best Practices</a:t>
            </a:r>
            <a:endParaRPr lang="en-US" dirty="0"/>
          </a:p>
        </p:txBody>
      </p:sp>
    </p:spTree>
    <p:custDataLst>
      <p:tags r:id="rId1"/>
    </p:custDataLst>
    <p:extLst>
      <p:ext uri="{BB962C8B-B14F-4D97-AF65-F5344CB8AC3E}">
        <p14:creationId xmlns:p14="http://schemas.microsoft.com/office/powerpoint/2010/main" val="1784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#3 – Texas</a:t>
            </a:r>
            <a:endParaRPr lang="en-US" altLang="en-US" dirty="0"/>
          </a:p>
        </p:txBody>
      </p:sp>
      <p:sp>
        <p:nvSpPr>
          <p:cNvPr id="3075" name="Rectangle 3"/>
          <p:cNvSpPr>
            <a:spLocks noGrp="1" noChangeArrowheads="1"/>
          </p:cNvSpPr>
          <p:nvPr>
            <p:ph type="body" idx="1"/>
          </p:nvPr>
        </p:nvSpPr>
        <p:spPr/>
        <p:txBody>
          <a:bodyPr/>
          <a:lstStyle/>
          <a:p>
            <a:r>
              <a:rPr lang="en-US" altLang="en-US" dirty="0" smtClean="0"/>
              <a:t>Thursday, April 12, 2018</a:t>
            </a:r>
          </a:p>
          <a:p>
            <a:r>
              <a:rPr lang="en-US" altLang="en-US" dirty="0" smtClean="0"/>
              <a:t>Surface (Dredging) – Sand and Gravel</a:t>
            </a:r>
          </a:p>
          <a:p>
            <a:r>
              <a:rPr lang="en-US" altLang="en-US" dirty="0" smtClean="0"/>
              <a:t>Powered Haulage</a:t>
            </a:r>
          </a:p>
          <a:p>
            <a:r>
              <a:rPr lang="en-US" altLang="en-US" dirty="0" smtClean="0"/>
              <a:t>Customer Truck Driver</a:t>
            </a:r>
          </a:p>
          <a:p>
            <a:r>
              <a:rPr lang="en-US" altLang="en-US" dirty="0" smtClean="0"/>
              <a:t>60 Years Old</a:t>
            </a:r>
          </a:p>
          <a:p>
            <a:r>
              <a:rPr lang="en-US" altLang="en-US" dirty="0" smtClean="0"/>
              <a:t>20 Years Experience</a:t>
            </a:r>
          </a:p>
          <a:p>
            <a:endParaRPr lang="en-US" altLang="en-US" dirty="0"/>
          </a:p>
        </p:txBody>
      </p:sp>
    </p:spTree>
    <p:custDataLst>
      <p:tags r:id="rId1"/>
    </p:custDataLst>
    <p:extLst>
      <p:ext uri="{BB962C8B-B14F-4D97-AF65-F5344CB8AC3E}">
        <p14:creationId xmlns:p14="http://schemas.microsoft.com/office/powerpoint/2010/main" val="283679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#3 – Texas</a:t>
            </a:r>
            <a:endParaRPr lang="en-US" dirty="0"/>
          </a:p>
        </p:txBody>
      </p:sp>
      <p:sp>
        <p:nvSpPr>
          <p:cNvPr id="3" name="Content Placeholder 2"/>
          <p:cNvSpPr>
            <a:spLocks noGrp="1"/>
          </p:cNvSpPr>
          <p:nvPr>
            <p:ph idx="1"/>
          </p:nvPr>
        </p:nvSpPr>
        <p:spPr/>
        <p:txBody>
          <a:bodyPr/>
          <a:lstStyle/>
          <a:p>
            <a:r>
              <a:rPr lang="en-US" dirty="0" smtClean="0"/>
              <a:t>The victim was attempting to scan into the operator’s check-in system.</a:t>
            </a:r>
          </a:p>
          <a:p>
            <a:r>
              <a:rPr lang="en-US" dirty="0" smtClean="0"/>
              <a:t>He fell from and was run over by his truck.</a:t>
            </a:r>
          </a:p>
          <a:p>
            <a:r>
              <a:rPr lang="en-US" dirty="0" smtClean="0"/>
              <a:t>He was found underneath the belly dump of the semi-trailer.</a:t>
            </a:r>
          </a:p>
          <a:p>
            <a:r>
              <a:rPr lang="en-US" dirty="0" smtClean="0"/>
              <a:t>The truck was still in gear.</a:t>
            </a:r>
          </a:p>
        </p:txBody>
      </p:sp>
    </p:spTree>
    <p:custDataLst>
      <p:tags r:id="rId1"/>
    </p:custDataLst>
    <p:extLst>
      <p:ext uri="{BB962C8B-B14F-4D97-AF65-F5344CB8AC3E}">
        <p14:creationId xmlns:p14="http://schemas.microsoft.com/office/powerpoint/2010/main" val="14971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762000" y="1066800"/>
          <a:ext cx="87249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38200" y="533400"/>
            <a:ext cx="8305800" cy="1066800"/>
          </a:xfrm>
        </p:spPr>
        <p:txBody>
          <a:bodyPr/>
          <a:lstStyle/>
          <a:p>
            <a:pPr algn="ctr"/>
            <a:r>
              <a:rPr lang="en-US" b="1" cap="small" dirty="0" smtClean="0">
                <a:effectLst>
                  <a:outerShdw blurRad="38100" dist="38100" dir="2700000" algn="tl">
                    <a:srgbClr val="000000">
                      <a:alpha val="43137"/>
                    </a:srgbClr>
                  </a:outerShdw>
                </a:effectLst>
              </a:rPr>
              <a:t>MNM </a:t>
            </a:r>
            <a:r>
              <a:rPr lang="en-US" b="1" cap="small" smtClean="0">
                <a:effectLst>
                  <a:outerShdw blurRad="38100" dist="38100" dir="2700000" algn="tl">
                    <a:srgbClr val="000000">
                      <a:alpha val="43137"/>
                    </a:srgbClr>
                  </a:outerShdw>
                </a:effectLst>
              </a:rPr>
              <a:t>vs Coal</a:t>
            </a:r>
            <a:endParaRPr lang="en-US" b="1" cap="small"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23194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#3 – Texas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7129" y="1905000"/>
            <a:ext cx="7311742" cy="4114800"/>
          </a:xfrm>
        </p:spPr>
      </p:pic>
    </p:spTree>
    <p:custDataLst>
      <p:tags r:id="rId1"/>
    </p:custDataLst>
    <p:extLst>
      <p:ext uri="{BB962C8B-B14F-4D97-AF65-F5344CB8AC3E}">
        <p14:creationId xmlns:p14="http://schemas.microsoft.com/office/powerpoint/2010/main" val="3407396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05000"/>
            <a:ext cx="7772400" cy="4191000"/>
          </a:xfrm>
        </p:spPr>
        <p:txBody>
          <a:bodyPr/>
          <a:lstStyle/>
          <a:p>
            <a:r>
              <a:rPr lang="en-US" dirty="0" smtClean="0"/>
              <a:t>Implement check-in system technology that can be scanned remotely from inside the vehicle. </a:t>
            </a:r>
          </a:p>
          <a:p>
            <a:r>
              <a:rPr lang="en-US" dirty="0" smtClean="0"/>
              <a:t>Set park brake and place vehicle in the park position prior to leaving cab.</a:t>
            </a:r>
          </a:p>
          <a:p>
            <a:r>
              <a:rPr lang="en-US" dirty="0"/>
              <a:t>Ensure workers who operate </a:t>
            </a:r>
            <a:r>
              <a:rPr lang="en-US" dirty="0" smtClean="0"/>
              <a:t>equipment </a:t>
            </a:r>
            <a:r>
              <a:rPr lang="en-US" dirty="0"/>
              <a:t>are adequately informed, instructed, </a:t>
            </a:r>
            <a:r>
              <a:rPr lang="en-US" dirty="0" smtClean="0"/>
              <a:t>trained, </a:t>
            </a:r>
            <a:r>
              <a:rPr lang="en-US" dirty="0"/>
              <a:t>and </a:t>
            </a:r>
            <a:r>
              <a:rPr lang="en-US" dirty="0" smtClean="0"/>
              <a:t>supervised.</a:t>
            </a:r>
          </a:p>
          <a:p>
            <a:pPr marL="0" indent="0">
              <a:buNone/>
            </a:pPr>
            <a:endParaRPr lang="en-US" dirty="0"/>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#3 – </a:t>
            </a:r>
            <a:r>
              <a:rPr lang="en-US" altLang="en-US" dirty="0"/>
              <a:t>Best Practices</a:t>
            </a:r>
            <a:endParaRPr lang="en-US" dirty="0"/>
          </a:p>
        </p:txBody>
      </p:sp>
    </p:spTree>
    <p:custDataLst>
      <p:tags r:id="rId1"/>
    </p:custDataLst>
    <p:extLst>
      <p:ext uri="{BB962C8B-B14F-4D97-AF65-F5344CB8AC3E}">
        <p14:creationId xmlns:p14="http://schemas.microsoft.com/office/powerpoint/2010/main" val="7777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#4 – Alabama</a:t>
            </a:r>
            <a:endParaRPr lang="en-US" altLang="en-US" dirty="0"/>
          </a:p>
        </p:txBody>
      </p:sp>
      <p:sp>
        <p:nvSpPr>
          <p:cNvPr id="3075" name="Rectangle 3"/>
          <p:cNvSpPr>
            <a:spLocks noGrp="1" noChangeArrowheads="1"/>
          </p:cNvSpPr>
          <p:nvPr>
            <p:ph type="body" idx="1"/>
          </p:nvPr>
        </p:nvSpPr>
        <p:spPr/>
        <p:txBody>
          <a:bodyPr/>
          <a:lstStyle/>
          <a:p>
            <a:r>
              <a:rPr lang="en-US" altLang="en-US" dirty="0" smtClean="0"/>
              <a:t>Wednesday, May 9, 2018</a:t>
            </a:r>
          </a:p>
          <a:p>
            <a:r>
              <a:rPr lang="en-US" altLang="en-US" dirty="0" smtClean="0"/>
              <a:t>Surface – Lime</a:t>
            </a:r>
          </a:p>
          <a:p>
            <a:r>
              <a:rPr lang="en-US" altLang="en-US" dirty="0" smtClean="0"/>
              <a:t>Ignition or Explosion of Gas</a:t>
            </a:r>
          </a:p>
          <a:p>
            <a:r>
              <a:rPr lang="en-US" altLang="en-US" dirty="0" smtClean="0"/>
              <a:t>Kiln Technician</a:t>
            </a:r>
          </a:p>
          <a:p>
            <a:r>
              <a:rPr lang="en-US" altLang="en-US" dirty="0" smtClean="0"/>
              <a:t>27 Years Old</a:t>
            </a:r>
          </a:p>
          <a:p>
            <a:r>
              <a:rPr lang="en-US" altLang="en-US" dirty="0" smtClean="0"/>
              <a:t>32 Weeks Experience</a:t>
            </a:r>
          </a:p>
          <a:p>
            <a:endParaRPr lang="en-US" altLang="en-US" dirty="0"/>
          </a:p>
        </p:txBody>
      </p:sp>
    </p:spTree>
    <p:custDataLst>
      <p:tags r:id="rId1"/>
    </p:custDataLst>
    <p:extLst>
      <p:ext uri="{BB962C8B-B14F-4D97-AF65-F5344CB8AC3E}">
        <p14:creationId xmlns:p14="http://schemas.microsoft.com/office/powerpoint/2010/main" val="2672823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#4 – Alabama</a:t>
            </a:r>
            <a:endParaRPr lang="en-US" dirty="0"/>
          </a:p>
        </p:txBody>
      </p:sp>
      <p:sp>
        <p:nvSpPr>
          <p:cNvPr id="3" name="Content Placeholder 2"/>
          <p:cNvSpPr>
            <a:spLocks noGrp="1"/>
          </p:cNvSpPr>
          <p:nvPr>
            <p:ph idx="1"/>
          </p:nvPr>
        </p:nvSpPr>
        <p:spPr/>
        <p:txBody>
          <a:bodyPr/>
          <a:lstStyle/>
          <a:p>
            <a:r>
              <a:rPr lang="en-US" dirty="0" smtClean="0"/>
              <a:t>The victim </a:t>
            </a:r>
            <a:r>
              <a:rPr lang="en-US" dirty="0"/>
              <a:t>was burned while lighting a </a:t>
            </a:r>
            <a:r>
              <a:rPr lang="en-US" dirty="0" smtClean="0"/>
              <a:t>gas-fired </a:t>
            </a:r>
            <a:r>
              <a:rPr lang="en-US" dirty="0"/>
              <a:t>kiln. </a:t>
            </a:r>
            <a:endParaRPr lang="en-US" dirty="0" smtClean="0"/>
          </a:p>
          <a:p>
            <a:r>
              <a:rPr lang="en-US" dirty="0" smtClean="0"/>
              <a:t>There </a:t>
            </a:r>
            <a:r>
              <a:rPr lang="en-US" dirty="0"/>
              <a:t>was a blow back when igniting the </a:t>
            </a:r>
            <a:r>
              <a:rPr lang="en-US" dirty="0" smtClean="0"/>
              <a:t>kiln causing the </a:t>
            </a:r>
            <a:r>
              <a:rPr lang="en-US" dirty="0"/>
              <a:t>miner </a:t>
            </a:r>
            <a:r>
              <a:rPr lang="en-US" dirty="0" smtClean="0"/>
              <a:t>to receive </a:t>
            </a:r>
            <a:r>
              <a:rPr lang="en-US" dirty="0"/>
              <a:t>burn injuries to his head and chest.  </a:t>
            </a:r>
            <a:endParaRPr lang="en-US" dirty="0" smtClean="0"/>
          </a:p>
          <a:p>
            <a:r>
              <a:rPr lang="en-US" dirty="0" smtClean="0"/>
              <a:t>The </a:t>
            </a:r>
            <a:r>
              <a:rPr lang="en-US" dirty="0"/>
              <a:t>miner succumbed to his injuries on May 28, 2018.</a:t>
            </a:r>
          </a:p>
          <a:p>
            <a:endParaRPr lang="en-US" dirty="0" smtClean="0"/>
          </a:p>
        </p:txBody>
      </p:sp>
    </p:spTree>
    <p:custDataLst>
      <p:tags r:id="rId1"/>
    </p:custDataLst>
    <p:extLst>
      <p:ext uri="{BB962C8B-B14F-4D97-AF65-F5344CB8AC3E}">
        <p14:creationId xmlns:p14="http://schemas.microsoft.com/office/powerpoint/2010/main" val="4854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#4 – Alabama</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400" y="1784684"/>
            <a:ext cx="5791200" cy="4329066"/>
          </a:xfrm>
        </p:spPr>
      </p:pic>
    </p:spTree>
    <p:custDataLst>
      <p:tags r:id="rId1"/>
    </p:custDataLst>
    <p:extLst>
      <p:ext uri="{BB962C8B-B14F-4D97-AF65-F5344CB8AC3E}">
        <p14:creationId xmlns:p14="http://schemas.microsoft.com/office/powerpoint/2010/main" val="1134679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Remove flammable and combustible materials from areas prior to cutting, welding, or other hot work. A qualified person should monitor nearby areas where heavy vapors could migrate and accumulate.</a:t>
            </a:r>
          </a:p>
          <a:p>
            <a:r>
              <a:rPr lang="en-US" dirty="0"/>
              <a:t>Ventilation systems should be properly designed, installed, and maintained.</a:t>
            </a:r>
          </a:p>
          <a:p>
            <a:endParaRPr lang="en-US" dirty="0"/>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#4 – </a:t>
            </a:r>
            <a:r>
              <a:rPr lang="en-US" altLang="en-US" dirty="0"/>
              <a:t>Best Practices</a:t>
            </a:r>
            <a:endParaRPr lang="en-US" dirty="0"/>
          </a:p>
        </p:txBody>
      </p:sp>
    </p:spTree>
    <p:custDataLst>
      <p:tags r:id="rId1"/>
    </p:custDataLst>
    <p:extLst>
      <p:ext uri="{BB962C8B-B14F-4D97-AF65-F5344CB8AC3E}">
        <p14:creationId xmlns:p14="http://schemas.microsoft.com/office/powerpoint/2010/main" val="8350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05000"/>
            <a:ext cx="7772400" cy="4267200"/>
          </a:xfrm>
        </p:spPr>
        <p:txBody>
          <a:bodyPr/>
          <a:lstStyle/>
          <a:p>
            <a:r>
              <a:rPr lang="en-US" dirty="0"/>
              <a:t>Install fixed monitoring systems with alarms in areas with potential for flammable and other hazardous </a:t>
            </a:r>
            <a:r>
              <a:rPr lang="en-US" dirty="0" smtClean="0"/>
              <a:t>atmospheres.</a:t>
            </a:r>
          </a:p>
          <a:p>
            <a:r>
              <a:rPr lang="en-US" dirty="0" smtClean="0"/>
              <a:t>Calibrate </a:t>
            </a:r>
            <a:r>
              <a:rPr lang="en-US" dirty="0"/>
              <a:t>and maintain them regularly.  </a:t>
            </a:r>
            <a:endParaRPr lang="en-US" dirty="0" smtClean="0"/>
          </a:p>
          <a:p>
            <a:r>
              <a:rPr lang="en-US" dirty="0" smtClean="0"/>
              <a:t>The </a:t>
            </a:r>
            <a:r>
              <a:rPr lang="en-US" dirty="0"/>
              <a:t>systems should have redundant controls and system readouts located inside and outside of hazardous areas. </a:t>
            </a:r>
          </a:p>
          <a:p>
            <a:endParaRPr lang="en-US" dirty="0"/>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#4 – </a:t>
            </a:r>
            <a:r>
              <a:rPr lang="en-US" altLang="en-US" dirty="0"/>
              <a:t>Best Practices</a:t>
            </a:r>
            <a:endParaRPr lang="en-US" dirty="0"/>
          </a:p>
        </p:txBody>
      </p:sp>
    </p:spTree>
    <p:custDataLst>
      <p:tags r:id="rId1"/>
    </p:custDataLst>
    <p:extLst>
      <p:ext uri="{BB962C8B-B14F-4D97-AF65-F5344CB8AC3E}">
        <p14:creationId xmlns:p14="http://schemas.microsoft.com/office/powerpoint/2010/main" val="41475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#5 – Texas</a:t>
            </a:r>
            <a:endParaRPr lang="en-US" altLang="en-US" dirty="0"/>
          </a:p>
        </p:txBody>
      </p:sp>
      <p:sp>
        <p:nvSpPr>
          <p:cNvPr id="3075" name="Rectangle 3"/>
          <p:cNvSpPr>
            <a:spLocks noGrp="1" noChangeArrowheads="1"/>
          </p:cNvSpPr>
          <p:nvPr>
            <p:ph type="body" idx="1"/>
          </p:nvPr>
        </p:nvSpPr>
        <p:spPr/>
        <p:txBody>
          <a:bodyPr/>
          <a:lstStyle/>
          <a:p>
            <a:r>
              <a:rPr lang="en-US" altLang="en-US" dirty="0" smtClean="0"/>
              <a:t>Wednesday, June 13, 2018</a:t>
            </a:r>
          </a:p>
          <a:p>
            <a:r>
              <a:rPr lang="en-US" altLang="en-US" dirty="0" smtClean="0"/>
              <a:t>Surface – Sand and Gravel</a:t>
            </a:r>
          </a:p>
          <a:p>
            <a:r>
              <a:rPr lang="en-US" altLang="en-US" dirty="0" smtClean="0"/>
              <a:t>Powered Haulage</a:t>
            </a:r>
          </a:p>
          <a:p>
            <a:r>
              <a:rPr lang="en-US" altLang="en-US" dirty="0" smtClean="0"/>
              <a:t>Truck Driver</a:t>
            </a:r>
          </a:p>
          <a:p>
            <a:r>
              <a:rPr lang="en-US" altLang="en-US" dirty="0" smtClean="0"/>
              <a:t>65 Years Old</a:t>
            </a:r>
          </a:p>
          <a:p>
            <a:r>
              <a:rPr lang="en-US" altLang="en-US" dirty="0" smtClean="0"/>
              <a:t>4 Years Experience</a:t>
            </a:r>
          </a:p>
          <a:p>
            <a:endParaRPr lang="en-US" altLang="en-US" dirty="0"/>
          </a:p>
        </p:txBody>
      </p:sp>
    </p:spTree>
    <p:custDataLst>
      <p:tags r:id="rId1"/>
    </p:custDataLst>
    <p:extLst>
      <p:ext uri="{BB962C8B-B14F-4D97-AF65-F5344CB8AC3E}">
        <p14:creationId xmlns:p14="http://schemas.microsoft.com/office/powerpoint/2010/main" val="3688148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#5 – Texas</a:t>
            </a:r>
            <a:endParaRPr lang="en-US" dirty="0"/>
          </a:p>
        </p:txBody>
      </p:sp>
      <p:sp>
        <p:nvSpPr>
          <p:cNvPr id="3" name="Content Placeholder 2"/>
          <p:cNvSpPr>
            <a:spLocks noGrp="1"/>
          </p:cNvSpPr>
          <p:nvPr>
            <p:ph idx="1"/>
          </p:nvPr>
        </p:nvSpPr>
        <p:spPr>
          <a:xfrm>
            <a:off x="1066800" y="1981200"/>
            <a:ext cx="7620000" cy="4114800"/>
          </a:xfrm>
        </p:spPr>
        <p:txBody>
          <a:bodyPr/>
          <a:lstStyle/>
          <a:p>
            <a:r>
              <a:rPr lang="en-US" dirty="0" smtClean="0"/>
              <a:t>The victim traveled over a berm and into an impoundment of water.</a:t>
            </a:r>
          </a:p>
          <a:p>
            <a:r>
              <a:rPr lang="en-US" dirty="0" smtClean="0"/>
              <a:t>Divers recovered the victim in 20 feet of water.</a:t>
            </a:r>
            <a:endParaRPr lang="en-US" dirty="0"/>
          </a:p>
          <a:p>
            <a:endParaRPr lang="en-US" dirty="0" smtClean="0"/>
          </a:p>
        </p:txBody>
      </p:sp>
    </p:spTree>
    <p:custDataLst>
      <p:tags r:id="rId1"/>
    </p:custDataLst>
    <p:extLst>
      <p:ext uri="{BB962C8B-B14F-4D97-AF65-F5344CB8AC3E}">
        <p14:creationId xmlns:p14="http://schemas.microsoft.com/office/powerpoint/2010/main" val="3087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#5 – Texas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200" y="1676400"/>
            <a:ext cx="5943600" cy="4460188"/>
          </a:xfrm>
        </p:spPr>
      </p:pic>
    </p:spTree>
    <p:custDataLst>
      <p:tags r:id="rId1"/>
    </p:custDataLst>
    <p:extLst>
      <p:ext uri="{BB962C8B-B14F-4D97-AF65-F5344CB8AC3E}">
        <p14:creationId xmlns:p14="http://schemas.microsoft.com/office/powerpoint/2010/main" val="243746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654C-C401-4C43-9E19-EA30A0494E69}"/>
              </a:ext>
            </a:extLst>
          </p:cNvPr>
          <p:cNvSpPr>
            <a:spLocks noGrp="1"/>
          </p:cNvSpPr>
          <p:nvPr>
            <p:ph type="title"/>
          </p:nvPr>
        </p:nvSpPr>
        <p:spPr>
          <a:xfrm>
            <a:off x="838200" y="609600"/>
            <a:ext cx="8305800" cy="1143000"/>
          </a:xfrm>
        </p:spPr>
        <p:txBody>
          <a:bodyPr/>
          <a:lstStyle/>
          <a:p>
            <a:pPr algn="ctr"/>
            <a:r>
              <a:rPr lang="en-US" b="1" dirty="0">
                <a:effectLst>
                  <a:outerShdw blurRad="38100" dist="38100" dir="2700000" algn="tl">
                    <a:srgbClr val="000000">
                      <a:alpha val="43137"/>
                    </a:srgbClr>
                  </a:outerShdw>
                </a:effectLst>
              </a:rPr>
              <a:t>Accident Type</a:t>
            </a:r>
          </a:p>
        </p:txBody>
      </p:sp>
      <p:graphicFrame>
        <p:nvGraphicFramePr>
          <p:cNvPr id="6" name="Content Placeholder 5">
            <a:extLst>
              <a:ext uri="{FF2B5EF4-FFF2-40B4-BE49-F238E27FC236}">
                <a16:creationId xmlns:a16="http://schemas.microsoft.com/office/drawing/2014/main" id="{3A70ECD4-50AE-42ED-875F-01AB79D414A2}"/>
              </a:ext>
            </a:extLst>
          </p:cNvPr>
          <p:cNvGraphicFramePr>
            <a:graphicFrameLocks noGrp="1"/>
          </p:cNvGraphicFramePr>
          <p:nvPr>
            <p:ph idx="1"/>
            <p:extLst>
              <p:ext uri="{D42A27DB-BD31-4B8C-83A1-F6EECF244321}">
                <p14:modId xmlns:p14="http://schemas.microsoft.com/office/powerpoint/2010/main" val="4074606565"/>
              </p:ext>
            </p:extLst>
          </p:nvPr>
        </p:nvGraphicFramePr>
        <p:xfrm>
          <a:off x="914400" y="17526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976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772400" cy="4267200"/>
          </a:xfrm>
        </p:spPr>
        <p:txBody>
          <a:bodyPr/>
          <a:lstStyle/>
          <a:p>
            <a:r>
              <a:rPr lang="en-US" dirty="0"/>
              <a:t>Maintain control and stay alert when operating mobile equipment.</a:t>
            </a:r>
          </a:p>
          <a:p>
            <a:r>
              <a:rPr lang="en-US" dirty="0"/>
              <a:t>Conduct adequate pre-operational checks and correct any defects affecting safety in a timely manner prior to operating mobile equipment. </a:t>
            </a:r>
            <a:endParaRPr lang="en-US" dirty="0" smtClean="0"/>
          </a:p>
          <a:p>
            <a:r>
              <a:rPr lang="en-US" dirty="0" smtClean="0"/>
              <a:t>Maintain braking </a:t>
            </a:r>
            <a:r>
              <a:rPr lang="en-US" dirty="0"/>
              <a:t>and steering systems in good repair and adjustment.</a:t>
            </a:r>
          </a:p>
          <a:p>
            <a:endParaRPr lang="en-US" dirty="0"/>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#5 – </a:t>
            </a:r>
            <a:r>
              <a:rPr lang="en-US" altLang="en-US" dirty="0"/>
              <a:t>Best Practices</a:t>
            </a:r>
            <a:endParaRPr lang="en-US" dirty="0"/>
          </a:p>
        </p:txBody>
      </p:sp>
    </p:spTree>
    <p:custDataLst>
      <p:tags r:id="rId1"/>
    </p:custDataLst>
    <p:extLst>
      <p:ext uri="{BB962C8B-B14F-4D97-AF65-F5344CB8AC3E}">
        <p14:creationId xmlns:p14="http://schemas.microsoft.com/office/powerpoint/2010/main" val="9667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7663" indent="-347663">
              <a:buFont typeface="Arial" panose="020B0604020202020204" pitchFamily="34" charset="0"/>
              <a:buChar char="•"/>
            </a:pPr>
            <a:r>
              <a:rPr lang="en-US" dirty="0"/>
              <a:t>Operate mobile equipment at speeds consistent with the conditions of roadways, tracks, grades, clearance, visibility, curves, and traffic.</a:t>
            </a:r>
          </a:p>
          <a:p>
            <a:pPr marL="347663" indent="-347663">
              <a:buFont typeface="Arial" panose="020B0604020202020204" pitchFamily="34" charset="0"/>
              <a:buChar char="•"/>
            </a:pPr>
            <a:r>
              <a:rPr lang="en-US" dirty="0"/>
              <a:t>Ensure that berms are adequate for the vehicles present on site, including but not limited to height, material, and built on firm ground</a:t>
            </a:r>
            <a:r>
              <a:rPr lang="en-US" dirty="0" smtClean="0"/>
              <a:t>.</a:t>
            </a:r>
            <a:endParaRPr lang="en-US" dirty="0"/>
          </a:p>
          <a:p>
            <a:pPr marL="0" indent="0">
              <a:buNone/>
            </a:pPr>
            <a:endParaRPr lang="en-US" dirty="0" smtClean="0"/>
          </a:p>
        </p:txBody>
      </p:sp>
      <p:sp>
        <p:nvSpPr>
          <p:cNvPr id="5" name="Title 1"/>
          <p:cNvSpPr>
            <a:spLocks noGrp="1"/>
          </p:cNvSpPr>
          <p:nvPr>
            <p:ph type="title"/>
          </p:nvPr>
        </p:nvSpPr>
        <p:spPr>
          <a:xfrm>
            <a:off x="874734" y="457200"/>
            <a:ext cx="8421666" cy="1143000"/>
          </a:xfrm>
        </p:spPr>
        <p:txBody>
          <a:bodyPr/>
          <a:lstStyle/>
          <a:p>
            <a:r>
              <a:rPr lang="en-US" altLang="en-US" dirty="0" smtClean="0"/>
              <a:t>MNM Fatal #5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2706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#6 – Texas</a:t>
            </a:r>
            <a:endParaRPr lang="en-US" altLang="en-US" dirty="0"/>
          </a:p>
        </p:txBody>
      </p:sp>
      <p:sp>
        <p:nvSpPr>
          <p:cNvPr id="3075" name="Rectangle 3"/>
          <p:cNvSpPr>
            <a:spLocks noGrp="1" noChangeArrowheads="1"/>
          </p:cNvSpPr>
          <p:nvPr>
            <p:ph type="body" idx="1"/>
          </p:nvPr>
        </p:nvSpPr>
        <p:spPr/>
        <p:txBody>
          <a:bodyPr/>
          <a:lstStyle/>
          <a:p>
            <a:r>
              <a:rPr lang="en-US" altLang="en-US" dirty="0" smtClean="0"/>
              <a:t>Saturday, June </a:t>
            </a:r>
            <a:r>
              <a:rPr lang="en-US" altLang="en-US" dirty="0"/>
              <a:t>2</a:t>
            </a:r>
            <a:r>
              <a:rPr lang="en-US" altLang="en-US" dirty="0" smtClean="0"/>
              <a:t>3, 2018</a:t>
            </a:r>
          </a:p>
          <a:p>
            <a:r>
              <a:rPr lang="en-US" altLang="en-US" dirty="0" smtClean="0"/>
              <a:t>Surface – Sand and Gravel</a:t>
            </a:r>
          </a:p>
          <a:p>
            <a:r>
              <a:rPr lang="en-US" altLang="en-US" dirty="0" smtClean="0"/>
              <a:t>Non - Powered Haulage</a:t>
            </a:r>
          </a:p>
          <a:p>
            <a:r>
              <a:rPr lang="en-US" altLang="en-US" dirty="0" smtClean="0"/>
              <a:t>Electrician</a:t>
            </a:r>
          </a:p>
          <a:p>
            <a:r>
              <a:rPr lang="en-US" altLang="en-US" dirty="0" smtClean="0"/>
              <a:t>46 Years Old</a:t>
            </a:r>
          </a:p>
          <a:p>
            <a:r>
              <a:rPr lang="en-US" altLang="en-US" dirty="0" smtClean="0"/>
              <a:t>10 Weeks Experience</a:t>
            </a:r>
          </a:p>
          <a:p>
            <a:endParaRPr lang="en-US" altLang="en-US" dirty="0"/>
          </a:p>
        </p:txBody>
      </p:sp>
    </p:spTree>
    <p:custDataLst>
      <p:tags r:id="rId1"/>
    </p:custDataLst>
    <p:extLst>
      <p:ext uri="{BB962C8B-B14F-4D97-AF65-F5344CB8AC3E}">
        <p14:creationId xmlns:p14="http://schemas.microsoft.com/office/powerpoint/2010/main" val="842589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#6 – Texas</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was </a:t>
            </a:r>
            <a:r>
              <a:rPr lang="en-US" dirty="0"/>
              <a:t>trying to stop runaway railcars.</a:t>
            </a:r>
            <a:endParaRPr lang="en-US" dirty="0" smtClean="0"/>
          </a:p>
          <a:p>
            <a:r>
              <a:rPr lang="en-US" dirty="0"/>
              <a:t>The </a:t>
            </a:r>
            <a:r>
              <a:rPr lang="en-US" dirty="0" smtClean="0"/>
              <a:t>victim </a:t>
            </a:r>
            <a:r>
              <a:rPr lang="en-US" dirty="0"/>
              <a:t>ran to the front of a set of moving railcars and jumped on in order to set the hand brake.  </a:t>
            </a:r>
            <a:endParaRPr lang="en-US" dirty="0" smtClean="0"/>
          </a:p>
          <a:p>
            <a:r>
              <a:rPr lang="en-US" dirty="0" smtClean="0"/>
              <a:t>He then </a:t>
            </a:r>
            <a:r>
              <a:rPr lang="en-US" dirty="0"/>
              <a:t>attempted to jump clear and was fatally injured when he was run over by the moving </a:t>
            </a:r>
            <a:r>
              <a:rPr lang="en-US" dirty="0" smtClean="0"/>
              <a:t>railcars.</a:t>
            </a:r>
          </a:p>
        </p:txBody>
      </p:sp>
    </p:spTree>
    <p:custDataLst>
      <p:tags r:id="rId1"/>
    </p:custDataLst>
    <p:extLst>
      <p:ext uri="{BB962C8B-B14F-4D97-AF65-F5344CB8AC3E}">
        <p14:creationId xmlns:p14="http://schemas.microsoft.com/office/powerpoint/2010/main" val="17544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ltLang="en-US" dirty="0" smtClean="0"/>
              <a:t>MNM Fatal #6 – Texas</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36881" y="1600200"/>
            <a:ext cx="6070239" cy="4555915"/>
          </a:xfrm>
        </p:spPr>
      </p:pic>
    </p:spTree>
    <p:custDataLst>
      <p:tags r:id="rId1"/>
    </p:custDataLst>
    <p:extLst>
      <p:ext uri="{BB962C8B-B14F-4D97-AF65-F5344CB8AC3E}">
        <p14:creationId xmlns:p14="http://schemas.microsoft.com/office/powerpoint/2010/main" val="1127627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772400" cy="4648200"/>
          </a:xfrm>
        </p:spPr>
        <p:txBody>
          <a:bodyPr/>
          <a:lstStyle/>
          <a:p>
            <a:r>
              <a:rPr lang="en-US" dirty="0"/>
              <a:t>Apply a mechanical hand brake to ensure a railcar does not move when it is stopped for loading, unloading, or storage.  Use wheel chocks or derail devices for added protection against accidental movement.</a:t>
            </a:r>
          </a:p>
          <a:p>
            <a:r>
              <a:rPr lang="en-US" dirty="0"/>
              <a:t>Never attempt to mount, crossover, cross under, or dismount a railcar while it is moving</a:t>
            </a:r>
            <a:r>
              <a:rPr lang="en-US" dirty="0" smtClean="0"/>
              <a:t>.</a:t>
            </a:r>
            <a:endParaRPr lang="en-US" dirty="0"/>
          </a:p>
          <a:p>
            <a:pPr marL="0" indent="0">
              <a:buNone/>
            </a:pPr>
            <a:endParaRPr lang="en-US" dirty="0" smtClean="0"/>
          </a:p>
        </p:txBody>
      </p:sp>
      <p:sp>
        <p:nvSpPr>
          <p:cNvPr id="5" name="Title 1"/>
          <p:cNvSpPr>
            <a:spLocks noGrp="1"/>
          </p:cNvSpPr>
          <p:nvPr>
            <p:ph type="title"/>
          </p:nvPr>
        </p:nvSpPr>
        <p:spPr>
          <a:xfrm>
            <a:off x="874734" y="381000"/>
            <a:ext cx="8421666" cy="1143000"/>
          </a:xfrm>
        </p:spPr>
        <p:txBody>
          <a:bodyPr/>
          <a:lstStyle/>
          <a:p>
            <a:r>
              <a:rPr lang="en-US" altLang="en-US" dirty="0" smtClean="0"/>
              <a:t>MNM Fatal #6 – </a:t>
            </a:r>
            <a:r>
              <a:rPr lang="en-US" altLang="en-US" dirty="0"/>
              <a:t>Best Practices</a:t>
            </a:r>
            <a:endParaRPr lang="en-US" dirty="0"/>
          </a:p>
        </p:txBody>
      </p:sp>
    </p:spTree>
    <p:custDataLst>
      <p:tags r:id="rId1"/>
    </p:custDataLst>
    <p:extLst>
      <p:ext uri="{BB962C8B-B14F-4D97-AF65-F5344CB8AC3E}">
        <p14:creationId xmlns:p14="http://schemas.microsoft.com/office/powerpoint/2010/main" val="33123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114800"/>
          </a:xfrm>
        </p:spPr>
        <p:txBody>
          <a:bodyPr/>
          <a:lstStyle/>
          <a:p>
            <a:r>
              <a:rPr lang="en-US" dirty="0" smtClean="0"/>
              <a:t>Train </a:t>
            </a:r>
            <a:r>
              <a:rPr lang="en-US" dirty="0"/>
              <a:t>personnel in the safe procedures of working with railcars.  </a:t>
            </a:r>
            <a:endParaRPr lang="en-US" dirty="0" smtClean="0"/>
          </a:p>
          <a:p>
            <a:r>
              <a:rPr lang="en-US" dirty="0" smtClean="0"/>
              <a:t>Establish and enforce safe </a:t>
            </a:r>
            <a:r>
              <a:rPr lang="en-US" dirty="0"/>
              <a:t>work procedures and ensure all personnel involved communicate clearly with each other</a:t>
            </a:r>
            <a:r>
              <a:rPr lang="en-US" dirty="0" smtClean="0"/>
              <a:t>.</a:t>
            </a:r>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#6 – </a:t>
            </a:r>
            <a:r>
              <a:rPr lang="en-US" altLang="en-US" dirty="0"/>
              <a:t>Best Practices</a:t>
            </a:r>
            <a:endParaRPr lang="en-US" dirty="0"/>
          </a:p>
        </p:txBody>
      </p:sp>
    </p:spTree>
    <p:custDataLst>
      <p:tags r:id="rId1"/>
    </p:custDataLst>
    <p:extLst>
      <p:ext uri="{BB962C8B-B14F-4D97-AF65-F5344CB8AC3E}">
        <p14:creationId xmlns:p14="http://schemas.microsoft.com/office/powerpoint/2010/main" val="34622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#7 – North Dakota</a:t>
            </a:r>
            <a:endParaRPr lang="en-US" altLang="en-US" dirty="0"/>
          </a:p>
        </p:txBody>
      </p:sp>
      <p:sp>
        <p:nvSpPr>
          <p:cNvPr id="3075" name="Rectangle 3"/>
          <p:cNvSpPr>
            <a:spLocks noGrp="1" noChangeArrowheads="1"/>
          </p:cNvSpPr>
          <p:nvPr>
            <p:ph type="body" idx="1"/>
          </p:nvPr>
        </p:nvSpPr>
        <p:spPr/>
        <p:txBody>
          <a:bodyPr/>
          <a:lstStyle/>
          <a:p>
            <a:r>
              <a:rPr lang="en-US" altLang="en-US" dirty="0" smtClean="0"/>
              <a:t>Saturday, June </a:t>
            </a:r>
            <a:r>
              <a:rPr lang="en-US" altLang="en-US" dirty="0"/>
              <a:t>2</a:t>
            </a:r>
            <a:r>
              <a:rPr lang="en-US" altLang="en-US" dirty="0" smtClean="0"/>
              <a:t>3, 2018</a:t>
            </a:r>
          </a:p>
          <a:p>
            <a:r>
              <a:rPr lang="en-US" altLang="en-US" dirty="0" smtClean="0"/>
              <a:t>Surface – Sand and Gravel</a:t>
            </a:r>
          </a:p>
          <a:p>
            <a:r>
              <a:rPr lang="en-US" altLang="en-US" dirty="0" smtClean="0"/>
              <a:t>Powered Haulage</a:t>
            </a:r>
          </a:p>
          <a:p>
            <a:r>
              <a:rPr lang="en-US" altLang="en-US" dirty="0" smtClean="0"/>
              <a:t>Foreman</a:t>
            </a:r>
          </a:p>
          <a:p>
            <a:r>
              <a:rPr lang="en-US" altLang="en-US" dirty="0" smtClean="0"/>
              <a:t>62 Years Old</a:t>
            </a:r>
          </a:p>
          <a:p>
            <a:r>
              <a:rPr lang="en-US" altLang="en-US" dirty="0" smtClean="0"/>
              <a:t>40 Years Experience</a:t>
            </a:r>
          </a:p>
          <a:p>
            <a:endParaRPr lang="en-US" altLang="en-US" dirty="0"/>
          </a:p>
        </p:txBody>
      </p:sp>
    </p:spTree>
    <p:custDataLst>
      <p:tags r:id="rId1"/>
    </p:custDataLst>
    <p:extLst>
      <p:ext uri="{BB962C8B-B14F-4D97-AF65-F5344CB8AC3E}">
        <p14:creationId xmlns:p14="http://schemas.microsoft.com/office/powerpoint/2010/main" val="4268676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#7 – North Dakota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was dismantling a portable crusher.</a:t>
            </a:r>
          </a:p>
          <a:p>
            <a:r>
              <a:rPr lang="en-US" dirty="0"/>
              <a:t>The front-end loader was placing a </a:t>
            </a:r>
            <a:r>
              <a:rPr lang="en-US" dirty="0" smtClean="0"/>
              <a:t>20-foot-long </a:t>
            </a:r>
            <a:r>
              <a:rPr lang="en-US" dirty="0"/>
              <a:t>steel tube onto the screen feed conveyor. </a:t>
            </a:r>
            <a:endParaRPr lang="en-US" dirty="0" smtClean="0"/>
          </a:p>
          <a:p>
            <a:r>
              <a:rPr lang="en-US" dirty="0" smtClean="0"/>
              <a:t>The loader </a:t>
            </a:r>
            <a:r>
              <a:rPr lang="en-US" dirty="0"/>
              <a:t>operator lowered the bucket and crushed the victim against the conveyor structure</a:t>
            </a:r>
            <a:r>
              <a:rPr lang="en-US" dirty="0" smtClean="0"/>
              <a:t>.</a:t>
            </a:r>
          </a:p>
        </p:txBody>
      </p:sp>
    </p:spTree>
    <p:custDataLst>
      <p:tags r:id="rId1"/>
    </p:custDataLst>
    <p:extLst>
      <p:ext uri="{BB962C8B-B14F-4D97-AF65-F5344CB8AC3E}">
        <p14:creationId xmlns:p14="http://schemas.microsoft.com/office/powerpoint/2010/main" val="11577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smtClean="0"/>
              <a:t>MNM Fatal #7 – North Dakota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7801" y="2057400"/>
            <a:ext cx="7010399" cy="3637639"/>
          </a:xfrm>
        </p:spPr>
      </p:pic>
    </p:spTree>
    <p:custDataLst>
      <p:tags r:id="rId1"/>
    </p:custDataLst>
    <p:extLst>
      <p:ext uri="{BB962C8B-B14F-4D97-AF65-F5344CB8AC3E}">
        <p14:creationId xmlns:p14="http://schemas.microsoft.com/office/powerpoint/2010/main" val="78231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small" dirty="0" smtClean="0">
                <a:effectLst>
                  <a:outerShdw blurRad="38100" dist="38100" dir="2700000" algn="tl">
                    <a:srgbClr val="000000">
                      <a:alpha val="43137"/>
                    </a:srgbClr>
                  </a:outerShdw>
                </a:effectLst>
              </a:rPr>
              <a:t>Victim’s Age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325928"/>
              </p:ext>
            </p:extLst>
          </p:nvPr>
        </p:nvGraphicFramePr>
        <p:xfrm>
          <a:off x="472965" y="1828800"/>
          <a:ext cx="8899635" cy="5029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173883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772400" cy="4572000"/>
          </a:xfrm>
        </p:spPr>
        <p:txBody>
          <a:bodyPr/>
          <a:lstStyle/>
          <a:p>
            <a:r>
              <a:rPr lang="en-US" dirty="0" smtClean="0"/>
              <a:t>Equipment operators </a:t>
            </a:r>
            <a:r>
              <a:rPr lang="en-US" dirty="0"/>
              <a:t>must ensure personnel are not near the machine when in operation.</a:t>
            </a:r>
          </a:p>
          <a:p>
            <a:r>
              <a:rPr lang="en-US" dirty="0" smtClean="0"/>
              <a:t>Use </a:t>
            </a:r>
            <a:r>
              <a:rPr lang="en-US" dirty="0"/>
              <a:t>cranes with appropriate rigging and tag lines to position components.</a:t>
            </a:r>
          </a:p>
          <a:p>
            <a:r>
              <a:rPr lang="en-US" dirty="0" smtClean="0"/>
              <a:t>When </a:t>
            </a:r>
            <a:r>
              <a:rPr lang="en-US" dirty="0"/>
              <a:t>working near equipment, make eye contact with the equipment operator and directly communicate your intended movements.</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#7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2545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572000"/>
          </a:xfrm>
        </p:spPr>
        <p:txBody>
          <a:bodyPr/>
          <a:lstStyle/>
          <a:p>
            <a:r>
              <a:rPr lang="en-US" sz="3000" dirty="0" smtClean="0"/>
              <a:t>Wear </a:t>
            </a:r>
            <a:r>
              <a:rPr lang="en-US" sz="3000" dirty="0"/>
              <a:t>a reflective vest or </a:t>
            </a:r>
            <a:r>
              <a:rPr lang="en-US" sz="3000" dirty="0" smtClean="0"/>
              <a:t>clothing.</a:t>
            </a:r>
            <a:endParaRPr lang="en-US" sz="3000" dirty="0"/>
          </a:p>
          <a:p>
            <a:r>
              <a:rPr lang="en-US" sz="3000" dirty="0" smtClean="0"/>
              <a:t>Ensure </a:t>
            </a:r>
            <a:r>
              <a:rPr lang="en-US" sz="3000" dirty="0"/>
              <a:t>all persons are trained to recognize workplace hazards - specifically, the limited visibility and blind areas inherent to operation of large equipment.</a:t>
            </a:r>
          </a:p>
          <a:p>
            <a:r>
              <a:rPr lang="en-US" sz="3000" dirty="0" smtClean="0"/>
              <a:t>Prior </a:t>
            </a:r>
            <a:r>
              <a:rPr lang="en-US" sz="3000" dirty="0"/>
              <a:t>to starting </a:t>
            </a:r>
            <a:r>
              <a:rPr lang="en-US" sz="3000" dirty="0" smtClean="0"/>
              <a:t>task</a:t>
            </a:r>
            <a:r>
              <a:rPr lang="en-US" sz="3000" dirty="0"/>
              <a:t>, train miners on proper maintenance procedures and discuss steps that will be taken to safely perform the job</a:t>
            </a:r>
            <a:r>
              <a:rPr lang="en-US" sz="3000" dirty="0" smtClean="0"/>
              <a:t>.</a:t>
            </a:r>
            <a:endParaRPr lang="en-US" sz="3000"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#7 – </a:t>
            </a:r>
            <a:r>
              <a:rPr lang="en-US" altLang="en-US" dirty="0"/>
              <a:t>Best Practices</a:t>
            </a:r>
            <a:endParaRPr lang="en-US" dirty="0"/>
          </a:p>
        </p:txBody>
      </p:sp>
    </p:spTree>
    <p:custDataLst>
      <p:tags r:id="rId1"/>
    </p:custDataLst>
    <p:extLst>
      <p:ext uri="{BB962C8B-B14F-4D97-AF65-F5344CB8AC3E}">
        <p14:creationId xmlns:p14="http://schemas.microsoft.com/office/powerpoint/2010/main" val="42192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#8 – Tennessee</a:t>
            </a:r>
            <a:endParaRPr lang="en-US" altLang="en-US" dirty="0"/>
          </a:p>
        </p:txBody>
      </p:sp>
      <p:sp>
        <p:nvSpPr>
          <p:cNvPr id="3075" name="Rectangle 3"/>
          <p:cNvSpPr>
            <a:spLocks noGrp="1" noChangeArrowheads="1"/>
          </p:cNvSpPr>
          <p:nvPr>
            <p:ph type="body" idx="1"/>
          </p:nvPr>
        </p:nvSpPr>
        <p:spPr/>
        <p:txBody>
          <a:bodyPr/>
          <a:lstStyle/>
          <a:p>
            <a:r>
              <a:rPr lang="en-US" altLang="en-US" dirty="0" smtClean="0"/>
              <a:t>Wednesday, August 8, 2018</a:t>
            </a:r>
          </a:p>
          <a:p>
            <a:r>
              <a:rPr lang="en-US" altLang="en-US" dirty="0" smtClean="0"/>
              <a:t>Surface</a:t>
            </a:r>
          </a:p>
          <a:p>
            <a:r>
              <a:rPr lang="en-US" altLang="en-US" dirty="0" smtClean="0"/>
              <a:t>Deemed Non-Chargeable</a:t>
            </a:r>
          </a:p>
          <a:p>
            <a:endParaRPr lang="en-US" altLang="en-US" dirty="0"/>
          </a:p>
        </p:txBody>
      </p:sp>
    </p:spTree>
    <p:custDataLst>
      <p:tags r:id="rId1"/>
    </p:custDataLst>
    <p:extLst>
      <p:ext uri="{BB962C8B-B14F-4D97-AF65-F5344CB8AC3E}">
        <p14:creationId xmlns:p14="http://schemas.microsoft.com/office/powerpoint/2010/main" val="2653234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#9 – Pennsylvania</a:t>
            </a:r>
            <a:endParaRPr lang="en-US" altLang="en-US" dirty="0"/>
          </a:p>
        </p:txBody>
      </p:sp>
      <p:sp>
        <p:nvSpPr>
          <p:cNvPr id="3075" name="Rectangle 3"/>
          <p:cNvSpPr>
            <a:spLocks noGrp="1" noChangeArrowheads="1"/>
          </p:cNvSpPr>
          <p:nvPr>
            <p:ph type="body" idx="1"/>
          </p:nvPr>
        </p:nvSpPr>
        <p:spPr/>
        <p:txBody>
          <a:bodyPr/>
          <a:lstStyle/>
          <a:p>
            <a:r>
              <a:rPr lang="en-US" altLang="en-US" dirty="0" smtClean="0"/>
              <a:t>Wednesday, August 22, 2018</a:t>
            </a:r>
          </a:p>
          <a:p>
            <a:r>
              <a:rPr lang="en-US" altLang="en-US" dirty="0" smtClean="0"/>
              <a:t>Surface – </a:t>
            </a:r>
            <a:r>
              <a:rPr lang="en-US" altLang="en-US" dirty="0" err="1" smtClean="0"/>
              <a:t>Traprock</a:t>
            </a:r>
            <a:endParaRPr lang="en-US" altLang="en-US" dirty="0" smtClean="0"/>
          </a:p>
          <a:p>
            <a:r>
              <a:rPr lang="en-US" altLang="en-US" dirty="0" smtClean="0"/>
              <a:t>Powered Haulage</a:t>
            </a:r>
          </a:p>
          <a:p>
            <a:r>
              <a:rPr lang="en-US" altLang="en-US" dirty="0" err="1" smtClean="0"/>
              <a:t>Groundman</a:t>
            </a:r>
            <a:endParaRPr lang="en-US" altLang="en-US" dirty="0" smtClean="0"/>
          </a:p>
          <a:p>
            <a:r>
              <a:rPr lang="en-US" altLang="en-US" dirty="0" smtClean="0"/>
              <a:t>29 Years Old</a:t>
            </a:r>
          </a:p>
          <a:p>
            <a:r>
              <a:rPr lang="en-US" altLang="en-US" dirty="0" smtClean="0"/>
              <a:t>1 Year Experience</a:t>
            </a:r>
          </a:p>
          <a:p>
            <a:endParaRPr lang="en-US" altLang="en-US" dirty="0"/>
          </a:p>
        </p:txBody>
      </p:sp>
    </p:spTree>
    <p:custDataLst>
      <p:tags r:id="rId1"/>
    </p:custDataLst>
    <p:extLst>
      <p:ext uri="{BB962C8B-B14F-4D97-AF65-F5344CB8AC3E}">
        <p14:creationId xmlns:p14="http://schemas.microsoft.com/office/powerpoint/2010/main" val="3394910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#9 – Pennsylvania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was injured while cleaning </a:t>
            </a:r>
            <a:r>
              <a:rPr lang="en-US" dirty="0"/>
              <a:t>a snub </a:t>
            </a:r>
            <a:r>
              <a:rPr lang="en-US" dirty="0" smtClean="0"/>
              <a:t>pulley.</a:t>
            </a:r>
          </a:p>
          <a:p>
            <a:r>
              <a:rPr lang="en-US" dirty="0" smtClean="0"/>
              <a:t>He was </a:t>
            </a:r>
            <a:r>
              <a:rPr lang="en-US" dirty="0"/>
              <a:t>working from an aerial lift located under the belt conveyor when he became entangled in the conveyor pulley.</a:t>
            </a:r>
            <a:endParaRPr lang="en-US" dirty="0" smtClean="0"/>
          </a:p>
        </p:txBody>
      </p:sp>
    </p:spTree>
    <p:custDataLst>
      <p:tags r:id="rId1"/>
    </p:custDataLst>
    <p:extLst>
      <p:ext uri="{BB962C8B-B14F-4D97-AF65-F5344CB8AC3E}">
        <p14:creationId xmlns:p14="http://schemas.microsoft.com/office/powerpoint/2010/main" val="309354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smtClean="0"/>
              <a:t>MNM Fatal #9 – Pennsylvania</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9300" y="1752600"/>
            <a:ext cx="5867400" cy="4404282"/>
          </a:xfrm>
        </p:spPr>
      </p:pic>
    </p:spTree>
    <p:custDataLst>
      <p:tags r:id="rId1"/>
    </p:custDataLst>
    <p:extLst>
      <p:ext uri="{BB962C8B-B14F-4D97-AF65-F5344CB8AC3E}">
        <p14:creationId xmlns:p14="http://schemas.microsoft.com/office/powerpoint/2010/main" val="4071866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572000"/>
          </a:xfrm>
        </p:spPr>
        <p:txBody>
          <a:bodyPr/>
          <a:lstStyle/>
          <a:p>
            <a:r>
              <a:rPr lang="en-US" sz="3000" dirty="0"/>
              <a:t>Ensure </a:t>
            </a:r>
            <a:r>
              <a:rPr lang="en-US" sz="3000" dirty="0" smtClean="0"/>
              <a:t>persons </a:t>
            </a:r>
            <a:r>
              <a:rPr lang="en-US" sz="3000" dirty="0"/>
              <a:t>assigned to clean conveyor belts have received adequate training and verify that safe </a:t>
            </a:r>
            <a:r>
              <a:rPr lang="en-US" sz="3000" dirty="0" smtClean="0"/>
              <a:t>work </a:t>
            </a:r>
            <a:r>
              <a:rPr lang="en-US" sz="3000" dirty="0"/>
              <a:t>practices are followed.</a:t>
            </a:r>
          </a:p>
          <a:p>
            <a:r>
              <a:rPr lang="en-US" sz="3000" dirty="0" smtClean="0"/>
              <a:t>Stay </a:t>
            </a:r>
            <a:r>
              <a:rPr lang="en-US" sz="3000" dirty="0"/>
              <a:t>clear of moving equipment and do not reach into any part of a moving conveyor.</a:t>
            </a:r>
          </a:p>
          <a:p>
            <a:r>
              <a:rPr lang="en-US" sz="3000" dirty="0" smtClean="0"/>
              <a:t>Avoid </a:t>
            </a:r>
            <a:r>
              <a:rPr lang="en-US" sz="3000" dirty="0"/>
              <a:t>wearing loose-fitting clothing when working around moving conveyor belt components.</a:t>
            </a:r>
          </a:p>
          <a:p>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#9 – </a:t>
            </a:r>
            <a:r>
              <a:rPr lang="en-US" altLang="en-US" dirty="0"/>
              <a:t>Best Practices</a:t>
            </a:r>
            <a:endParaRPr lang="en-US" dirty="0"/>
          </a:p>
        </p:txBody>
      </p:sp>
    </p:spTree>
    <p:custDataLst>
      <p:tags r:id="rId1"/>
    </p:custDataLst>
    <p:extLst>
      <p:ext uri="{BB962C8B-B14F-4D97-AF65-F5344CB8AC3E}">
        <p14:creationId xmlns:p14="http://schemas.microsoft.com/office/powerpoint/2010/main" val="5559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572000"/>
          </a:xfrm>
        </p:spPr>
        <p:txBody>
          <a:bodyPr/>
          <a:lstStyle/>
          <a:p>
            <a:r>
              <a:rPr lang="en-US" dirty="0"/>
              <a:t>Verify that all incoming power connectors are open by a circuit breaker, the conveyor is stopped and secured from movement before working on belt conveyors. </a:t>
            </a:r>
          </a:p>
          <a:p>
            <a:r>
              <a:rPr lang="en-US" dirty="0"/>
              <a:t>Provide and maintain safe access to elevated areas where routine maintenance is performed.</a:t>
            </a:r>
          </a:p>
          <a:p>
            <a:endParaRPr lang="en-US" dirty="0"/>
          </a:p>
          <a:p>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#9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4957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a:t>
            </a:r>
            <a:r>
              <a:rPr lang="en-US" altLang="en-US" dirty="0"/>
              <a:t>#10 </a:t>
            </a:r>
            <a:r>
              <a:rPr lang="en-US" altLang="en-US" dirty="0" smtClean="0"/>
              <a:t>– New </a:t>
            </a:r>
            <a:r>
              <a:rPr lang="en-US" altLang="en-US" dirty="0"/>
              <a:t>York</a:t>
            </a:r>
          </a:p>
        </p:txBody>
      </p:sp>
      <p:sp>
        <p:nvSpPr>
          <p:cNvPr id="3075" name="Rectangle 3"/>
          <p:cNvSpPr>
            <a:spLocks noGrp="1" noChangeArrowheads="1"/>
          </p:cNvSpPr>
          <p:nvPr>
            <p:ph type="body" idx="1"/>
          </p:nvPr>
        </p:nvSpPr>
        <p:spPr/>
        <p:txBody>
          <a:bodyPr/>
          <a:lstStyle/>
          <a:p>
            <a:r>
              <a:rPr lang="en-US" altLang="en-US" dirty="0" smtClean="0"/>
              <a:t>Tuesday, October 2, 2018</a:t>
            </a:r>
          </a:p>
          <a:p>
            <a:r>
              <a:rPr lang="en-US" altLang="en-US" dirty="0" smtClean="0"/>
              <a:t>UG – Lead-Zinc Ore</a:t>
            </a:r>
          </a:p>
          <a:p>
            <a:r>
              <a:rPr lang="en-US" altLang="en-US" dirty="0" smtClean="0"/>
              <a:t>Exploding Vessels under Pressure</a:t>
            </a:r>
          </a:p>
          <a:p>
            <a:r>
              <a:rPr lang="en-US" altLang="en-US" dirty="0" smtClean="0"/>
              <a:t>Contractor: Foreman</a:t>
            </a:r>
          </a:p>
          <a:p>
            <a:r>
              <a:rPr lang="en-US" altLang="en-US" dirty="0" smtClean="0"/>
              <a:t>40 Years Old</a:t>
            </a:r>
          </a:p>
          <a:p>
            <a:r>
              <a:rPr lang="en-US" altLang="en-US" dirty="0" smtClean="0"/>
              <a:t>20 Years Experience</a:t>
            </a:r>
          </a:p>
          <a:p>
            <a:endParaRPr lang="en-US" altLang="en-US" dirty="0"/>
          </a:p>
        </p:txBody>
      </p:sp>
    </p:spTree>
    <p:custDataLst>
      <p:tags r:id="rId1"/>
    </p:custDataLst>
    <p:extLst>
      <p:ext uri="{BB962C8B-B14F-4D97-AF65-F5344CB8AC3E}">
        <p14:creationId xmlns:p14="http://schemas.microsoft.com/office/powerpoint/2010/main" val="390678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#10 – New York</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was attempting to clean out a previously blasted drill hole with a high-pressure air hose.</a:t>
            </a:r>
          </a:p>
          <a:p>
            <a:r>
              <a:rPr lang="en-US" dirty="0" smtClean="0"/>
              <a:t>A sudden release of pressure from inside the hole forced material to be ejected from the hole and struck him.</a:t>
            </a:r>
          </a:p>
          <a:p>
            <a:r>
              <a:rPr lang="en-US" dirty="0" smtClean="0"/>
              <a:t>The victim died of his injuries.</a:t>
            </a:r>
          </a:p>
        </p:txBody>
      </p:sp>
    </p:spTree>
    <p:custDataLst>
      <p:tags r:id="rId1"/>
    </p:custDataLst>
    <p:extLst>
      <p:ext uri="{BB962C8B-B14F-4D97-AF65-F5344CB8AC3E}">
        <p14:creationId xmlns:p14="http://schemas.microsoft.com/office/powerpoint/2010/main" val="320766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small" dirty="0" smtClean="0">
                <a:effectLst>
                  <a:outerShdw blurRad="38100" dist="38100" dir="2700000" algn="tl">
                    <a:srgbClr val="000000">
                      <a:alpha val="43137"/>
                    </a:srgbClr>
                  </a:outerShdw>
                </a:effectLst>
              </a:rPr>
              <a:t>Victim’s Mining Experience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7628200"/>
              </p:ext>
            </p:extLst>
          </p:nvPr>
        </p:nvGraphicFramePr>
        <p:xfrm>
          <a:off x="472964" y="1647497"/>
          <a:ext cx="8671035" cy="48636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030244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smtClean="0"/>
              <a:t>MNM Fatal </a:t>
            </a:r>
            <a:r>
              <a:rPr lang="en-US" altLang="en-US" dirty="0"/>
              <a:t>#10 – New York</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1752600"/>
            <a:ext cx="6260947" cy="4374638"/>
          </a:xfrm>
        </p:spPr>
      </p:pic>
    </p:spTree>
    <p:custDataLst>
      <p:tags r:id="rId1"/>
    </p:custDataLst>
    <p:extLst>
      <p:ext uri="{BB962C8B-B14F-4D97-AF65-F5344CB8AC3E}">
        <p14:creationId xmlns:p14="http://schemas.microsoft.com/office/powerpoint/2010/main" val="3636418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572000"/>
          </a:xfrm>
        </p:spPr>
        <p:txBody>
          <a:bodyPr/>
          <a:lstStyle/>
          <a:p>
            <a:r>
              <a:rPr lang="en-US" sz="3000" dirty="0"/>
              <a:t>Never position yourself directly over or in front of the collar of a borehole when cleaning it out.</a:t>
            </a:r>
          </a:p>
          <a:p>
            <a:r>
              <a:rPr lang="en-US" sz="3000" dirty="0" smtClean="0"/>
              <a:t>Assess </a:t>
            </a:r>
            <a:r>
              <a:rPr lang="en-US" sz="3000" dirty="0"/>
              <a:t>the suitability of blasting methods when blasts do not perform as intended.</a:t>
            </a:r>
          </a:p>
          <a:p>
            <a:r>
              <a:rPr lang="en-US" sz="3000" dirty="0"/>
              <a:t>Use water to clean out the bottom of boreholes used for blasting.</a:t>
            </a:r>
          </a:p>
          <a:p>
            <a:r>
              <a:rPr lang="en-US" sz="3000" dirty="0" smtClean="0"/>
              <a:t>Ensure </a:t>
            </a:r>
            <a:r>
              <a:rPr lang="en-US" sz="3000" dirty="0"/>
              <a:t>miners are adequately task trained.</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#10 – </a:t>
            </a:r>
            <a:r>
              <a:rPr lang="en-US" altLang="en-US" dirty="0"/>
              <a:t>Best Practices</a:t>
            </a:r>
            <a:endParaRPr lang="en-US" dirty="0"/>
          </a:p>
        </p:txBody>
      </p:sp>
    </p:spTree>
    <p:custDataLst>
      <p:tags r:id="rId1"/>
    </p:custDataLst>
    <p:extLst>
      <p:ext uri="{BB962C8B-B14F-4D97-AF65-F5344CB8AC3E}">
        <p14:creationId xmlns:p14="http://schemas.microsoft.com/office/powerpoint/2010/main" val="10116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a:t>
            </a:r>
            <a:r>
              <a:rPr lang="en-US" altLang="en-US" dirty="0"/>
              <a:t>#</a:t>
            </a:r>
            <a:r>
              <a:rPr lang="en-US" altLang="en-US" dirty="0" smtClean="0"/>
              <a:t>11 – Virginia</a:t>
            </a:r>
            <a:endParaRPr lang="en-US" altLang="en-US" dirty="0"/>
          </a:p>
        </p:txBody>
      </p:sp>
      <p:sp>
        <p:nvSpPr>
          <p:cNvPr id="3075" name="Rectangle 3"/>
          <p:cNvSpPr>
            <a:spLocks noGrp="1" noChangeArrowheads="1"/>
          </p:cNvSpPr>
          <p:nvPr>
            <p:ph type="body" idx="1"/>
          </p:nvPr>
        </p:nvSpPr>
        <p:spPr/>
        <p:txBody>
          <a:bodyPr/>
          <a:lstStyle/>
          <a:p>
            <a:r>
              <a:rPr lang="en-US" altLang="en-US" dirty="0" smtClean="0"/>
              <a:t>Thursday, October 11, 2018</a:t>
            </a:r>
          </a:p>
          <a:p>
            <a:r>
              <a:rPr lang="en-US" altLang="en-US" dirty="0" smtClean="0"/>
              <a:t>Surface – Granite</a:t>
            </a:r>
          </a:p>
          <a:p>
            <a:r>
              <a:rPr lang="en-US" altLang="en-US" dirty="0" smtClean="0"/>
              <a:t>Falling</a:t>
            </a:r>
            <a:r>
              <a:rPr lang="en-US" altLang="en-US" dirty="0"/>
              <a:t> </a:t>
            </a:r>
            <a:r>
              <a:rPr lang="en-US" altLang="en-US" dirty="0" smtClean="0"/>
              <a:t>/ Sliding Material</a:t>
            </a:r>
          </a:p>
          <a:p>
            <a:r>
              <a:rPr lang="en-US" altLang="en-US" dirty="0" smtClean="0"/>
              <a:t>Laborer</a:t>
            </a:r>
          </a:p>
          <a:p>
            <a:r>
              <a:rPr lang="en-US" altLang="en-US" dirty="0" smtClean="0"/>
              <a:t>26 Years Old</a:t>
            </a:r>
          </a:p>
          <a:p>
            <a:r>
              <a:rPr lang="en-US" altLang="en-US" dirty="0" smtClean="0"/>
              <a:t>3 Years Experience</a:t>
            </a:r>
          </a:p>
          <a:p>
            <a:endParaRPr lang="en-US" altLang="en-US" dirty="0"/>
          </a:p>
        </p:txBody>
      </p:sp>
    </p:spTree>
    <p:custDataLst>
      <p:tags r:id="rId1"/>
    </p:custDataLst>
    <p:extLst>
      <p:ext uri="{BB962C8B-B14F-4D97-AF65-F5344CB8AC3E}">
        <p14:creationId xmlns:p14="http://schemas.microsoft.com/office/powerpoint/2010/main" val="3930686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#11 – Virginia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was standing on top of a freshly cut block of granite.</a:t>
            </a:r>
          </a:p>
          <a:p>
            <a:r>
              <a:rPr lang="en-US" dirty="0" smtClean="0"/>
              <a:t>Water was applied to the bladders between the rock and </a:t>
            </a:r>
            <a:r>
              <a:rPr lang="en-US" dirty="0" err="1" smtClean="0"/>
              <a:t>highwall</a:t>
            </a:r>
            <a:r>
              <a:rPr lang="en-US" dirty="0" smtClean="0"/>
              <a:t> to move the rock.  </a:t>
            </a:r>
          </a:p>
          <a:p>
            <a:r>
              <a:rPr lang="en-US" dirty="0" smtClean="0"/>
              <a:t>The block slid at the bottom causing him to lose his balance and fall between the block and the </a:t>
            </a:r>
            <a:r>
              <a:rPr lang="en-US" dirty="0" err="1" smtClean="0"/>
              <a:t>highwall</a:t>
            </a:r>
            <a:r>
              <a:rPr lang="en-US" dirty="0" smtClean="0"/>
              <a:t>.</a:t>
            </a:r>
          </a:p>
        </p:txBody>
      </p:sp>
    </p:spTree>
    <p:custDataLst>
      <p:tags r:id="rId1"/>
    </p:custDataLst>
    <p:extLst>
      <p:ext uri="{BB962C8B-B14F-4D97-AF65-F5344CB8AC3E}">
        <p14:creationId xmlns:p14="http://schemas.microsoft.com/office/powerpoint/2010/main" val="38891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smtClean="0"/>
              <a:t>MNM Fatal #</a:t>
            </a:r>
            <a:r>
              <a:rPr lang="en-US" altLang="en-US" dirty="0"/>
              <a:t> 11 </a:t>
            </a:r>
            <a:r>
              <a:rPr lang="en-US" altLang="en-US" dirty="0" smtClean="0"/>
              <a:t>– Virginia</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1695450"/>
            <a:ext cx="5958840" cy="4469130"/>
          </a:xfrm>
        </p:spPr>
      </p:pic>
    </p:spTree>
    <p:custDataLst>
      <p:tags r:id="rId1"/>
    </p:custDataLst>
    <p:extLst>
      <p:ext uri="{BB962C8B-B14F-4D97-AF65-F5344CB8AC3E}">
        <p14:creationId xmlns:p14="http://schemas.microsoft.com/office/powerpoint/2010/main" val="4044946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7772400" cy="4724400"/>
          </a:xfrm>
        </p:spPr>
        <p:txBody>
          <a:bodyPr/>
          <a:lstStyle/>
          <a:p>
            <a:r>
              <a:rPr lang="en-US" dirty="0"/>
              <a:t>Install fall protection systems that allow safe movement to perform work.</a:t>
            </a:r>
          </a:p>
          <a:p>
            <a:r>
              <a:rPr lang="en-US" dirty="0" smtClean="0"/>
              <a:t>Conduct </a:t>
            </a:r>
            <a:r>
              <a:rPr lang="en-US" dirty="0"/>
              <a:t>examinations of working places </a:t>
            </a:r>
            <a:r>
              <a:rPr lang="en-US" dirty="0" smtClean="0"/>
              <a:t>to </a:t>
            </a:r>
            <a:r>
              <a:rPr lang="en-US" dirty="0"/>
              <a:t>identify loose ground or unstable conditions before work begins and as changing </a:t>
            </a:r>
            <a:r>
              <a:rPr lang="en-US" dirty="0" smtClean="0"/>
              <a:t>conditions </a:t>
            </a:r>
            <a:r>
              <a:rPr lang="en-US" dirty="0"/>
              <a:t>warrant. </a:t>
            </a:r>
          </a:p>
          <a:p>
            <a:r>
              <a:rPr lang="en-US" dirty="0"/>
              <a:t>Ensure </a:t>
            </a:r>
            <a:r>
              <a:rPr lang="en-US" dirty="0" smtClean="0"/>
              <a:t>the </a:t>
            </a:r>
            <a:r>
              <a:rPr lang="en-US" dirty="0"/>
              <a:t>person conducting the </a:t>
            </a:r>
            <a:r>
              <a:rPr lang="en-US" dirty="0" smtClean="0"/>
              <a:t>exam </a:t>
            </a:r>
            <a:r>
              <a:rPr lang="en-US" dirty="0"/>
              <a:t>has the training and experience to recognize potential hazards</a:t>
            </a:r>
            <a:r>
              <a:rPr lang="en-US" dirty="0" smtClean="0"/>
              <a:t>.</a:t>
            </a:r>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#11 – </a:t>
            </a:r>
            <a:r>
              <a:rPr lang="en-US" altLang="en-US" dirty="0"/>
              <a:t>Best Practices</a:t>
            </a:r>
            <a:endParaRPr lang="en-US" dirty="0"/>
          </a:p>
        </p:txBody>
      </p:sp>
    </p:spTree>
    <p:custDataLst>
      <p:tags r:id="rId1"/>
    </p:custDataLst>
    <p:extLst>
      <p:ext uri="{BB962C8B-B14F-4D97-AF65-F5344CB8AC3E}">
        <p14:creationId xmlns:p14="http://schemas.microsoft.com/office/powerpoint/2010/main" val="36851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a:t>
            </a:r>
            <a:r>
              <a:rPr lang="en-US" altLang="en-US" dirty="0"/>
              <a:t>#</a:t>
            </a:r>
            <a:r>
              <a:rPr lang="en-US" altLang="en-US" dirty="0" smtClean="0"/>
              <a:t>12 – Montana</a:t>
            </a:r>
            <a:endParaRPr lang="en-US" altLang="en-US" dirty="0"/>
          </a:p>
        </p:txBody>
      </p:sp>
      <p:sp>
        <p:nvSpPr>
          <p:cNvPr id="3075" name="Rectangle 3"/>
          <p:cNvSpPr>
            <a:spLocks noGrp="1" noChangeArrowheads="1"/>
          </p:cNvSpPr>
          <p:nvPr>
            <p:ph type="body" idx="1"/>
          </p:nvPr>
        </p:nvSpPr>
        <p:spPr/>
        <p:txBody>
          <a:bodyPr/>
          <a:lstStyle/>
          <a:p>
            <a:r>
              <a:rPr lang="en-US" altLang="en-US" dirty="0" smtClean="0"/>
              <a:t>Friday, November 19, 2018</a:t>
            </a:r>
          </a:p>
          <a:p>
            <a:r>
              <a:rPr lang="en-US" altLang="en-US" dirty="0" smtClean="0"/>
              <a:t>Surface – Dimension Stone</a:t>
            </a:r>
          </a:p>
          <a:p>
            <a:r>
              <a:rPr lang="en-US" altLang="en-US" dirty="0" smtClean="0"/>
              <a:t>Powered Haulage</a:t>
            </a:r>
          </a:p>
          <a:p>
            <a:r>
              <a:rPr lang="en-US" altLang="en-US" dirty="0" smtClean="0"/>
              <a:t>Quarry Manager</a:t>
            </a:r>
          </a:p>
          <a:p>
            <a:r>
              <a:rPr lang="en-US" altLang="en-US" dirty="0" smtClean="0"/>
              <a:t>63 Years Old</a:t>
            </a:r>
          </a:p>
          <a:p>
            <a:r>
              <a:rPr lang="en-US" altLang="en-US" dirty="0" smtClean="0"/>
              <a:t>17 Years Experience</a:t>
            </a:r>
          </a:p>
          <a:p>
            <a:endParaRPr lang="en-US" altLang="en-US" dirty="0"/>
          </a:p>
        </p:txBody>
      </p:sp>
    </p:spTree>
    <p:custDataLst>
      <p:tags r:id="rId1"/>
    </p:custDataLst>
    <p:extLst>
      <p:ext uri="{BB962C8B-B14F-4D97-AF65-F5344CB8AC3E}">
        <p14:creationId xmlns:p14="http://schemas.microsoft.com/office/powerpoint/2010/main" val="2245429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a:t>
            </a:r>
            <a:r>
              <a:rPr lang="en-US" altLang="en-US" dirty="0"/>
              <a:t># 12 </a:t>
            </a:r>
            <a:r>
              <a:rPr lang="en-US" altLang="en-US" dirty="0" smtClean="0"/>
              <a:t>– Montana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a:t>
            </a:r>
            <a:r>
              <a:rPr lang="en-US" dirty="0"/>
              <a:t>victim </a:t>
            </a:r>
            <a:r>
              <a:rPr lang="en-US" dirty="0" smtClean="0"/>
              <a:t>lost control of the haul truck while driving.</a:t>
            </a:r>
          </a:p>
          <a:p>
            <a:r>
              <a:rPr lang="en-US" dirty="0" smtClean="0"/>
              <a:t>He was going down a steep grade and traveled through a berm and over a short drop-off.  </a:t>
            </a:r>
          </a:p>
          <a:p>
            <a:r>
              <a:rPr lang="en-US" dirty="0" smtClean="0"/>
              <a:t>He was not wearing a seat belt.</a:t>
            </a:r>
          </a:p>
        </p:txBody>
      </p:sp>
    </p:spTree>
    <p:custDataLst>
      <p:tags r:id="rId1"/>
    </p:custDataLst>
    <p:extLst>
      <p:ext uri="{BB962C8B-B14F-4D97-AF65-F5344CB8AC3E}">
        <p14:creationId xmlns:p14="http://schemas.microsoft.com/office/powerpoint/2010/main" val="18951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smtClean="0"/>
              <a:t>MNM Fatal #</a:t>
            </a:r>
            <a:r>
              <a:rPr lang="en-US" altLang="en-US" dirty="0"/>
              <a:t> 12 </a:t>
            </a:r>
            <a:r>
              <a:rPr lang="en-US" altLang="en-US" dirty="0" smtClean="0"/>
              <a:t>– Montana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3300" y="2133600"/>
            <a:ext cx="7931471" cy="3585686"/>
          </a:xfrm>
        </p:spPr>
      </p:pic>
    </p:spTree>
    <p:custDataLst>
      <p:tags r:id="rId1"/>
    </p:custDataLst>
    <p:extLst>
      <p:ext uri="{BB962C8B-B14F-4D97-AF65-F5344CB8AC3E}">
        <p14:creationId xmlns:p14="http://schemas.microsoft.com/office/powerpoint/2010/main" val="598952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a:t>
            </a:r>
            <a:r>
              <a:rPr lang="en-US" altLang="en-US" dirty="0"/>
              <a:t> 12 </a:t>
            </a:r>
            <a:r>
              <a:rPr lang="en-US" altLang="en-US" dirty="0" smtClean="0"/>
              <a:t>– Montana</a:t>
            </a:r>
            <a:endParaRPr lang="en-US" dirty="0"/>
          </a:p>
        </p:txBody>
      </p:sp>
      <p:sp>
        <p:nvSpPr>
          <p:cNvPr id="3" name="Content Placeholder 2"/>
          <p:cNvSpPr>
            <a:spLocks noGrp="1"/>
          </p:cNvSpPr>
          <p:nvPr>
            <p:ph idx="1"/>
          </p:nvPr>
        </p:nvSpPr>
        <p:spPr>
          <a:xfrm>
            <a:off x="1066800" y="1676400"/>
            <a:ext cx="7772400" cy="4572000"/>
          </a:xfrm>
        </p:spPr>
        <p:txBody>
          <a:bodyPr/>
          <a:lstStyle/>
          <a:p>
            <a:r>
              <a:rPr lang="en-US" dirty="0"/>
              <a:t>Always wear </a:t>
            </a:r>
            <a:r>
              <a:rPr lang="en-US" dirty="0" smtClean="0"/>
              <a:t>a seat belt </a:t>
            </a:r>
            <a:r>
              <a:rPr lang="en-US" dirty="0"/>
              <a:t>when operating mobile equipment.</a:t>
            </a:r>
          </a:p>
          <a:p>
            <a:r>
              <a:rPr lang="en-US" dirty="0"/>
              <a:t>Maintain control and stay alert when operating mobile equipment.</a:t>
            </a:r>
          </a:p>
          <a:p>
            <a:r>
              <a:rPr lang="en-US" dirty="0"/>
              <a:t>Conduct adequate pre-operational checks and correct any defects affecting safety in a timely manner prior to operating mobile equipment. </a:t>
            </a:r>
          </a:p>
        </p:txBody>
      </p:sp>
    </p:spTree>
    <p:custDataLst>
      <p:tags r:id="rId1"/>
    </p:custDataLst>
    <p:extLst>
      <p:ext uri="{BB962C8B-B14F-4D97-AF65-F5344CB8AC3E}">
        <p14:creationId xmlns:p14="http://schemas.microsoft.com/office/powerpoint/2010/main" val="36956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09600"/>
            <a:ext cx="8305799" cy="1143000"/>
          </a:xfrm>
        </p:spPr>
        <p:txBody>
          <a:bodyPr/>
          <a:lstStyle/>
          <a:p>
            <a:pPr algn="ctr"/>
            <a:r>
              <a:rPr lang="en-US" b="1" cap="small" dirty="0" smtClean="0">
                <a:effectLst>
                  <a:outerShdw blurRad="38100" dist="38100" dir="2700000" algn="tl">
                    <a:srgbClr val="000000">
                      <a:alpha val="43137"/>
                    </a:srgbClr>
                  </a:outerShdw>
                </a:effectLst>
              </a:rPr>
              <a:t>Victim’s Mine Site Experience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4040121"/>
              </p:ext>
            </p:extLst>
          </p:nvPr>
        </p:nvGraphicFramePr>
        <p:xfrm>
          <a:off x="609600" y="1981200"/>
          <a:ext cx="8991600" cy="51684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782387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772400" cy="4800600"/>
          </a:xfrm>
        </p:spPr>
        <p:txBody>
          <a:bodyPr/>
          <a:lstStyle/>
          <a:p>
            <a:r>
              <a:rPr lang="en-US" dirty="0"/>
              <a:t>Operate </a:t>
            </a:r>
            <a:r>
              <a:rPr lang="en-US" dirty="0" smtClean="0"/>
              <a:t>equipment </a:t>
            </a:r>
            <a:r>
              <a:rPr lang="en-US" dirty="0"/>
              <a:t>at speeds consistent with the conditions of roadways, tracks, grades, clearance, visibility, curves, and traffic.</a:t>
            </a:r>
          </a:p>
          <a:p>
            <a:r>
              <a:rPr lang="en-US" dirty="0"/>
              <a:t>Ensure </a:t>
            </a:r>
            <a:r>
              <a:rPr lang="en-US" dirty="0" smtClean="0"/>
              <a:t>berms </a:t>
            </a:r>
            <a:r>
              <a:rPr lang="en-US" dirty="0"/>
              <a:t>are adequate for the vehicles present on site.  </a:t>
            </a:r>
          </a:p>
          <a:p>
            <a:r>
              <a:rPr lang="en-US" dirty="0" smtClean="0"/>
              <a:t>Berms should </a:t>
            </a:r>
            <a:r>
              <a:rPr lang="en-US" dirty="0"/>
              <a:t>be constructed of appropriate materials, be of adequate height, and be built on firm </a:t>
            </a:r>
            <a:r>
              <a:rPr lang="en-US" dirty="0" smtClean="0"/>
              <a:t>ground</a:t>
            </a:r>
            <a:r>
              <a:rPr lang="en-US" dirty="0"/>
              <a:t>.</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#12 – </a:t>
            </a:r>
            <a:r>
              <a:rPr lang="en-US" altLang="en-US" dirty="0"/>
              <a:t>Best Practices</a:t>
            </a:r>
            <a:endParaRPr lang="en-US" dirty="0"/>
          </a:p>
        </p:txBody>
      </p:sp>
    </p:spTree>
    <p:custDataLst>
      <p:tags r:id="rId1"/>
    </p:custDataLst>
    <p:extLst>
      <p:ext uri="{BB962C8B-B14F-4D97-AF65-F5344CB8AC3E}">
        <p14:creationId xmlns:p14="http://schemas.microsoft.com/office/powerpoint/2010/main" val="102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altLang="en-US" dirty="0" smtClean="0"/>
              <a:t>Thursday, October 25, 2018</a:t>
            </a:r>
          </a:p>
          <a:p>
            <a:r>
              <a:rPr lang="en-US" altLang="en-US" dirty="0" smtClean="0"/>
              <a:t>Surface – Copper Mine</a:t>
            </a:r>
          </a:p>
          <a:p>
            <a:r>
              <a:rPr lang="en-US" altLang="en-US" dirty="0" smtClean="0"/>
              <a:t>Other Accident</a:t>
            </a:r>
          </a:p>
          <a:p>
            <a:r>
              <a:rPr lang="en-US" altLang="en-US" dirty="0" smtClean="0"/>
              <a:t>Contractor: Laborer</a:t>
            </a:r>
          </a:p>
          <a:p>
            <a:r>
              <a:rPr lang="en-US" altLang="en-US" dirty="0" smtClean="0"/>
              <a:t>29 Years Old</a:t>
            </a:r>
          </a:p>
          <a:p>
            <a:r>
              <a:rPr lang="en-US" altLang="en-US" dirty="0" smtClean="0"/>
              <a:t>9 Weeks Experience</a:t>
            </a:r>
          </a:p>
          <a:p>
            <a:endParaRPr lang="en-US" altLang="en-US" dirty="0"/>
          </a:p>
        </p:txBody>
      </p:sp>
      <p:sp>
        <p:nvSpPr>
          <p:cNvPr id="6"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a:t>
            </a:r>
            <a:r>
              <a:rPr lang="en-US" altLang="en-US" dirty="0" smtClean="0"/>
              <a:t>13 – New Mexico</a:t>
            </a:r>
            <a:endParaRPr lang="en-US" dirty="0"/>
          </a:p>
        </p:txBody>
      </p:sp>
    </p:spTree>
    <p:custDataLst>
      <p:tags r:id="rId1"/>
    </p:custDataLst>
    <p:extLst>
      <p:ext uri="{BB962C8B-B14F-4D97-AF65-F5344CB8AC3E}">
        <p14:creationId xmlns:p14="http://schemas.microsoft.com/office/powerpoint/2010/main" val="22383692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2" y="609600"/>
            <a:ext cx="7924800" cy="1143000"/>
          </a:xfrm>
        </p:spPr>
        <p:txBody>
          <a:bodyPr/>
          <a:lstStyle/>
          <a:p>
            <a:r>
              <a:rPr lang="en-US" altLang="en-US" dirty="0" smtClean="0"/>
              <a:t>MNM Fatal </a:t>
            </a:r>
            <a:r>
              <a:rPr lang="en-US" altLang="en-US" dirty="0"/>
              <a:t># </a:t>
            </a:r>
            <a:r>
              <a:rPr lang="en-US" altLang="en-US" dirty="0" smtClean="0"/>
              <a:t>13 – New Mexico</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victim’s truck veered off the haul road and climbed an embankment which caused the truck to overturn.</a:t>
            </a:r>
          </a:p>
          <a:p>
            <a:r>
              <a:rPr lang="en-US" dirty="0" smtClean="0"/>
              <a:t>He was not wearing a seat belt.</a:t>
            </a:r>
          </a:p>
        </p:txBody>
      </p:sp>
    </p:spTree>
    <p:custDataLst>
      <p:tags r:id="rId1"/>
    </p:custDataLst>
    <p:extLst>
      <p:ext uri="{BB962C8B-B14F-4D97-AF65-F5344CB8AC3E}">
        <p14:creationId xmlns:p14="http://schemas.microsoft.com/office/powerpoint/2010/main" val="112447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l="18273" t="-176" r="15783" b="30968"/>
          <a:stretch/>
        </p:blipFill>
        <p:spPr>
          <a:xfrm>
            <a:off x="1409700" y="1813652"/>
            <a:ext cx="7124700" cy="4206148"/>
          </a:xfrm>
        </p:spPr>
      </p:pic>
      <p:sp>
        <p:nvSpPr>
          <p:cNvPr id="6" name="Title 1"/>
          <p:cNvSpPr>
            <a:spLocks noGrp="1"/>
          </p:cNvSpPr>
          <p:nvPr>
            <p:ph type="title"/>
          </p:nvPr>
        </p:nvSpPr>
        <p:spPr>
          <a:xfrm>
            <a:off x="1052512" y="609600"/>
            <a:ext cx="7924800" cy="1143000"/>
          </a:xfrm>
        </p:spPr>
        <p:txBody>
          <a:bodyPr/>
          <a:lstStyle/>
          <a:p>
            <a:r>
              <a:rPr lang="en-US" altLang="en-US" dirty="0" smtClean="0"/>
              <a:t>MNM Fatal </a:t>
            </a:r>
            <a:r>
              <a:rPr lang="en-US" altLang="en-US" dirty="0"/>
              <a:t># </a:t>
            </a:r>
            <a:r>
              <a:rPr lang="en-US" altLang="en-US" dirty="0" smtClean="0"/>
              <a:t>13 – New Mexico</a:t>
            </a:r>
            <a:endParaRPr lang="en-US" dirty="0"/>
          </a:p>
        </p:txBody>
      </p:sp>
    </p:spTree>
    <p:custDataLst>
      <p:tags r:id="rId1"/>
    </p:custDataLst>
    <p:extLst>
      <p:ext uri="{BB962C8B-B14F-4D97-AF65-F5344CB8AC3E}">
        <p14:creationId xmlns:p14="http://schemas.microsoft.com/office/powerpoint/2010/main" val="27657826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572000"/>
          </a:xfrm>
        </p:spPr>
        <p:txBody>
          <a:bodyPr/>
          <a:lstStyle/>
          <a:p>
            <a:r>
              <a:rPr lang="en-US" dirty="0"/>
              <a:t>Always wear </a:t>
            </a:r>
            <a:r>
              <a:rPr lang="en-US" dirty="0" smtClean="0"/>
              <a:t>your seat belt </a:t>
            </a:r>
            <a:r>
              <a:rPr lang="en-US" dirty="0"/>
              <a:t>when operating mobile equipment.</a:t>
            </a:r>
          </a:p>
          <a:p>
            <a:r>
              <a:rPr lang="en-US" dirty="0" smtClean="0"/>
              <a:t>Drive at </a:t>
            </a:r>
            <a:r>
              <a:rPr lang="en-US" dirty="0"/>
              <a:t>speeds consistent with the conditions of roadways, tracks, grades, clearance, visibility, curves, and traffic.</a:t>
            </a:r>
          </a:p>
          <a:p>
            <a:r>
              <a:rPr lang="en-US" dirty="0"/>
              <a:t>Maintain control and stay alert when operating mobile equipment, especially vehicles with high centers of gravity. </a:t>
            </a:r>
          </a:p>
        </p:txBody>
      </p:sp>
      <p:sp>
        <p:nvSpPr>
          <p:cNvPr id="6" name="Title 1"/>
          <p:cNvSpPr>
            <a:spLocks noGrp="1"/>
          </p:cNvSpPr>
          <p:nvPr>
            <p:ph type="title"/>
          </p:nvPr>
        </p:nvSpPr>
        <p:spPr>
          <a:xfrm>
            <a:off x="874734" y="457200"/>
            <a:ext cx="8421666" cy="1143000"/>
          </a:xfrm>
        </p:spPr>
        <p:txBody>
          <a:bodyPr/>
          <a:lstStyle/>
          <a:p>
            <a:r>
              <a:rPr lang="en-US" altLang="en-US" dirty="0" smtClean="0"/>
              <a:t>MNM Fatal #13 – </a:t>
            </a:r>
            <a:r>
              <a:rPr lang="en-US" altLang="en-US" dirty="0"/>
              <a:t>Best Practices</a:t>
            </a:r>
            <a:endParaRPr lang="en-US" dirty="0"/>
          </a:p>
        </p:txBody>
      </p:sp>
    </p:spTree>
    <p:custDataLst>
      <p:tags r:id="rId1"/>
    </p:custDataLst>
    <p:extLst>
      <p:ext uri="{BB962C8B-B14F-4D97-AF65-F5344CB8AC3E}">
        <p14:creationId xmlns:p14="http://schemas.microsoft.com/office/powerpoint/2010/main" val="16037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altLang="en-US" dirty="0" smtClean="0"/>
              <a:t>Thursday, October 25, 2018</a:t>
            </a:r>
          </a:p>
          <a:p>
            <a:r>
              <a:rPr lang="en-US" altLang="en-US" dirty="0" smtClean="0"/>
              <a:t>UG – Gold Mine</a:t>
            </a:r>
          </a:p>
          <a:p>
            <a:r>
              <a:rPr lang="en-US" altLang="en-US" dirty="0" smtClean="0"/>
              <a:t>Fall of Roof / Back</a:t>
            </a:r>
          </a:p>
          <a:p>
            <a:r>
              <a:rPr lang="en-US" altLang="en-US" dirty="0" err="1" smtClean="0"/>
              <a:t>Powderman</a:t>
            </a:r>
            <a:endParaRPr lang="en-US" altLang="en-US" dirty="0" smtClean="0"/>
          </a:p>
          <a:p>
            <a:r>
              <a:rPr lang="en-US" altLang="en-US" dirty="0" smtClean="0"/>
              <a:t>42 Years Old</a:t>
            </a:r>
          </a:p>
          <a:p>
            <a:r>
              <a:rPr lang="en-US" altLang="en-US" dirty="0" smtClean="0"/>
              <a:t>13 Years Experience</a:t>
            </a:r>
          </a:p>
          <a:p>
            <a:endParaRPr lang="en-US" altLang="en-US" dirty="0"/>
          </a:p>
        </p:txBody>
      </p:sp>
      <p:sp>
        <p:nvSpPr>
          <p:cNvPr id="6" name="Title 1"/>
          <p:cNvSpPr>
            <a:spLocks noGrp="1"/>
          </p:cNvSpPr>
          <p:nvPr>
            <p:ph type="title"/>
          </p:nvPr>
        </p:nvSpPr>
        <p:spPr>
          <a:xfrm>
            <a:off x="914400" y="609600"/>
            <a:ext cx="8062912" cy="1143000"/>
          </a:xfrm>
        </p:spPr>
        <p:txBody>
          <a:bodyPr/>
          <a:lstStyle/>
          <a:p>
            <a:r>
              <a:rPr lang="en-US" altLang="en-US" dirty="0" smtClean="0"/>
              <a:t>MNM Fatal </a:t>
            </a:r>
            <a:r>
              <a:rPr lang="en-US" altLang="en-US" dirty="0"/>
              <a:t># </a:t>
            </a:r>
            <a:r>
              <a:rPr lang="en-US" altLang="en-US" dirty="0" smtClean="0"/>
              <a:t>14 – Nevada</a:t>
            </a:r>
            <a:endParaRPr lang="en-US" dirty="0"/>
          </a:p>
        </p:txBody>
      </p:sp>
    </p:spTree>
    <p:custDataLst>
      <p:tags r:id="rId1"/>
    </p:custDataLst>
    <p:extLst>
      <p:ext uri="{BB962C8B-B14F-4D97-AF65-F5344CB8AC3E}">
        <p14:creationId xmlns:p14="http://schemas.microsoft.com/office/powerpoint/2010/main" val="3900240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772400" cy="4267200"/>
          </a:xfrm>
        </p:spPr>
        <p:txBody>
          <a:bodyPr/>
          <a:lstStyle/>
          <a:p>
            <a:r>
              <a:rPr lang="en-US" dirty="0" smtClean="0"/>
              <a:t>The victim was loading explosives in the face when the back fell.</a:t>
            </a:r>
          </a:p>
          <a:p>
            <a:r>
              <a:rPr lang="en-US" dirty="0" smtClean="0"/>
              <a:t>The back was comprised of cemented backfill and weighed about 150 tons.</a:t>
            </a:r>
          </a:p>
        </p:txBody>
      </p:sp>
      <p:sp>
        <p:nvSpPr>
          <p:cNvPr id="5"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a:t>
            </a:r>
            <a:r>
              <a:rPr lang="en-US" altLang="en-US" dirty="0" smtClean="0"/>
              <a:t>14 – Nevada</a:t>
            </a:r>
            <a:endParaRPr lang="en-US" dirty="0"/>
          </a:p>
        </p:txBody>
      </p:sp>
    </p:spTree>
    <p:custDataLst>
      <p:tags r:id="rId1"/>
    </p:custDataLst>
    <p:extLst>
      <p:ext uri="{BB962C8B-B14F-4D97-AF65-F5344CB8AC3E}">
        <p14:creationId xmlns:p14="http://schemas.microsoft.com/office/powerpoint/2010/main" val="30524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5920" y="1752600"/>
            <a:ext cx="5852160" cy="4389120"/>
          </a:xfrm>
        </p:spPr>
      </p:pic>
      <p:sp>
        <p:nvSpPr>
          <p:cNvPr id="8"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a:t>
            </a:r>
            <a:r>
              <a:rPr lang="en-US" altLang="en-US" dirty="0" smtClean="0"/>
              <a:t>14 – Nevada</a:t>
            </a:r>
            <a:endParaRPr lang="en-US" dirty="0"/>
          </a:p>
        </p:txBody>
      </p:sp>
    </p:spTree>
    <p:custDataLst>
      <p:tags r:id="rId1"/>
    </p:custDataLst>
    <p:extLst>
      <p:ext uri="{BB962C8B-B14F-4D97-AF65-F5344CB8AC3E}">
        <p14:creationId xmlns:p14="http://schemas.microsoft.com/office/powerpoint/2010/main" val="24439034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7772400" cy="4572000"/>
          </a:xfrm>
        </p:spPr>
        <p:txBody>
          <a:bodyPr/>
          <a:lstStyle/>
          <a:p>
            <a:r>
              <a:rPr lang="en-US" dirty="0"/>
              <a:t>When ground conditions create a hazard to persons, install additional ground support before other work is permitted in the affected area.</a:t>
            </a:r>
          </a:p>
          <a:p>
            <a:r>
              <a:rPr lang="en-US" dirty="0"/>
              <a:t>Implement a robust quality control program to ensure cemented rock fill is mixed and placed properly, especially when it constitutes the main method of ground </a:t>
            </a:r>
            <a:r>
              <a:rPr lang="en-US" dirty="0" smtClean="0"/>
              <a:t>support.</a:t>
            </a:r>
            <a:r>
              <a:rPr lang="en-US" dirty="0"/>
              <a:t> </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#14 – </a:t>
            </a:r>
            <a:r>
              <a:rPr lang="en-US" altLang="en-US" dirty="0"/>
              <a:t>Best Practices</a:t>
            </a:r>
            <a:endParaRPr lang="en-US" dirty="0"/>
          </a:p>
        </p:txBody>
      </p:sp>
    </p:spTree>
    <p:custDataLst>
      <p:tags r:id="rId1"/>
    </p:custDataLst>
    <p:extLst>
      <p:ext uri="{BB962C8B-B14F-4D97-AF65-F5344CB8AC3E}">
        <p14:creationId xmlns:p14="http://schemas.microsoft.com/office/powerpoint/2010/main" val="9940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419600"/>
          </a:xfrm>
        </p:spPr>
        <p:txBody>
          <a:bodyPr/>
          <a:lstStyle/>
          <a:p>
            <a:r>
              <a:rPr lang="en-US" sz="3000" dirty="0"/>
              <a:t>Examine and test ground conditions </a:t>
            </a:r>
            <a:r>
              <a:rPr lang="en-US" sz="3000" dirty="0" smtClean="0"/>
              <a:t>where </a:t>
            </a:r>
            <a:r>
              <a:rPr lang="en-US" sz="3000" dirty="0"/>
              <a:t>work </a:t>
            </a:r>
            <a:r>
              <a:rPr lang="en-US" sz="3000" dirty="0" smtClean="0"/>
              <a:t>will </a:t>
            </a:r>
            <a:r>
              <a:rPr lang="en-US" sz="3000" dirty="0"/>
              <a:t>be performed </a:t>
            </a:r>
            <a:r>
              <a:rPr lang="en-US" sz="3000" dirty="0" smtClean="0"/>
              <a:t>and </a:t>
            </a:r>
            <a:r>
              <a:rPr lang="en-US" sz="3000" dirty="0"/>
              <a:t>as </a:t>
            </a:r>
            <a:r>
              <a:rPr lang="en-US" sz="3000" dirty="0" smtClean="0"/>
              <a:t>warranted </a:t>
            </a:r>
            <a:r>
              <a:rPr lang="en-US" sz="3000" dirty="0"/>
              <a:t>during the shift.  Be alert for changing </a:t>
            </a:r>
            <a:r>
              <a:rPr lang="en-US" sz="3000" dirty="0" smtClean="0"/>
              <a:t>conditions after </a:t>
            </a:r>
            <a:r>
              <a:rPr lang="en-US" sz="3000" dirty="0"/>
              <a:t>activities that could cause </a:t>
            </a:r>
            <a:r>
              <a:rPr lang="en-US" sz="3000" dirty="0" smtClean="0"/>
              <a:t>roof </a:t>
            </a:r>
            <a:r>
              <a:rPr lang="en-US" sz="3000" dirty="0"/>
              <a:t>disturbance</a:t>
            </a:r>
            <a:r>
              <a:rPr lang="en-US" sz="3000" dirty="0" smtClean="0"/>
              <a:t>.</a:t>
            </a:r>
            <a:endParaRPr lang="en-US" sz="3000" dirty="0"/>
          </a:p>
          <a:p>
            <a:r>
              <a:rPr lang="en-US" sz="3000" dirty="0"/>
              <a:t>Task train all persons to recognize all potentially hazardous conditions and ensure they understand safe job procedures for elimination of the </a:t>
            </a:r>
            <a:r>
              <a:rPr lang="en-US" sz="3000" dirty="0" smtClean="0"/>
              <a:t>hazards.</a:t>
            </a:r>
            <a:r>
              <a:rPr lang="en-US" sz="3000" dirty="0"/>
              <a:t> </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#14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5110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3400"/>
            <a:ext cx="8305799" cy="1143000"/>
          </a:xfrm>
        </p:spPr>
        <p:txBody>
          <a:bodyPr/>
          <a:lstStyle/>
          <a:p>
            <a:pPr algn="ctr"/>
            <a:r>
              <a:rPr lang="en-US" b="1" cap="small" dirty="0" smtClean="0">
                <a:effectLst>
                  <a:outerShdw blurRad="38100" dist="38100" dir="2700000" algn="tl">
                    <a:srgbClr val="000000">
                      <a:alpha val="43137"/>
                    </a:srgbClr>
                  </a:outerShdw>
                </a:effectLst>
              </a:rPr>
              <a:t>Shift Fatal Occurred</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210205"/>
              </p:ext>
            </p:extLst>
          </p:nvPr>
        </p:nvGraphicFramePr>
        <p:xfrm>
          <a:off x="152400" y="1447800"/>
          <a:ext cx="9982200" cy="6172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595652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altLang="en-US" dirty="0" smtClean="0"/>
              <a:t>Saturday, November 3, 2018</a:t>
            </a:r>
          </a:p>
          <a:p>
            <a:r>
              <a:rPr lang="en-US" altLang="en-US" dirty="0" smtClean="0"/>
              <a:t>Surface – Limestone Mine</a:t>
            </a:r>
          </a:p>
          <a:p>
            <a:r>
              <a:rPr lang="en-US" altLang="en-US" dirty="0" smtClean="0"/>
              <a:t>Powered Haulage</a:t>
            </a:r>
          </a:p>
          <a:p>
            <a:r>
              <a:rPr lang="en-US" altLang="en-US" dirty="0" smtClean="0"/>
              <a:t>Shift Supervisor</a:t>
            </a:r>
          </a:p>
          <a:p>
            <a:r>
              <a:rPr lang="en-US" altLang="en-US" dirty="0" smtClean="0"/>
              <a:t>44 Years Old</a:t>
            </a:r>
          </a:p>
          <a:p>
            <a:r>
              <a:rPr lang="en-US" altLang="en-US" dirty="0" smtClean="0"/>
              <a:t>3 Years Experience</a:t>
            </a:r>
          </a:p>
          <a:p>
            <a:endParaRPr lang="en-US" altLang="en-US" dirty="0"/>
          </a:p>
        </p:txBody>
      </p:sp>
      <p:sp>
        <p:nvSpPr>
          <p:cNvPr id="6" name="Title 1"/>
          <p:cNvSpPr>
            <a:spLocks noGrp="1"/>
          </p:cNvSpPr>
          <p:nvPr>
            <p:ph type="title"/>
          </p:nvPr>
        </p:nvSpPr>
        <p:spPr>
          <a:xfrm>
            <a:off x="914400" y="609600"/>
            <a:ext cx="8062912" cy="1143000"/>
          </a:xfrm>
        </p:spPr>
        <p:txBody>
          <a:bodyPr/>
          <a:lstStyle/>
          <a:p>
            <a:r>
              <a:rPr lang="en-US" altLang="en-US" dirty="0" smtClean="0"/>
              <a:t>MNM Fatal </a:t>
            </a:r>
            <a:r>
              <a:rPr lang="en-US" altLang="en-US" dirty="0"/>
              <a:t># 15 – Michigan</a:t>
            </a:r>
            <a:endParaRPr lang="en-US" dirty="0"/>
          </a:p>
        </p:txBody>
      </p:sp>
    </p:spTree>
    <p:custDataLst>
      <p:tags r:id="rId1"/>
    </p:custDataLst>
    <p:extLst>
      <p:ext uri="{BB962C8B-B14F-4D97-AF65-F5344CB8AC3E}">
        <p14:creationId xmlns:p14="http://schemas.microsoft.com/office/powerpoint/2010/main" val="3988422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772400" cy="4267200"/>
          </a:xfrm>
        </p:spPr>
        <p:txBody>
          <a:bodyPr/>
          <a:lstStyle/>
          <a:p>
            <a:r>
              <a:rPr lang="en-US" dirty="0" smtClean="0"/>
              <a:t>The victim’s pick-up truck was ran over by a CAT 785B Haul Truck.</a:t>
            </a:r>
          </a:p>
          <a:p>
            <a:endParaRPr lang="en-US" dirty="0" smtClean="0"/>
          </a:p>
        </p:txBody>
      </p:sp>
      <p:sp>
        <p:nvSpPr>
          <p:cNvPr id="5"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15 – Michigan</a:t>
            </a:r>
            <a:endParaRPr lang="en-US" dirty="0"/>
          </a:p>
        </p:txBody>
      </p:sp>
    </p:spTree>
    <p:custDataLst>
      <p:tags r:id="rId1"/>
    </p:custDataLst>
    <p:extLst>
      <p:ext uri="{BB962C8B-B14F-4D97-AF65-F5344CB8AC3E}">
        <p14:creationId xmlns:p14="http://schemas.microsoft.com/office/powerpoint/2010/main" val="23354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15 – Michigan</a:t>
            </a:r>
            <a:endParaRPr lang="en-US" dirty="0"/>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t="14151" r="8726" b="36792"/>
          <a:stretch/>
        </p:blipFill>
        <p:spPr>
          <a:xfrm>
            <a:off x="901700" y="2393220"/>
            <a:ext cx="8164512" cy="2468340"/>
          </a:xfrm>
        </p:spPr>
      </p:pic>
    </p:spTree>
    <p:custDataLst>
      <p:tags r:id="rId1"/>
    </p:custDataLst>
    <p:extLst>
      <p:ext uri="{BB962C8B-B14F-4D97-AF65-F5344CB8AC3E}">
        <p14:creationId xmlns:p14="http://schemas.microsoft.com/office/powerpoint/2010/main" val="32186682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572000"/>
          </a:xfrm>
        </p:spPr>
        <p:txBody>
          <a:bodyPr/>
          <a:lstStyle/>
          <a:p>
            <a:r>
              <a:rPr lang="en-US" dirty="0"/>
              <a:t>Communicate and verify with all equipment operators your planned movements and location upon entering a work area.</a:t>
            </a:r>
          </a:p>
          <a:p>
            <a:r>
              <a:rPr lang="en-US" dirty="0" smtClean="0"/>
              <a:t>Train all persons to </a:t>
            </a:r>
            <a:r>
              <a:rPr lang="en-US" dirty="0"/>
              <a:t>recognize </a:t>
            </a:r>
            <a:r>
              <a:rPr lang="en-US" dirty="0" smtClean="0"/>
              <a:t>hazards.</a:t>
            </a:r>
          </a:p>
          <a:p>
            <a:r>
              <a:rPr lang="en-US" dirty="0" smtClean="0"/>
              <a:t>Train operators </a:t>
            </a:r>
            <a:r>
              <a:rPr lang="en-US" dirty="0"/>
              <a:t>on the limited visibility and blind spot areas that are inherent to the operation of large equipment. </a:t>
            </a:r>
          </a:p>
        </p:txBody>
      </p:sp>
      <p:sp>
        <p:nvSpPr>
          <p:cNvPr id="5" name="Title 1"/>
          <p:cNvSpPr>
            <a:spLocks noGrp="1"/>
          </p:cNvSpPr>
          <p:nvPr>
            <p:ph type="title"/>
          </p:nvPr>
        </p:nvSpPr>
        <p:spPr>
          <a:xfrm>
            <a:off x="874734" y="457200"/>
            <a:ext cx="8421666" cy="1143000"/>
          </a:xfrm>
        </p:spPr>
        <p:txBody>
          <a:bodyPr/>
          <a:lstStyle/>
          <a:p>
            <a:r>
              <a:rPr lang="en-US" altLang="en-US" dirty="0" smtClean="0"/>
              <a:t>MNM Fatal #15 – </a:t>
            </a:r>
            <a:r>
              <a:rPr lang="en-US" altLang="en-US" dirty="0"/>
              <a:t>Best Practices</a:t>
            </a:r>
            <a:endParaRPr lang="en-US" dirty="0"/>
          </a:p>
        </p:txBody>
      </p:sp>
    </p:spTree>
    <p:custDataLst>
      <p:tags r:id="rId1"/>
    </p:custDataLst>
    <p:extLst>
      <p:ext uri="{BB962C8B-B14F-4D97-AF65-F5344CB8AC3E}">
        <p14:creationId xmlns:p14="http://schemas.microsoft.com/office/powerpoint/2010/main" val="9409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7772400" cy="4572000"/>
          </a:xfrm>
        </p:spPr>
        <p:txBody>
          <a:bodyPr/>
          <a:lstStyle/>
          <a:p>
            <a:r>
              <a:rPr lang="en-US" dirty="0" smtClean="0"/>
              <a:t>Do </a:t>
            </a:r>
            <a:r>
              <a:rPr lang="en-US" dirty="0"/>
              <a:t>not </a:t>
            </a:r>
            <a:r>
              <a:rPr lang="en-US" dirty="0" smtClean="0"/>
              <a:t>drive or park </a:t>
            </a:r>
            <a:r>
              <a:rPr lang="en-US" dirty="0"/>
              <a:t>smaller vehicles in </a:t>
            </a:r>
            <a:r>
              <a:rPr lang="en-US" dirty="0" smtClean="0"/>
              <a:t>equipment's </a:t>
            </a:r>
            <a:r>
              <a:rPr lang="en-US" dirty="0"/>
              <a:t>potential path of movement.</a:t>
            </a:r>
          </a:p>
          <a:p>
            <a:r>
              <a:rPr lang="en-US" dirty="0" smtClean="0"/>
              <a:t>Use flags </a:t>
            </a:r>
            <a:r>
              <a:rPr lang="en-US" dirty="0"/>
              <a:t>or strobe lights on the cabs of </a:t>
            </a:r>
            <a:r>
              <a:rPr lang="en-US" dirty="0" smtClean="0"/>
              <a:t>vehicles </a:t>
            </a:r>
            <a:r>
              <a:rPr lang="en-US" dirty="0"/>
              <a:t>to make haulage truck operators </a:t>
            </a:r>
            <a:r>
              <a:rPr lang="en-US" dirty="0" smtClean="0"/>
              <a:t>aware </a:t>
            </a:r>
            <a:r>
              <a:rPr lang="en-US" dirty="0"/>
              <a:t>of </a:t>
            </a:r>
            <a:r>
              <a:rPr lang="en-US" dirty="0" smtClean="0"/>
              <a:t>your </a:t>
            </a:r>
            <a:r>
              <a:rPr lang="en-US" dirty="0"/>
              <a:t>location.</a:t>
            </a:r>
          </a:p>
          <a:p>
            <a:r>
              <a:rPr lang="en-US" dirty="0"/>
              <a:t>Install and maintain collision </a:t>
            </a:r>
            <a:r>
              <a:rPr lang="en-US" dirty="0" smtClean="0"/>
              <a:t>avoidance or warning </a:t>
            </a:r>
            <a:r>
              <a:rPr lang="en-US" dirty="0"/>
              <a:t>technologies on mobile equipment.</a:t>
            </a:r>
          </a:p>
          <a:p>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#15 – </a:t>
            </a:r>
            <a:r>
              <a:rPr lang="en-US" altLang="en-US" dirty="0"/>
              <a:t>Best Practices</a:t>
            </a:r>
            <a:endParaRPr lang="en-US" dirty="0"/>
          </a:p>
        </p:txBody>
      </p:sp>
    </p:spTree>
    <p:custDataLst>
      <p:tags r:id="rId1"/>
    </p:custDataLst>
    <p:extLst>
      <p:ext uri="{BB962C8B-B14F-4D97-AF65-F5344CB8AC3E}">
        <p14:creationId xmlns:p14="http://schemas.microsoft.com/office/powerpoint/2010/main" val="4811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altLang="en-US" dirty="0" smtClean="0"/>
              <a:t>Sunday, November 11, 2018</a:t>
            </a:r>
          </a:p>
          <a:p>
            <a:r>
              <a:rPr lang="en-US" altLang="en-US" dirty="0" smtClean="0"/>
              <a:t>UG – Gold Mine</a:t>
            </a:r>
          </a:p>
          <a:p>
            <a:r>
              <a:rPr lang="en-US" altLang="en-US" dirty="0" smtClean="0"/>
              <a:t>Powered Haulage</a:t>
            </a:r>
          </a:p>
          <a:p>
            <a:r>
              <a:rPr lang="en-US" altLang="en-US" dirty="0" smtClean="0"/>
              <a:t>Underground Technician / Mucker Operator</a:t>
            </a:r>
          </a:p>
          <a:p>
            <a:r>
              <a:rPr lang="en-US" altLang="en-US" dirty="0" smtClean="0"/>
              <a:t>45 Years Old</a:t>
            </a:r>
          </a:p>
          <a:p>
            <a:r>
              <a:rPr lang="en-US" altLang="en-US" dirty="0" smtClean="0"/>
              <a:t>8 Years Experience</a:t>
            </a:r>
          </a:p>
          <a:p>
            <a:endParaRPr lang="en-US" altLang="en-US" dirty="0"/>
          </a:p>
        </p:txBody>
      </p:sp>
      <p:sp>
        <p:nvSpPr>
          <p:cNvPr id="6" name="Title 1"/>
          <p:cNvSpPr>
            <a:spLocks noGrp="1"/>
          </p:cNvSpPr>
          <p:nvPr>
            <p:ph type="title"/>
          </p:nvPr>
        </p:nvSpPr>
        <p:spPr>
          <a:xfrm>
            <a:off x="914400" y="609600"/>
            <a:ext cx="8062912" cy="1143000"/>
          </a:xfrm>
        </p:spPr>
        <p:txBody>
          <a:bodyPr/>
          <a:lstStyle/>
          <a:p>
            <a:r>
              <a:rPr lang="en-US" altLang="en-US" dirty="0" smtClean="0"/>
              <a:t>MNM Fatal </a:t>
            </a:r>
            <a:r>
              <a:rPr lang="en-US" altLang="en-US" dirty="0"/>
              <a:t># 16 – Nevada</a:t>
            </a:r>
            <a:endParaRPr lang="en-US" dirty="0"/>
          </a:p>
        </p:txBody>
      </p:sp>
    </p:spTree>
    <p:custDataLst>
      <p:tags r:id="rId1"/>
    </p:custDataLst>
    <p:extLst>
      <p:ext uri="{BB962C8B-B14F-4D97-AF65-F5344CB8AC3E}">
        <p14:creationId xmlns:p14="http://schemas.microsoft.com/office/powerpoint/2010/main" val="3696489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772400" cy="4267200"/>
          </a:xfrm>
        </p:spPr>
        <p:txBody>
          <a:bodyPr/>
          <a:lstStyle/>
          <a:p>
            <a:r>
              <a:rPr lang="en-US" dirty="0" smtClean="0"/>
              <a:t>The victim was ran over by the Load-Haul-Dump machine he had been operating.</a:t>
            </a:r>
          </a:p>
        </p:txBody>
      </p:sp>
      <p:sp>
        <p:nvSpPr>
          <p:cNvPr id="5"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16 – Nevada</a:t>
            </a:r>
            <a:endParaRPr lang="en-US" dirty="0"/>
          </a:p>
        </p:txBody>
      </p:sp>
    </p:spTree>
    <p:custDataLst>
      <p:tags r:id="rId1"/>
    </p:custDataLst>
    <p:extLst>
      <p:ext uri="{BB962C8B-B14F-4D97-AF65-F5344CB8AC3E}">
        <p14:creationId xmlns:p14="http://schemas.microsoft.com/office/powerpoint/2010/main" val="7223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90600" y="609600"/>
            <a:ext cx="7986712" cy="1143000"/>
          </a:xfrm>
        </p:spPr>
        <p:txBody>
          <a:bodyPr/>
          <a:lstStyle/>
          <a:p>
            <a:r>
              <a:rPr lang="en-US" altLang="en-US" dirty="0" smtClean="0"/>
              <a:t>MNM Fatal </a:t>
            </a:r>
            <a:r>
              <a:rPr lang="en-US" altLang="en-US" dirty="0"/>
              <a:t># 16 – Nevada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638300"/>
            <a:ext cx="6019800" cy="4514850"/>
          </a:xfrm>
        </p:spPr>
      </p:pic>
    </p:spTree>
    <p:custDataLst>
      <p:tags r:id="rId1"/>
    </p:custDataLst>
    <p:extLst>
      <p:ext uri="{BB962C8B-B14F-4D97-AF65-F5344CB8AC3E}">
        <p14:creationId xmlns:p14="http://schemas.microsoft.com/office/powerpoint/2010/main" val="39332205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772400" cy="4572000"/>
          </a:xfrm>
        </p:spPr>
        <p:txBody>
          <a:bodyPr/>
          <a:lstStyle/>
          <a:p>
            <a:r>
              <a:rPr lang="en-US" dirty="0" smtClean="0"/>
              <a:t>Set the parking brakes to block </a:t>
            </a:r>
            <a:r>
              <a:rPr lang="en-US" dirty="0"/>
              <a:t>LHDs against </a:t>
            </a:r>
            <a:r>
              <a:rPr lang="en-US" dirty="0" smtClean="0"/>
              <a:t>motion. </a:t>
            </a:r>
            <a:r>
              <a:rPr lang="en-US" dirty="0"/>
              <a:t>Turn the tires toward the rib and lower the bucket </a:t>
            </a:r>
            <a:r>
              <a:rPr lang="en-US" dirty="0" smtClean="0"/>
              <a:t>to </a:t>
            </a:r>
            <a:r>
              <a:rPr lang="en-US" dirty="0"/>
              <a:t>the floor.  Use wheel </a:t>
            </a:r>
            <a:r>
              <a:rPr lang="en-US" dirty="0" smtClean="0"/>
              <a:t>chocks.</a:t>
            </a:r>
          </a:p>
          <a:p>
            <a:r>
              <a:rPr lang="en-US" dirty="0"/>
              <a:t>Before beginning a task, </a:t>
            </a:r>
            <a:r>
              <a:rPr lang="en-US" dirty="0" smtClean="0"/>
              <a:t>discuss </a:t>
            </a:r>
            <a:r>
              <a:rPr lang="en-US" dirty="0"/>
              <a:t>the work procedures, identify all possible hazards, and ensure steps are taken to safely perform the task.</a:t>
            </a:r>
          </a:p>
          <a:p>
            <a:endParaRPr lang="en-US" dirty="0" smtClean="0"/>
          </a:p>
          <a:p>
            <a:endParaRPr lang="en-US" dirty="0"/>
          </a:p>
        </p:txBody>
      </p:sp>
      <p:sp>
        <p:nvSpPr>
          <p:cNvPr id="5" name="Title 1"/>
          <p:cNvSpPr>
            <a:spLocks noGrp="1"/>
          </p:cNvSpPr>
          <p:nvPr>
            <p:ph type="title"/>
          </p:nvPr>
        </p:nvSpPr>
        <p:spPr>
          <a:xfrm>
            <a:off x="874734" y="457200"/>
            <a:ext cx="8421666" cy="1143000"/>
          </a:xfrm>
        </p:spPr>
        <p:txBody>
          <a:bodyPr/>
          <a:lstStyle/>
          <a:p>
            <a:r>
              <a:rPr lang="en-US" altLang="en-US" dirty="0" smtClean="0"/>
              <a:t>MNM Fatal #16 – </a:t>
            </a:r>
            <a:r>
              <a:rPr lang="en-US" altLang="en-US" dirty="0"/>
              <a:t>Best Practices</a:t>
            </a:r>
            <a:endParaRPr lang="en-US" dirty="0"/>
          </a:p>
        </p:txBody>
      </p:sp>
    </p:spTree>
    <p:custDataLst>
      <p:tags r:id="rId1"/>
    </p:custDataLst>
    <p:extLst>
      <p:ext uri="{BB962C8B-B14F-4D97-AF65-F5344CB8AC3E}">
        <p14:creationId xmlns:p14="http://schemas.microsoft.com/office/powerpoint/2010/main" val="39323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772400" cy="4800600"/>
          </a:xfrm>
        </p:spPr>
        <p:txBody>
          <a:bodyPr/>
          <a:lstStyle/>
          <a:p>
            <a:r>
              <a:rPr lang="en-US" dirty="0"/>
              <a:t>Ensure </a:t>
            </a:r>
            <a:r>
              <a:rPr lang="en-US" dirty="0" smtClean="0"/>
              <a:t>all </a:t>
            </a:r>
            <a:r>
              <a:rPr lang="en-US" dirty="0"/>
              <a:t>braking systems </a:t>
            </a:r>
            <a:r>
              <a:rPr lang="en-US" dirty="0" smtClean="0"/>
              <a:t>function </a:t>
            </a:r>
            <a:r>
              <a:rPr lang="en-US" dirty="0"/>
              <a:t>properly when the engine is operating and when it is shut off.  </a:t>
            </a:r>
            <a:endParaRPr lang="en-US" dirty="0" smtClean="0"/>
          </a:p>
          <a:p>
            <a:r>
              <a:rPr lang="en-US" dirty="0" smtClean="0"/>
              <a:t>Do </a:t>
            </a:r>
            <a:r>
              <a:rPr lang="en-US" dirty="0"/>
              <a:t>not depend on hydraulic systems to hold </a:t>
            </a:r>
            <a:r>
              <a:rPr lang="en-US" dirty="0" smtClean="0"/>
              <a:t>equipment </a:t>
            </a:r>
            <a:r>
              <a:rPr lang="en-US" dirty="0"/>
              <a:t>in a stationary </a:t>
            </a:r>
            <a:r>
              <a:rPr lang="en-US" dirty="0" smtClean="0"/>
              <a:t>position.</a:t>
            </a:r>
            <a:endParaRPr lang="en-US" dirty="0"/>
          </a:p>
          <a:p>
            <a:r>
              <a:rPr lang="en-US" dirty="0" smtClean="0"/>
              <a:t>Conduct </a:t>
            </a:r>
            <a:r>
              <a:rPr lang="en-US" dirty="0"/>
              <a:t>adequate pre-operational examinations on all self-propelled </a:t>
            </a:r>
            <a:r>
              <a:rPr lang="en-US" dirty="0" smtClean="0"/>
              <a:t>equipment </a:t>
            </a:r>
            <a:r>
              <a:rPr lang="en-US" dirty="0"/>
              <a:t>and promptly correct any defects affecting safety</a:t>
            </a:r>
            <a:r>
              <a:rPr lang="en-US" dirty="0" smtClean="0"/>
              <a:t>.</a:t>
            </a:r>
            <a:endParaRPr lang="en-US" dirty="0"/>
          </a:p>
          <a:p>
            <a:endParaRPr lang="en-US" dirty="0" smtClean="0"/>
          </a:p>
          <a:p>
            <a:endParaRPr lang="en-US" dirty="0"/>
          </a:p>
        </p:txBody>
      </p:sp>
      <p:sp>
        <p:nvSpPr>
          <p:cNvPr id="6" name="Title 1"/>
          <p:cNvSpPr>
            <a:spLocks noGrp="1"/>
          </p:cNvSpPr>
          <p:nvPr>
            <p:ph type="title"/>
          </p:nvPr>
        </p:nvSpPr>
        <p:spPr>
          <a:xfrm>
            <a:off x="874734" y="457200"/>
            <a:ext cx="8421666" cy="1143000"/>
          </a:xfrm>
        </p:spPr>
        <p:txBody>
          <a:bodyPr/>
          <a:lstStyle/>
          <a:p>
            <a:r>
              <a:rPr lang="en-US" altLang="en-US" dirty="0" smtClean="0"/>
              <a:t>MNM Fatal #16 – </a:t>
            </a:r>
            <a:r>
              <a:rPr lang="en-US" altLang="en-US" dirty="0"/>
              <a:t>Best Practices</a:t>
            </a:r>
            <a:endParaRPr lang="en-US" dirty="0"/>
          </a:p>
        </p:txBody>
      </p:sp>
    </p:spTree>
    <p:custDataLst>
      <p:tags r:id="rId1"/>
    </p:custDataLst>
    <p:extLst>
      <p:ext uri="{BB962C8B-B14F-4D97-AF65-F5344CB8AC3E}">
        <p14:creationId xmlns:p14="http://schemas.microsoft.com/office/powerpoint/2010/main" val="21737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MNM Fatal #1 – Iowa</a:t>
            </a:r>
            <a:endParaRPr lang="en-US" altLang="en-US" dirty="0"/>
          </a:p>
        </p:txBody>
      </p:sp>
      <p:sp>
        <p:nvSpPr>
          <p:cNvPr id="3075" name="Rectangle 3"/>
          <p:cNvSpPr>
            <a:spLocks noGrp="1" noChangeArrowheads="1"/>
          </p:cNvSpPr>
          <p:nvPr>
            <p:ph type="body" idx="1"/>
          </p:nvPr>
        </p:nvSpPr>
        <p:spPr/>
        <p:txBody>
          <a:bodyPr/>
          <a:lstStyle/>
          <a:p>
            <a:r>
              <a:rPr lang="en-US" altLang="en-US" dirty="0" smtClean="0"/>
              <a:t>Thursday, January 25, 2018</a:t>
            </a:r>
          </a:p>
          <a:p>
            <a:r>
              <a:rPr lang="en-US" altLang="en-US" dirty="0" smtClean="0"/>
              <a:t>Surface – Sand and Gravel</a:t>
            </a:r>
          </a:p>
          <a:p>
            <a:r>
              <a:rPr lang="en-US" altLang="en-US" dirty="0" smtClean="0"/>
              <a:t>Powered Haulage</a:t>
            </a:r>
          </a:p>
          <a:p>
            <a:r>
              <a:rPr lang="en-US" altLang="en-US" dirty="0" smtClean="0"/>
              <a:t>Equipment Operator</a:t>
            </a:r>
          </a:p>
          <a:p>
            <a:r>
              <a:rPr lang="en-US" altLang="en-US" dirty="0" smtClean="0"/>
              <a:t>38 Years Old</a:t>
            </a:r>
          </a:p>
          <a:p>
            <a:r>
              <a:rPr lang="en-US" altLang="en-US" dirty="0" smtClean="0"/>
              <a:t>4 Years Mining Experience</a:t>
            </a:r>
          </a:p>
          <a:p>
            <a:endParaRPr lang="en-US" altLang="en-US" dirty="0"/>
          </a:p>
        </p:txBody>
      </p:sp>
    </p:spTree>
    <p:custDataLst>
      <p:tags r:id="rId1"/>
    </p:custDataLst>
    <p:extLst>
      <p:ext uri="{BB962C8B-B14F-4D97-AF65-F5344CB8AC3E}">
        <p14:creationId xmlns:p14="http://schemas.microsoft.com/office/powerpoint/2010/main" val="42055772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772400" cy="1143000"/>
          </a:xfrm>
        </p:spPr>
        <p:txBody>
          <a:bodyPr/>
          <a:lstStyle/>
          <a:p>
            <a:r>
              <a:rPr lang="en-US" dirty="0" smtClean="0"/>
              <a:t>Summary</a:t>
            </a:r>
            <a:endParaRPr lang="en-US" dirty="0"/>
          </a:p>
        </p:txBody>
      </p:sp>
      <p:sp>
        <p:nvSpPr>
          <p:cNvPr id="3" name="Content Placeholder 2"/>
          <p:cNvSpPr>
            <a:spLocks noGrp="1"/>
          </p:cNvSpPr>
          <p:nvPr>
            <p:ph idx="1"/>
          </p:nvPr>
        </p:nvSpPr>
        <p:spPr>
          <a:xfrm>
            <a:off x="1066800" y="1371600"/>
            <a:ext cx="7848600" cy="4953000"/>
          </a:xfrm>
        </p:spPr>
        <p:txBody>
          <a:bodyPr/>
          <a:lstStyle/>
          <a:p>
            <a:pPr>
              <a:spcBef>
                <a:spcPts val="0"/>
              </a:spcBef>
              <a:spcAft>
                <a:spcPts val="300"/>
              </a:spcAft>
            </a:pPr>
            <a:r>
              <a:rPr lang="en-US" sz="2800" dirty="0" smtClean="0"/>
              <a:t>Examine </a:t>
            </a:r>
            <a:r>
              <a:rPr lang="en-US" sz="2800" dirty="0"/>
              <a:t>each working place for conditions that may </a:t>
            </a:r>
            <a:r>
              <a:rPr lang="en-US" sz="2800" dirty="0" smtClean="0"/>
              <a:t>affect </a:t>
            </a:r>
            <a:r>
              <a:rPr lang="en-US" sz="2800" dirty="0"/>
              <a:t>the safety or health of miners.  </a:t>
            </a:r>
            <a:endParaRPr lang="en-US" sz="2800" dirty="0" smtClean="0"/>
          </a:p>
          <a:p>
            <a:pPr>
              <a:spcBef>
                <a:spcPts val="0"/>
              </a:spcBef>
              <a:spcAft>
                <a:spcPts val="300"/>
              </a:spcAft>
            </a:pPr>
            <a:r>
              <a:rPr lang="en-US" sz="2800" dirty="0" smtClean="0"/>
              <a:t>Examine the working </a:t>
            </a:r>
            <a:r>
              <a:rPr lang="en-US" sz="2800" dirty="0"/>
              <a:t>place </a:t>
            </a:r>
            <a:r>
              <a:rPr lang="en-US" sz="2800" dirty="0" smtClean="0"/>
              <a:t>at </a:t>
            </a:r>
            <a:r>
              <a:rPr lang="en-US" sz="2800" dirty="0"/>
              <a:t>least once </a:t>
            </a:r>
            <a:r>
              <a:rPr lang="en-US" sz="2800" dirty="0" smtClean="0"/>
              <a:t>a shift and before miners </a:t>
            </a:r>
            <a:r>
              <a:rPr lang="en-US" sz="2800" dirty="0"/>
              <a:t>begin work in that </a:t>
            </a:r>
            <a:r>
              <a:rPr lang="en-US" sz="2800" dirty="0" smtClean="0"/>
              <a:t>area.</a:t>
            </a:r>
            <a:endParaRPr lang="en-US" sz="2800" dirty="0"/>
          </a:p>
          <a:p>
            <a:pPr>
              <a:spcBef>
                <a:spcPts val="0"/>
              </a:spcBef>
              <a:spcAft>
                <a:spcPts val="300"/>
              </a:spcAft>
            </a:pPr>
            <a:r>
              <a:rPr lang="en-US" sz="2800" dirty="0" smtClean="0"/>
              <a:t>If you see a hazardous condition, fix it or report it so it can be fixed. </a:t>
            </a:r>
          </a:p>
          <a:p>
            <a:pPr>
              <a:spcBef>
                <a:spcPts val="0"/>
              </a:spcBef>
              <a:spcAft>
                <a:spcPts val="300"/>
              </a:spcAft>
            </a:pPr>
            <a:r>
              <a:rPr lang="en-US" sz="2800" dirty="0" smtClean="0"/>
              <a:t>Do </a:t>
            </a:r>
            <a:r>
              <a:rPr lang="en-US" sz="2800" dirty="0"/>
              <a:t>not position yourself in </a:t>
            </a:r>
            <a:r>
              <a:rPr lang="en-US" sz="2800" dirty="0" smtClean="0"/>
              <a:t>a hazardous position.</a:t>
            </a:r>
            <a:endParaRPr lang="en-US" sz="2800" dirty="0"/>
          </a:p>
          <a:p>
            <a:pPr>
              <a:spcBef>
                <a:spcPts val="0"/>
              </a:spcBef>
              <a:spcAft>
                <a:spcPts val="300"/>
              </a:spcAft>
            </a:pPr>
            <a:r>
              <a:rPr lang="en-US" sz="2800" dirty="0" smtClean="0"/>
              <a:t>Follow and enforce all safety rules and procedures.</a:t>
            </a:r>
            <a:endParaRPr lang="en-US" sz="2800" dirty="0"/>
          </a:p>
        </p:txBody>
      </p:sp>
    </p:spTree>
    <p:extLst>
      <p:ext uri="{BB962C8B-B14F-4D97-AF65-F5344CB8AC3E}">
        <p14:creationId xmlns:p14="http://schemas.microsoft.com/office/powerpoint/2010/main" val="6734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dirty="0" smtClean="0"/>
              <a:t>SLAM the Risks</a:t>
            </a:r>
            <a:endParaRPr lang="en-US" dirty="0"/>
          </a:p>
        </p:txBody>
      </p:sp>
      <p:sp>
        <p:nvSpPr>
          <p:cNvPr id="3" name="Content Placeholder 2"/>
          <p:cNvSpPr>
            <a:spLocks noGrp="1"/>
          </p:cNvSpPr>
          <p:nvPr>
            <p:ph idx="1"/>
          </p:nvPr>
        </p:nvSpPr>
        <p:spPr>
          <a:xfrm>
            <a:off x="1066800" y="1295400"/>
            <a:ext cx="7848600" cy="5486400"/>
          </a:xfrm>
        </p:spPr>
        <p:txBody>
          <a:bodyPr/>
          <a:lstStyle/>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S</a:t>
            </a:r>
            <a:r>
              <a:rPr lang="en-US" sz="3000" b="1" dirty="0">
                <a:solidFill>
                  <a:schemeClr val="tx2"/>
                </a:solidFill>
                <a:effectLst>
                  <a:outerShdw blurRad="38100" dist="38100" dir="2700000" algn="tl">
                    <a:srgbClr val="000000">
                      <a:alpha val="43137"/>
                    </a:srgbClr>
                  </a:outerShdw>
                </a:effectLst>
              </a:rPr>
              <a:t>top</a:t>
            </a:r>
            <a:r>
              <a:rPr lang="en-US" sz="3000" dirty="0">
                <a:effectLst>
                  <a:outerShdw blurRad="38100" dist="38100" dir="2700000" algn="tl">
                    <a:srgbClr val="000000">
                      <a:alpha val="43137"/>
                    </a:srgbClr>
                  </a:outerShdw>
                </a:effectLst>
              </a:rPr>
              <a:t> – </a:t>
            </a:r>
            <a:r>
              <a:rPr lang="en-US" sz="3000" dirty="0" smtClean="0">
                <a:effectLst>
                  <a:outerShdw blurRad="38100" dist="38100" dir="2700000" algn="tl">
                    <a:srgbClr val="000000">
                      <a:alpha val="43137"/>
                    </a:srgbClr>
                  </a:outerShdw>
                </a:effectLst>
              </a:rPr>
              <a:t>Take </a:t>
            </a:r>
            <a:r>
              <a:rPr lang="en-US" sz="3000" dirty="0">
                <a:effectLst>
                  <a:outerShdw blurRad="38100" dist="38100" dir="2700000" algn="tl">
                    <a:srgbClr val="000000">
                      <a:alpha val="43137"/>
                    </a:srgbClr>
                  </a:outerShdw>
                </a:effectLst>
              </a:rPr>
              <a:t>a few minutes to think about the task you are about to perform.</a:t>
            </a:r>
          </a:p>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L</a:t>
            </a:r>
            <a:r>
              <a:rPr lang="en-US" sz="3000" b="1" dirty="0">
                <a:solidFill>
                  <a:schemeClr val="tx2"/>
                </a:solidFill>
                <a:effectLst>
                  <a:outerShdw blurRad="38100" dist="38100" dir="2700000" algn="tl">
                    <a:srgbClr val="000000">
                      <a:alpha val="43137"/>
                    </a:srgbClr>
                  </a:outerShdw>
                </a:effectLst>
              </a:rPr>
              <a:t>ook</a:t>
            </a:r>
            <a:r>
              <a:rPr lang="en-US" sz="3000" dirty="0">
                <a:solidFill>
                  <a:srgbClr val="FFC000"/>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Identify hazards that will be encountered while performing the task.</a:t>
            </a:r>
          </a:p>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A</a:t>
            </a:r>
            <a:r>
              <a:rPr lang="en-US" sz="3000" b="1" dirty="0">
                <a:solidFill>
                  <a:schemeClr val="tx2"/>
                </a:solidFill>
                <a:effectLst>
                  <a:outerShdw blurRad="38100" dist="38100" dir="2700000" algn="tl">
                    <a:srgbClr val="000000">
                      <a:alpha val="43137"/>
                    </a:srgbClr>
                  </a:outerShdw>
                </a:effectLst>
              </a:rPr>
              <a:t>nalyze</a:t>
            </a:r>
            <a:r>
              <a:rPr lang="en-US" sz="3000" dirty="0">
                <a:effectLst>
                  <a:outerShdw blurRad="38100" dist="38100" dir="2700000" algn="tl">
                    <a:srgbClr val="000000">
                      <a:alpha val="43137"/>
                    </a:srgbClr>
                  </a:outerShdw>
                </a:effectLst>
              </a:rPr>
              <a:t> – Determine what safety procedures are needed; where is the safe place to </a:t>
            </a:r>
            <a:r>
              <a:rPr lang="en-US" sz="3000" dirty="0" smtClean="0">
                <a:effectLst>
                  <a:outerShdw blurRad="38100" dist="38100" dir="2700000" algn="tl">
                    <a:srgbClr val="000000">
                      <a:alpha val="43137"/>
                    </a:srgbClr>
                  </a:outerShdw>
                </a:effectLst>
              </a:rPr>
              <a:t>stand</a:t>
            </a:r>
            <a:r>
              <a:rPr lang="en-US" sz="3000" dirty="0">
                <a:effectLst>
                  <a:outerShdw blurRad="38100" dist="38100" dir="2700000" algn="tl">
                    <a:srgbClr val="000000">
                      <a:alpha val="43137"/>
                    </a:srgbClr>
                  </a:outerShdw>
                </a:effectLst>
              </a:rPr>
              <a:t>.</a:t>
            </a:r>
          </a:p>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M</a:t>
            </a:r>
            <a:r>
              <a:rPr lang="en-US" sz="3000" b="1" dirty="0">
                <a:solidFill>
                  <a:schemeClr val="tx2"/>
                </a:solidFill>
                <a:effectLst>
                  <a:outerShdw blurRad="38100" dist="38100" dir="2700000" algn="tl">
                    <a:srgbClr val="000000">
                      <a:alpha val="43137"/>
                    </a:srgbClr>
                  </a:outerShdw>
                </a:effectLst>
              </a:rPr>
              <a:t>anage</a:t>
            </a:r>
            <a:r>
              <a:rPr lang="en-US" sz="3000" dirty="0">
                <a:solidFill>
                  <a:srgbClr val="FFC000"/>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Take action to protect yourself and others from the hazards.</a:t>
            </a:r>
          </a:p>
          <a:p>
            <a:endParaRPr lang="en-US" dirty="0"/>
          </a:p>
        </p:txBody>
      </p:sp>
    </p:spTree>
    <p:extLst>
      <p:ext uri="{BB962C8B-B14F-4D97-AF65-F5344CB8AC3E}">
        <p14:creationId xmlns:p14="http://schemas.microsoft.com/office/powerpoint/2010/main" val="32367582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655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MNM Fatal #1 – Iowa</a:t>
            </a:r>
            <a:endParaRPr lang="en-US" dirty="0"/>
          </a:p>
        </p:txBody>
      </p:sp>
      <p:sp>
        <p:nvSpPr>
          <p:cNvPr id="3" name="Content Placeholder 2"/>
          <p:cNvSpPr>
            <a:spLocks noGrp="1"/>
          </p:cNvSpPr>
          <p:nvPr>
            <p:ph idx="1"/>
          </p:nvPr>
        </p:nvSpPr>
        <p:spPr/>
        <p:txBody>
          <a:bodyPr/>
          <a:lstStyle/>
          <a:p>
            <a:r>
              <a:rPr lang="en-US" dirty="0" smtClean="0"/>
              <a:t>While hauling from the pit to the stockpile, the truck traveled through a berm and into an ice-covered pond.</a:t>
            </a:r>
          </a:p>
          <a:p>
            <a:r>
              <a:rPr lang="en-US" dirty="0" smtClean="0"/>
              <a:t>The victim was found drowned in cab of truck. </a:t>
            </a:r>
          </a:p>
        </p:txBody>
      </p:sp>
    </p:spTree>
    <p:custDataLst>
      <p:tags r:id="rId1"/>
    </p:custDataLst>
    <p:extLst>
      <p:ext uri="{BB962C8B-B14F-4D97-AF65-F5344CB8AC3E}">
        <p14:creationId xmlns:p14="http://schemas.microsoft.com/office/powerpoint/2010/main" val="1608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ck design template">
  <a:themeElements>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design template</Template>
  <TotalTime>1536</TotalTime>
  <Words>4311</Words>
  <Application>Microsoft Office PowerPoint</Application>
  <PresentationFormat>On-screen Show (4:3)</PresentationFormat>
  <Paragraphs>535</Paragraphs>
  <Slides>82</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Times New Roman</vt:lpstr>
      <vt:lpstr>Black design template</vt:lpstr>
      <vt:lpstr>MNM Fatalities - 2018</vt:lpstr>
      <vt:lpstr>MNM vs Coal</vt:lpstr>
      <vt:lpstr>Accident Type</vt:lpstr>
      <vt:lpstr>Victim’s Age</vt:lpstr>
      <vt:lpstr>Victim’s Mining Experience</vt:lpstr>
      <vt:lpstr>Victim’s Mine Site Experience</vt:lpstr>
      <vt:lpstr>Shift Fatal Occurred</vt:lpstr>
      <vt:lpstr>MNM Fatal #1 – Iowa</vt:lpstr>
      <vt:lpstr>MNM Fatal #1 – Iowa</vt:lpstr>
      <vt:lpstr>MNM Fatal #1 – Iowa</vt:lpstr>
      <vt:lpstr>MNM Fatal #1 – Best Practices</vt:lpstr>
      <vt:lpstr>MNM Fatal #1 – Best Practices</vt:lpstr>
      <vt:lpstr>MNM Fatal #2 – Utah</vt:lpstr>
      <vt:lpstr>MNM Fatal #2 – Utah</vt:lpstr>
      <vt:lpstr>MNM Fatal #2 – Utah</vt:lpstr>
      <vt:lpstr>MNM Fatal #2 – Best Practices</vt:lpstr>
      <vt:lpstr>MNM Fatal #2 – Best Practices</vt:lpstr>
      <vt:lpstr>MNM Fatal #3 – Texas</vt:lpstr>
      <vt:lpstr>MNM Fatal #3 – Texas</vt:lpstr>
      <vt:lpstr>MNM Fatal #3 – Texas</vt:lpstr>
      <vt:lpstr>MNM Fatal #3 – Best Practices</vt:lpstr>
      <vt:lpstr>MNM Fatal #4 – Alabama</vt:lpstr>
      <vt:lpstr>MNM Fatal #4 – Alabama</vt:lpstr>
      <vt:lpstr>MNM Fatal #4 – Alabama</vt:lpstr>
      <vt:lpstr>MNM Fatal #4 – Best Practices</vt:lpstr>
      <vt:lpstr>MNM Fatal #4 – Best Practices</vt:lpstr>
      <vt:lpstr>MNM Fatal #5 – Texas</vt:lpstr>
      <vt:lpstr>MNM Fatal #5 – Texas</vt:lpstr>
      <vt:lpstr>MNM Fatal #5 – Texas</vt:lpstr>
      <vt:lpstr>MNM Fatal #5 – Best Practices</vt:lpstr>
      <vt:lpstr>MNM Fatal #5 – Best Practices</vt:lpstr>
      <vt:lpstr>MNM Fatal #6 – Texas</vt:lpstr>
      <vt:lpstr>MNM Fatal #6 – Texas</vt:lpstr>
      <vt:lpstr>MNM Fatal #6 – Texas</vt:lpstr>
      <vt:lpstr>MNM Fatal #6 – Best Practices</vt:lpstr>
      <vt:lpstr>MNM Fatal #6 – Best Practices</vt:lpstr>
      <vt:lpstr>MNM Fatal #7 – North Dakota</vt:lpstr>
      <vt:lpstr>MNM Fatal #7 – North Dakota</vt:lpstr>
      <vt:lpstr>MNM Fatal #7 – North Dakota</vt:lpstr>
      <vt:lpstr>MNM Fatal #7 – Best Practices</vt:lpstr>
      <vt:lpstr>MNM Fatal #7 – Best Practices</vt:lpstr>
      <vt:lpstr>MNM Fatal #8 – Tennessee</vt:lpstr>
      <vt:lpstr>MNM Fatal #9 – Pennsylvania</vt:lpstr>
      <vt:lpstr>MNM Fatal #9 – Pennsylvania</vt:lpstr>
      <vt:lpstr>MNM Fatal #9 – Pennsylvania</vt:lpstr>
      <vt:lpstr>MNM Fatal #9 – Best Practices</vt:lpstr>
      <vt:lpstr>MNM Fatal #9 – Best Practices</vt:lpstr>
      <vt:lpstr>MNM Fatal #10 – New York</vt:lpstr>
      <vt:lpstr>MNM Fatal #10 – New York</vt:lpstr>
      <vt:lpstr>MNM Fatal #10 – New York</vt:lpstr>
      <vt:lpstr>MNM Fatal #10 – Best Practices</vt:lpstr>
      <vt:lpstr>MNM Fatal #11 – Virginia</vt:lpstr>
      <vt:lpstr>MNM Fatal #11 – Virginia</vt:lpstr>
      <vt:lpstr>MNM Fatal # 11 – Virginia</vt:lpstr>
      <vt:lpstr>MNM Fatal #11 – Best Practices</vt:lpstr>
      <vt:lpstr>MNM Fatal #12 – Montana</vt:lpstr>
      <vt:lpstr>MNM Fatal # 12 – Montana</vt:lpstr>
      <vt:lpstr>MNM Fatal # 12 – Montana</vt:lpstr>
      <vt:lpstr>MNM Fatal # 12 – Montana</vt:lpstr>
      <vt:lpstr>MNM Fatal #12 – Best Practices</vt:lpstr>
      <vt:lpstr>MNM Fatal # 13 – New Mexico</vt:lpstr>
      <vt:lpstr>MNM Fatal # 13 – New Mexico</vt:lpstr>
      <vt:lpstr>MNM Fatal # 13 – New Mexico</vt:lpstr>
      <vt:lpstr>MNM Fatal #13 – Best Practices</vt:lpstr>
      <vt:lpstr>MNM Fatal # 14 – Nevada</vt:lpstr>
      <vt:lpstr>MNM Fatal # 14 – Nevada</vt:lpstr>
      <vt:lpstr>MNM Fatal # 14 – Nevada</vt:lpstr>
      <vt:lpstr>MNM Fatal #14 – Best Practices</vt:lpstr>
      <vt:lpstr>MNM Fatal #14 – Best Practices</vt:lpstr>
      <vt:lpstr>MNM Fatal # 15 – Michigan</vt:lpstr>
      <vt:lpstr>MNM Fatal # 15 – Michigan</vt:lpstr>
      <vt:lpstr>MNM Fatal # 15 – Michigan</vt:lpstr>
      <vt:lpstr>MNM Fatal #15 – Best Practices</vt:lpstr>
      <vt:lpstr>MNM Fatal #15 – Best Practices</vt:lpstr>
      <vt:lpstr>MNM Fatal # 16 – Nevada</vt:lpstr>
      <vt:lpstr>MNM Fatal # 16 – Nevada</vt:lpstr>
      <vt:lpstr>MNM Fatal # 16 – Nevada</vt:lpstr>
      <vt:lpstr>MNM Fatal #16 – Best Practices</vt:lpstr>
      <vt:lpstr>MNM Fatal #16 – Best Practices</vt:lpstr>
      <vt:lpstr>Summary</vt:lpstr>
      <vt:lpstr>SLAM the Risks</vt:lpstr>
      <vt:lpstr>Thank You</vt:lpstr>
    </vt:vector>
  </TitlesOfParts>
  <Company>DOL-MSHA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akers.belinda</dc:creator>
  <cp:lastModifiedBy>Akers, Belinda - MSHA</cp:lastModifiedBy>
  <cp:revision>78</cp:revision>
  <cp:lastPrinted>1601-01-01T00:00:00Z</cp:lastPrinted>
  <dcterms:created xsi:type="dcterms:W3CDTF">2018-05-07T13:35:05Z</dcterms:created>
  <dcterms:modified xsi:type="dcterms:W3CDTF">2019-02-06T17:56:03Z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TC010689801033</vt:lpwstr>
  </property>
</Properties>
</file>