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79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6" r:id="rId3"/>
    <p:sldId id="257" r:id="rId4"/>
    <p:sldId id="258" r:id="rId5"/>
    <p:sldId id="277" r:id="rId6"/>
    <p:sldId id="259" r:id="rId7"/>
    <p:sldId id="279" r:id="rId8"/>
    <p:sldId id="261" r:id="rId9"/>
    <p:sldId id="260" r:id="rId10"/>
    <p:sldId id="262" r:id="rId11"/>
    <p:sldId id="283" r:id="rId12"/>
    <p:sldId id="286" r:id="rId13"/>
    <p:sldId id="284" r:id="rId14"/>
    <p:sldId id="280" r:id="rId15"/>
    <p:sldId id="281" r:id="rId16"/>
    <p:sldId id="282" r:id="rId17"/>
    <p:sldId id="285" r:id="rId18"/>
  </p:sldIdLst>
  <p:sldSz cx="9144000" cy="6858000" type="screen4x3"/>
  <p:notesSz cx="6858000" cy="9180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776C1"/>
    <a:srgbClr val="1776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74"/>
  </p:normalViewPr>
  <p:slideViewPr>
    <p:cSldViewPr>
      <p:cViewPr varScale="1">
        <p:scale>
          <a:sx n="124" d="100"/>
          <a:sy n="124" d="100"/>
        </p:scale>
        <p:origin x="159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2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2B431169-F85C-C142-A8EC-E31ACB6B02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0743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53AD2F6-D5D6-684C-B066-02BB7EF45D7F}" type="datetimeFigureOut">
              <a:rPr lang="en-US"/>
              <a:pPr>
                <a:defRPr/>
              </a:pPr>
              <a:t>5/3/18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63663" y="1147763"/>
            <a:ext cx="4130675" cy="3098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8013"/>
            <a:ext cx="5486400" cy="36147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20138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20138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CA05573-DE08-624B-A87E-C12A05F35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34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0DE306A3-A842-4D4B-8903-2CC071BD7E08}" type="slidenum">
              <a:rPr lang="en-US" altLang="en-US" sz="1200"/>
              <a:pPr/>
              <a:t>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833828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565150" y="744538"/>
            <a:ext cx="8005763" cy="5349875"/>
            <a:chOff x="564643" y="744469"/>
            <a:chExt cx="8005589" cy="5349671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>
                <a:gd name="T0" fmla="*/ 8761 w 10000"/>
                <a:gd name="T1" fmla="*/ 0 h 10000"/>
                <a:gd name="T2" fmla="*/ 10000 w 10000"/>
                <a:gd name="T3" fmla="*/ 0 h 10000"/>
                <a:gd name="T4" fmla="*/ 10000 w 10000"/>
                <a:gd name="T5" fmla="*/ 10000 h 10000"/>
                <a:gd name="T6" fmla="*/ 0 w 10000"/>
                <a:gd name="T7" fmla="*/ 10000 h 10000"/>
                <a:gd name="T8" fmla="*/ 0 w 10000"/>
                <a:gd name="T9" fmla="*/ 9357 h 10000"/>
                <a:gd name="T10" fmla="*/ 8761 w 10000"/>
                <a:gd name="T11" fmla="*/ 9357 h 10000"/>
                <a:gd name="T12" fmla="*/ 8761 w 10000"/>
                <a:gd name="T13" fmla="*/ 0 h 1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rgbClr val="177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>
                <a:gd name="T0" fmla="*/ 8762 w 10001"/>
                <a:gd name="T1" fmla="*/ 0 h 10000"/>
                <a:gd name="T2" fmla="*/ 10001 w 10001"/>
                <a:gd name="T3" fmla="*/ 0 h 10000"/>
                <a:gd name="T4" fmla="*/ 10001 w 10001"/>
                <a:gd name="T5" fmla="*/ 10000 h 10000"/>
                <a:gd name="T6" fmla="*/ 1 w 10001"/>
                <a:gd name="T7" fmla="*/ 10000 h 10000"/>
                <a:gd name="T8" fmla="*/ 1 w 10001"/>
                <a:gd name="T9" fmla="*/ 9352 h 10000"/>
                <a:gd name="T10" fmla="*/ 8762 w 10001"/>
                <a:gd name="T11" fmla="*/ 9346 h 10000"/>
                <a:gd name="T12" fmla="*/ 8762 w 10001"/>
                <a:gd name="T13" fmla="*/ 0 h 10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rgbClr val="177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7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65113"/>
            <a:ext cx="4849813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099" y="2280805"/>
            <a:ext cx="6270922" cy="1549856"/>
          </a:xfrm>
        </p:spPr>
        <p:txBody>
          <a:bodyPr anchor="b">
            <a:noAutofit/>
          </a:bodyPr>
          <a:lstStyle>
            <a:lvl1pPr algn="ctr">
              <a:defRPr sz="4000" cap="all" baseline="0">
                <a:solidFill>
                  <a:schemeClr val="tx2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5683" y="4425967"/>
            <a:ext cx="5123755" cy="450834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latin typeface="Avenir Book" charset="0"/>
                <a:ea typeface="Avenir Book" charset="0"/>
                <a:cs typeface="Avenir Book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938338" y="6453188"/>
            <a:ext cx="5267325" cy="404812"/>
          </a:xfrm>
        </p:spPr>
        <p:txBody>
          <a:bodyPr/>
          <a:lstStyle>
            <a:lvl1pPr algn="ctr">
              <a:defRPr b="0" i="0" baseline="0" dirty="0" smtClean="0">
                <a:solidFill>
                  <a:schemeClr val="tx2"/>
                </a:solidFill>
                <a:latin typeface="Avenir Roman" charset="0"/>
                <a:ea typeface="Avenir Roman" charset="0"/>
                <a:cs typeface="Avenir Roman" charset="0"/>
              </a:defRPr>
            </a:lvl1pPr>
          </a:lstStyle>
          <a:p>
            <a:pPr>
              <a:defRPr/>
            </a:pPr>
            <a:r>
              <a:rPr lang="en-US" altLang="en-US"/>
              <a:t>(800) 975-7640 • </a:t>
            </a:r>
            <a:r>
              <a:rPr lang="en-US" altLang="en-US" err="1"/>
              <a:t>AtlanticTraining.com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214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42988" y="6453188"/>
            <a:ext cx="903287" cy="404812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(800) 975-7640 • AtlanticTraining.com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4063" y="6453188"/>
            <a:ext cx="1196975" cy="404812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11709032-D934-CE46-87A1-C137D590BE0A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251045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42988" y="6453188"/>
            <a:ext cx="903287" cy="404812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(800) 975-7640 • AtlanticTraining.com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4063" y="6453188"/>
            <a:ext cx="1196975" cy="404812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BD5808A6-1268-884B-93C8-E7976262EE86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310675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1066800" y="2101850"/>
            <a:ext cx="38100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64135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4135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(800) 975-7640 • AtlanticTraining.com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13500"/>
            <a:ext cx="914400" cy="457200"/>
          </a:xfrm>
          <a:prstGeom prst="rect">
            <a:avLst/>
          </a:prstGeom>
        </p:spPr>
        <p:txBody>
          <a:bodyPr/>
          <a:lstStyle>
            <a:lvl1pPr eaLnBrk="1" hangingPunct="1">
              <a:defRPr smtClean="0"/>
            </a:lvl1pPr>
          </a:lstStyle>
          <a:p>
            <a:pPr>
              <a:defRPr/>
            </a:pPr>
            <a:fld id="{0CF5E82A-F1C0-7442-BD62-6135ACC8BE82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986735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66800" y="2101850"/>
            <a:ext cx="77724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413500"/>
            <a:ext cx="1905000" cy="457200"/>
          </a:xfrm>
          <a:prstGeom prst="rect">
            <a:avLst/>
          </a:prstGeom>
        </p:spPr>
        <p:txBody>
          <a:bodyPr/>
          <a:lstStyle>
            <a:lvl1pPr eaLnBrk="1" hangingPunct="1"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64135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(800) 975-7640 • AtlanticTraining.com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6413500"/>
            <a:ext cx="914400" cy="457200"/>
          </a:xfrm>
          <a:prstGeom prst="rect">
            <a:avLst/>
          </a:prstGeom>
        </p:spPr>
        <p:txBody>
          <a:bodyPr/>
          <a:lstStyle>
            <a:lvl1pPr eaLnBrk="1" hangingPunct="1">
              <a:defRPr smtClean="0"/>
            </a:lvl1pPr>
          </a:lstStyle>
          <a:p>
            <a:pPr>
              <a:defRPr/>
            </a:pPr>
            <a:fld id="{775A4202-702D-E548-91E8-FD43A62AA914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195229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dirty="0" smtClean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>
              <a:defRPr/>
            </a:pPr>
            <a:r>
              <a:rPr lang="en-US" altLang="en-US"/>
              <a:t>(800) 975-7640 • </a:t>
            </a:r>
            <a:r>
              <a:rPr lang="en-US" altLang="en-US" err="1"/>
              <a:t>AtlanticTraining.com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4650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9"/>
          <p:cNvSpPr>
            <a:spLocks/>
          </p:cNvSpPr>
          <p:nvPr/>
        </p:nvSpPr>
        <p:spPr bwMode="auto">
          <a:xfrm>
            <a:off x="6113463" y="1685925"/>
            <a:ext cx="2457450" cy="4408488"/>
          </a:xfrm>
          <a:custGeom>
            <a:avLst/>
            <a:gdLst>
              <a:gd name="T0" fmla="*/ 3614 w 4125"/>
              <a:gd name="T1" fmla="*/ 0 h 5554"/>
              <a:gd name="T2" fmla="*/ 4125 w 4125"/>
              <a:gd name="T3" fmla="*/ 0 h 5554"/>
              <a:gd name="T4" fmla="*/ 4125 w 4125"/>
              <a:gd name="T5" fmla="*/ 5554 h 5554"/>
              <a:gd name="T6" fmla="*/ 0 w 4125"/>
              <a:gd name="T7" fmla="*/ 5554 h 5554"/>
              <a:gd name="T8" fmla="*/ 0 w 4125"/>
              <a:gd name="T9" fmla="*/ 5074 h 5554"/>
              <a:gd name="T10" fmla="*/ 3614 w 4125"/>
              <a:gd name="T11" fmla="*/ 5074 h 5554"/>
              <a:gd name="T12" fmla="*/ 3614 w 4125"/>
              <a:gd name="T13" fmla="*/ 0 h 5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Freeform 4" title="Crop Mark"/>
          <p:cNvSpPr/>
          <p:nvPr/>
        </p:nvSpPr>
        <p:spPr bwMode="auto">
          <a:xfrm>
            <a:off x="6113463" y="1685925"/>
            <a:ext cx="245745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554038" y="6453188"/>
            <a:ext cx="1217612" cy="404812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338" y="6453188"/>
            <a:ext cx="5267325" cy="404812"/>
          </a:xfrm>
        </p:spPr>
        <p:txBody>
          <a:bodyPr/>
          <a:lstStyle>
            <a:lvl1pPr algn="ctr"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(800) 975-7640 • AtlanticTraining.com</a:t>
            </a:r>
            <a:endParaRPr lang="en-US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2350" y="6453188"/>
            <a:ext cx="1198563" cy="404812"/>
          </a:xfrm>
          <a:prstGeom prst="rect">
            <a:avLst/>
          </a:prstGeom>
        </p:spPr>
        <p:txBody>
          <a:bodyPr/>
          <a:lstStyle>
            <a:lvl1pPr eaLnBrk="1" hangingPunct="1"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B7EFE46-671B-8F4E-9514-95A9DF9D339C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3311141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42988" y="6453188"/>
            <a:ext cx="903287" cy="404812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(800) 975-7640 • AtlanticTraining.com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4063" y="6453188"/>
            <a:ext cx="1196975" cy="404812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22AEAF31-8708-5E4A-B3AA-6A21C97D76AE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699174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42988" y="6453188"/>
            <a:ext cx="903287" cy="404812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(800) 975-7640 • AtlanticTraining.com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4063" y="6453188"/>
            <a:ext cx="1196975" cy="404812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BE7C8960-3075-534E-B750-430F93FD0249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796468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42988" y="6453188"/>
            <a:ext cx="903287" cy="404812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(800) 975-7640 • AtlanticTraining.com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4063" y="6453188"/>
            <a:ext cx="1196975" cy="404812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6DB1A710-916B-4445-AED6-B63E680AB81A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983919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42988" y="6453188"/>
            <a:ext cx="903287" cy="404812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(800) 975-7640 • AtlanticTraining.com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4063" y="6453188"/>
            <a:ext cx="1196975" cy="404812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C36FDB3F-74AF-D244-ADD0-90FC52BCBC06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11213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title="Background Shape"/>
          <p:cNvSpPr/>
          <p:nvPr/>
        </p:nvSpPr>
        <p:spPr>
          <a:xfrm>
            <a:off x="0" y="0"/>
            <a:ext cx="3978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3978275" y="0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 title="Divider Bar"/>
          <p:cNvSpPr/>
          <p:nvPr/>
        </p:nvSpPr>
        <p:spPr>
          <a:xfrm>
            <a:off x="3978275" y="0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188"/>
            <a:ext cx="903288" cy="404812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175" y="6453188"/>
            <a:ext cx="1781175" cy="404812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(800) 975-7640 • AtlanticTraining.com</a:t>
            </a:r>
            <a:endParaRPr lang="en-US" alt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038" y="6453188"/>
            <a:ext cx="1196975" cy="404812"/>
          </a:xfrm>
          <a:prstGeom prst="rect">
            <a:avLst/>
          </a:prstGeom>
        </p:spPr>
        <p:txBody>
          <a:bodyPr/>
          <a:lstStyle>
            <a:lvl1pPr eaLnBrk="1" hangingPunct="1"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ACC129E-ABC8-0342-8A07-A177BC8D2E0C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037049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title="Background Shape"/>
          <p:cNvSpPr/>
          <p:nvPr/>
        </p:nvSpPr>
        <p:spPr>
          <a:xfrm>
            <a:off x="0" y="0"/>
            <a:ext cx="3978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3978275" y="0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 title="Divider Bar"/>
          <p:cNvSpPr/>
          <p:nvPr/>
        </p:nvSpPr>
        <p:spPr>
          <a:xfrm>
            <a:off x="3978275" y="0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rtlCol="0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188"/>
            <a:ext cx="903288" cy="404812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175" y="6453188"/>
            <a:ext cx="1781175" cy="404812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(800) 975-7640 • AtlanticTraining.com</a:t>
            </a:r>
            <a:endParaRPr lang="en-US" alt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038" y="6453188"/>
            <a:ext cx="1196975" cy="404812"/>
          </a:xfrm>
          <a:prstGeom prst="rect">
            <a:avLst/>
          </a:prstGeom>
        </p:spPr>
        <p:txBody>
          <a:bodyPr/>
          <a:lstStyle>
            <a:lvl1pPr eaLnBrk="1" hangingPunct="1"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9D130BD-FCB9-824A-8A48-7FB8831BEEE2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51150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Placeholder 1"/>
          <p:cNvSpPr>
            <a:spLocks noGrp="1"/>
          </p:cNvSpPr>
          <p:nvPr>
            <p:ph type="title"/>
          </p:nvPr>
        </p:nvSpPr>
        <p:spPr bwMode="auto">
          <a:xfrm>
            <a:off x="1028700" y="685800"/>
            <a:ext cx="72009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28700" y="2286000"/>
            <a:ext cx="72009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13" y="6453188"/>
            <a:ext cx="4710112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000" b="1" i="0" baseline="0" dirty="0" smtClean="0">
                <a:solidFill>
                  <a:schemeClr val="tx2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pPr>
              <a:defRPr/>
            </a:pPr>
            <a:r>
              <a:rPr lang="en-US" altLang="en-US"/>
              <a:t>(800) 975-7640 • </a:t>
            </a:r>
            <a:r>
              <a:rPr lang="en-US" altLang="en-US" err="1"/>
              <a:t>AtlanticTraining.com</a:t>
            </a:r>
            <a:endParaRPr lang="en-US" altLang="en-US"/>
          </a:p>
        </p:txBody>
      </p:sp>
      <p:sp>
        <p:nvSpPr>
          <p:cNvPr id="9" name="Rectangle 8"/>
          <p:cNvSpPr/>
          <p:nvPr/>
        </p:nvSpPr>
        <p:spPr>
          <a:xfrm>
            <a:off x="358775" y="0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775" y="0"/>
            <a:ext cx="171450" cy="6858000"/>
          </a:xfrm>
          <a:prstGeom prst="rect">
            <a:avLst/>
          </a:prstGeom>
          <a:solidFill>
            <a:srgbClr val="1776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463" name="Picture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363" y="5402263"/>
            <a:ext cx="350520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</p:sldLayoutIdLst>
  <p:hf sldNum="0" hdr="0" dt="0"/>
  <p:txStyles>
    <p:titleStyle>
      <a:lvl1pPr algn="l" defTabSz="685800" rtl="0" fontAlgn="base">
        <a:lnSpc>
          <a:spcPct val="89000"/>
        </a:lnSpc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Avenir Book" charset="0"/>
          <a:ea typeface="Avenir Book" charset="0"/>
          <a:cs typeface="Avenir Book" charset="0"/>
        </a:defRPr>
      </a:lvl1pPr>
      <a:lvl2pPr algn="l" defTabSz="685800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venir Book" charset="0"/>
          <a:ea typeface="Avenir Book" charset="0"/>
          <a:cs typeface="Avenir Book" charset="0"/>
        </a:defRPr>
      </a:lvl2pPr>
      <a:lvl3pPr algn="l" defTabSz="685800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venir Book" charset="0"/>
          <a:ea typeface="Avenir Book" charset="0"/>
          <a:cs typeface="Avenir Book" charset="0"/>
        </a:defRPr>
      </a:lvl3pPr>
      <a:lvl4pPr algn="l" defTabSz="685800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venir Book" charset="0"/>
          <a:ea typeface="Avenir Book" charset="0"/>
          <a:cs typeface="Avenir Book" charset="0"/>
        </a:defRPr>
      </a:lvl4pPr>
      <a:lvl5pPr algn="l" defTabSz="685800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venir Book" charset="0"/>
          <a:ea typeface="Avenir Book" charset="0"/>
          <a:cs typeface="Avenir Book" charset="0"/>
        </a:defRPr>
      </a:lvl5pPr>
      <a:lvl6pPr marL="457200" algn="l" defTabSz="685800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venir Book" charset="0"/>
          <a:ea typeface="Avenir Book" charset="0"/>
          <a:cs typeface="Avenir Book" charset="0"/>
        </a:defRPr>
      </a:lvl6pPr>
      <a:lvl7pPr marL="914400" algn="l" defTabSz="685800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venir Book" charset="0"/>
          <a:ea typeface="Avenir Book" charset="0"/>
          <a:cs typeface="Avenir Book" charset="0"/>
        </a:defRPr>
      </a:lvl7pPr>
      <a:lvl8pPr marL="1371600" algn="l" defTabSz="685800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venir Book" charset="0"/>
          <a:ea typeface="Avenir Book" charset="0"/>
          <a:cs typeface="Avenir Book" charset="0"/>
        </a:defRPr>
      </a:lvl8pPr>
      <a:lvl9pPr marL="1828800" algn="l" defTabSz="685800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venir Book" charset="0"/>
          <a:ea typeface="Avenir Book" charset="0"/>
          <a:cs typeface="Avenir Book" charset="0"/>
        </a:defRPr>
      </a:lvl9pPr>
    </p:titleStyle>
    <p:bodyStyle>
      <a:lvl1pPr marL="382588" indent="-382588" algn="l" defTabSz="685800" rtl="0" fontAlgn="base">
        <a:lnSpc>
          <a:spcPct val="94000"/>
        </a:lnSpc>
        <a:spcBef>
          <a:spcPts val="1000"/>
        </a:spcBef>
        <a:spcAft>
          <a:spcPts val="200"/>
        </a:spcAft>
        <a:buFont typeface="Franklin Gothic Book" charset="0"/>
        <a:buChar char="■"/>
        <a:defRPr sz="2000" kern="1200">
          <a:solidFill>
            <a:schemeClr val="tx2"/>
          </a:solidFill>
          <a:latin typeface="Avenir Book" charset="0"/>
          <a:ea typeface="Avenir Book" charset="0"/>
          <a:cs typeface="Avenir Book" charset="0"/>
        </a:defRPr>
      </a:lvl1pPr>
      <a:lvl2pPr marL="382588" indent="-382588" algn="l" defTabSz="685800" rtl="0" fontAlgn="base">
        <a:lnSpc>
          <a:spcPct val="94000"/>
        </a:lnSpc>
        <a:spcBef>
          <a:spcPts val="500"/>
        </a:spcBef>
        <a:spcAft>
          <a:spcPts val="200"/>
        </a:spcAft>
        <a:buFont typeface="Franklin Gothic Book" charset="0"/>
        <a:buChar char="–"/>
        <a:defRPr sz="2000" i="1" kern="1200">
          <a:solidFill>
            <a:schemeClr val="tx2"/>
          </a:solidFill>
          <a:latin typeface="Avenir Book" charset="0"/>
          <a:ea typeface="Avenir Book" charset="0"/>
          <a:cs typeface="Avenir Book" charset="0"/>
        </a:defRPr>
      </a:lvl2pPr>
      <a:lvl3pPr marL="382588" indent="-382588" algn="l" defTabSz="685800" rtl="0" fontAlgn="base">
        <a:lnSpc>
          <a:spcPct val="94000"/>
        </a:lnSpc>
        <a:spcBef>
          <a:spcPts val="500"/>
        </a:spcBef>
        <a:spcAft>
          <a:spcPts val="200"/>
        </a:spcAft>
        <a:buFont typeface="Franklin Gothic Book" charset="0"/>
        <a:buChar char="■"/>
        <a:defRPr kern="1200">
          <a:solidFill>
            <a:schemeClr val="tx2"/>
          </a:solidFill>
          <a:latin typeface="Avenir Book" charset="0"/>
          <a:ea typeface="Avenir Book" charset="0"/>
          <a:cs typeface="Avenir Book" charset="0"/>
        </a:defRPr>
      </a:lvl3pPr>
      <a:lvl4pPr marL="382588" indent="-382588" algn="l" defTabSz="685800" rtl="0" fontAlgn="base">
        <a:lnSpc>
          <a:spcPct val="94000"/>
        </a:lnSpc>
        <a:spcBef>
          <a:spcPts val="500"/>
        </a:spcBef>
        <a:spcAft>
          <a:spcPts val="200"/>
        </a:spcAft>
        <a:buFont typeface="Franklin Gothic Book" charset="0"/>
        <a:buChar char="–"/>
        <a:defRPr i="1" kern="1200">
          <a:solidFill>
            <a:schemeClr val="tx2"/>
          </a:solidFill>
          <a:latin typeface="Avenir Book" charset="0"/>
          <a:ea typeface="Avenir Book" charset="0"/>
          <a:cs typeface="Avenir Book" charset="0"/>
        </a:defRPr>
      </a:lvl4pPr>
      <a:lvl5pPr marL="382588" indent="-382588" algn="l" defTabSz="685800" rtl="0" fontAlgn="base">
        <a:lnSpc>
          <a:spcPct val="94000"/>
        </a:lnSpc>
        <a:spcBef>
          <a:spcPts val="500"/>
        </a:spcBef>
        <a:spcAft>
          <a:spcPts val="200"/>
        </a:spcAft>
        <a:buFont typeface="Franklin Gothic Book" charset="0"/>
        <a:buChar char="■"/>
        <a:defRPr sz="1600" kern="1200">
          <a:solidFill>
            <a:schemeClr val="tx2"/>
          </a:solidFill>
          <a:latin typeface="Avenir Book" charset="0"/>
          <a:ea typeface="Avenir Book" charset="0"/>
          <a:cs typeface="Avenir Book" charset="0"/>
        </a:defRPr>
      </a:lvl5pPr>
      <a:lvl6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524000"/>
            <a:ext cx="7772400" cy="19050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5400" b="1" dirty="0"/>
              <a:t>Accident </a:t>
            </a:r>
            <a:r>
              <a:rPr lang="en-US" altLang="en-US" sz="5400" b="1" dirty="0" smtClean="0"/>
              <a:t/>
            </a:r>
            <a:br>
              <a:rPr lang="en-US" altLang="en-US" sz="5400" b="1" dirty="0" smtClean="0"/>
            </a:br>
            <a:r>
              <a:rPr lang="en-US" altLang="en-US" sz="5400" b="1" dirty="0" smtClean="0"/>
              <a:t>Investigation</a:t>
            </a:r>
            <a:endParaRPr lang="en-US" altLang="en-US" sz="5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 b="1">
                <a:solidFill>
                  <a:schemeClr val="tx2"/>
                </a:solidFill>
                <a:latin typeface="Avenir Heavy" charset="0"/>
                <a:ea typeface="Avenir Heavy" charset="0"/>
                <a:cs typeface="Avenir Heavy" charset="0"/>
              </a:rPr>
              <a:t>(800) 975-7640 • AtlanticTraining.com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410" y="3657600"/>
            <a:ext cx="3276793" cy="1889617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/>
              <a:t>Conducting the Investigation (ctd.)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25513" y="2171700"/>
            <a:ext cx="7200900" cy="3124200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lnSpc>
                <a:spcPct val="90000"/>
              </a:lnSpc>
              <a:buFont typeface="Franklin Gothic Book" panose="020B0503020102020204" pitchFamily="34" charset="0"/>
              <a:buNone/>
              <a:defRPr/>
            </a:pPr>
            <a:r>
              <a:rPr lang="en-US" altLang="en-US" sz="1800" b="1" dirty="0" smtClean="0">
                <a:latin typeface="Avenir Heavy" charset="0"/>
                <a:ea typeface="Avenir Heavy" charset="0"/>
                <a:cs typeface="Avenir Heavy" charset="0"/>
              </a:rPr>
              <a:t>Document observations such as:</a:t>
            </a:r>
            <a:r>
              <a:rPr lang="en-US" altLang="en-US" sz="1800" dirty="0"/>
              <a:t>	</a:t>
            </a:r>
            <a:endParaRPr lang="en-US" altLang="en-US" sz="1800" dirty="0" smtClean="0"/>
          </a:p>
          <a:p>
            <a:pPr marL="0" indent="0" fontAlgn="auto">
              <a:lnSpc>
                <a:spcPct val="90000"/>
              </a:lnSpc>
              <a:buFont typeface="Franklin Gothic Book" panose="020B0503020102020204" pitchFamily="34" charset="0"/>
              <a:buNone/>
              <a:defRPr/>
            </a:pPr>
            <a:r>
              <a:rPr lang="en-US" altLang="en-US" sz="1800" dirty="0"/>
              <a:t>	</a:t>
            </a:r>
            <a:r>
              <a:rPr lang="en-US" altLang="en-US" sz="1800" dirty="0" smtClean="0"/>
              <a:t>• Pre-accident conditions of the scene.</a:t>
            </a:r>
          </a:p>
          <a:p>
            <a:pPr marL="0" indent="0" fontAlgn="auto">
              <a:lnSpc>
                <a:spcPct val="90000"/>
              </a:lnSpc>
              <a:buFont typeface="Franklin Gothic Book" panose="020B0503020102020204" pitchFamily="34" charset="0"/>
              <a:buNone/>
              <a:defRPr/>
            </a:pPr>
            <a:r>
              <a:rPr lang="en-US" altLang="en-US" sz="1800" dirty="0"/>
              <a:t>	</a:t>
            </a:r>
            <a:r>
              <a:rPr lang="en-US" altLang="en-US" sz="1800" dirty="0" smtClean="0"/>
              <a:t>• The sequence of events in the accident.</a:t>
            </a:r>
          </a:p>
          <a:p>
            <a:pPr marL="0" indent="0" fontAlgn="auto">
              <a:lnSpc>
                <a:spcPct val="90000"/>
              </a:lnSpc>
              <a:buFont typeface="Franklin Gothic Book" panose="020B0503020102020204" pitchFamily="34" charset="0"/>
              <a:buNone/>
              <a:defRPr/>
            </a:pPr>
            <a:r>
              <a:rPr lang="en-US" altLang="en-US" sz="1800" dirty="0"/>
              <a:t>	</a:t>
            </a:r>
            <a:r>
              <a:rPr lang="en-US" altLang="en-US" sz="1800" dirty="0" smtClean="0"/>
              <a:t>• Condition of the scene after the accident.</a:t>
            </a:r>
          </a:p>
          <a:p>
            <a:pPr marL="0" indent="0" fontAlgn="auto">
              <a:lnSpc>
                <a:spcPct val="90000"/>
              </a:lnSpc>
              <a:buFont typeface="Franklin Gothic Book" panose="020B0503020102020204" pitchFamily="34" charset="0"/>
              <a:buNone/>
              <a:defRPr/>
            </a:pPr>
            <a:endParaRPr lang="en-US" altLang="en-US" sz="1800" dirty="0" smtClean="0"/>
          </a:p>
          <a:p>
            <a:pPr marL="0" indent="0" fontAlgn="auto">
              <a:lnSpc>
                <a:spcPct val="90000"/>
              </a:lnSpc>
              <a:buFont typeface="Franklin Gothic Book" panose="020B0503020102020204" pitchFamily="34" charset="0"/>
              <a:buNone/>
              <a:defRPr/>
            </a:pPr>
            <a:r>
              <a:rPr lang="en-US" altLang="en-US" sz="1800" b="1" dirty="0" smtClean="0">
                <a:latin typeface="Avenir Heavy" charset="0"/>
                <a:ea typeface="Avenir Heavy" charset="0"/>
                <a:cs typeface="Avenir Heavy" charset="0"/>
              </a:rPr>
              <a:t>Document </a:t>
            </a:r>
            <a:r>
              <a:rPr lang="en-US" altLang="en-US" sz="1800" b="1" dirty="0">
                <a:latin typeface="Avenir Heavy" charset="0"/>
                <a:ea typeface="Avenir Heavy" charset="0"/>
                <a:cs typeface="Avenir Heavy" charset="0"/>
              </a:rPr>
              <a:t>the facts </a:t>
            </a:r>
            <a:r>
              <a:rPr lang="en-US" altLang="en-US" sz="1800" b="1" dirty="0" smtClean="0">
                <a:latin typeface="Avenir Heavy" charset="0"/>
                <a:ea typeface="Avenir Heavy" charset="0"/>
                <a:cs typeface="Avenir Heavy" charset="0"/>
              </a:rPr>
              <a:t>of the case (i.e</a:t>
            </a:r>
            <a:r>
              <a:rPr lang="en-US" altLang="en-US" sz="1800" b="1" dirty="0">
                <a:latin typeface="Avenir Heavy" charset="0"/>
                <a:ea typeface="Avenir Heavy" charset="0"/>
                <a:cs typeface="Avenir Heavy" charset="0"/>
              </a:rPr>
              <a:t>.: location, witness remarks, and contributing factors).</a:t>
            </a:r>
          </a:p>
          <a:p>
            <a:pPr marL="0" indent="0" fontAlgn="auto">
              <a:lnSpc>
                <a:spcPct val="90000"/>
              </a:lnSpc>
              <a:buFont typeface="Franklin Gothic Book" panose="020B0503020102020204" pitchFamily="34" charset="0"/>
              <a:buNone/>
              <a:defRPr/>
            </a:pPr>
            <a:endParaRPr lang="en-US" altLang="en-US" sz="1800" dirty="0" smtClean="0"/>
          </a:p>
          <a:p>
            <a:pPr marL="0" indent="0" fontAlgn="auto">
              <a:lnSpc>
                <a:spcPct val="90000"/>
              </a:lnSpc>
              <a:buFont typeface="Franklin Gothic Book" panose="020B0503020102020204" pitchFamily="34" charset="0"/>
              <a:buNone/>
              <a:defRPr/>
            </a:pPr>
            <a:r>
              <a:rPr lang="en-US" altLang="en-US" sz="1800" b="1" dirty="0" smtClean="0">
                <a:latin typeface="Avenir Heavy" charset="0"/>
                <a:ea typeface="Avenir Heavy" charset="0"/>
                <a:cs typeface="Avenir Heavy" charset="0"/>
              </a:rPr>
              <a:t>Determine specific items related to the sequence </a:t>
            </a:r>
            <a:r>
              <a:rPr lang="en-US" altLang="en-US" sz="1800" b="1" dirty="0">
                <a:latin typeface="Avenir Heavy" charset="0"/>
                <a:ea typeface="Avenir Heavy" charset="0"/>
                <a:cs typeface="Avenir Heavy" charset="0"/>
              </a:rPr>
              <a:t>of events </a:t>
            </a:r>
            <a:r>
              <a:rPr lang="en-US" altLang="en-US" sz="1800" b="1" dirty="0" smtClean="0">
                <a:latin typeface="Avenir Heavy" charset="0"/>
                <a:ea typeface="Avenir Heavy" charset="0"/>
                <a:cs typeface="Avenir Heavy" charset="0"/>
              </a:rPr>
              <a:t>leading up </a:t>
            </a:r>
            <a:r>
              <a:rPr lang="en-US" altLang="en-US" sz="1800" b="1" dirty="0">
                <a:latin typeface="Avenir Heavy" charset="0"/>
                <a:ea typeface="Avenir Heavy" charset="0"/>
                <a:cs typeface="Avenir Heavy" charset="0"/>
              </a:rPr>
              <a:t>to </a:t>
            </a:r>
            <a:r>
              <a:rPr lang="en-US" altLang="en-US" sz="1800" b="1" dirty="0" smtClean="0">
                <a:latin typeface="Avenir Heavy" charset="0"/>
                <a:ea typeface="Avenir Heavy" charset="0"/>
                <a:cs typeface="Avenir Heavy" charset="0"/>
              </a:rPr>
              <a:t>the accident.</a:t>
            </a:r>
            <a:endParaRPr lang="en-US" altLang="en-US" sz="1800" b="1" dirty="0">
              <a:latin typeface="Avenir Heavy" charset="0"/>
              <a:ea typeface="Avenir Heavy" charset="0"/>
              <a:cs typeface="Avenir Heavy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>
                <a:solidFill>
                  <a:schemeClr val="tx2"/>
                </a:solidFill>
                <a:latin typeface="Avenir Book" charset="0"/>
              </a:rPr>
              <a:t>(800) 975-7640 • AtlanticTraining.com</a:t>
            </a:r>
          </a:p>
        </p:txBody>
      </p:sp>
    </p:spTree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1028700" y="685800"/>
            <a:ext cx="7200900" cy="990600"/>
          </a:xfrm>
        </p:spPr>
        <p:txBody>
          <a:bodyPr/>
          <a:lstStyle/>
          <a:p>
            <a:pPr algn="ctr"/>
            <a:r>
              <a:rPr lang="en-US" altLang="en-US"/>
              <a:t>Problem Solving Methods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1135063" y="2870200"/>
            <a:ext cx="3494087" cy="1638300"/>
          </a:xfrm>
        </p:spPr>
        <p:txBody>
          <a:bodyPr/>
          <a:lstStyle/>
          <a:p>
            <a:pPr marL="0" indent="0">
              <a:buFont typeface="Franklin Gothic Book" charset="0"/>
              <a:buNone/>
            </a:pPr>
            <a:r>
              <a:rPr lang="en-US" altLang="en-US"/>
              <a:t>• “Job Hazard Analysis”</a:t>
            </a:r>
          </a:p>
          <a:p>
            <a:pPr marL="0" indent="0">
              <a:buFont typeface="Franklin Gothic Book" charset="0"/>
              <a:buNone/>
            </a:pPr>
            <a:r>
              <a:rPr lang="en-US" altLang="en-US"/>
              <a:t>• “Sequence Diagrams”</a:t>
            </a:r>
          </a:p>
          <a:p>
            <a:pPr marL="0" indent="0">
              <a:buFont typeface="Franklin Gothic Book" charset="0"/>
              <a:buNone/>
            </a:pPr>
            <a:r>
              <a:rPr lang="en-US" altLang="en-US"/>
              <a:t>• “Change Analysis”</a:t>
            </a:r>
          </a:p>
        </p:txBody>
      </p:sp>
      <p:sp>
        <p:nvSpPr>
          <p:cNvPr id="12291" name="Footer Placeholder 1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>
                <a:solidFill>
                  <a:schemeClr val="tx2"/>
                </a:solidFill>
                <a:latin typeface="Avenir Book" charset="0"/>
              </a:rPr>
              <a:t>(800) 975-7640 • AtlanticTraining.com</a:t>
            </a:r>
          </a:p>
        </p:txBody>
      </p:sp>
      <p:pic>
        <p:nvPicPr>
          <p:cNvPr id="1229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300" y="2171700"/>
            <a:ext cx="3035300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/>
              <a:t>Job Hazard Analysis</a:t>
            </a:r>
          </a:p>
        </p:txBody>
      </p:sp>
      <p:graphicFrame>
        <p:nvGraphicFramePr>
          <p:cNvPr id="60446" name="Group 30"/>
          <p:cNvGraphicFramePr>
            <a:graphicFrameLocks noGrp="1"/>
          </p:cNvGraphicFramePr>
          <p:nvPr>
            <p:ph type="tbl" idx="1"/>
          </p:nvPr>
        </p:nvGraphicFramePr>
        <p:xfrm>
          <a:off x="1074738" y="1676400"/>
          <a:ext cx="7772400" cy="3573463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9447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marL="5715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14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4843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Steps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marL="5715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14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4843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Hazards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marL="5715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14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4843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Causes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marL="5715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14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4843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Control Measures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62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marL="5715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14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4843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marL="5715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14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4843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marL="5715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14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4843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marL="5715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14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4843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62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marL="5715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14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4843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marL="5715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14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4843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marL="5715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14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4843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marL="5715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14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4843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62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marL="5715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14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4843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marL="5715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14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4843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marL="5715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14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4843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marL="5715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marL="11414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marL="14843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1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>
                <a:solidFill>
                  <a:schemeClr val="tx2"/>
                </a:solidFill>
                <a:latin typeface="Avenir Heavy" charset="0"/>
              </a:rPr>
              <a:t>(800) 975-7640 • AtlanticTraining.com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/>
              <a:t>“Change Analysis”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925513" y="1981200"/>
            <a:ext cx="7200900" cy="3162300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dirty="0" smtClean="0"/>
              <a:t>The “Change Analysis” includes:</a:t>
            </a:r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dirty="0"/>
              <a:t>	</a:t>
            </a:r>
            <a:r>
              <a:rPr lang="en-US" altLang="en-US" dirty="0" smtClean="0"/>
              <a:t>• The definition of the problem.</a:t>
            </a:r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dirty="0"/>
              <a:t>	</a:t>
            </a:r>
            <a:r>
              <a:rPr lang="en-US" altLang="en-US" dirty="0" smtClean="0"/>
              <a:t>• Incurring the normal operating procedures.</a:t>
            </a:r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dirty="0"/>
              <a:t>	</a:t>
            </a:r>
            <a:r>
              <a:rPr lang="en-US" altLang="en-US" dirty="0" smtClean="0"/>
              <a:t>• Identifying</a:t>
            </a:r>
            <a:r>
              <a:rPr lang="en-US" altLang="en-US" dirty="0"/>
              <a:t>, locating, and describing the </a:t>
            </a:r>
            <a:r>
              <a:rPr lang="en-US" altLang="en-US" dirty="0" smtClean="0"/>
              <a:t>change that 	should take place for preventative measures.</a:t>
            </a:r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dirty="0"/>
              <a:t>	</a:t>
            </a:r>
            <a:r>
              <a:rPr lang="en-US" altLang="en-US" dirty="0" smtClean="0"/>
              <a:t>• Identify the causes and effect of the accident.</a:t>
            </a:r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dirty="0"/>
              <a:t>	</a:t>
            </a:r>
            <a:r>
              <a:rPr lang="en-US" altLang="en-US" dirty="0" smtClean="0"/>
              <a:t>• Address changes that will be taking place for future 	prevention.</a:t>
            </a:r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dirty="0"/>
              <a:t>	</a:t>
            </a:r>
            <a:r>
              <a:rPr lang="en-US" altLang="en-US" dirty="0" smtClean="0"/>
              <a:t>• Highlight the likely causes of the accident.</a:t>
            </a:r>
            <a:endParaRPr lang="en-US" altLang="en-US" dirty="0"/>
          </a:p>
          <a:p>
            <a:pPr marL="384048" indent="-384048" fontAlgn="auto">
              <a:buFont typeface="Wingdings" charset="2"/>
              <a:buNone/>
              <a:defRPr/>
            </a:pPr>
            <a:endParaRPr lang="en-US" altLang="en-US" dirty="0"/>
          </a:p>
        </p:txBody>
      </p:sp>
      <p:sp>
        <p:nvSpPr>
          <p:cNvPr id="14339" name="Footer Placeholder 1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>
                <a:solidFill>
                  <a:schemeClr val="tx2"/>
                </a:solidFill>
                <a:latin typeface="Avenir Book" charset="0"/>
              </a:rPr>
              <a:t>(800) 975-7640 • AtlanticTraining.com</a:t>
            </a:r>
          </a:p>
        </p:txBody>
      </p:sp>
    </p:spTree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/>
              <a:t>Witness Interviews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1028700" y="1905000"/>
            <a:ext cx="3771900" cy="3463925"/>
          </a:xfrm>
        </p:spPr>
        <p:txBody>
          <a:bodyPr rtlCol="0">
            <a:normAutofit fontScale="92500"/>
          </a:bodyPr>
          <a:lstStyle/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900" dirty="0" smtClean="0"/>
              <a:t>• Interview the witnesses promptly so that information is fresh in their minds from the accident.</a:t>
            </a:r>
            <a:endParaRPr lang="en-US" altLang="en-US" sz="1900" dirty="0"/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900" dirty="0" smtClean="0"/>
              <a:t>• Establish good rapport </a:t>
            </a:r>
            <a:r>
              <a:rPr lang="en-US" altLang="en-US" sz="1900" dirty="0"/>
              <a:t>with </a:t>
            </a:r>
            <a:r>
              <a:rPr lang="en-US" altLang="en-US" sz="1900" dirty="0" smtClean="0"/>
              <a:t>the witnesses, and be sure to treat them equally without assigning blame.</a:t>
            </a:r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900" dirty="0" smtClean="0"/>
              <a:t>• Collect as many facts as you can.</a:t>
            </a:r>
            <a:endParaRPr lang="en-US" altLang="en-US" sz="1900" dirty="0"/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900" dirty="0" smtClean="0"/>
              <a:t>• Always record the witness’s statement to refer to later if necessary.</a:t>
            </a:r>
            <a:endParaRPr lang="en-US" altLang="en-US" sz="1900" dirty="0"/>
          </a:p>
        </p:txBody>
      </p:sp>
      <p:sp>
        <p:nvSpPr>
          <p:cNvPr id="15363" name="Footer Placeholder 1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>
                <a:solidFill>
                  <a:schemeClr val="tx2"/>
                </a:solidFill>
                <a:latin typeface="Avenir Book" charset="0"/>
              </a:rPr>
              <a:t>(800) 975-7640 • AtlanticTraining.com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818" y="2436473"/>
            <a:ext cx="3595955" cy="2400300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/>
              <a:t>Accident Investigation Recordkeeping 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1028700" y="2166938"/>
            <a:ext cx="7200900" cy="3581400"/>
          </a:xfrm>
        </p:spPr>
        <p:txBody>
          <a:bodyPr/>
          <a:lstStyle/>
          <a:p>
            <a:pPr marL="0" indent="0">
              <a:buFont typeface="Franklin Gothic Book" charset="0"/>
              <a:buNone/>
            </a:pPr>
            <a:r>
              <a:rPr lang="en-US" altLang="en-US" sz="1800"/>
              <a:t>When completing your Accident Investigation form, you should collect:</a:t>
            </a:r>
          </a:p>
          <a:p>
            <a:pPr marL="0" lvl="1" indent="0">
              <a:buFont typeface="Franklin Gothic Book" charset="0"/>
              <a:buNone/>
            </a:pPr>
            <a:r>
              <a:rPr lang="en-US" altLang="en-US" sz="1800" i="0"/>
              <a:t>	• Information from personnel involved</a:t>
            </a:r>
          </a:p>
          <a:p>
            <a:pPr marL="0" lvl="1" indent="0">
              <a:buFont typeface="Franklin Gothic Book" charset="0"/>
              <a:buNone/>
            </a:pPr>
            <a:r>
              <a:rPr lang="en-US" altLang="en-US" sz="1800" i="0"/>
              <a:t>	• Information about the accident itself such as location, 	events leading to accident, or machines involved.</a:t>
            </a:r>
          </a:p>
          <a:p>
            <a:pPr marL="0" lvl="1" indent="0">
              <a:buFont typeface="Franklin Gothic Book" charset="0"/>
              <a:buNone/>
            </a:pPr>
            <a:r>
              <a:rPr lang="en-US" altLang="en-US" sz="1800" i="0"/>
              <a:t>	• The different types of causes of the accident.</a:t>
            </a:r>
          </a:p>
          <a:p>
            <a:pPr marL="0" lvl="1" indent="0">
              <a:buFont typeface="Franklin Gothic Book" charset="0"/>
              <a:buNone/>
            </a:pPr>
            <a:r>
              <a:rPr lang="en-US" altLang="en-US" sz="1800" i="0"/>
              <a:t>	• A thorough recommendation to prevent future 	accidents or incidents.</a:t>
            </a:r>
          </a:p>
          <a:p>
            <a:pPr marL="0" lvl="1" indent="0">
              <a:buFont typeface="Franklin Gothic Book" charset="0"/>
              <a:buNone/>
            </a:pPr>
            <a:r>
              <a:rPr lang="en-US" altLang="en-US" sz="1800" i="0"/>
              <a:t>	• Any necessary follow-up information to prevent future 	hazards.</a:t>
            </a:r>
          </a:p>
        </p:txBody>
      </p:sp>
      <p:sp>
        <p:nvSpPr>
          <p:cNvPr id="16387" name="Footer Placeholder 1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>
                <a:solidFill>
                  <a:schemeClr val="tx2"/>
                </a:solidFill>
                <a:latin typeface="Avenir Book" charset="0"/>
              </a:rPr>
              <a:t>(800) 975-7640 • AtlanticTraining.com</a:t>
            </a:r>
          </a:p>
        </p:txBody>
      </p:sp>
    </p:spTree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/>
              <a:t>Accident Investigation Recordkeeping (ctd.)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925513" y="2171700"/>
            <a:ext cx="7200900" cy="2857500"/>
          </a:xfrm>
        </p:spPr>
        <p:txBody>
          <a:bodyPr rtlCol="0">
            <a:normAutofit/>
          </a:bodyPr>
          <a:lstStyle/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600" dirty="0" smtClean="0"/>
              <a:t>Using </a:t>
            </a:r>
            <a:r>
              <a:rPr lang="en-US" altLang="en-US" sz="1600" dirty="0"/>
              <a:t>the accident investigation </a:t>
            </a:r>
            <a:r>
              <a:rPr lang="en-US" altLang="en-US" sz="1600" dirty="0" smtClean="0"/>
              <a:t>form, </a:t>
            </a:r>
            <a:r>
              <a:rPr lang="en-US" altLang="en-US" sz="1600" dirty="0"/>
              <a:t>and </a:t>
            </a:r>
            <a:r>
              <a:rPr lang="en-US" altLang="en-US" sz="1600" dirty="0" smtClean="0"/>
              <a:t>data collected from witness statements, you can begin to write your </a:t>
            </a:r>
            <a:r>
              <a:rPr lang="en-US" altLang="en-US" sz="1600" dirty="0"/>
              <a:t>accident investigation report. </a:t>
            </a:r>
            <a:endParaRPr lang="en-US" altLang="en-US" sz="1600" dirty="0" smtClean="0"/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600" dirty="0" smtClean="0"/>
              <a:t>Included in the report should be:</a:t>
            </a:r>
            <a:endParaRPr lang="en-US" altLang="en-US" sz="1600" dirty="0"/>
          </a:p>
          <a:p>
            <a:pPr marL="0" lvl="1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600" dirty="0" smtClean="0"/>
              <a:t>	• </a:t>
            </a:r>
            <a:r>
              <a:rPr lang="en-US" altLang="en-US" sz="1600" i="0" dirty="0" smtClean="0"/>
              <a:t>Basic </a:t>
            </a:r>
            <a:r>
              <a:rPr lang="en-US" altLang="en-US" sz="1600" i="0" dirty="0"/>
              <a:t>b</a:t>
            </a:r>
            <a:r>
              <a:rPr lang="en-US" altLang="en-US" sz="1600" i="0" dirty="0" smtClean="0"/>
              <a:t>ackground </a:t>
            </a:r>
            <a:r>
              <a:rPr lang="en-US" altLang="en-US" sz="1600" i="0" dirty="0"/>
              <a:t>information (</a:t>
            </a:r>
            <a:r>
              <a:rPr lang="en-US" altLang="en-US" sz="1600" i="0" dirty="0" smtClean="0"/>
              <a:t>where it occurred, who was 	involved.)</a:t>
            </a:r>
            <a:endParaRPr lang="en-US" altLang="en-US" sz="1600" i="0" dirty="0"/>
          </a:p>
          <a:p>
            <a:pPr marL="0" lvl="1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600" i="0" dirty="0" smtClean="0"/>
              <a:t>	• Summary of the accident (sequence</a:t>
            </a:r>
            <a:r>
              <a:rPr lang="en-US" altLang="en-US" sz="1600" i="0" dirty="0"/>
              <a:t>, extent, </a:t>
            </a:r>
            <a:r>
              <a:rPr lang="en-US" altLang="en-US" sz="1600" i="0" dirty="0" smtClean="0"/>
              <a:t>type, source.)</a:t>
            </a:r>
            <a:endParaRPr lang="en-US" altLang="en-US" sz="1600" i="0" dirty="0"/>
          </a:p>
          <a:p>
            <a:pPr marL="0" lvl="1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600" i="0" dirty="0" smtClean="0"/>
              <a:t>	• An analysis of the investigation (including the different types of 	causes</a:t>
            </a:r>
            <a:r>
              <a:rPr lang="en-US" altLang="en-US" sz="1600" i="0" dirty="0"/>
              <a:t>)</a:t>
            </a:r>
          </a:p>
          <a:p>
            <a:pPr marL="0" lvl="1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600" i="0" dirty="0" smtClean="0"/>
              <a:t>	• Recommendations on how to prevent future accidents.</a:t>
            </a:r>
            <a:endParaRPr lang="en-US" altLang="en-US" sz="1600" i="0" dirty="0"/>
          </a:p>
          <a:p>
            <a:pPr marL="384048" lvl="1" indent="-384048" fontAlgn="auto">
              <a:buFont typeface="Franklin Gothic Book" panose="020B0503020102020204" pitchFamily="34" charset="0"/>
              <a:buChar char="–"/>
              <a:defRPr/>
            </a:pPr>
            <a:endParaRPr lang="en-US" altLang="en-US" dirty="0"/>
          </a:p>
          <a:p>
            <a:pPr marL="384048" lvl="1" indent="-384048" fontAlgn="auto">
              <a:buFont typeface="Franklin Gothic Book" panose="020B0503020102020204" pitchFamily="34" charset="0"/>
              <a:buChar char="–"/>
              <a:defRPr/>
            </a:pPr>
            <a:endParaRPr lang="en-US" altLang="en-US" dirty="0"/>
          </a:p>
        </p:txBody>
      </p:sp>
      <p:sp>
        <p:nvSpPr>
          <p:cNvPr id="17411" name="Footer Placeholder 1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>
                <a:solidFill>
                  <a:schemeClr val="tx2"/>
                </a:solidFill>
                <a:latin typeface="Avenir Book" charset="0"/>
              </a:rPr>
              <a:t>(800) 975-7640 • AtlanticTraining.com</a:t>
            </a:r>
          </a:p>
        </p:txBody>
      </p:sp>
    </p:spTree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962900" cy="1485900"/>
          </a:xfrm>
        </p:spPr>
        <p:txBody>
          <a:bodyPr/>
          <a:lstStyle/>
          <a:p>
            <a:pPr algn="ctr"/>
            <a:r>
              <a:rPr lang="en-US" altLang="en-US"/>
              <a:t>Steps Involved in </a:t>
            </a:r>
            <a:br>
              <a:rPr lang="en-US" altLang="en-US"/>
            </a:br>
            <a:r>
              <a:rPr lang="en-US" altLang="en-US"/>
              <a:t>Accident Investigation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1031875" y="2057400"/>
            <a:ext cx="4152900" cy="3581400"/>
          </a:xfrm>
        </p:spPr>
        <p:txBody>
          <a:bodyPr/>
          <a:lstStyle/>
          <a:p>
            <a:pPr marL="342900" indent="-342900">
              <a:buFont typeface="Franklin Gothic Book" charset="0"/>
              <a:buAutoNum type="arabicPeriod"/>
            </a:pPr>
            <a:r>
              <a:rPr lang="en-US" altLang="en-US" sz="1400"/>
              <a:t>Examine the scene of the accident.</a:t>
            </a:r>
          </a:p>
          <a:p>
            <a:pPr marL="342900" indent="-342900">
              <a:buFont typeface="Franklin Gothic Book" charset="0"/>
              <a:buAutoNum type="arabicPeriod"/>
            </a:pPr>
            <a:r>
              <a:rPr lang="en-US" altLang="en-US" sz="1400"/>
              <a:t>Isolate and secure the scene by initiating interim controls.</a:t>
            </a:r>
          </a:p>
          <a:p>
            <a:pPr marL="342900" indent="-342900">
              <a:buFont typeface="Franklin Gothic Book" charset="0"/>
              <a:buAutoNum type="arabicPeriod"/>
            </a:pPr>
            <a:r>
              <a:rPr lang="en-US" altLang="en-US" sz="1400"/>
              <a:t>Immediately seek help for the victim if necessary.</a:t>
            </a:r>
          </a:p>
          <a:p>
            <a:pPr marL="342900" indent="-342900">
              <a:buFont typeface="Franklin Gothic Book" charset="0"/>
              <a:buAutoNum type="arabicPeriod"/>
            </a:pPr>
            <a:r>
              <a:rPr lang="en-US" altLang="en-US" sz="1400"/>
              <a:t>Gather evidence from the accident scene.</a:t>
            </a:r>
          </a:p>
          <a:p>
            <a:pPr marL="342900" indent="-342900">
              <a:buFont typeface="Franklin Gothic Book" charset="0"/>
              <a:buAutoNum type="arabicPeriod"/>
            </a:pPr>
            <a:r>
              <a:rPr lang="en-US" altLang="en-US" sz="1400"/>
              <a:t>Analyze the data retrieved from the scene.</a:t>
            </a:r>
          </a:p>
          <a:p>
            <a:pPr marL="342900" indent="-342900">
              <a:buFont typeface="Franklin Gothic Book" charset="0"/>
              <a:buAutoNum type="arabicPeriod"/>
            </a:pPr>
            <a:r>
              <a:rPr lang="en-US" altLang="en-US" sz="1400"/>
              <a:t>Determine the causes using the scientific method.</a:t>
            </a:r>
          </a:p>
          <a:p>
            <a:pPr marL="342900" indent="-342900">
              <a:buFont typeface="Franklin Gothic Book" charset="0"/>
              <a:buAutoNum type="arabicPeriod"/>
            </a:pPr>
            <a:r>
              <a:rPr lang="en-US" altLang="en-US" sz="1400"/>
              <a:t>Record and store the documentation, and follow up to ensure the hazards were eliminated. </a:t>
            </a:r>
          </a:p>
        </p:txBody>
      </p:sp>
      <p:sp>
        <p:nvSpPr>
          <p:cNvPr id="18435" name="Footer Placeholder 1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>
                <a:solidFill>
                  <a:schemeClr val="tx2"/>
                </a:solidFill>
                <a:latin typeface="Avenir Book" charset="0"/>
              </a:rPr>
              <a:t>(800) 975-7640 • AtlanticTraining.com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646" y="2654300"/>
            <a:ext cx="3581400" cy="2387600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/>
              <a:t>Presentation Objectives</a:t>
            </a:r>
          </a:p>
        </p:txBody>
      </p:sp>
      <p:sp>
        <p:nvSpPr>
          <p:cNvPr id="3074" name="Rectangle 3"/>
          <p:cNvSpPr>
            <a:spLocks noGrp="1" noChangeArrowheads="1"/>
          </p:cNvSpPr>
          <p:nvPr>
            <p:ph idx="1"/>
          </p:nvPr>
        </p:nvSpPr>
        <p:spPr>
          <a:xfrm>
            <a:off x="1028700" y="1905000"/>
            <a:ext cx="7200900" cy="3581400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Franklin Gothic Book" charset="0"/>
              <a:buNone/>
            </a:pPr>
            <a:r>
              <a:rPr lang="en-US" altLang="en-US"/>
              <a:t>• Teach employees the meaning and impact of accidents.</a:t>
            </a:r>
          </a:p>
          <a:p>
            <a:pPr marL="0" indent="0">
              <a:lnSpc>
                <a:spcPct val="90000"/>
              </a:lnSpc>
              <a:buFont typeface="Franklin Gothic Book" charset="0"/>
              <a:buNone/>
            </a:pPr>
            <a:r>
              <a:rPr lang="en-US" altLang="en-US"/>
              <a:t>	• Teach employees how to identify different types of 		causes of and accident.</a:t>
            </a:r>
          </a:p>
          <a:p>
            <a:pPr marL="0" indent="0">
              <a:lnSpc>
                <a:spcPct val="90000"/>
              </a:lnSpc>
              <a:buFont typeface="Franklin Gothic Book" charset="0"/>
              <a:buNone/>
            </a:pPr>
            <a:r>
              <a:rPr lang="en-US" altLang="en-US"/>
              <a:t>		• Ensure that employees know the purpose of an 		accident investigation.</a:t>
            </a:r>
          </a:p>
          <a:p>
            <a:pPr marL="0" indent="0">
              <a:lnSpc>
                <a:spcPct val="90000"/>
              </a:lnSpc>
              <a:buFont typeface="Franklin Gothic Book" charset="0"/>
              <a:buNone/>
            </a:pPr>
            <a:r>
              <a:rPr lang="en-US" altLang="en-US"/>
              <a:t>			• Teach employees how to conduct an 				accident investigation.</a:t>
            </a:r>
          </a:p>
          <a:p>
            <a:pPr marL="0" indent="0">
              <a:lnSpc>
                <a:spcPct val="90000"/>
              </a:lnSpc>
              <a:buFont typeface="Franklin Gothic Book" charset="0"/>
              <a:buNone/>
            </a:pPr>
            <a:r>
              <a:rPr lang="en-US" altLang="en-US"/>
              <a:t>				• Teach employees how to document 				accident investigations.</a:t>
            </a:r>
          </a:p>
        </p:txBody>
      </p:sp>
      <p:sp>
        <p:nvSpPr>
          <p:cNvPr id="3075" name="Footer Placeholder 1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>
                <a:solidFill>
                  <a:schemeClr val="tx2"/>
                </a:solidFill>
                <a:latin typeface="Avenir Book" charset="0"/>
              </a:rPr>
              <a:t>(800) 975-7640 • AtlanticTraining.com</a:t>
            </a:r>
          </a:p>
        </p:txBody>
      </p:sp>
    </p:spTree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/>
              <a:t>What is an Accident?</a:t>
            </a:r>
          </a:p>
        </p:txBody>
      </p:sp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1028700" y="2174875"/>
            <a:ext cx="3848100" cy="2781300"/>
          </a:xfrm>
        </p:spPr>
        <p:txBody>
          <a:bodyPr/>
          <a:lstStyle/>
          <a:p>
            <a:pPr marL="0" indent="0">
              <a:buFont typeface="Franklin Gothic Book" charset="0"/>
              <a:buNone/>
            </a:pPr>
            <a:r>
              <a:rPr lang="en-US" altLang="en-US" sz="1600"/>
              <a:t>An accident is an unplanned event that resulted in a mishap such as personal injury or property/equipment damage. </a:t>
            </a:r>
          </a:p>
          <a:p>
            <a:pPr marL="0" indent="0">
              <a:buFont typeface="Franklin Gothic Book" charset="0"/>
              <a:buNone/>
            </a:pPr>
            <a:r>
              <a:rPr lang="en-US" altLang="en-US" sz="1600"/>
              <a:t>They are often the result of the failure of people, equipment, materials, or  environment to react as typically expected.</a:t>
            </a:r>
          </a:p>
          <a:p>
            <a:pPr marL="0" indent="0">
              <a:buFont typeface="Franklin Gothic Book" charset="0"/>
              <a:buNone/>
            </a:pPr>
            <a:r>
              <a:rPr lang="en-US" altLang="en-US" sz="1600"/>
              <a:t>Accidents always have unintended consequences, it often depends on the degree of severity of the consequence.</a:t>
            </a:r>
          </a:p>
        </p:txBody>
      </p:sp>
      <p:sp>
        <p:nvSpPr>
          <p:cNvPr id="4099" name="Footer Placeholder 1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>
                <a:solidFill>
                  <a:schemeClr val="tx2"/>
                </a:solidFill>
                <a:latin typeface="Avenir Book" charset="0"/>
              </a:rPr>
              <a:t>(800) 975-7640 • AtlanticTraining.com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412" y="2480353"/>
            <a:ext cx="3854768" cy="2171700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/>
              <a:t>Purpose of Accident Investigation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>
          <a:xfrm>
            <a:off x="1028700" y="2171700"/>
            <a:ext cx="3543300" cy="2857500"/>
          </a:xfrm>
        </p:spPr>
        <p:txBody>
          <a:bodyPr rtlCol="0">
            <a:normAutofit/>
          </a:bodyPr>
          <a:lstStyle/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600" dirty="0" smtClean="0"/>
              <a:t>• To identify </a:t>
            </a:r>
            <a:r>
              <a:rPr lang="en-US" altLang="en-US" sz="1600" dirty="0"/>
              <a:t>the sequences of events leading to </a:t>
            </a:r>
            <a:r>
              <a:rPr lang="en-US" altLang="en-US" sz="1600" dirty="0" smtClean="0"/>
              <a:t>the accident.</a:t>
            </a:r>
            <a:endParaRPr lang="en-US" altLang="en-US" sz="1600" dirty="0"/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600" dirty="0" smtClean="0"/>
              <a:t>• To identify </a:t>
            </a:r>
            <a:r>
              <a:rPr lang="en-US" altLang="en-US" sz="1600" dirty="0"/>
              <a:t>the </a:t>
            </a:r>
            <a:r>
              <a:rPr lang="en-US" altLang="en-US" sz="1600" dirty="0" smtClean="0"/>
              <a:t>actual cause </a:t>
            </a:r>
            <a:r>
              <a:rPr lang="en-US" altLang="en-US" sz="1600" dirty="0"/>
              <a:t>of the accident.</a:t>
            </a:r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600" dirty="0" smtClean="0"/>
              <a:t>• To find </a:t>
            </a:r>
            <a:r>
              <a:rPr lang="en-US" altLang="en-US" sz="1600" dirty="0"/>
              <a:t>methods </a:t>
            </a:r>
            <a:r>
              <a:rPr lang="en-US" altLang="en-US" sz="1600" dirty="0" smtClean="0"/>
              <a:t>that will prevent the accident from occurring again.</a:t>
            </a:r>
            <a:endParaRPr lang="en-US" altLang="en-US" sz="1600" dirty="0"/>
          </a:p>
          <a:p>
            <a:pPr marL="384048" indent="-384048" fontAlgn="auto">
              <a:buFont typeface="Wingdings" charset="2"/>
              <a:buNone/>
              <a:defRPr/>
            </a:pPr>
            <a:endParaRPr lang="en-US" altLang="en-US" dirty="0"/>
          </a:p>
        </p:txBody>
      </p:sp>
      <p:sp>
        <p:nvSpPr>
          <p:cNvPr id="5123" name="Footer Placeholder 1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>
                <a:solidFill>
                  <a:schemeClr val="tx2"/>
                </a:solidFill>
                <a:latin typeface="Avenir Book" charset="0"/>
              </a:rPr>
              <a:t>(800) 975-7640 • AtlanticTraining.com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715" y="2248756"/>
            <a:ext cx="4176161" cy="2780444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/>
              <a:t>Consequences of Accidents   </a:t>
            </a:r>
          </a:p>
        </p:txBody>
      </p:sp>
      <p:sp>
        <p:nvSpPr>
          <p:cNvPr id="614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028700" y="1752600"/>
            <a:ext cx="3335338" cy="2286000"/>
          </a:xfrm>
        </p:spPr>
        <p:txBody>
          <a:bodyPr/>
          <a:lstStyle/>
          <a:p>
            <a:pPr marL="533400" indent="-533400">
              <a:buFont typeface="Wingdings" charset="2"/>
              <a:buNone/>
            </a:pPr>
            <a:r>
              <a:rPr lang="en-US" altLang="en-US" sz="2800"/>
              <a:t>Direct Consequences</a:t>
            </a:r>
          </a:p>
          <a:p>
            <a:pPr marL="533400" indent="-533400">
              <a:buFont typeface="Monotype Sorts" charset="2"/>
              <a:buAutoNum type="arabicPeriod"/>
            </a:pPr>
            <a:r>
              <a:rPr lang="en-US" altLang="en-US" sz="1800"/>
              <a:t>Personal injuries</a:t>
            </a:r>
          </a:p>
          <a:p>
            <a:pPr marL="533400" indent="-533400">
              <a:buFont typeface="Monotype Sorts" charset="2"/>
              <a:buAutoNum type="arabicPeriod"/>
            </a:pPr>
            <a:r>
              <a:rPr lang="en-US" altLang="en-US" sz="1800"/>
              <a:t>Loss of property.</a:t>
            </a:r>
          </a:p>
        </p:txBody>
      </p:sp>
      <p:sp>
        <p:nvSpPr>
          <p:cNvPr id="6147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894263" y="1752600"/>
            <a:ext cx="3335337" cy="3581400"/>
          </a:xfrm>
        </p:spPr>
        <p:txBody>
          <a:bodyPr/>
          <a:lstStyle/>
          <a:p>
            <a:pPr marL="533400" indent="-533400">
              <a:buFont typeface="Wingdings" charset="2"/>
              <a:buNone/>
            </a:pPr>
            <a:r>
              <a:rPr lang="en-US" altLang="en-US" sz="2800"/>
              <a:t>Indirect Consequences</a:t>
            </a:r>
          </a:p>
          <a:p>
            <a:pPr marL="533400" indent="-533400">
              <a:lnSpc>
                <a:spcPct val="110000"/>
              </a:lnSpc>
              <a:buFont typeface="Monotype Sorts" charset="2"/>
              <a:buAutoNum type="arabicPeriod"/>
            </a:pPr>
            <a:r>
              <a:rPr lang="en-US" altLang="en-US" sz="1800"/>
              <a:t>Lost income.</a:t>
            </a:r>
          </a:p>
          <a:p>
            <a:pPr marL="533400" indent="-533400">
              <a:lnSpc>
                <a:spcPct val="110000"/>
              </a:lnSpc>
              <a:buFont typeface="Monotype Sorts" charset="2"/>
              <a:buAutoNum type="arabicPeriod"/>
            </a:pPr>
            <a:r>
              <a:rPr lang="en-US" altLang="en-US" sz="1800"/>
              <a:t>Medical expenses.</a:t>
            </a:r>
          </a:p>
          <a:p>
            <a:pPr marL="533400" indent="-533400">
              <a:lnSpc>
                <a:spcPct val="110000"/>
              </a:lnSpc>
              <a:buFont typeface="Monotype Sorts" charset="2"/>
              <a:buAutoNum type="arabicPeriod"/>
            </a:pPr>
            <a:r>
              <a:rPr lang="en-US" altLang="en-US" sz="1800"/>
              <a:t>Retraining another person.</a:t>
            </a:r>
          </a:p>
          <a:p>
            <a:pPr marL="533400" indent="-533400">
              <a:lnSpc>
                <a:spcPct val="110000"/>
              </a:lnSpc>
              <a:buFont typeface="Monotype Sorts" charset="2"/>
              <a:buAutoNum type="arabicPeriod"/>
            </a:pPr>
            <a:r>
              <a:rPr lang="en-US" altLang="en-US" sz="1800"/>
              <a:t>Decreased employee morale.</a:t>
            </a:r>
          </a:p>
        </p:txBody>
      </p:sp>
      <p:sp>
        <p:nvSpPr>
          <p:cNvPr id="6148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>
                <a:solidFill>
                  <a:schemeClr val="tx2"/>
                </a:solidFill>
                <a:latin typeface="Avenir Heavy" charset="0"/>
              </a:rPr>
              <a:t>(800) 975-7640 • AtlanticTraining.com</a:t>
            </a:r>
          </a:p>
        </p:txBody>
      </p:sp>
    </p:spTree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14363"/>
            <a:ext cx="7772400" cy="1143000"/>
          </a:xfrm>
        </p:spPr>
        <p:txBody>
          <a:bodyPr/>
          <a:lstStyle/>
          <a:p>
            <a:pPr algn="ctr"/>
            <a:r>
              <a:rPr lang="en-US" altLang="en-US"/>
              <a:t>Types of Causes</a:t>
            </a: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1371600" y="1752600"/>
            <a:ext cx="4267200" cy="1028700"/>
          </a:xfrm>
          <a:prstGeom prst="flowChartProcess">
            <a:avLst/>
          </a:prstGeom>
          <a:solidFill>
            <a:srgbClr val="1776B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r>
              <a:rPr lang="en-US" altLang="en-US" sz="1600">
                <a:solidFill>
                  <a:schemeClr val="bg2"/>
                </a:solidFill>
                <a:latin typeface="Avenir Book" charset="0"/>
                <a:ea typeface="Avenir Book" charset="0"/>
                <a:cs typeface="Avenir Book" charset="0"/>
              </a:rPr>
              <a:t>Basic Causes:</a:t>
            </a:r>
          </a:p>
          <a:p>
            <a:pPr algn="ctr"/>
            <a:r>
              <a:rPr lang="en-US" altLang="en-US" sz="1600">
                <a:solidFill>
                  <a:schemeClr val="bg2"/>
                </a:solidFill>
                <a:latin typeface="Avenir Book" charset="0"/>
                <a:ea typeface="Avenir Book" charset="0"/>
                <a:cs typeface="Avenir Book" charset="0"/>
              </a:rPr>
              <a:t>Poor Management Safety Policy &amp; Decisions</a:t>
            </a:r>
          </a:p>
          <a:p>
            <a:pPr algn="ctr"/>
            <a:r>
              <a:rPr lang="en-US" altLang="en-US" sz="1600">
                <a:solidFill>
                  <a:schemeClr val="bg2"/>
                </a:solidFill>
                <a:latin typeface="Avenir Book" charset="0"/>
                <a:ea typeface="Avenir Book" charset="0"/>
                <a:cs typeface="Avenir Book" charset="0"/>
              </a:rPr>
              <a:t>Personal Factors/Environmental Factors</a:t>
            </a:r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933450" y="2860675"/>
            <a:ext cx="1371600" cy="609600"/>
          </a:xfrm>
          <a:prstGeom prst="flowChartProcess">
            <a:avLst/>
          </a:prstGeom>
          <a:solidFill>
            <a:srgbClr val="1776B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r>
              <a:rPr lang="en-US" altLang="en-US" sz="1600">
                <a:solidFill>
                  <a:schemeClr val="bg2"/>
                </a:solidFill>
                <a:latin typeface="Avenir Book" charset="0"/>
                <a:ea typeface="Avenir Book" charset="0"/>
                <a:cs typeface="Avenir Book" charset="0"/>
              </a:rPr>
              <a:t>Unsafe Act</a:t>
            </a:r>
          </a:p>
          <a:p>
            <a:pPr algn="ctr"/>
            <a:r>
              <a:rPr lang="en-US" altLang="en-US" sz="1600">
                <a:solidFill>
                  <a:schemeClr val="bg2"/>
                </a:solidFill>
                <a:latin typeface="Avenir Book" charset="0"/>
                <a:ea typeface="Avenir Book" charset="0"/>
                <a:cs typeface="Avenir Book" charset="0"/>
              </a:rPr>
              <a:t>Performance</a:t>
            </a:r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5105400" y="2860675"/>
            <a:ext cx="1371600" cy="533400"/>
          </a:xfrm>
          <a:prstGeom prst="flowChartProcess">
            <a:avLst/>
          </a:prstGeom>
          <a:solidFill>
            <a:srgbClr val="1776B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r>
              <a:rPr lang="en-US" altLang="en-US" sz="1600">
                <a:solidFill>
                  <a:schemeClr val="bg2"/>
                </a:solidFill>
                <a:latin typeface="Avenir Book" charset="0"/>
                <a:ea typeface="Avenir Book" charset="0"/>
                <a:cs typeface="Avenir Book" charset="0"/>
              </a:rPr>
              <a:t>Conditions</a:t>
            </a:r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2266950" y="3700463"/>
            <a:ext cx="2781300" cy="1087437"/>
          </a:xfrm>
          <a:prstGeom prst="ellipse">
            <a:avLst/>
          </a:prstGeom>
          <a:solidFill>
            <a:srgbClr val="1776C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r>
              <a:rPr lang="en-US" altLang="en-US" sz="1400">
                <a:solidFill>
                  <a:schemeClr val="bg2"/>
                </a:solidFill>
                <a:latin typeface="Avenir Book" charset="0"/>
                <a:ea typeface="Avenir Book" charset="0"/>
                <a:cs typeface="Avenir Book" charset="0"/>
              </a:rPr>
              <a:t> Unplanned release of energy</a:t>
            </a:r>
          </a:p>
          <a:p>
            <a:pPr algn="ctr"/>
            <a:r>
              <a:rPr lang="en-US" altLang="en-US" sz="1400">
                <a:solidFill>
                  <a:schemeClr val="bg2"/>
                </a:solidFill>
                <a:latin typeface="Avenir Book" charset="0"/>
                <a:ea typeface="Avenir Book" charset="0"/>
                <a:cs typeface="Avenir Book" charset="0"/>
              </a:rPr>
              <a:t>(Direct Cause) 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279525" y="3470275"/>
            <a:ext cx="1025525" cy="492125"/>
          </a:xfrm>
          <a:prstGeom prst="line">
            <a:avLst/>
          </a:prstGeom>
          <a:noFill/>
          <a:ln w="38100" cap="sq">
            <a:solidFill>
              <a:srgbClr val="1776C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 flipH="1">
            <a:off x="4914900" y="3394075"/>
            <a:ext cx="1120775" cy="568325"/>
          </a:xfrm>
          <a:prstGeom prst="line">
            <a:avLst/>
          </a:prstGeom>
          <a:noFill/>
          <a:ln w="38100" cap="sq">
            <a:solidFill>
              <a:srgbClr val="1776BF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7187" name="AutoShape 19"/>
          <p:cNvSpPr>
            <a:spLocks noChangeArrowheads="1"/>
          </p:cNvSpPr>
          <p:nvPr/>
        </p:nvSpPr>
        <p:spPr bwMode="auto">
          <a:xfrm>
            <a:off x="2400300" y="2895600"/>
            <a:ext cx="2514600" cy="601663"/>
          </a:xfrm>
          <a:prstGeom prst="leftRightArrow">
            <a:avLst>
              <a:gd name="adj1" fmla="val 50000"/>
              <a:gd name="adj2" fmla="val 89915"/>
            </a:avLst>
          </a:prstGeom>
          <a:solidFill>
            <a:srgbClr val="1776B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r>
              <a:rPr lang="en-US" altLang="en-US" sz="1600" b="1">
                <a:solidFill>
                  <a:schemeClr val="bg2"/>
                </a:solidFill>
                <a:latin typeface="Avenir Book" charset="0"/>
                <a:ea typeface="Avenir Book" charset="0"/>
                <a:cs typeface="Avenir Book" charset="0"/>
              </a:rPr>
              <a:t>Indirect Causes</a:t>
            </a:r>
          </a:p>
        </p:txBody>
      </p:sp>
      <p:sp>
        <p:nvSpPr>
          <p:cNvPr id="7191" name="AutoShape 23"/>
          <p:cNvSpPr>
            <a:spLocks noChangeArrowheads="1"/>
          </p:cNvSpPr>
          <p:nvPr/>
        </p:nvSpPr>
        <p:spPr bwMode="auto">
          <a:xfrm>
            <a:off x="5943600" y="3425825"/>
            <a:ext cx="2560638" cy="2405063"/>
          </a:xfrm>
          <a:prstGeom prst="irregularSeal2">
            <a:avLst/>
          </a:prstGeom>
          <a:solidFill>
            <a:srgbClr val="1776C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venir Book" charset="0"/>
                <a:ea typeface="Avenir Book" charset="0"/>
                <a:cs typeface="Avenir Book" charset="0"/>
              </a:rPr>
              <a:t>ACCIDENT</a:t>
            </a:r>
          </a:p>
          <a:p>
            <a:pPr algn="ctr">
              <a:defRPr/>
            </a:pPr>
            <a:r>
              <a:rPr lang="en-US" altLang="en-US" sz="1400" b="1" dirty="0">
                <a:solidFill>
                  <a:schemeClr val="bg2"/>
                </a:solidFill>
                <a:latin typeface="Avenir Book" charset="0"/>
                <a:ea typeface="Avenir Book" charset="0"/>
                <a:cs typeface="Avenir Book" charset="0"/>
              </a:rPr>
              <a:t>Personal Injury</a:t>
            </a:r>
          </a:p>
          <a:p>
            <a:pPr algn="ctr">
              <a:defRPr/>
            </a:pPr>
            <a:r>
              <a:rPr lang="en-US" altLang="en-US" sz="1400" b="1" dirty="0">
                <a:solidFill>
                  <a:schemeClr val="bg2"/>
                </a:solidFill>
                <a:latin typeface="Avenir Book" charset="0"/>
                <a:ea typeface="Avenir Book" charset="0"/>
                <a:cs typeface="Avenir Book" charset="0"/>
              </a:rPr>
              <a:t>Property Damage</a:t>
            </a:r>
            <a:endParaRPr lang="en-US" altLang="en-US" sz="1400" dirty="0">
              <a:solidFill>
                <a:schemeClr val="bg2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7178" name="Footer Placeholder 1"/>
          <p:cNvSpPr>
            <a:spLocks noGrp="1"/>
          </p:cNvSpPr>
          <p:nvPr>
            <p:ph type="ftr" sz="quarter" idx="11"/>
          </p:nvPr>
        </p:nvSpPr>
        <p:spPr bwMode="auto">
          <a:xfrm>
            <a:off x="3276600" y="6400800"/>
            <a:ext cx="2895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>
                <a:solidFill>
                  <a:schemeClr val="tx2"/>
                </a:solidFill>
                <a:latin typeface="Avenir Heavy" charset="0"/>
              </a:rPr>
              <a:t>(800) 975-7640 • AtlanticTraining.com</a:t>
            </a:r>
          </a:p>
        </p:txBody>
      </p:sp>
      <p:cxnSp>
        <p:nvCxnSpPr>
          <p:cNvPr id="4" name="Elbow Connector 3"/>
          <p:cNvCxnSpPr>
            <a:stCxn id="7182" idx="5"/>
          </p:cNvCxnSpPr>
          <p:nvPr/>
        </p:nvCxnSpPr>
        <p:spPr>
          <a:xfrm rot="5400000" flipH="1" flipV="1">
            <a:off x="5339557" y="3491706"/>
            <a:ext cx="438150" cy="1836737"/>
          </a:xfrm>
          <a:prstGeom prst="bentConnector4">
            <a:avLst>
              <a:gd name="adj1" fmla="val -52247"/>
              <a:gd name="adj2" fmla="val 61089"/>
            </a:avLst>
          </a:prstGeom>
          <a:ln w="63500">
            <a:solidFill>
              <a:srgbClr val="1776B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3" grpId="0" animBg="1" autoUpdateAnimBg="0"/>
      <p:bldP spid="7176" grpId="0" animBg="1" autoUpdateAnimBg="0"/>
      <p:bldP spid="7179" grpId="0" animBg="1" autoUpdateAnimBg="0"/>
      <p:bldP spid="7182" grpId="0" animBg="1" autoUpdateAnimBg="0"/>
      <p:bldP spid="7187" grpId="0" animBg="1" autoUpdateAnimBg="0"/>
      <p:bldP spid="7191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Examples of Accident Causes </a:t>
            </a:r>
          </a:p>
        </p:txBody>
      </p:sp>
      <p:graphicFrame>
        <p:nvGraphicFramePr>
          <p:cNvPr id="47152" name="Group 48"/>
          <p:cNvGraphicFramePr>
            <a:graphicFrameLocks noGrp="1"/>
          </p:cNvGraphicFramePr>
          <p:nvPr>
            <p:ph type="tbl" idx="1"/>
          </p:nvPr>
        </p:nvGraphicFramePr>
        <p:xfrm>
          <a:off x="990600" y="1676400"/>
          <a:ext cx="7772400" cy="3581400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5112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Heavy" charset="0"/>
                          <a:ea typeface="Avenir Heavy" charset="0"/>
                          <a:cs typeface="Avenir Heavy" charset="0"/>
                        </a:rPr>
                        <a:t>Direct Causes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Heavy" charset="0"/>
                          <a:ea typeface="Avenir Heavy" charset="0"/>
                          <a:cs typeface="Avenir Heavy" charset="0"/>
                        </a:rPr>
                        <a:t>Indirect Causes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Heavy" charset="0"/>
                          <a:ea typeface="Avenir Heavy" charset="0"/>
                          <a:cs typeface="Avenir Heavy" charset="0"/>
                        </a:rPr>
                        <a:t>Basic Causes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6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Struck by/against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Failure to secure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No oversight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2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Falls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Guarding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Poor maintenance.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2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Caught in/between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Improper use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Training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2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Exertion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Unsafe position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Policies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6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Contact with….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Environmental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Stress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2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Impact (vehicle)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Defect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A50021"/>
                        </a:buClr>
                        <a:buSzPct val="75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1pPr>
                      <a:lvl2pPr indent="1143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2pPr>
                      <a:lvl3pPr indent="227013">
                        <a:spcBef>
                          <a:spcPct val="20000"/>
                        </a:spcBef>
                        <a:buClr>
                          <a:srgbClr val="666699"/>
                        </a:buClr>
                        <a:buSzPct val="7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imes New Roman" charset="0"/>
                        </a:defRPr>
                      </a:lvl3pPr>
                      <a:lvl4pPr indent="112713">
                        <a:spcBef>
                          <a:spcPct val="20000"/>
                        </a:spcBef>
                        <a:buSzPct val="6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venir Book" charset="0"/>
                          <a:ea typeface="Avenir Book" charset="0"/>
                          <a:cs typeface="Avenir Book" charset="0"/>
                        </a:rPr>
                        <a:t>Engineering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28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>
                <a:solidFill>
                  <a:schemeClr val="tx2"/>
                </a:solidFill>
                <a:latin typeface="Avenir Heavy" charset="0"/>
              </a:rPr>
              <a:t>(800) 975-7640 • AtlanticTraining.com</a:t>
            </a:r>
          </a:p>
        </p:txBody>
      </p:sp>
    </p:spTree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>
          <a:xfrm>
            <a:off x="1028700" y="685800"/>
            <a:ext cx="7200900" cy="1014413"/>
          </a:xfrm>
        </p:spPr>
        <p:txBody>
          <a:bodyPr/>
          <a:lstStyle/>
          <a:p>
            <a:pPr algn="ctr"/>
            <a:r>
              <a:rPr lang="en-US" altLang="en-US"/>
              <a:t>Be Prepared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925513" y="1700213"/>
            <a:ext cx="7200900" cy="3581400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800" b="1" dirty="0" smtClean="0">
                <a:latin typeface="Avenir Heavy" charset="0"/>
                <a:ea typeface="Avenir Heavy" charset="0"/>
                <a:cs typeface="Avenir Heavy" charset="0"/>
              </a:rPr>
              <a:t>The best way to be prepared, is to be pro-active and not reactive. This would entail developing </a:t>
            </a:r>
            <a:r>
              <a:rPr lang="en-US" altLang="en-US" sz="1800" b="1" dirty="0">
                <a:latin typeface="Avenir Heavy" charset="0"/>
                <a:ea typeface="Avenir Heavy" charset="0"/>
                <a:cs typeface="Avenir Heavy" charset="0"/>
              </a:rPr>
              <a:t>a policy for </a:t>
            </a:r>
            <a:r>
              <a:rPr lang="en-US" altLang="en-US" sz="1800" b="1" dirty="0" smtClean="0">
                <a:latin typeface="Avenir Heavy" charset="0"/>
                <a:ea typeface="Avenir Heavy" charset="0"/>
                <a:cs typeface="Avenir Heavy" charset="0"/>
              </a:rPr>
              <a:t>the accident investigation:</a:t>
            </a:r>
            <a:endParaRPr lang="en-US" altLang="en-US" sz="1800" b="1" dirty="0">
              <a:latin typeface="Avenir Heavy" charset="0"/>
              <a:ea typeface="Avenir Heavy" charset="0"/>
              <a:cs typeface="Avenir Heavy" charset="0"/>
            </a:endParaRPr>
          </a:p>
          <a:p>
            <a:pPr marL="0" lvl="4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800" dirty="0" smtClean="0"/>
              <a:t>	</a:t>
            </a:r>
          </a:p>
          <a:p>
            <a:pPr marL="0" lvl="4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800" dirty="0"/>
              <a:t>	</a:t>
            </a:r>
            <a:r>
              <a:rPr lang="en-US" altLang="en-US" sz="1800" dirty="0" smtClean="0"/>
              <a:t>Routinely check the </a:t>
            </a:r>
            <a:r>
              <a:rPr lang="en-US" altLang="en-US" sz="1800" dirty="0"/>
              <a:t>policy </a:t>
            </a:r>
            <a:r>
              <a:rPr lang="en-US" altLang="en-US" sz="1800" dirty="0" smtClean="0"/>
              <a:t>to:</a:t>
            </a:r>
          </a:p>
          <a:p>
            <a:pPr marL="0" lvl="1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800" i="0" dirty="0" smtClean="0"/>
              <a:t>		• Ensure </a:t>
            </a:r>
            <a:r>
              <a:rPr lang="en-US" altLang="en-US" sz="1800" i="0" dirty="0"/>
              <a:t>personnel understand their </a:t>
            </a:r>
            <a:r>
              <a:rPr lang="en-US" altLang="en-US" sz="1800" i="0" dirty="0" smtClean="0"/>
              <a:t>role and are 				properly trained.</a:t>
            </a:r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800" dirty="0" smtClean="0"/>
              <a:t>		• The operating procedures are </a:t>
            </a:r>
            <a:r>
              <a:rPr lang="en-US" altLang="en-US" sz="1800" dirty="0"/>
              <a:t>driving corrective actions</a:t>
            </a:r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800" dirty="0" smtClean="0"/>
              <a:t>	Assign preventative responsibilities </a:t>
            </a:r>
            <a:r>
              <a:rPr lang="en-US" altLang="en-US" sz="1800" dirty="0"/>
              <a:t>to </a:t>
            </a:r>
            <a:r>
              <a:rPr lang="en-US" altLang="en-US" sz="1800" dirty="0" smtClean="0"/>
              <a:t>employees:</a:t>
            </a:r>
            <a:endParaRPr lang="en-US" altLang="en-US" sz="1800" dirty="0"/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800" dirty="0" smtClean="0"/>
              <a:t>		• Employees </a:t>
            </a:r>
            <a:r>
              <a:rPr lang="en-US" altLang="en-US" sz="1800" dirty="0"/>
              <a:t>must be trained </a:t>
            </a:r>
            <a:r>
              <a:rPr lang="en-US" altLang="en-US" sz="1800" dirty="0" smtClean="0"/>
              <a:t>on how to conduct an 			accident investigation</a:t>
            </a:r>
            <a:endParaRPr lang="en-US" altLang="en-US" sz="1800" dirty="0"/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sz="1800" dirty="0" smtClean="0"/>
              <a:t>		• Investigator </a:t>
            </a:r>
            <a:r>
              <a:rPr lang="en-US" altLang="en-US" sz="1800" dirty="0"/>
              <a:t>should </a:t>
            </a:r>
            <a:r>
              <a:rPr lang="en-US" altLang="en-US" sz="1800" dirty="0" smtClean="0"/>
              <a:t>be competent, and know the 			process.</a:t>
            </a:r>
            <a:endParaRPr lang="en-US" altLang="en-US" sz="1800" dirty="0"/>
          </a:p>
          <a:p>
            <a:pPr marL="384048" indent="-384048" fontAlgn="auto">
              <a:buFont typeface="Wingdings" charset="2"/>
              <a:buNone/>
              <a:defRPr/>
            </a:pPr>
            <a:endParaRPr lang="en-US" altLang="en-US" dirty="0"/>
          </a:p>
          <a:p>
            <a:pPr marL="384048" lvl="1" indent="-384048" fontAlgn="auto">
              <a:buFont typeface="Wingdings" charset="2"/>
              <a:buNone/>
              <a:defRPr/>
            </a:pPr>
            <a:endParaRPr lang="en-US" altLang="en-US" dirty="0"/>
          </a:p>
        </p:txBody>
      </p:sp>
      <p:sp>
        <p:nvSpPr>
          <p:cNvPr id="9219" name="Footer Placeholder 1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>
                <a:solidFill>
                  <a:schemeClr val="tx2"/>
                </a:solidFill>
                <a:latin typeface="Avenir Book" charset="0"/>
              </a:rPr>
              <a:t>(800) 975-7640 • AtlanticTraining.com</a:t>
            </a:r>
          </a:p>
        </p:txBody>
      </p:sp>
    </p:spTree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/>
              <a:t>Conducting the Investigation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028700" y="2174875"/>
            <a:ext cx="3314700" cy="2933700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dirty="0" smtClean="0"/>
              <a:t>• It’s imperative to interview the witnesses immediately.</a:t>
            </a:r>
            <a:endParaRPr lang="en-US" altLang="en-US" dirty="0"/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dirty="0" smtClean="0"/>
              <a:t>• Document </a:t>
            </a:r>
            <a:r>
              <a:rPr lang="en-US" altLang="en-US" dirty="0"/>
              <a:t>the </a:t>
            </a:r>
            <a:r>
              <a:rPr lang="en-US" altLang="en-US" dirty="0" smtClean="0"/>
              <a:t>scene of the accident before </a:t>
            </a:r>
            <a:r>
              <a:rPr lang="en-US" altLang="en-US" dirty="0"/>
              <a:t>any changes are </a:t>
            </a:r>
            <a:r>
              <a:rPr lang="en-US" altLang="en-US" dirty="0" smtClean="0"/>
              <a:t>made</a:t>
            </a:r>
            <a:r>
              <a:rPr lang="en-US" altLang="en-US" dirty="0"/>
              <a:t>.</a:t>
            </a:r>
          </a:p>
          <a:p>
            <a:pPr marL="0" indent="0" fontAlgn="auto">
              <a:buFont typeface="Franklin Gothic Book" panose="020B0503020102020204" pitchFamily="34" charset="0"/>
              <a:buNone/>
              <a:defRPr/>
            </a:pPr>
            <a:r>
              <a:rPr lang="en-US" altLang="en-US" dirty="0" smtClean="0"/>
              <a:t>• Review </a:t>
            </a:r>
            <a:r>
              <a:rPr lang="en-US" altLang="en-US" dirty="0"/>
              <a:t>all </a:t>
            </a:r>
            <a:r>
              <a:rPr lang="en-US" altLang="en-US" dirty="0" smtClean="0"/>
              <a:t>information such as procedures</a:t>
            </a:r>
            <a:r>
              <a:rPr lang="en-US" altLang="en-US" dirty="0"/>
              <a:t>, equipment </a:t>
            </a:r>
            <a:r>
              <a:rPr lang="en-US" altLang="en-US" dirty="0" smtClean="0"/>
              <a:t>manuals, etc. </a:t>
            </a:r>
            <a:endParaRPr lang="en-US" altLang="en-US" dirty="0"/>
          </a:p>
        </p:txBody>
      </p:sp>
      <p:sp>
        <p:nvSpPr>
          <p:cNvPr id="10243" name="Footer Placeholder 1"/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1000">
                <a:solidFill>
                  <a:schemeClr val="tx2"/>
                </a:solidFill>
                <a:latin typeface="Avenir Book" charset="0"/>
              </a:rPr>
              <a:t>(800) 975-7640 • AtlanticTraining.com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2240979"/>
            <a:ext cx="4227522" cy="2802847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</a:majorFont>
      <a:minorFont>
        <a:latin typeface="Franklin Gothic Book" panose="020B0503020102020204"/>
        <a:ea typeface=""/>
        <a:cs typeface="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rop">
    <a:dk1>
      <a:sysClr val="windowText" lastClr="000000"/>
    </a:dk1>
    <a:lt1>
      <a:sysClr val="window" lastClr="FFFFFF"/>
    </a:lt1>
    <a:dk2>
      <a:srgbClr val="191B0E"/>
    </a:dk2>
    <a:lt2>
      <a:srgbClr val="EFEDE3"/>
    </a:lt2>
    <a:accent1>
      <a:srgbClr val="8C8D86"/>
    </a:accent1>
    <a:accent2>
      <a:srgbClr val="E6C069"/>
    </a:accent2>
    <a:accent3>
      <a:srgbClr val="897B61"/>
    </a:accent3>
    <a:accent4>
      <a:srgbClr val="8DAB8E"/>
    </a:accent4>
    <a:accent5>
      <a:srgbClr val="77A2BB"/>
    </a:accent5>
    <a:accent6>
      <a:srgbClr val="E28394"/>
    </a:accent6>
    <a:hlink>
      <a:srgbClr val="77A2BB"/>
    </a:hlink>
    <a:folHlink>
      <a:srgbClr val="957A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927</TotalTime>
  <Words>617</Words>
  <Application>Microsoft Macintosh PowerPoint</Application>
  <PresentationFormat>On-screen Show (4:3)</PresentationFormat>
  <Paragraphs>143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Times New Roman</vt:lpstr>
      <vt:lpstr>Arial</vt:lpstr>
      <vt:lpstr>Avenir Book</vt:lpstr>
      <vt:lpstr>Franklin Gothic Book</vt:lpstr>
      <vt:lpstr>Calibri</vt:lpstr>
      <vt:lpstr>Avenir Heavy</vt:lpstr>
      <vt:lpstr>Avenir Roman</vt:lpstr>
      <vt:lpstr>Wingdings</vt:lpstr>
      <vt:lpstr>Monotype Sorts</vt:lpstr>
      <vt:lpstr>Crop</vt:lpstr>
      <vt:lpstr>Accident  Investigation</vt:lpstr>
      <vt:lpstr>Presentation Objectives</vt:lpstr>
      <vt:lpstr>What is an Accident?</vt:lpstr>
      <vt:lpstr>Purpose of Accident Investigation</vt:lpstr>
      <vt:lpstr>Consequences of Accidents   </vt:lpstr>
      <vt:lpstr>Types of Causes</vt:lpstr>
      <vt:lpstr>Examples of Accident Causes </vt:lpstr>
      <vt:lpstr>Be Prepared</vt:lpstr>
      <vt:lpstr>Conducting the Investigation</vt:lpstr>
      <vt:lpstr>Conducting the Investigation (ctd.)</vt:lpstr>
      <vt:lpstr>Problem Solving Methods</vt:lpstr>
      <vt:lpstr>Job Hazard Analysis</vt:lpstr>
      <vt:lpstr>“Change Analysis”</vt:lpstr>
      <vt:lpstr>Witness Interviews</vt:lpstr>
      <vt:lpstr>Accident Investigation Recordkeeping </vt:lpstr>
      <vt:lpstr>Accident Investigation Recordkeeping (ctd.)</vt:lpstr>
      <vt:lpstr>Steps Involved in  Accident Investigation</vt:lpstr>
    </vt:vector>
  </TitlesOfParts>
  <Company>Safe T Consulting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Accident Investigation</dc:title>
  <dc:creator>Scott W. Tritt</dc:creator>
  <cp:lastModifiedBy>anthony lafazia</cp:lastModifiedBy>
  <cp:revision>45</cp:revision>
  <cp:lastPrinted>2000-03-15T13:55:56Z</cp:lastPrinted>
  <dcterms:created xsi:type="dcterms:W3CDTF">2000-03-15T07:05:38Z</dcterms:created>
  <dcterms:modified xsi:type="dcterms:W3CDTF">2018-05-03T18:43:07Z</dcterms:modified>
</cp:coreProperties>
</file>