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84"/>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3" r:id="rId15"/>
    <p:sldId id="274" r:id="rId16"/>
    <p:sldId id="271" r:id="rId17"/>
    <p:sldId id="272" r:id="rId18"/>
    <p:sldId id="304" r:id="rId19"/>
    <p:sldId id="311" r:id="rId20"/>
    <p:sldId id="312" r:id="rId21"/>
    <p:sldId id="313" r:id="rId22"/>
    <p:sldId id="314" r:id="rId23"/>
    <p:sldId id="315" r:id="rId24"/>
    <p:sldId id="316" r:id="rId25"/>
    <p:sldId id="317" r:id="rId26"/>
    <p:sldId id="318"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310" r:id="rId47"/>
    <p:sldId id="309" r:id="rId48"/>
    <p:sldId id="294" r:id="rId49"/>
    <p:sldId id="295" r:id="rId50"/>
    <p:sldId id="296" r:id="rId51"/>
    <p:sldId id="297" r:id="rId52"/>
    <p:sldId id="298" r:id="rId53"/>
    <p:sldId id="299" r:id="rId54"/>
    <p:sldId id="300" r:id="rId55"/>
    <p:sldId id="301" r:id="rId56"/>
    <p:sldId id="302" r:id="rId57"/>
    <p:sldId id="303" r:id="rId58"/>
    <p:sldId id="305" r:id="rId59"/>
    <p:sldId id="306" r:id="rId60"/>
    <p:sldId id="307" r:id="rId61"/>
    <p:sldId id="308" r:id="rId62"/>
    <p:sldId id="319" r:id="rId63"/>
    <p:sldId id="320" r:id="rId64"/>
    <p:sldId id="321" r:id="rId65"/>
    <p:sldId id="344" r:id="rId66"/>
    <p:sldId id="346" r:id="rId67"/>
    <p:sldId id="332" r:id="rId68"/>
    <p:sldId id="327" r:id="rId69"/>
    <p:sldId id="328" r:id="rId70"/>
    <p:sldId id="329" r:id="rId71"/>
    <p:sldId id="330" r:id="rId72"/>
    <p:sldId id="331" r:id="rId73"/>
    <p:sldId id="333" r:id="rId74"/>
    <p:sldId id="334" r:id="rId75"/>
    <p:sldId id="335" r:id="rId76"/>
    <p:sldId id="336" r:id="rId77"/>
    <p:sldId id="337" r:id="rId78"/>
    <p:sldId id="338" r:id="rId79"/>
    <p:sldId id="343" r:id="rId80"/>
    <p:sldId id="340" r:id="rId81"/>
    <p:sldId id="342" r:id="rId82"/>
    <p:sldId id="34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D485E-B469-4713-BC4F-6A9E93F6275F}" type="datetimeFigureOut">
              <a:rPr lang="en-US" smtClean="0"/>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35509-E142-41BB-9471-002FD2458771}" type="slidenum">
              <a:rPr lang="en-US" smtClean="0"/>
              <a:t>‹#›</a:t>
            </a:fld>
            <a:endParaRPr lang="en-US"/>
          </a:p>
        </p:txBody>
      </p:sp>
    </p:spTree>
    <p:extLst>
      <p:ext uri="{BB962C8B-B14F-4D97-AF65-F5344CB8AC3E}">
        <p14:creationId xmlns:p14="http://schemas.microsoft.com/office/powerpoint/2010/main" val="326534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18542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74</a:t>
            </a:fld>
            <a:endParaRPr lang="en-US"/>
          </a:p>
        </p:txBody>
      </p:sp>
    </p:spTree>
    <p:extLst>
      <p:ext uri="{BB962C8B-B14F-4D97-AF65-F5344CB8AC3E}">
        <p14:creationId xmlns:p14="http://schemas.microsoft.com/office/powerpoint/2010/main" val="2962517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75</a:t>
            </a:fld>
            <a:endParaRPr lang="en-US"/>
          </a:p>
        </p:txBody>
      </p:sp>
    </p:spTree>
    <p:extLst>
      <p:ext uri="{BB962C8B-B14F-4D97-AF65-F5344CB8AC3E}">
        <p14:creationId xmlns:p14="http://schemas.microsoft.com/office/powerpoint/2010/main" val="186247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76</a:t>
            </a:fld>
            <a:endParaRPr lang="en-US"/>
          </a:p>
        </p:txBody>
      </p:sp>
    </p:spTree>
    <p:extLst>
      <p:ext uri="{BB962C8B-B14F-4D97-AF65-F5344CB8AC3E}">
        <p14:creationId xmlns:p14="http://schemas.microsoft.com/office/powerpoint/2010/main" val="12424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77</a:t>
            </a:fld>
            <a:endParaRPr lang="en-US"/>
          </a:p>
        </p:txBody>
      </p:sp>
    </p:spTree>
    <p:extLst>
      <p:ext uri="{BB962C8B-B14F-4D97-AF65-F5344CB8AC3E}">
        <p14:creationId xmlns:p14="http://schemas.microsoft.com/office/powerpoint/2010/main" val="977964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78</a:t>
            </a:fld>
            <a:endParaRPr lang="en-US"/>
          </a:p>
        </p:txBody>
      </p:sp>
    </p:spTree>
    <p:extLst>
      <p:ext uri="{BB962C8B-B14F-4D97-AF65-F5344CB8AC3E}">
        <p14:creationId xmlns:p14="http://schemas.microsoft.com/office/powerpoint/2010/main" val="274857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79</a:t>
            </a:fld>
            <a:endParaRPr lang="en-US"/>
          </a:p>
        </p:txBody>
      </p:sp>
    </p:spTree>
    <p:extLst>
      <p:ext uri="{BB962C8B-B14F-4D97-AF65-F5344CB8AC3E}">
        <p14:creationId xmlns:p14="http://schemas.microsoft.com/office/powerpoint/2010/main" val="275456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80</a:t>
            </a:fld>
            <a:endParaRPr lang="en-US"/>
          </a:p>
        </p:txBody>
      </p:sp>
    </p:spTree>
    <p:extLst>
      <p:ext uri="{BB962C8B-B14F-4D97-AF65-F5344CB8AC3E}">
        <p14:creationId xmlns:p14="http://schemas.microsoft.com/office/powerpoint/2010/main" val="163989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81</a:t>
            </a:fld>
            <a:endParaRPr lang="en-US"/>
          </a:p>
        </p:txBody>
      </p:sp>
    </p:spTree>
    <p:extLst>
      <p:ext uri="{BB962C8B-B14F-4D97-AF65-F5344CB8AC3E}">
        <p14:creationId xmlns:p14="http://schemas.microsoft.com/office/powerpoint/2010/main" val="357095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65</a:t>
            </a:fld>
            <a:endParaRPr lang="en-US"/>
          </a:p>
        </p:txBody>
      </p:sp>
    </p:spTree>
    <p:extLst>
      <p:ext uri="{BB962C8B-B14F-4D97-AF65-F5344CB8AC3E}">
        <p14:creationId xmlns:p14="http://schemas.microsoft.com/office/powerpoint/2010/main" val="194046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87232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82828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61682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9229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8070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72</a:t>
            </a:fld>
            <a:endParaRPr lang="en-US"/>
          </a:p>
        </p:txBody>
      </p:sp>
    </p:spTree>
    <p:extLst>
      <p:ext uri="{BB962C8B-B14F-4D97-AF65-F5344CB8AC3E}">
        <p14:creationId xmlns:p14="http://schemas.microsoft.com/office/powerpoint/2010/main" val="132401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BF335509-E142-41BB-9471-002FD2458771}" type="slidenum">
              <a:rPr lang="en-US" smtClean="0"/>
              <a:t>73</a:t>
            </a:fld>
            <a:endParaRPr lang="en-US"/>
          </a:p>
        </p:txBody>
      </p:sp>
    </p:spTree>
    <p:extLst>
      <p:ext uri="{BB962C8B-B14F-4D97-AF65-F5344CB8AC3E}">
        <p14:creationId xmlns:p14="http://schemas.microsoft.com/office/powerpoint/2010/main" val="395319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94 w 5184"/>
                  <a:gd name="T3" fmla="*/ 3159 h 3159"/>
                  <a:gd name="T4" fmla="*/ 539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2 w 556"/>
                  <a:gd name="T5" fmla="*/ 3159 h 3159"/>
                  <a:gd name="T6" fmla="*/ 58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p>
          </p:txBody>
        </p:sp>
        <p:sp>
          <p:nvSpPr>
            <p:cNvPr id="7" name="Freeform 7"/>
            <p:cNvSpPr>
              <a:spLocks/>
            </p:cNvSpPr>
            <p:nvPr/>
          </p:nvSpPr>
          <p:spPr bwMode="ltGray">
            <a:xfrm>
              <a:off x="767" y="1155"/>
              <a:ext cx="252" cy="12"/>
            </a:xfrm>
            <a:custGeom>
              <a:avLst/>
              <a:gdLst>
                <a:gd name="T0" fmla="*/ 264 w 251"/>
                <a:gd name="T1" fmla="*/ 0 h 12"/>
                <a:gd name="T2" fmla="*/ 0 w 251"/>
                <a:gd name="T3" fmla="*/ 0 h 12"/>
                <a:gd name="T4" fmla="*/ 0 w 251"/>
                <a:gd name="T5" fmla="*/ 12 h 12"/>
                <a:gd name="T6" fmla="*/ 264 w 251"/>
                <a:gd name="T7" fmla="*/ 12 h 12"/>
                <a:gd name="T8" fmla="*/ 264 w 251"/>
                <a:gd name="T9" fmla="*/ 0 h 12"/>
                <a:gd name="T10" fmla="*/ 26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9652 w 251"/>
                <a:gd name="T5" fmla="*/ 12 h 12"/>
                <a:gd name="T6" fmla="*/ 19652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21 w 4724"/>
                  <a:gd name="T1" fmla="*/ 0 h 12"/>
                  <a:gd name="T2" fmla="*/ 0 w 4724"/>
                  <a:gd name="T3" fmla="*/ 0 h 12"/>
                  <a:gd name="T4" fmla="*/ 0 w 4724"/>
                  <a:gd name="T5" fmla="*/ 12 h 12"/>
                  <a:gd name="T6" fmla="*/ 4921 w 4724"/>
                  <a:gd name="T7" fmla="*/ 12 h 12"/>
                  <a:gd name="T8" fmla="*/ 4921 w 4724"/>
                  <a:gd name="T9" fmla="*/ 0 h 12"/>
                  <a:gd name="T10" fmla="*/ 4921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p>
            </p:txBody>
          </p:sp>
        </p:grpSp>
      </p:grpSp>
      <p:sp>
        <p:nvSpPr>
          <p:cNvPr id="32974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32974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8" name="Rectangle 18"/>
          <p:cNvSpPr>
            <a:spLocks noGrp="1" noChangeArrowheads="1"/>
          </p:cNvSpPr>
          <p:nvPr>
            <p:ph type="dt" sz="quarter" idx="10"/>
          </p:nvPr>
        </p:nvSpPr>
        <p:spPr/>
        <p:txBody>
          <a:bodyPr/>
          <a:lstStyle>
            <a:lvl1pPr>
              <a:defRPr/>
            </a:lvl1pPr>
          </a:lstStyle>
          <a:p>
            <a:fld id="{719C855E-48EA-4685-B9F7-E44A277AD6A8}" type="datetime1">
              <a:rPr lang="en-US" smtClean="0"/>
              <a:t>11/6/2012</a:t>
            </a:fld>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endParaRPr lang="en-US"/>
          </a:p>
        </p:txBody>
      </p:sp>
      <p:sp>
        <p:nvSpPr>
          <p:cNvPr id="20" name="Rectangle 20"/>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39324528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D3C632EE-7616-4109-813B-BACB165911E4}" type="datetime1">
              <a:rPr lang="en-US" smtClean="0"/>
              <a:t>11/6/2012</a:t>
            </a:fld>
            <a:endParaRPr lang="en-US"/>
          </a:p>
        </p:txBody>
      </p:sp>
      <p:sp>
        <p:nvSpPr>
          <p:cNvPr id="5" name="Rectangle 18"/>
          <p:cNvSpPr>
            <a:spLocks noGrp="1" noChangeArrowheads="1"/>
          </p:cNvSpPr>
          <p:nvPr>
            <p:ph type="ftr" sz="quarter" idx="11"/>
          </p:nvPr>
        </p:nvSpPr>
        <p:spPr/>
        <p:txBody>
          <a:bodyPr/>
          <a:lstStyle>
            <a:lvl1pPr>
              <a:defRPr/>
            </a:lvl1pPr>
          </a:lstStyle>
          <a:p>
            <a:endParaRPr lang="en-US"/>
          </a:p>
        </p:txBody>
      </p:sp>
      <p:sp>
        <p:nvSpPr>
          <p:cNvPr id="6"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3380280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FDDD1EA9-F245-4627-AB0C-DBBC9B12C177}" type="datetime1">
              <a:rPr lang="en-US" smtClean="0"/>
              <a:t>11/6/2012</a:t>
            </a:fld>
            <a:endParaRPr lang="en-US"/>
          </a:p>
        </p:txBody>
      </p:sp>
      <p:sp>
        <p:nvSpPr>
          <p:cNvPr id="5" name="Rectangle 18"/>
          <p:cNvSpPr>
            <a:spLocks noGrp="1" noChangeArrowheads="1"/>
          </p:cNvSpPr>
          <p:nvPr>
            <p:ph type="ftr" sz="quarter" idx="11"/>
          </p:nvPr>
        </p:nvSpPr>
        <p:spPr/>
        <p:txBody>
          <a:bodyPr/>
          <a:lstStyle>
            <a:lvl1pPr>
              <a:defRPr/>
            </a:lvl1pPr>
          </a:lstStyle>
          <a:p>
            <a:endParaRPr lang="en-US"/>
          </a:p>
        </p:txBody>
      </p:sp>
      <p:sp>
        <p:nvSpPr>
          <p:cNvPr id="6"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33384307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fld id="{C4060B05-A542-4D90-AAB2-01219ADD22AD}" type="datetime1">
              <a:rPr lang="en-US" smtClean="0"/>
              <a:t>11/6/2012</a:t>
            </a:fld>
            <a:endParaRPr lang="en-US"/>
          </a:p>
        </p:txBody>
      </p:sp>
      <p:sp>
        <p:nvSpPr>
          <p:cNvPr id="8" name="Rectangle 18"/>
          <p:cNvSpPr>
            <a:spLocks noGrp="1" noChangeArrowheads="1"/>
          </p:cNvSpPr>
          <p:nvPr>
            <p:ph type="ftr" sz="quarter" idx="11"/>
          </p:nvPr>
        </p:nvSpPr>
        <p:spPr>
          <a:ln/>
        </p:spPr>
        <p:txBody>
          <a:bodyPr/>
          <a:lstStyle>
            <a:lvl1pPr>
              <a:defRPr/>
            </a:lvl1pPr>
          </a:lstStyle>
          <a:p>
            <a:endParaRPr lang="en-US"/>
          </a:p>
        </p:txBody>
      </p:sp>
      <p:sp>
        <p:nvSpPr>
          <p:cNvPr id="9" name="Rectangle 19"/>
          <p:cNvSpPr>
            <a:spLocks noGrp="1" noChangeArrowheads="1"/>
          </p:cNvSpPr>
          <p:nvPr>
            <p:ph type="sldNum" sz="quarter" idx="12"/>
          </p:nvPr>
        </p:nvSpPr>
        <p:spPr>
          <a:ln/>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20301283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fld id="{F63002A0-939A-456B-B04A-347C8D9A2B1C}" type="datetime1">
              <a:rPr lang="en-US" smtClean="0"/>
              <a:t>11/6/2012</a:t>
            </a:fld>
            <a:endParaRPr lang="en-US"/>
          </a:p>
        </p:txBody>
      </p:sp>
      <p:sp>
        <p:nvSpPr>
          <p:cNvPr id="6" name="Rectangle 18"/>
          <p:cNvSpPr>
            <a:spLocks noGrp="1" noChangeArrowheads="1"/>
          </p:cNvSpPr>
          <p:nvPr>
            <p:ph type="ftr" sz="quarter" idx="11"/>
          </p:nvPr>
        </p:nvSpPr>
        <p:spPr/>
        <p:txBody>
          <a:bodyPr/>
          <a:lstStyle>
            <a:lvl1pPr>
              <a:defRPr/>
            </a:lvl1pPr>
          </a:lstStyle>
          <a:p>
            <a:endParaRPr lang="en-US"/>
          </a:p>
        </p:txBody>
      </p:sp>
      <p:sp>
        <p:nvSpPr>
          <p:cNvPr id="7"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3668276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fld id="{B811BECE-A762-458C-882F-3FD96BF787CD}" type="datetime1">
              <a:rPr lang="en-US" smtClean="0"/>
              <a:t>11/6/2012</a:t>
            </a:fld>
            <a:endParaRPr lang="en-US"/>
          </a:p>
        </p:txBody>
      </p:sp>
      <p:sp>
        <p:nvSpPr>
          <p:cNvPr id="7" name="Rectangle 18"/>
          <p:cNvSpPr>
            <a:spLocks noGrp="1" noChangeArrowheads="1"/>
          </p:cNvSpPr>
          <p:nvPr>
            <p:ph type="ftr" sz="quarter" idx="11"/>
          </p:nvPr>
        </p:nvSpPr>
        <p:spPr>
          <a:ln/>
        </p:spPr>
        <p:txBody>
          <a:bodyPr/>
          <a:lstStyle>
            <a:lvl1pPr>
              <a:defRPr/>
            </a:lvl1pPr>
          </a:lstStyle>
          <a:p>
            <a:endParaRPr lang="en-US"/>
          </a:p>
        </p:txBody>
      </p:sp>
      <p:sp>
        <p:nvSpPr>
          <p:cNvPr id="8" name="Rectangle 19"/>
          <p:cNvSpPr>
            <a:spLocks noGrp="1" noChangeArrowheads="1"/>
          </p:cNvSpPr>
          <p:nvPr>
            <p:ph type="sldNum" sz="quarter" idx="12"/>
          </p:nvPr>
        </p:nvSpPr>
        <p:spPr>
          <a:ln/>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21566218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endParaRPr lang="en-US" noProof="0" dirty="0"/>
          </a:p>
        </p:txBody>
      </p:sp>
      <p:sp>
        <p:nvSpPr>
          <p:cNvPr id="5" name="Footer Placeholder 4"/>
          <p:cNvSpPr>
            <a:spLocks noGrp="1"/>
          </p:cNvSpPr>
          <p:nvPr>
            <p:ph type="ftr" sz="quarter" idx="10"/>
          </p:nvPr>
        </p:nvSpPr>
        <p:spPr>
          <a:xfrm>
            <a:off x="152400" y="6451600"/>
            <a:ext cx="2895600" cy="307975"/>
          </a:xfrm>
        </p:spPr>
        <p:txBody>
          <a:bodyPr/>
          <a:lstStyle>
            <a:lvl1pPr>
              <a:defRPr/>
            </a:lvl1pPr>
          </a:lstStyle>
          <a:p>
            <a:endParaRPr lang="en-US"/>
          </a:p>
        </p:txBody>
      </p:sp>
      <p:sp>
        <p:nvSpPr>
          <p:cNvPr id="6" name="Slide Number Placeholder 5"/>
          <p:cNvSpPr>
            <a:spLocks noGrp="1"/>
          </p:cNvSpPr>
          <p:nvPr>
            <p:ph type="sldNum" sz="quarter" idx="11"/>
          </p:nvPr>
        </p:nvSpPr>
        <p:spPr>
          <a:xfrm>
            <a:off x="6705600" y="6454775"/>
            <a:ext cx="2133600" cy="307975"/>
          </a:xfrm>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93880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94 w 5184"/>
                  <a:gd name="T3" fmla="*/ 3159 h 3159"/>
                  <a:gd name="T4" fmla="*/ 539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2 w 556"/>
                  <a:gd name="T5" fmla="*/ 3159 h 3159"/>
                  <a:gd name="T6" fmla="*/ 58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solidFill>
                  <a:srgbClr val="FFF3F3"/>
                </a:solidFill>
              </a:endParaRPr>
            </a:p>
          </p:txBody>
        </p:sp>
        <p:sp>
          <p:nvSpPr>
            <p:cNvPr id="7" name="Freeform 7"/>
            <p:cNvSpPr>
              <a:spLocks/>
            </p:cNvSpPr>
            <p:nvPr/>
          </p:nvSpPr>
          <p:spPr bwMode="ltGray">
            <a:xfrm>
              <a:off x="767" y="1155"/>
              <a:ext cx="252" cy="12"/>
            </a:xfrm>
            <a:custGeom>
              <a:avLst/>
              <a:gdLst>
                <a:gd name="T0" fmla="*/ 264 w 251"/>
                <a:gd name="T1" fmla="*/ 0 h 12"/>
                <a:gd name="T2" fmla="*/ 0 w 251"/>
                <a:gd name="T3" fmla="*/ 0 h 12"/>
                <a:gd name="T4" fmla="*/ 0 w 251"/>
                <a:gd name="T5" fmla="*/ 12 h 12"/>
                <a:gd name="T6" fmla="*/ 264 w 251"/>
                <a:gd name="T7" fmla="*/ 12 h 12"/>
                <a:gd name="T8" fmla="*/ 264 w 251"/>
                <a:gd name="T9" fmla="*/ 0 h 12"/>
                <a:gd name="T10" fmla="*/ 26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9652 w 251"/>
                <a:gd name="T5" fmla="*/ 12 h 12"/>
                <a:gd name="T6" fmla="*/ 19652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2" name="Freeform 12"/>
              <p:cNvSpPr>
                <a:spLocks/>
              </p:cNvSpPr>
              <p:nvPr/>
            </p:nvSpPr>
            <p:spPr bwMode="ltGray">
              <a:xfrm>
                <a:off x="1019" y="1155"/>
                <a:ext cx="4739" cy="12"/>
              </a:xfrm>
              <a:custGeom>
                <a:avLst/>
                <a:gdLst>
                  <a:gd name="T0" fmla="*/ 4921 w 4724"/>
                  <a:gd name="T1" fmla="*/ 0 h 12"/>
                  <a:gd name="T2" fmla="*/ 0 w 4724"/>
                  <a:gd name="T3" fmla="*/ 0 h 12"/>
                  <a:gd name="T4" fmla="*/ 0 w 4724"/>
                  <a:gd name="T5" fmla="*/ 12 h 12"/>
                  <a:gd name="T6" fmla="*/ 4921 w 4724"/>
                  <a:gd name="T7" fmla="*/ 12 h 12"/>
                  <a:gd name="T8" fmla="*/ 4921 w 4724"/>
                  <a:gd name="T9" fmla="*/ 0 h 12"/>
                  <a:gd name="T10" fmla="*/ 4921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solidFill>
                    <a:srgbClr val="FFF3F3"/>
                  </a:solidFill>
                </a:endParaRPr>
              </a:p>
            </p:txBody>
          </p:sp>
        </p:grpSp>
      </p:grpSp>
      <p:sp>
        <p:nvSpPr>
          <p:cNvPr id="329744"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smtClean="0"/>
              <a:t>Click to edit Master title style</a:t>
            </a:r>
            <a:endParaRPr lang="en-US"/>
          </a:p>
        </p:txBody>
      </p:sp>
      <p:sp>
        <p:nvSpPr>
          <p:cNvPr id="32974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18" name="Rectangle 18"/>
          <p:cNvSpPr>
            <a:spLocks noGrp="1" noChangeArrowheads="1"/>
          </p:cNvSpPr>
          <p:nvPr>
            <p:ph type="dt" sz="quarter" idx="10"/>
          </p:nvPr>
        </p:nvSpPr>
        <p:spPr/>
        <p:txBody>
          <a:bodyPr/>
          <a:lstStyle>
            <a:lvl1pPr>
              <a:defRPr/>
            </a:lvl1pPr>
          </a:lstStyle>
          <a:p>
            <a:fld id="{7E0A26BA-2782-4BEB-A965-604EF55D1829}" type="datetime1">
              <a:rPr lang="en-US" smtClean="0">
                <a:solidFill>
                  <a:srgbClr val="FFF3F3"/>
                </a:solidFill>
              </a:rPr>
              <a:pPr/>
              <a:t>11/6/2012</a:t>
            </a:fld>
            <a:endParaRPr lang="en-US">
              <a:solidFill>
                <a:srgbClr val="FFF3F3"/>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20" name="Rectangle 20"/>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2111768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050E7450-0A47-43BF-B011-2AA4409D826F}" type="datetime1">
              <a:rPr lang="en-US" smtClean="0">
                <a:solidFill>
                  <a:srgbClr val="FFF3F3"/>
                </a:solidFill>
              </a:rPr>
              <a:pPr/>
              <a:t>11/6/2012</a:t>
            </a:fld>
            <a:endParaRPr lang="en-US">
              <a:solidFill>
                <a:srgbClr val="FFF3F3"/>
              </a:solidFill>
            </a:endParaRPr>
          </a:p>
        </p:txBody>
      </p:sp>
      <p:sp>
        <p:nvSpPr>
          <p:cNvPr id="5"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6"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4105911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p:txBody>
          <a:bodyPr/>
          <a:lstStyle>
            <a:lvl1pPr>
              <a:defRPr/>
            </a:lvl1pPr>
          </a:lstStyle>
          <a:p>
            <a:fld id="{0B6136F8-285A-4B08-9D90-DADC9BD21899}" type="datetime1">
              <a:rPr lang="en-US" smtClean="0">
                <a:solidFill>
                  <a:srgbClr val="FFF3F3"/>
                </a:solidFill>
              </a:rPr>
              <a:pPr/>
              <a:t>11/6/2012</a:t>
            </a:fld>
            <a:endParaRPr lang="en-US">
              <a:solidFill>
                <a:srgbClr val="FFF3F3"/>
              </a:solidFill>
            </a:endParaRPr>
          </a:p>
        </p:txBody>
      </p:sp>
      <p:sp>
        <p:nvSpPr>
          <p:cNvPr id="5"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6"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4398787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fld id="{95683301-459C-426A-A243-674E0AF3A826}" type="datetime1">
              <a:rPr lang="en-US" smtClean="0">
                <a:solidFill>
                  <a:srgbClr val="FFF3F3"/>
                </a:solidFill>
              </a:rPr>
              <a:pPr/>
              <a:t>11/6/2012</a:t>
            </a:fld>
            <a:endParaRPr lang="en-US">
              <a:solidFill>
                <a:srgbClr val="FFF3F3"/>
              </a:solidFill>
            </a:endParaRPr>
          </a:p>
        </p:txBody>
      </p:sp>
      <p:sp>
        <p:nvSpPr>
          <p:cNvPr id="6"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7"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24638041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761F1856-9D93-48CC-A895-44EFBD2F48DE}" type="datetime1">
              <a:rPr lang="en-US" smtClean="0"/>
              <a:t>11/6/2012</a:t>
            </a:fld>
            <a:endParaRPr lang="en-US"/>
          </a:p>
        </p:txBody>
      </p:sp>
      <p:sp>
        <p:nvSpPr>
          <p:cNvPr id="5" name="Rectangle 18"/>
          <p:cNvSpPr>
            <a:spLocks noGrp="1" noChangeArrowheads="1"/>
          </p:cNvSpPr>
          <p:nvPr>
            <p:ph type="ftr" sz="quarter" idx="11"/>
          </p:nvPr>
        </p:nvSpPr>
        <p:spPr/>
        <p:txBody>
          <a:bodyPr/>
          <a:lstStyle>
            <a:lvl1pPr>
              <a:defRPr/>
            </a:lvl1pPr>
          </a:lstStyle>
          <a:p>
            <a:endParaRPr lang="en-US"/>
          </a:p>
        </p:txBody>
      </p:sp>
      <p:sp>
        <p:nvSpPr>
          <p:cNvPr id="6"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9525544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p:txBody>
          <a:bodyPr/>
          <a:lstStyle>
            <a:lvl1pPr>
              <a:defRPr/>
            </a:lvl1pPr>
          </a:lstStyle>
          <a:p>
            <a:fld id="{2C419405-86B0-4AB6-83F1-F60B4089C3B6}" type="datetime1">
              <a:rPr lang="en-US" smtClean="0">
                <a:solidFill>
                  <a:srgbClr val="FFF3F3"/>
                </a:solidFill>
              </a:rPr>
              <a:pPr/>
              <a:t>11/6/2012</a:t>
            </a:fld>
            <a:endParaRPr lang="en-US">
              <a:solidFill>
                <a:srgbClr val="FFF3F3"/>
              </a:solidFill>
            </a:endParaRPr>
          </a:p>
        </p:txBody>
      </p:sp>
      <p:sp>
        <p:nvSpPr>
          <p:cNvPr id="8"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9"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23095454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p:txBody>
          <a:bodyPr/>
          <a:lstStyle>
            <a:lvl1pPr>
              <a:defRPr/>
            </a:lvl1pPr>
          </a:lstStyle>
          <a:p>
            <a:fld id="{04B37901-E16D-47CB-AAB0-24428B81BB34}" type="datetime1">
              <a:rPr lang="en-US" smtClean="0">
                <a:solidFill>
                  <a:srgbClr val="FFF3F3"/>
                </a:solidFill>
              </a:rPr>
              <a:pPr/>
              <a:t>11/6/2012</a:t>
            </a:fld>
            <a:endParaRPr lang="en-US">
              <a:solidFill>
                <a:srgbClr val="FFF3F3"/>
              </a:solidFill>
            </a:endParaRPr>
          </a:p>
        </p:txBody>
      </p:sp>
      <p:sp>
        <p:nvSpPr>
          <p:cNvPr id="4"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5"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7628189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fld id="{7031650D-F2FA-46BB-8657-C2838A006BE1}" type="datetime1">
              <a:rPr lang="en-US" smtClean="0">
                <a:solidFill>
                  <a:srgbClr val="FFF3F3"/>
                </a:solidFill>
              </a:rPr>
              <a:pPr/>
              <a:t>11/6/2012</a:t>
            </a:fld>
            <a:endParaRPr lang="en-US">
              <a:solidFill>
                <a:srgbClr val="FFF3F3"/>
              </a:solidFill>
            </a:endParaRPr>
          </a:p>
        </p:txBody>
      </p:sp>
      <p:sp>
        <p:nvSpPr>
          <p:cNvPr id="3"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4"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6835477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fld id="{BBACB8A7-2C88-496B-A7FC-35DED895DA9F}" type="datetime1">
              <a:rPr lang="en-US" smtClean="0">
                <a:solidFill>
                  <a:srgbClr val="FFF3F3"/>
                </a:solidFill>
              </a:rPr>
              <a:pPr/>
              <a:t>11/6/2012</a:t>
            </a:fld>
            <a:endParaRPr lang="en-US">
              <a:solidFill>
                <a:srgbClr val="FFF3F3"/>
              </a:solidFill>
            </a:endParaRPr>
          </a:p>
        </p:txBody>
      </p:sp>
      <p:sp>
        <p:nvSpPr>
          <p:cNvPr id="6"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7"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52441358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fld id="{730E5F0B-32E0-405C-873C-67E1ABAC069A}" type="datetime1">
              <a:rPr lang="en-US" smtClean="0">
                <a:solidFill>
                  <a:srgbClr val="FFF3F3"/>
                </a:solidFill>
              </a:rPr>
              <a:pPr/>
              <a:t>11/6/2012</a:t>
            </a:fld>
            <a:endParaRPr lang="en-US">
              <a:solidFill>
                <a:srgbClr val="FFF3F3"/>
              </a:solidFill>
            </a:endParaRPr>
          </a:p>
        </p:txBody>
      </p:sp>
      <p:sp>
        <p:nvSpPr>
          <p:cNvPr id="6"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7"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19407481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1E18616E-3145-4707-85EB-9DBE089FE8AA}" type="datetime1">
              <a:rPr lang="en-US" smtClean="0">
                <a:solidFill>
                  <a:srgbClr val="FFF3F3"/>
                </a:solidFill>
              </a:rPr>
              <a:pPr/>
              <a:t>11/6/2012</a:t>
            </a:fld>
            <a:endParaRPr lang="en-US">
              <a:solidFill>
                <a:srgbClr val="FFF3F3"/>
              </a:solidFill>
            </a:endParaRPr>
          </a:p>
        </p:txBody>
      </p:sp>
      <p:sp>
        <p:nvSpPr>
          <p:cNvPr id="5"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6"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9416303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p:txBody>
          <a:bodyPr/>
          <a:lstStyle>
            <a:lvl1pPr>
              <a:defRPr/>
            </a:lvl1pPr>
          </a:lstStyle>
          <a:p>
            <a:fld id="{1AF867DE-2D48-4578-984E-CA102BA4B418}" type="datetime1">
              <a:rPr lang="en-US" smtClean="0">
                <a:solidFill>
                  <a:srgbClr val="FFF3F3"/>
                </a:solidFill>
              </a:rPr>
              <a:pPr/>
              <a:t>11/6/2012</a:t>
            </a:fld>
            <a:endParaRPr lang="en-US">
              <a:solidFill>
                <a:srgbClr val="FFF3F3"/>
              </a:solidFill>
            </a:endParaRPr>
          </a:p>
        </p:txBody>
      </p:sp>
      <p:sp>
        <p:nvSpPr>
          <p:cNvPr id="5"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6"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32721351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fld id="{F8C8577B-099D-4DF7-B65C-43B19B211065}" type="datetime1">
              <a:rPr lang="en-US" smtClean="0">
                <a:solidFill>
                  <a:srgbClr val="FFF3F3"/>
                </a:solidFill>
              </a:rPr>
              <a:pPr/>
              <a:t>11/6/2012</a:t>
            </a:fld>
            <a:endParaRPr lang="en-US">
              <a:solidFill>
                <a:srgbClr val="FFF3F3"/>
              </a:solidFill>
            </a:endParaRPr>
          </a:p>
        </p:txBody>
      </p:sp>
      <p:sp>
        <p:nvSpPr>
          <p:cNvPr id="8" name="Rectangle 18"/>
          <p:cNvSpPr>
            <a:spLocks noGrp="1" noChangeArrowheads="1"/>
          </p:cNvSpPr>
          <p:nvPr>
            <p:ph type="ftr" sz="quarter" idx="11"/>
          </p:nvPr>
        </p:nvSpPr>
        <p:spPr>
          <a:ln/>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9" name="Rectangle 19"/>
          <p:cNvSpPr>
            <a:spLocks noGrp="1" noChangeArrowheads="1"/>
          </p:cNvSpPr>
          <p:nvPr>
            <p:ph type="sldNum" sz="quarter" idx="12"/>
          </p:nvPr>
        </p:nvSpPr>
        <p:spPr>
          <a:ln/>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458595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fld id="{5D01B4F0-6BF1-45C1-9148-C70F2C9F25AF}" type="datetime1">
              <a:rPr lang="en-US" smtClean="0">
                <a:solidFill>
                  <a:srgbClr val="FFF3F3"/>
                </a:solidFill>
              </a:rPr>
              <a:pPr/>
              <a:t>11/6/2012</a:t>
            </a:fld>
            <a:endParaRPr lang="en-US">
              <a:solidFill>
                <a:srgbClr val="FFF3F3"/>
              </a:solidFill>
            </a:endParaRPr>
          </a:p>
        </p:txBody>
      </p:sp>
      <p:sp>
        <p:nvSpPr>
          <p:cNvPr id="6" name="Rectangle 18"/>
          <p:cNvSpPr>
            <a:spLocks noGrp="1" noChangeArrowheads="1"/>
          </p:cNvSpPr>
          <p:nvPr>
            <p:ph type="ftr" sz="quarter" idx="11"/>
          </p:nvPr>
        </p:nvSpPr>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7" name="Rectangle 19"/>
          <p:cNvSpPr>
            <a:spLocks noGrp="1" noChangeArrowheads="1"/>
          </p:cNvSpPr>
          <p:nvPr>
            <p:ph type="sldNum" sz="quarter" idx="12"/>
          </p:nvPr>
        </p:nvSpPr>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58713345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fld id="{E8A43532-910C-4C7E-A301-14BD7374CABF}" type="datetime1">
              <a:rPr lang="en-US" smtClean="0">
                <a:solidFill>
                  <a:srgbClr val="FFF3F3"/>
                </a:solidFill>
              </a:rPr>
              <a:pPr/>
              <a:t>11/6/2012</a:t>
            </a:fld>
            <a:endParaRPr lang="en-US">
              <a:solidFill>
                <a:srgbClr val="FFF3F3"/>
              </a:solidFill>
            </a:endParaRPr>
          </a:p>
        </p:txBody>
      </p:sp>
      <p:sp>
        <p:nvSpPr>
          <p:cNvPr id="7" name="Rectangle 18"/>
          <p:cNvSpPr>
            <a:spLocks noGrp="1" noChangeArrowheads="1"/>
          </p:cNvSpPr>
          <p:nvPr>
            <p:ph type="ftr" sz="quarter" idx="11"/>
          </p:nvPr>
        </p:nvSpPr>
        <p:spPr>
          <a:ln/>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8" name="Rectangle 19"/>
          <p:cNvSpPr>
            <a:spLocks noGrp="1" noChangeArrowheads="1"/>
          </p:cNvSpPr>
          <p:nvPr>
            <p:ph type="sldNum" sz="quarter" idx="12"/>
          </p:nvPr>
        </p:nvSpPr>
        <p:spPr>
          <a:ln/>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27458923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p:txBody>
          <a:bodyPr/>
          <a:lstStyle>
            <a:lvl1pPr>
              <a:defRPr/>
            </a:lvl1pPr>
          </a:lstStyle>
          <a:p>
            <a:fld id="{BEF22559-5A9E-4969-BA1A-63303256B488}" type="datetime1">
              <a:rPr lang="en-US" smtClean="0"/>
              <a:t>11/6/2012</a:t>
            </a:fld>
            <a:endParaRPr lang="en-US"/>
          </a:p>
        </p:txBody>
      </p:sp>
      <p:sp>
        <p:nvSpPr>
          <p:cNvPr id="5" name="Rectangle 18"/>
          <p:cNvSpPr>
            <a:spLocks noGrp="1" noChangeArrowheads="1"/>
          </p:cNvSpPr>
          <p:nvPr>
            <p:ph type="ftr" sz="quarter" idx="11"/>
          </p:nvPr>
        </p:nvSpPr>
        <p:spPr/>
        <p:txBody>
          <a:bodyPr/>
          <a:lstStyle>
            <a:lvl1pPr>
              <a:defRPr/>
            </a:lvl1pPr>
          </a:lstStyle>
          <a:p>
            <a:endParaRPr lang="en-US"/>
          </a:p>
        </p:txBody>
      </p:sp>
      <p:sp>
        <p:nvSpPr>
          <p:cNvPr id="6"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269076937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endParaRPr lang="en-US" noProof="0" dirty="0"/>
          </a:p>
        </p:txBody>
      </p:sp>
      <p:sp>
        <p:nvSpPr>
          <p:cNvPr id="5" name="Footer Placeholder 4"/>
          <p:cNvSpPr>
            <a:spLocks noGrp="1"/>
          </p:cNvSpPr>
          <p:nvPr>
            <p:ph type="ftr" sz="quarter" idx="10"/>
          </p:nvPr>
        </p:nvSpPr>
        <p:spPr>
          <a:xfrm>
            <a:off x="152400" y="6451600"/>
            <a:ext cx="2895600" cy="307975"/>
          </a:xfrm>
        </p:spPr>
        <p:txBody>
          <a:bodyPr/>
          <a:lstStyle>
            <a:lvl1pPr>
              <a:defRPr/>
            </a:lvl1pPr>
          </a:lstStyle>
          <a:p>
            <a:r>
              <a:rPr lang="en-US" smtClean="0">
                <a:solidFill>
                  <a:srgbClr val="FFF3F3"/>
                </a:solidFill>
              </a:rPr>
              <a:t>Slips, Trips and Falls</a:t>
            </a:r>
            <a:endParaRPr lang="en-US">
              <a:solidFill>
                <a:srgbClr val="FFF3F3"/>
              </a:solidFill>
            </a:endParaRPr>
          </a:p>
        </p:txBody>
      </p:sp>
      <p:sp>
        <p:nvSpPr>
          <p:cNvPr id="6" name="Slide Number Placeholder 5"/>
          <p:cNvSpPr>
            <a:spLocks noGrp="1"/>
          </p:cNvSpPr>
          <p:nvPr>
            <p:ph type="sldNum" sz="quarter" idx="11"/>
          </p:nvPr>
        </p:nvSpPr>
        <p:spPr>
          <a:xfrm>
            <a:off x="6705600" y="6454775"/>
            <a:ext cx="2133600" cy="307975"/>
          </a:xfrm>
        </p:spPr>
        <p:txBody>
          <a:bodyPr/>
          <a:lstStyle>
            <a:lvl1pPr>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90970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defRPr/>
            </a:lvl1pPr>
          </a:lstStyle>
          <a:p>
            <a:fld id="{9D83E25C-B5DA-4427-987C-D2E07D8243FF}" type="datetime1">
              <a:rPr lang="en-US" smtClean="0"/>
              <a:t>11/6/2012</a:t>
            </a:fld>
            <a:endParaRPr lang="en-US"/>
          </a:p>
        </p:txBody>
      </p:sp>
      <p:sp>
        <p:nvSpPr>
          <p:cNvPr id="6" name="Rectangle 18"/>
          <p:cNvSpPr>
            <a:spLocks noGrp="1" noChangeArrowheads="1"/>
          </p:cNvSpPr>
          <p:nvPr>
            <p:ph type="ftr" sz="quarter" idx="11"/>
          </p:nvPr>
        </p:nvSpPr>
        <p:spPr/>
        <p:txBody>
          <a:bodyPr/>
          <a:lstStyle>
            <a:lvl1pPr>
              <a:defRPr/>
            </a:lvl1pPr>
          </a:lstStyle>
          <a:p>
            <a:endParaRPr lang="en-US"/>
          </a:p>
        </p:txBody>
      </p:sp>
      <p:sp>
        <p:nvSpPr>
          <p:cNvPr id="7"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743451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p:txBody>
          <a:bodyPr/>
          <a:lstStyle>
            <a:lvl1pPr>
              <a:defRPr/>
            </a:lvl1pPr>
          </a:lstStyle>
          <a:p>
            <a:fld id="{F96D2131-1456-4AE6-90C9-F6ED46D9E279}" type="datetime1">
              <a:rPr lang="en-US" smtClean="0"/>
              <a:t>11/6/2012</a:t>
            </a:fld>
            <a:endParaRPr lang="en-US"/>
          </a:p>
        </p:txBody>
      </p:sp>
      <p:sp>
        <p:nvSpPr>
          <p:cNvPr id="8" name="Rectangle 18"/>
          <p:cNvSpPr>
            <a:spLocks noGrp="1" noChangeArrowheads="1"/>
          </p:cNvSpPr>
          <p:nvPr>
            <p:ph type="ftr" sz="quarter" idx="11"/>
          </p:nvPr>
        </p:nvSpPr>
        <p:spPr/>
        <p:txBody>
          <a:bodyPr/>
          <a:lstStyle>
            <a:lvl1pPr>
              <a:defRPr/>
            </a:lvl1pPr>
          </a:lstStyle>
          <a:p>
            <a:endParaRPr lang="en-US"/>
          </a:p>
        </p:txBody>
      </p:sp>
      <p:sp>
        <p:nvSpPr>
          <p:cNvPr id="9"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19997359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p:txBody>
          <a:bodyPr/>
          <a:lstStyle>
            <a:lvl1pPr>
              <a:defRPr/>
            </a:lvl1pPr>
          </a:lstStyle>
          <a:p>
            <a:fld id="{35637136-25ED-4D92-81A8-8F4BC593D545}" type="datetime1">
              <a:rPr lang="en-US" smtClean="0"/>
              <a:t>11/6/2012</a:t>
            </a:fld>
            <a:endParaRPr lang="en-US"/>
          </a:p>
        </p:txBody>
      </p:sp>
      <p:sp>
        <p:nvSpPr>
          <p:cNvPr id="4" name="Rectangle 18"/>
          <p:cNvSpPr>
            <a:spLocks noGrp="1" noChangeArrowheads="1"/>
          </p:cNvSpPr>
          <p:nvPr>
            <p:ph type="ftr" sz="quarter" idx="11"/>
          </p:nvPr>
        </p:nvSpPr>
        <p:spPr/>
        <p:txBody>
          <a:bodyPr/>
          <a:lstStyle>
            <a:lvl1pPr>
              <a:defRPr/>
            </a:lvl1pPr>
          </a:lstStyle>
          <a:p>
            <a:endParaRPr lang="en-US"/>
          </a:p>
        </p:txBody>
      </p:sp>
      <p:sp>
        <p:nvSpPr>
          <p:cNvPr id="5"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982133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p:txBody>
          <a:bodyPr/>
          <a:lstStyle>
            <a:lvl1pPr>
              <a:defRPr/>
            </a:lvl1pPr>
          </a:lstStyle>
          <a:p>
            <a:fld id="{7EB37B21-C1BF-4EB0-8838-D1E1A7B287D8}" type="datetime1">
              <a:rPr lang="en-US" smtClean="0"/>
              <a:t>11/6/2012</a:t>
            </a:fld>
            <a:endParaRPr lang="en-US"/>
          </a:p>
        </p:txBody>
      </p:sp>
      <p:sp>
        <p:nvSpPr>
          <p:cNvPr id="3" name="Rectangle 18"/>
          <p:cNvSpPr>
            <a:spLocks noGrp="1" noChangeArrowheads="1"/>
          </p:cNvSpPr>
          <p:nvPr>
            <p:ph type="ftr" sz="quarter" idx="11"/>
          </p:nvPr>
        </p:nvSpPr>
        <p:spPr/>
        <p:txBody>
          <a:bodyPr/>
          <a:lstStyle>
            <a:lvl1pPr>
              <a:defRPr/>
            </a:lvl1pPr>
          </a:lstStyle>
          <a:p>
            <a:endParaRPr lang="en-US"/>
          </a:p>
        </p:txBody>
      </p:sp>
      <p:sp>
        <p:nvSpPr>
          <p:cNvPr id="4"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6678759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fld id="{DA0D64F6-8E31-418E-B609-5AFB67DC4B84}" type="datetime1">
              <a:rPr lang="en-US" smtClean="0"/>
              <a:t>11/6/2012</a:t>
            </a:fld>
            <a:endParaRPr lang="en-US"/>
          </a:p>
        </p:txBody>
      </p:sp>
      <p:sp>
        <p:nvSpPr>
          <p:cNvPr id="6" name="Rectangle 18"/>
          <p:cNvSpPr>
            <a:spLocks noGrp="1" noChangeArrowheads="1"/>
          </p:cNvSpPr>
          <p:nvPr>
            <p:ph type="ftr" sz="quarter" idx="11"/>
          </p:nvPr>
        </p:nvSpPr>
        <p:spPr/>
        <p:txBody>
          <a:bodyPr/>
          <a:lstStyle>
            <a:lvl1pPr>
              <a:defRPr/>
            </a:lvl1pPr>
          </a:lstStyle>
          <a:p>
            <a:endParaRPr lang="en-US"/>
          </a:p>
        </p:txBody>
      </p:sp>
      <p:sp>
        <p:nvSpPr>
          <p:cNvPr id="7"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30430527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p:txBody>
          <a:bodyPr/>
          <a:lstStyle>
            <a:lvl1pPr>
              <a:defRPr/>
            </a:lvl1pPr>
          </a:lstStyle>
          <a:p>
            <a:fld id="{F4A26EA4-168B-4344-8412-96FA76178905}" type="datetime1">
              <a:rPr lang="en-US" smtClean="0"/>
              <a:t>11/6/2012</a:t>
            </a:fld>
            <a:endParaRPr lang="en-US"/>
          </a:p>
        </p:txBody>
      </p:sp>
      <p:sp>
        <p:nvSpPr>
          <p:cNvPr id="6" name="Rectangle 18"/>
          <p:cNvSpPr>
            <a:spLocks noGrp="1" noChangeArrowheads="1"/>
          </p:cNvSpPr>
          <p:nvPr>
            <p:ph type="ftr" sz="quarter" idx="11"/>
          </p:nvPr>
        </p:nvSpPr>
        <p:spPr/>
        <p:txBody>
          <a:bodyPr/>
          <a:lstStyle>
            <a:lvl1pPr>
              <a:defRPr/>
            </a:lvl1pPr>
          </a:lstStyle>
          <a:p>
            <a:endParaRPr lang="en-US"/>
          </a:p>
        </p:txBody>
      </p:sp>
      <p:sp>
        <p:nvSpPr>
          <p:cNvPr id="7" name="Rectangle 19"/>
          <p:cNvSpPr>
            <a:spLocks noGrp="1" noChangeArrowheads="1"/>
          </p:cNvSpPr>
          <p:nvPr>
            <p:ph type="sldNum" sz="quarter" idx="12"/>
          </p:nvPr>
        </p:nvSpPr>
        <p:spPr/>
        <p:txBody>
          <a:bodyPr/>
          <a:lstStyle>
            <a:lvl1pPr>
              <a:defRPr/>
            </a:lvl1pPr>
          </a:lstStyle>
          <a:p>
            <a:fld id="{972D1FEB-E41C-4CBD-9560-34D15E2BD7E6}" type="slidenum">
              <a:rPr lang="en-US" smtClean="0"/>
              <a:t>‹#›</a:t>
            </a:fld>
            <a:endParaRPr lang="en-US"/>
          </a:p>
        </p:txBody>
      </p:sp>
    </p:spTree>
    <p:extLst>
      <p:ext uri="{BB962C8B-B14F-4D97-AF65-F5344CB8AC3E}">
        <p14:creationId xmlns:p14="http://schemas.microsoft.com/office/powerpoint/2010/main" val="7196633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94 w 5184"/>
                <a:gd name="T3" fmla="*/ 3159 h 3159"/>
                <a:gd name="T4" fmla="*/ 539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2 w 556"/>
                <a:gd name="T5" fmla="*/ 3159 h 3159"/>
                <a:gd name="T6" fmla="*/ 58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ltGray">
              <a:xfrm>
                <a:off x="1019" y="1155"/>
                <a:ext cx="4739" cy="12"/>
              </a:xfrm>
              <a:custGeom>
                <a:avLst/>
                <a:gdLst>
                  <a:gd name="T0" fmla="*/ 4921 w 4724"/>
                  <a:gd name="T1" fmla="*/ 0 h 12"/>
                  <a:gd name="T2" fmla="*/ 0 w 4724"/>
                  <a:gd name="T3" fmla="*/ 0 h 12"/>
                  <a:gd name="T4" fmla="*/ 0 w 4724"/>
                  <a:gd name="T5" fmla="*/ 12 h 12"/>
                  <a:gd name="T6" fmla="*/ 4921 w 4724"/>
                  <a:gd name="T7" fmla="*/ 12 h 12"/>
                  <a:gd name="T8" fmla="*/ 4921 w 4724"/>
                  <a:gd name="T9" fmla="*/ 0 h 12"/>
                  <a:gd name="T10" fmla="*/ 4921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9652 w 251"/>
                  <a:gd name="T5" fmla="*/ 12 h 12"/>
                  <a:gd name="T6" fmla="*/ 19652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767" y="1155"/>
                <a:ext cx="252" cy="12"/>
              </a:xfrm>
              <a:custGeom>
                <a:avLst/>
                <a:gdLst>
                  <a:gd name="T0" fmla="*/ 264 w 251"/>
                  <a:gd name="T1" fmla="*/ 0 h 12"/>
                  <a:gd name="T2" fmla="*/ 0 w 251"/>
                  <a:gd name="T3" fmla="*/ 0 h 12"/>
                  <a:gd name="T4" fmla="*/ 0 w 251"/>
                  <a:gd name="T5" fmla="*/ 12 h 12"/>
                  <a:gd name="T6" fmla="*/ 264 w 251"/>
                  <a:gd name="T7" fmla="*/ 12 h 12"/>
                  <a:gd name="T8" fmla="*/ 264 w 251"/>
                  <a:gd name="T9" fmla="*/ 0 h 12"/>
                  <a:gd name="T10" fmla="*/ 26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1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p>
            </p:txBody>
          </p:sp>
        </p:grpSp>
      </p:grpSp>
      <p:sp>
        <p:nvSpPr>
          <p:cNvPr id="32871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872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872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fld id="{314FA25C-B3CB-44CF-AF87-11EE30EF34BB}" type="datetime1">
              <a:rPr lang="en-US" smtClean="0"/>
              <a:t>11/6/2012</a:t>
            </a:fld>
            <a:endParaRPr lang="en-US"/>
          </a:p>
        </p:txBody>
      </p:sp>
      <p:sp>
        <p:nvSpPr>
          <p:cNvPr id="32872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32872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972D1FEB-E41C-4CBD-9560-34D15E2BD7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94 w 5184"/>
                <a:gd name="T3" fmla="*/ 3159 h 3159"/>
                <a:gd name="T4" fmla="*/ 539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2 w 556"/>
                <a:gd name="T5" fmla="*/ 3159 h 3159"/>
                <a:gd name="T6" fmla="*/ 58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37" name="Freeform 8"/>
              <p:cNvSpPr>
                <a:spLocks/>
              </p:cNvSpPr>
              <p:nvPr/>
            </p:nvSpPr>
            <p:spPr bwMode="ltGray">
              <a:xfrm>
                <a:off x="1019" y="1155"/>
                <a:ext cx="4739" cy="12"/>
              </a:xfrm>
              <a:custGeom>
                <a:avLst/>
                <a:gdLst>
                  <a:gd name="T0" fmla="*/ 4921 w 4724"/>
                  <a:gd name="T1" fmla="*/ 0 h 12"/>
                  <a:gd name="T2" fmla="*/ 0 w 4724"/>
                  <a:gd name="T3" fmla="*/ 0 h 12"/>
                  <a:gd name="T4" fmla="*/ 0 w 4724"/>
                  <a:gd name="T5" fmla="*/ 12 h 12"/>
                  <a:gd name="T6" fmla="*/ 4921 w 4724"/>
                  <a:gd name="T7" fmla="*/ 12 h 12"/>
                  <a:gd name="T8" fmla="*/ 4921 w 4724"/>
                  <a:gd name="T9" fmla="*/ 0 h 12"/>
                  <a:gd name="T10" fmla="*/ 4921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32871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solidFill>
                    <a:srgbClr val="FFF3F3"/>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9652 w 251"/>
                  <a:gd name="T5" fmla="*/ 12 h 12"/>
                  <a:gd name="T6" fmla="*/ 19652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1042" name="Freeform 13"/>
              <p:cNvSpPr>
                <a:spLocks/>
              </p:cNvSpPr>
              <p:nvPr/>
            </p:nvSpPr>
            <p:spPr bwMode="ltGray">
              <a:xfrm>
                <a:off x="767" y="1155"/>
                <a:ext cx="252" cy="12"/>
              </a:xfrm>
              <a:custGeom>
                <a:avLst/>
                <a:gdLst>
                  <a:gd name="T0" fmla="*/ 264 w 251"/>
                  <a:gd name="T1" fmla="*/ 0 h 12"/>
                  <a:gd name="T2" fmla="*/ 0 w 251"/>
                  <a:gd name="T3" fmla="*/ 0 h 12"/>
                  <a:gd name="T4" fmla="*/ 0 w 251"/>
                  <a:gd name="T5" fmla="*/ 12 h 12"/>
                  <a:gd name="T6" fmla="*/ 264 w 251"/>
                  <a:gd name="T7" fmla="*/ 12 h 12"/>
                  <a:gd name="T8" fmla="*/ 264 w 251"/>
                  <a:gd name="T9" fmla="*/ 0 h 12"/>
                  <a:gd name="T10" fmla="*/ 26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3F3"/>
                  </a:solidFill>
                </a:endParaRPr>
              </a:p>
            </p:txBody>
          </p:sp>
          <p:sp>
            <p:nvSpPr>
              <p:cNvPr id="32871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solidFill>
                    <a:srgbClr val="FFF3F3"/>
                  </a:solidFill>
                </a:endParaRPr>
              </a:p>
            </p:txBody>
          </p:sp>
        </p:grpSp>
      </p:grpSp>
      <p:sp>
        <p:nvSpPr>
          <p:cNvPr id="32871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872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872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fld id="{E3C40439-17A1-43C8-88AC-90A734726F28}" type="datetime1">
              <a:rPr lang="en-US" smtClean="0">
                <a:solidFill>
                  <a:srgbClr val="FFF3F3"/>
                </a:solidFill>
              </a:rPr>
              <a:pPr/>
              <a:t>11/6/2012</a:t>
            </a:fld>
            <a:endParaRPr lang="en-US">
              <a:solidFill>
                <a:srgbClr val="FFF3F3"/>
              </a:solidFill>
            </a:endParaRPr>
          </a:p>
        </p:txBody>
      </p:sp>
      <p:sp>
        <p:nvSpPr>
          <p:cNvPr id="32872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r>
              <a:rPr lang="en-US" smtClean="0">
                <a:solidFill>
                  <a:srgbClr val="FFF3F3"/>
                </a:solidFill>
              </a:rPr>
              <a:t>Slips, Trips and Falls</a:t>
            </a:r>
            <a:endParaRPr lang="en-US">
              <a:solidFill>
                <a:srgbClr val="FFF3F3"/>
              </a:solidFill>
            </a:endParaRPr>
          </a:p>
        </p:txBody>
      </p:sp>
      <p:sp>
        <p:nvSpPr>
          <p:cNvPr id="32872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47D2A34C-9AE0-4032-B04B-77C97D40315E}" type="slidenum">
              <a:rPr lang="en-US" smtClean="0">
                <a:solidFill>
                  <a:srgbClr val="FFF3F3"/>
                </a:solidFill>
              </a:rPr>
              <a:pPr/>
              <a:t>‹#›</a:t>
            </a:fld>
            <a:endParaRPr lang="en-US">
              <a:solidFill>
                <a:srgbClr val="FFF3F3"/>
              </a:solidFill>
            </a:endParaRPr>
          </a:p>
        </p:txBody>
      </p:sp>
    </p:spTree>
    <p:extLst>
      <p:ext uri="{BB962C8B-B14F-4D97-AF65-F5344CB8AC3E}">
        <p14:creationId xmlns:p14="http://schemas.microsoft.com/office/powerpoint/2010/main" val="1428193909"/>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ws.auburn.edu/rms/ConMan/ConMan_FileDownload.aspx?FileName=oji-contac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Graph%20paper.d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Slip%20and%20Trip%20Worksheet.d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Incident%20Statement.do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Incident%20Statement.do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Interview%20Questions.do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azard%20Assessment%20Form%202011.do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Parts%20Worksheet.do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Links/Sequence%20of%20Events%20Flow%20Chart.ppt" TargetMode="External"/><Relationship Id="rId2" Type="http://schemas.openxmlformats.org/officeDocument/2006/relationships/hyperlink" Target="Sequence%20of%20Events%20Flow%20Chart.pp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shbone%20Diagrahm.do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ausal%20Factors%20&amp;%20Root%20Causes%20Worksheet.do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Carrying%20Worksheet.doc" TargetMode="External"/><Relationship Id="rId2" Type="http://schemas.openxmlformats.org/officeDocument/2006/relationships/hyperlink" Target="Lifting%20Strain%20Worksheet.doc"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Pushing%20Pulling%20Worksheet.doc"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ehavior%20Analysis%20Chart.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Behavioral%20Analysis%20Worksheet.do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5%20Whys.do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Causal%20Factors%20&amp;%20Root%20Causes%20Worksheet.doc"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Links/Corrective%20and%20Preventative%20Actions.doc" TargetMode="External"/><Relationship Id="rId2" Type="http://schemas.openxmlformats.org/officeDocument/2006/relationships/hyperlink" Target="Corrective%20and%20Preventative%20Actions.doc"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cenblog.org/the-safety-zone/files/2011/08/Findings_Letter_Yale_13_Apri_11_Investigation_.pdf" TargetMode="External"/><Relationship Id="rId7" Type="http://schemas.openxmlformats.org/officeDocument/2006/relationships/image" Target="../media/image3.png"/><Relationship Id="rId2" Type="http://schemas.openxmlformats.org/officeDocument/2006/relationships/hyperlink" Target="http://www.csb.gov/newsroom/detail.aspx?nid=386" TargetMode="External"/><Relationship Id="rId1" Type="http://schemas.openxmlformats.org/officeDocument/2006/relationships/slideLayout" Target="../slideLayouts/slideLayout2.xml"/><Relationship Id="rId6" Type="http://schemas.openxmlformats.org/officeDocument/2006/relationships/hyperlink" Target="http://pubs.acs.org/isubscribe/journals/cen/87/i31/html/8731sci1.html" TargetMode="External"/><Relationship Id="rId5" Type="http://schemas.openxmlformats.org/officeDocument/2006/relationships/hyperlink" Target="http://cen.acs.org/content/dam/cen/static/pdfs/Article_Assets/90/CalOSHA-report-UCLA.pdf" TargetMode="External"/><Relationship Id="rId4" Type="http://schemas.openxmlformats.org/officeDocument/2006/relationships/hyperlink" Target="http://www.yalealumnimagazine.com/issues/2011_11/lv_dufault.htm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066800" y="3276600"/>
            <a:ext cx="4114800" cy="2143125"/>
          </a:xfrm>
          <a:prstGeom prst="rect">
            <a:avLst/>
          </a:prstGeom>
          <a:noFill/>
          <a:ln w="9525">
            <a:noFill/>
            <a:miter lim="800000"/>
            <a:headEnd/>
            <a:tailEnd/>
          </a:ln>
        </p:spPr>
        <p:txBody>
          <a:bodyPr lIns="92075" tIns="46038" rIns="92075" bIns="46038">
            <a:spAutoFit/>
          </a:bodyPr>
          <a:lstStyle/>
          <a:p>
            <a:pPr>
              <a:spcBef>
                <a:spcPct val="20000"/>
              </a:spcBef>
              <a:buClr>
                <a:schemeClr val="hlink"/>
              </a:buClr>
              <a:buSzPct val="60000"/>
              <a:buFont typeface="Wingdings" pitchFamily="2" charset="2"/>
              <a:buNone/>
              <a:defRPr/>
            </a:pPr>
            <a:endParaRPr lang="en-US" dirty="0"/>
          </a:p>
          <a:p>
            <a:pPr>
              <a:spcBef>
                <a:spcPct val="20000"/>
              </a:spcBef>
              <a:buClr>
                <a:schemeClr val="hlink"/>
              </a:buClr>
              <a:buSzPct val="60000"/>
              <a:defRPr/>
            </a:pPr>
            <a:r>
              <a:rPr lang="en-US" b="1" kern="0" dirty="0">
                <a:latin typeface="+mn-lt"/>
              </a:rPr>
              <a:t>Risk Management and Safety</a:t>
            </a:r>
          </a:p>
          <a:p>
            <a:pPr>
              <a:spcBef>
                <a:spcPct val="20000"/>
              </a:spcBef>
              <a:buClr>
                <a:schemeClr val="hlink"/>
              </a:buClr>
              <a:buSzPct val="60000"/>
              <a:buFont typeface="Wingdings" pitchFamily="2" charset="2"/>
              <a:buNone/>
              <a:defRPr/>
            </a:pPr>
            <a:r>
              <a:rPr lang="en-US" b="1" dirty="0">
                <a:latin typeface="+mn-lt"/>
              </a:rPr>
              <a:t>Camp Auburn Safety Annex</a:t>
            </a:r>
          </a:p>
          <a:p>
            <a:pPr>
              <a:spcBef>
                <a:spcPct val="20000"/>
              </a:spcBef>
              <a:buClr>
                <a:schemeClr val="hlink"/>
              </a:buClr>
              <a:buSzPct val="60000"/>
              <a:buFont typeface="Wingdings" pitchFamily="2" charset="2"/>
              <a:buNone/>
              <a:defRPr/>
            </a:pPr>
            <a:r>
              <a:rPr lang="en-US" b="1" dirty="0">
                <a:latin typeface="+mn-lt"/>
              </a:rPr>
              <a:t>971 Camp Auburn Road</a:t>
            </a:r>
          </a:p>
          <a:p>
            <a:pPr>
              <a:spcBef>
                <a:spcPct val="20000"/>
              </a:spcBef>
              <a:buClr>
                <a:schemeClr val="hlink"/>
              </a:buClr>
              <a:buSzPct val="60000"/>
              <a:buFont typeface="Wingdings" pitchFamily="2" charset="2"/>
              <a:buNone/>
              <a:defRPr/>
            </a:pPr>
            <a:r>
              <a:rPr lang="en-US" b="1" dirty="0">
                <a:latin typeface="+mn-lt"/>
              </a:rPr>
              <a:t>Auburn University, Alabama</a:t>
            </a:r>
          </a:p>
          <a:p>
            <a:pPr>
              <a:spcBef>
                <a:spcPct val="20000"/>
              </a:spcBef>
              <a:buClr>
                <a:schemeClr val="hlink"/>
              </a:buClr>
              <a:buSzPct val="60000"/>
              <a:buFont typeface="Wingdings" pitchFamily="2" charset="2"/>
              <a:buNone/>
              <a:defRPr/>
            </a:pPr>
            <a:endParaRPr lang="en-US" sz="24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41497"/>
            <a:ext cx="1400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05400" y="3788979"/>
            <a:ext cx="457200" cy="369332"/>
          </a:xfrm>
          <a:prstGeom prst="rect">
            <a:avLst/>
          </a:prstGeom>
          <a:noFill/>
        </p:spPr>
        <p:txBody>
          <a:bodyPr wrap="square" rtlCol="0">
            <a:spAutoFit/>
          </a:bodyPr>
          <a:lstStyle/>
          <a:p>
            <a:r>
              <a:rPr lang="en-US" dirty="0" smtClean="0">
                <a:solidFill>
                  <a:schemeClr val="bg1"/>
                </a:solidFill>
              </a:rPr>
              <a:t>AC</a:t>
            </a:r>
            <a:endParaRPr lang="en-US" dirty="0">
              <a:solidFill>
                <a:schemeClr val="bg1"/>
              </a:solidFill>
            </a:endParaRPr>
          </a:p>
        </p:txBody>
      </p:sp>
      <p:sp>
        <p:nvSpPr>
          <p:cNvPr id="7" name="TextBox 6"/>
          <p:cNvSpPr txBox="1"/>
          <p:nvPr/>
        </p:nvSpPr>
        <p:spPr>
          <a:xfrm>
            <a:off x="5435885" y="3730109"/>
            <a:ext cx="1325366" cy="461665"/>
          </a:xfrm>
          <a:prstGeom prst="rect">
            <a:avLst/>
          </a:prstGeom>
          <a:noFill/>
        </p:spPr>
        <p:txBody>
          <a:bodyPr wrap="square" rtlCol="0">
            <a:spAutoFit/>
          </a:bodyPr>
          <a:lstStyle/>
          <a:p>
            <a:r>
              <a:rPr lang="en-US" sz="2400" dirty="0" smtClean="0">
                <a:solidFill>
                  <a:schemeClr val="bg1"/>
                </a:solidFill>
              </a:rPr>
              <a:t>CIDENT</a:t>
            </a:r>
            <a:endParaRPr lang="en-US" sz="2400" dirty="0">
              <a:solidFill>
                <a:schemeClr val="bg1"/>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70897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0"/>
          <p:cNvSpPr>
            <a:spLocks noGrp="1"/>
          </p:cNvSpPr>
          <p:nvPr>
            <p:ph type="sldNum" sz="quarter" idx="12"/>
          </p:nvPr>
        </p:nvSpPr>
        <p:spPr/>
        <p:txBody>
          <a:bodyPr/>
          <a:lstStyle/>
          <a:p>
            <a:fld id="{972D1FEB-E41C-4CBD-9560-34D15E2BD7E6}" type="slidenum">
              <a:rPr lang="en-US" smtClean="0"/>
              <a:t>1</a:t>
            </a:fld>
            <a:endParaRPr lang="en-US" dirty="0"/>
          </a:p>
        </p:txBody>
      </p:sp>
      <p:sp>
        <p:nvSpPr>
          <p:cNvPr id="12" name="TextBox 11"/>
          <p:cNvSpPr txBox="1"/>
          <p:nvPr/>
        </p:nvSpPr>
        <p:spPr>
          <a:xfrm>
            <a:off x="6629400" y="3730109"/>
            <a:ext cx="257175" cy="461665"/>
          </a:xfrm>
          <a:prstGeom prst="rect">
            <a:avLst/>
          </a:prstGeom>
          <a:noFill/>
        </p:spPr>
        <p:txBody>
          <a:bodyPr wrap="square" rtlCol="0">
            <a:spAutoFit/>
          </a:bodyPr>
          <a:lstStyle/>
          <a:p>
            <a:r>
              <a:rPr lang="en-US" sz="2400" dirty="0" smtClean="0">
                <a:solidFill>
                  <a:schemeClr val="bg1"/>
                </a:solidFill>
              </a:rPr>
              <a:t>I</a:t>
            </a:r>
            <a:endParaRPr lang="en-US" sz="2400" dirty="0">
              <a:solidFill>
                <a:schemeClr val="bg1"/>
              </a:solidFill>
            </a:endParaRPr>
          </a:p>
        </p:txBody>
      </p:sp>
      <p:sp>
        <p:nvSpPr>
          <p:cNvPr id="13" name="TextBox 12"/>
          <p:cNvSpPr txBox="1"/>
          <p:nvPr/>
        </p:nvSpPr>
        <p:spPr>
          <a:xfrm>
            <a:off x="6796426" y="3788979"/>
            <a:ext cx="1890374" cy="369332"/>
          </a:xfrm>
          <a:prstGeom prst="rect">
            <a:avLst/>
          </a:prstGeom>
          <a:noFill/>
        </p:spPr>
        <p:txBody>
          <a:bodyPr wrap="square" rtlCol="0">
            <a:spAutoFit/>
          </a:bodyPr>
          <a:lstStyle/>
          <a:p>
            <a:r>
              <a:rPr lang="en-US" dirty="0" smtClean="0">
                <a:solidFill>
                  <a:srgbClr val="002060"/>
                </a:solidFill>
              </a:rPr>
              <a:t>NVESTIGATION</a:t>
            </a:r>
            <a:endParaRPr lang="en-US" dirty="0">
              <a:solidFill>
                <a:srgbClr val="002060"/>
              </a:solidFill>
            </a:endParaRPr>
          </a:p>
        </p:txBody>
      </p:sp>
    </p:spTree>
    <p:extLst>
      <p:ext uri="{BB962C8B-B14F-4D97-AF65-F5344CB8AC3E}">
        <p14:creationId xmlns:p14="http://schemas.microsoft.com/office/powerpoint/2010/main" val="21946800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Management/Process Failure</a:t>
            </a:r>
          </a:p>
          <a:p>
            <a:pPr marL="1027113" indent="-565150">
              <a:buFont typeface="Wingdings" pitchFamily="2" charset="2"/>
              <a:buChar char="q"/>
            </a:pPr>
            <a:r>
              <a:rPr lang="en-US" sz="2400" dirty="0" smtClean="0"/>
              <a:t>Visible </a:t>
            </a:r>
            <a:r>
              <a:rPr lang="en-US" sz="2400" dirty="0"/>
              <a:t>active senior management support for </a:t>
            </a:r>
            <a:r>
              <a:rPr lang="en-US" sz="2400" dirty="0" smtClean="0"/>
              <a:t>         safety</a:t>
            </a:r>
            <a:endParaRPr lang="en-US" sz="2400" dirty="0"/>
          </a:p>
          <a:p>
            <a:pPr marL="914400" indent="-452438">
              <a:buFont typeface="Wingdings" pitchFamily="2" charset="2"/>
              <a:buChar char="q"/>
            </a:pPr>
            <a:r>
              <a:rPr lang="en-US" sz="2400" dirty="0"/>
              <a:t> Safety policies</a:t>
            </a:r>
          </a:p>
          <a:p>
            <a:pPr marL="914400" indent="-452438">
              <a:buFont typeface="Wingdings" pitchFamily="2" charset="2"/>
              <a:buChar char="q"/>
            </a:pPr>
            <a:r>
              <a:rPr lang="en-US" sz="2400" dirty="0"/>
              <a:t> Enforcement of safety policies</a:t>
            </a:r>
          </a:p>
          <a:p>
            <a:pPr marL="914400" indent="-452438">
              <a:buFont typeface="Wingdings" pitchFamily="2" charset="2"/>
              <a:buChar char="q"/>
            </a:pPr>
            <a:r>
              <a:rPr lang="en-US" sz="2400" dirty="0"/>
              <a:t> Adequate supervision</a:t>
            </a:r>
          </a:p>
          <a:p>
            <a:pPr marL="914400" indent="-452438">
              <a:buFont typeface="Wingdings" pitchFamily="2" charset="2"/>
              <a:buChar char="q"/>
            </a:pPr>
            <a:r>
              <a:rPr lang="en-US" sz="2400" dirty="0"/>
              <a:t> Knowledge of hazards</a:t>
            </a:r>
          </a:p>
          <a:p>
            <a:pPr marL="914400" indent="-452438">
              <a:buFont typeface="Wingdings" pitchFamily="2" charset="2"/>
              <a:buChar char="q"/>
            </a:pPr>
            <a:r>
              <a:rPr lang="en-US" sz="2400" dirty="0"/>
              <a:t> Hazard corrective action</a:t>
            </a:r>
          </a:p>
          <a:p>
            <a:pPr marL="914400" indent="-452438">
              <a:buFont typeface="Wingdings" pitchFamily="2" charset="2"/>
              <a:buChar char="q"/>
            </a:pPr>
            <a:r>
              <a:rPr lang="en-US" sz="2400" dirty="0"/>
              <a:t> Preventive maintenance</a:t>
            </a:r>
          </a:p>
          <a:p>
            <a:pPr marL="914400" indent="-452438">
              <a:buFont typeface="Wingdings" pitchFamily="2" charset="2"/>
              <a:buChar char="q"/>
            </a:pPr>
            <a:r>
              <a:rPr lang="en-US" sz="2400" dirty="0"/>
              <a:t> Regular audits</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10</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Causes and Contributing Factors of Accidents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20720"/>
            <a:ext cx="1733550" cy="248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2960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Should Perform the</a:t>
            </a:r>
            <a:br>
              <a:rPr lang="en-US" dirty="0"/>
            </a:br>
            <a:r>
              <a:rPr lang="en-US" dirty="0"/>
              <a:t>Accident Investigation?</a:t>
            </a:r>
          </a:p>
        </p:txBody>
      </p:sp>
      <p:sp>
        <p:nvSpPr>
          <p:cNvPr id="3" name="Content Placeholder 2"/>
          <p:cNvSpPr>
            <a:spLocks noGrp="1"/>
          </p:cNvSpPr>
          <p:nvPr>
            <p:ph idx="1"/>
          </p:nvPr>
        </p:nvSpPr>
        <p:spPr/>
        <p:txBody>
          <a:bodyPr/>
          <a:lstStyle/>
          <a:p>
            <a:r>
              <a:rPr lang="en-US" sz="2400" dirty="0" smtClean="0"/>
              <a:t>Supervisor</a:t>
            </a:r>
          </a:p>
          <a:p>
            <a:pPr marL="914400" indent="-452438">
              <a:buFont typeface="Wingdings" pitchFamily="2" charset="2"/>
              <a:buChar char="q"/>
            </a:pPr>
            <a:r>
              <a:rPr lang="en-US" sz="2400" dirty="0"/>
              <a:t>Minor accidents </a:t>
            </a:r>
          </a:p>
          <a:p>
            <a:pPr marL="914400" indent="-452438">
              <a:buFont typeface="Wingdings" pitchFamily="2" charset="2"/>
              <a:buChar char="q"/>
            </a:pPr>
            <a:r>
              <a:rPr lang="en-US" sz="2400" dirty="0"/>
              <a:t>Near </a:t>
            </a:r>
            <a:r>
              <a:rPr lang="en-US" sz="2400" dirty="0" smtClean="0"/>
              <a:t>Misses</a:t>
            </a:r>
          </a:p>
          <a:p>
            <a:pPr marL="914400" indent="-452438">
              <a:buFont typeface="Wingdings" pitchFamily="2" charset="2"/>
              <a:buChar char="q"/>
            </a:pPr>
            <a:r>
              <a:rPr lang="en-US" sz="2400" dirty="0" smtClean="0"/>
              <a:t>Trends i.e., slip, trips, and falls</a:t>
            </a:r>
            <a:endParaRPr lang="en-US" sz="2400" dirty="0"/>
          </a:p>
          <a:p>
            <a:r>
              <a:rPr lang="en-US" sz="2400" dirty="0" smtClean="0"/>
              <a:t>RMS</a:t>
            </a:r>
          </a:p>
          <a:p>
            <a:pPr marL="919162" indent="-457200">
              <a:buFont typeface="Wingdings" pitchFamily="2" charset="2"/>
              <a:buChar char="q"/>
            </a:pPr>
            <a:r>
              <a:rPr lang="en-US" sz="2400" dirty="0" smtClean="0"/>
              <a:t>Serious accidents</a:t>
            </a:r>
          </a:p>
          <a:p>
            <a:pPr marL="919162" indent="-457200">
              <a:buFont typeface="Wingdings" pitchFamily="2" charset="2"/>
              <a:buChar char="q"/>
            </a:pPr>
            <a:r>
              <a:rPr lang="en-US" sz="2400" dirty="0" smtClean="0"/>
              <a:t>Trends i.e., struck by</a:t>
            </a:r>
            <a:endParaRPr lang="en-US" sz="2400" dirty="0"/>
          </a:p>
          <a:p>
            <a:pPr marL="461962" indent="0">
              <a:buNone/>
            </a:pPr>
            <a:endParaRPr lang="en-US" dirty="0" smtClean="0"/>
          </a:p>
        </p:txBody>
      </p:sp>
      <p:sp>
        <p:nvSpPr>
          <p:cNvPr id="4" name="Slide Number Placeholder 3"/>
          <p:cNvSpPr>
            <a:spLocks noGrp="1"/>
          </p:cNvSpPr>
          <p:nvPr>
            <p:ph type="sldNum" sz="quarter" idx="12"/>
          </p:nvPr>
        </p:nvSpPr>
        <p:spPr/>
        <p:txBody>
          <a:bodyPr/>
          <a:lstStyle/>
          <a:p>
            <a:fld id="{972D1FEB-E41C-4CBD-9560-34D15E2BD7E6}" type="slidenum">
              <a:rPr lang="en-US" smtClean="0"/>
              <a:t>11</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40103961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Purpose of Accident Investigation</a:t>
            </a:r>
          </a:p>
        </p:txBody>
      </p:sp>
      <p:sp>
        <p:nvSpPr>
          <p:cNvPr id="3" name="Content Placeholder 2"/>
          <p:cNvSpPr>
            <a:spLocks noGrp="1"/>
          </p:cNvSpPr>
          <p:nvPr>
            <p:ph idx="1"/>
          </p:nvPr>
        </p:nvSpPr>
        <p:spPr/>
        <p:txBody>
          <a:bodyPr/>
          <a:lstStyle/>
          <a:p>
            <a:r>
              <a:rPr lang="en-US" sz="2400" dirty="0"/>
              <a:t>Determine the sequences of events leading to failure.</a:t>
            </a:r>
          </a:p>
          <a:p>
            <a:r>
              <a:rPr lang="en-US" sz="2400" dirty="0"/>
              <a:t>Identify the cause of the accident.</a:t>
            </a:r>
          </a:p>
          <a:p>
            <a:r>
              <a:rPr lang="en-US" sz="2400" dirty="0"/>
              <a:t>Find methods to prevent accident from recurring</a:t>
            </a:r>
            <a:r>
              <a:rPr lang="en-US" sz="2400" dirty="0" smtClean="0"/>
              <a:t>.</a:t>
            </a:r>
          </a:p>
          <a:p>
            <a:endParaRPr lang="en-US" sz="2800" dirty="0"/>
          </a:p>
          <a:p>
            <a:pPr marL="0" indent="0" algn="ctr">
              <a:buNone/>
            </a:pPr>
            <a:r>
              <a:rPr lang="en-US" sz="2800" dirty="0" smtClean="0">
                <a:solidFill>
                  <a:srgbClr val="FF0000"/>
                </a:solidFill>
              </a:rPr>
              <a:t>Investigation </a:t>
            </a:r>
            <a:r>
              <a:rPr lang="en-US" sz="2800" dirty="0">
                <a:solidFill>
                  <a:srgbClr val="FF0000"/>
                </a:solidFill>
              </a:rPr>
              <a:t>is not intended to place blame.</a:t>
            </a:r>
          </a:p>
          <a:p>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12</a:t>
            </a:fld>
            <a:endParaRPr lang="en-US" dirty="0"/>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9005609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 Prepared</a:t>
            </a:r>
            <a:endParaRPr lang="en-US" dirty="0"/>
          </a:p>
        </p:txBody>
      </p:sp>
      <p:sp>
        <p:nvSpPr>
          <p:cNvPr id="3" name="Content Placeholder 2"/>
          <p:cNvSpPr>
            <a:spLocks noGrp="1"/>
          </p:cNvSpPr>
          <p:nvPr>
            <p:ph idx="1"/>
          </p:nvPr>
        </p:nvSpPr>
        <p:spPr/>
        <p:txBody>
          <a:bodyPr/>
          <a:lstStyle/>
          <a:p>
            <a:r>
              <a:rPr lang="en-US" sz="2400" dirty="0"/>
              <a:t>Accident Investigation </a:t>
            </a:r>
            <a:r>
              <a:rPr lang="en-US" sz="2400" dirty="0" smtClean="0"/>
              <a:t>Kit - Preparing </a:t>
            </a:r>
            <a:r>
              <a:rPr lang="en-US" sz="2400" dirty="0"/>
              <a:t>a kit of necessary forms and tools will help you be more effective once your investigation begins.  Keep the kit where it is easily accessed.</a:t>
            </a:r>
          </a:p>
          <a:p>
            <a:pPr marL="914400" indent="-452438">
              <a:buFont typeface="Wingdings" pitchFamily="2" charset="2"/>
              <a:buChar char="q"/>
            </a:pPr>
            <a:r>
              <a:rPr lang="en-US" sz="2400" dirty="0" smtClean="0"/>
              <a:t>Accident </a:t>
            </a:r>
            <a:r>
              <a:rPr lang="en-US" sz="2400" dirty="0"/>
              <a:t>investigation forms </a:t>
            </a:r>
          </a:p>
          <a:p>
            <a:pPr marL="914400" indent="-452438">
              <a:buFont typeface="Wingdings" pitchFamily="2" charset="2"/>
              <a:buChar char="q"/>
            </a:pPr>
            <a:r>
              <a:rPr lang="en-US" sz="2400" dirty="0"/>
              <a:t>A</a:t>
            </a:r>
            <a:r>
              <a:rPr lang="en-US" sz="2400" dirty="0" smtClean="0"/>
              <a:t>ccident </a:t>
            </a:r>
            <a:r>
              <a:rPr lang="en-US" sz="2400" dirty="0"/>
              <a:t>Statements </a:t>
            </a:r>
          </a:p>
          <a:p>
            <a:pPr marL="914400" indent="-452438">
              <a:buFont typeface="Wingdings" pitchFamily="2" charset="2"/>
              <a:buChar char="q"/>
            </a:pPr>
            <a:r>
              <a:rPr lang="en-US" sz="2400" dirty="0" smtClean="0"/>
              <a:t>Interview </a:t>
            </a:r>
            <a:r>
              <a:rPr lang="en-US" sz="2400" dirty="0"/>
              <a:t>Question forms </a:t>
            </a:r>
          </a:p>
          <a:p>
            <a:pPr marL="914400" indent="-452438">
              <a:buFont typeface="Wingdings" pitchFamily="2" charset="2"/>
              <a:buChar char="q"/>
            </a:pPr>
            <a:r>
              <a:rPr lang="en-US" sz="2400" dirty="0" smtClean="0"/>
              <a:t>Graph </a:t>
            </a:r>
            <a:r>
              <a:rPr lang="en-US" sz="2400" dirty="0"/>
              <a:t>Paper </a:t>
            </a:r>
          </a:p>
          <a:p>
            <a:pPr marL="914400" indent="-452438">
              <a:buFont typeface="Wingdings" pitchFamily="2" charset="2"/>
              <a:buChar char="q"/>
            </a:pPr>
            <a:r>
              <a:rPr lang="en-US" sz="2400" dirty="0" smtClean="0"/>
              <a:t>Other </a:t>
            </a:r>
            <a:r>
              <a:rPr lang="en-US" sz="2400" dirty="0"/>
              <a:t>forms and worksheets, as applicable (or can be accessed online when needed) </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13</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1560129"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0658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Font typeface="Wingdings" pitchFamily="2" charset="2"/>
              <a:buChar char="q"/>
            </a:pPr>
            <a:r>
              <a:rPr lang="en-US" sz="2400" dirty="0"/>
              <a:t>Barricade tape </a:t>
            </a:r>
          </a:p>
          <a:p>
            <a:pPr>
              <a:buFont typeface="Wingdings" pitchFamily="2" charset="2"/>
              <a:buChar char="q"/>
            </a:pPr>
            <a:r>
              <a:rPr lang="en-US" sz="2400" dirty="0"/>
              <a:t>Camera </a:t>
            </a:r>
          </a:p>
          <a:p>
            <a:pPr>
              <a:buFont typeface="Wingdings" pitchFamily="2" charset="2"/>
              <a:buChar char="q"/>
            </a:pPr>
            <a:r>
              <a:rPr lang="en-US" sz="2400" dirty="0"/>
              <a:t>Flashlight </a:t>
            </a:r>
          </a:p>
          <a:p>
            <a:pPr>
              <a:buFont typeface="Wingdings" pitchFamily="2" charset="2"/>
              <a:buChar char="q"/>
            </a:pPr>
            <a:r>
              <a:rPr lang="en-US" sz="2400" dirty="0"/>
              <a:t>Pens/pencils </a:t>
            </a:r>
          </a:p>
          <a:p>
            <a:pPr>
              <a:buFont typeface="Wingdings" pitchFamily="2" charset="2"/>
              <a:buChar char="q"/>
            </a:pPr>
            <a:r>
              <a:rPr lang="en-US" sz="2400" dirty="0"/>
              <a:t>Rubber gloves </a:t>
            </a:r>
          </a:p>
          <a:p>
            <a:pPr>
              <a:buFont typeface="Wingdings" pitchFamily="2" charset="2"/>
              <a:buChar char="q"/>
            </a:pPr>
            <a:r>
              <a:rPr lang="en-US" sz="2400" dirty="0"/>
              <a:t>Sample bags or containers with labels </a:t>
            </a:r>
          </a:p>
          <a:p>
            <a:pPr>
              <a:buFont typeface="Wingdings" pitchFamily="2" charset="2"/>
              <a:buChar char="q"/>
            </a:pPr>
            <a:r>
              <a:rPr lang="en-US" sz="2400" dirty="0"/>
              <a:t>Tape measure </a:t>
            </a:r>
          </a:p>
          <a:p>
            <a:pPr>
              <a:buFont typeface="Wingdings" pitchFamily="2" charset="2"/>
              <a:buChar char="q"/>
            </a:pPr>
            <a:r>
              <a:rPr lang="en-US" sz="2400" dirty="0"/>
              <a:t>Personal protective equipment </a:t>
            </a:r>
          </a:p>
          <a:p>
            <a:pPr marL="0" indent="0">
              <a:buNone/>
            </a:pPr>
            <a:endParaRPr lang="en-US" dirty="0"/>
          </a:p>
        </p:txBody>
      </p:sp>
      <p:sp>
        <p:nvSpPr>
          <p:cNvPr id="4" name="Content Placeholder 3"/>
          <p:cNvSpPr>
            <a:spLocks noGrp="1"/>
          </p:cNvSpPr>
          <p:nvPr>
            <p:ph sz="half" idx="2"/>
          </p:nvPr>
        </p:nvSpPr>
        <p:spPr/>
        <p:txBody>
          <a:bodyPr/>
          <a:lstStyle/>
          <a:p>
            <a:pPr>
              <a:buFont typeface="Wingdings" pitchFamily="2" charset="2"/>
              <a:buChar char="q"/>
            </a:pPr>
            <a:r>
              <a:rPr lang="en-US" sz="2400" dirty="0"/>
              <a:t>Safety glasses </a:t>
            </a:r>
          </a:p>
          <a:p>
            <a:pPr>
              <a:buFont typeface="Wingdings" pitchFamily="2" charset="2"/>
              <a:buChar char="q"/>
            </a:pPr>
            <a:r>
              <a:rPr lang="en-US" sz="2400" dirty="0"/>
              <a:t>Hearing protection </a:t>
            </a:r>
          </a:p>
          <a:p>
            <a:pPr>
              <a:buFont typeface="Wingdings" pitchFamily="2" charset="2"/>
              <a:buChar char="q"/>
            </a:pPr>
            <a:r>
              <a:rPr lang="en-US" sz="2400" dirty="0"/>
              <a:t>Gloves </a:t>
            </a:r>
          </a:p>
          <a:p>
            <a:pPr>
              <a:buFont typeface="Wingdings" pitchFamily="2" charset="2"/>
              <a:buChar char="q"/>
            </a:pPr>
            <a:r>
              <a:rPr lang="en-US" sz="2400" dirty="0"/>
              <a:t>Steel-toed shoes (dependent upon location) </a:t>
            </a:r>
          </a:p>
          <a:p>
            <a:pPr>
              <a:buFont typeface="Wingdings" pitchFamily="2" charset="2"/>
              <a:buChar char="q"/>
            </a:pPr>
            <a:r>
              <a:rPr lang="en-US" sz="2400" dirty="0"/>
              <a:t>Hard hat (dependent upon location) </a:t>
            </a:r>
          </a:p>
          <a:p>
            <a:pPr>
              <a:buFont typeface="Wingdings" pitchFamily="2" charset="2"/>
              <a:buChar char="q"/>
            </a:pPr>
            <a:r>
              <a:rPr lang="en-US" sz="2400" dirty="0"/>
              <a:t>Coveralls</a:t>
            </a:r>
          </a:p>
          <a:p>
            <a:pPr marL="0" indent="0">
              <a:buNone/>
            </a:pPr>
            <a:endParaRPr lang="en-US" dirty="0"/>
          </a:p>
        </p:txBody>
      </p:sp>
      <p:sp>
        <p:nvSpPr>
          <p:cNvPr id="5" name="Slide Number Placeholder 4"/>
          <p:cNvSpPr>
            <a:spLocks noGrp="1"/>
          </p:cNvSpPr>
          <p:nvPr>
            <p:ph type="sldNum" sz="quarter" idx="12"/>
          </p:nvPr>
        </p:nvSpPr>
        <p:spPr/>
        <p:txBody>
          <a:bodyPr/>
          <a:lstStyle/>
          <a:p>
            <a:fld id="{972D1FEB-E41C-4CBD-9560-34D15E2BD7E6}" type="slidenum">
              <a:rPr lang="en-US" smtClean="0"/>
              <a:t>14</a:t>
            </a:fld>
            <a:endParaRPr lang="en-US" dirty="0"/>
          </a:p>
        </p:txBody>
      </p:sp>
      <p:sp>
        <p:nvSpPr>
          <p:cNvPr id="6" name="Title 1"/>
          <p:cNvSpPr>
            <a:spLocks noGrp="1"/>
          </p:cNvSpPr>
          <p:nvPr>
            <p:ph type="title"/>
          </p:nvPr>
        </p:nvSpPr>
        <p:spPr>
          <a:xfrm>
            <a:off x="1066800" y="304800"/>
            <a:ext cx="7543800" cy="1431925"/>
          </a:xfrm>
        </p:spPr>
        <p:txBody>
          <a:bodyPr/>
          <a:lstStyle/>
          <a:p>
            <a:pPr algn="ctr"/>
            <a:r>
              <a:rPr lang="en-US" dirty="0" smtClean="0"/>
              <a:t>Be Prepared</a:t>
            </a:r>
            <a:endParaRPr lang="en-US" dirty="0"/>
          </a:p>
        </p:txBody>
      </p:sp>
      <p:pic>
        <p:nvPicPr>
          <p:cNvPr id="7"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7362244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Initial Response </a:t>
            </a:r>
            <a:br>
              <a:rPr lang="en-US" dirty="0" smtClean="0"/>
            </a:br>
            <a:r>
              <a:rPr lang="en-US" dirty="0" smtClean="0"/>
              <a:t>(Serious Accident)</a:t>
            </a:r>
            <a:endParaRPr lang="en-US" dirty="0"/>
          </a:p>
        </p:txBody>
      </p:sp>
      <p:sp>
        <p:nvSpPr>
          <p:cNvPr id="3" name="Content Placeholder 2"/>
          <p:cNvSpPr>
            <a:spLocks noGrp="1"/>
          </p:cNvSpPr>
          <p:nvPr>
            <p:ph idx="1"/>
          </p:nvPr>
        </p:nvSpPr>
        <p:spPr/>
        <p:txBody>
          <a:bodyPr/>
          <a:lstStyle/>
          <a:p>
            <a:r>
              <a:rPr lang="en-US" sz="2400" dirty="0" smtClean="0"/>
              <a:t>Get </a:t>
            </a:r>
            <a:r>
              <a:rPr lang="en-US" sz="2400" dirty="0"/>
              <a:t>the first aid kit and assist the victim following accepted standards of care, if trained to do so. Otherwise, wait for emergency medical services to arrive. </a:t>
            </a:r>
          </a:p>
          <a:p>
            <a:r>
              <a:rPr lang="en-US" sz="2400" dirty="0" smtClean="0"/>
              <a:t>Do </a:t>
            </a:r>
            <a:r>
              <a:rPr lang="en-US" sz="2400" dirty="0"/>
              <a:t>not move the victim unless it is absolutely necessary (e.g. the building is on fire, there are hazardous fumes in the area, etc.)  </a:t>
            </a:r>
          </a:p>
          <a:p>
            <a:r>
              <a:rPr lang="en-US" sz="2400" dirty="0" smtClean="0"/>
              <a:t>Turn </a:t>
            </a:r>
            <a:r>
              <a:rPr lang="en-US" sz="2400" dirty="0"/>
              <a:t>off any equipment or power switches that need to be turned off. </a:t>
            </a:r>
            <a:endParaRPr lang="en-US" sz="2400" dirty="0" smtClean="0"/>
          </a:p>
          <a:p>
            <a:r>
              <a:rPr lang="en-US" sz="2400" dirty="0" smtClean="0"/>
              <a:t>Do </a:t>
            </a:r>
            <a:r>
              <a:rPr lang="en-US" sz="2400" dirty="0"/>
              <a:t>not move anything in the area.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15</a:t>
            </a:fld>
            <a:endParaRPr lang="en-US" dirty="0"/>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9188493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Make a note of the people involved that will need to be interviewed later. </a:t>
            </a:r>
          </a:p>
          <a:p>
            <a:r>
              <a:rPr lang="en-US" sz="2400" dirty="0"/>
              <a:t>Use barricade tape or other means to block off the area. </a:t>
            </a:r>
          </a:p>
          <a:p>
            <a:r>
              <a:rPr lang="en-US" sz="2400" dirty="0"/>
              <a:t>Notify your departmental safety representative, management, and RMS at 844-4870. </a:t>
            </a:r>
          </a:p>
          <a:p>
            <a:r>
              <a:rPr lang="en-US" sz="2400" dirty="0"/>
              <a:t>Employees and students should be directed to return to work to reduce interference with rescue workers and to prevent secondary accidents. </a:t>
            </a:r>
          </a:p>
          <a:p>
            <a:r>
              <a:rPr lang="en-US" sz="2400" dirty="0"/>
              <a:t>Make sure an </a:t>
            </a:r>
            <a:r>
              <a:rPr lang="en-US" sz="2400" dirty="0">
                <a:hlinkClick r:id="rId2"/>
              </a:rPr>
              <a:t>On the Job Injury Claim</a:t>
            </a:r>
            <a:r>
              <a:rPr lang="en-US" sz="2400" dirty="0"/>
              <a:t> is completed and filed.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16</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
        <p:nvSpPr>
          <p:cNvPr id="7" name="Title 1"/>
          <p:cNvSpPr>
            <a:spLocks noGrp="1"/>
          </p:cNvSpPr>
          <p:nvPr>
            <p:ph type="title"/>
          </p:nvPr>
        </p:nvSpPr>
        <p:spPr>
          <a:xfrm>
            <a:off x="1066800" y="304800"/>
            <a:ext cx="7543800" cy="1431925"/>
          </a:xfrm>
        </p:spPr>
        <p:txBody>
          <a:bodyPr/>
          <a:lstStyle/>
          <a:p>
            <a:pPr algn="ctr"/>
            <a:r>
              <a:rPr lang="en-US" dirty="0" smtClean="0"/>
              <a:t>Initial Response </a:t>
            </a:r>
            <a:br>
              <a:rPr lang="en-US" dirty="0" smtClean="0"/>
            </a:br>
            <a:r>
              <a:rPr lang="en-US" dirty="0" smtClean="0"/>
              <a:t>(Serious Accident)</a:t>
            </a:r>
            <a:endParaRPr lang="en-US" dirty="0"/>
          </a:p>
        </p:txBody>
      </p:sp>
    </p:spTree>
    <p:extLst>
      <p:ext uri="{BB962C8B-B14F-4D97-AF65-F5344CB8AC3E}">
        <p14:creationId xmlns:p14="http://schemas.microsoft.com/office/powerpoint/2010/main" val="17948723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Get </a:t>
            </a:r>
            <a:r>
              <a:rPr lang="en-US" sz="2000" dirty="0"/>
              <a:t>the first aid kit and assist the victim following accepted standards of care, if required.</a:t>
            </a:r>
          </a:p>
          <a:p>
            <a:r>
              <a:rPr lang="en-US" sz="2000" dirty="0" smtClean="0"/>
              <a:t>Turn </a:t>
            </a:r>
            <a:r>
              <a:rPr lang="en-US" sz="2000" dirty="0"/>
              <a:t>off any equipment or power switches that need to be turned off. Do not move anything in the area.</a:t>
            </a:r>
          </a:p>
          <a:p>
            <a:r>
              <a:rPr lang="en-US" sz="2000" dirty="0" smtClean="0"/>
              <a:t>Make </a:t>
            </a:r>
            <a:r>
              <a:rPr lang="en-US" sz="2000" dirty="0"/>
              <a:t>a note of the people involved that you will want to interview later.</a:t>
            </a:r>
          </a:p>
          <a:p>
            <a:r>
              <a:rPr lang="en-US" sz="2000" dirty="0" smtClean="0"/>
              <a:t>Notify </a:t>
            </a:r>
            <a:r>
              <a:rPr lang="en-US" sz="2000" dirty="0"/>
              <a:t>your departmental safety representative and management.</a:t>
            </a:r>
          </a:p>
          <a:p>
            <a:r>
              <a:rPr lang="en-US" sz="2000" dirty="0" smtClean="0"/>
              <a:t>Get </a:t>
            </a:r>
            <a:r>
              <a:rPr lang="en-US" sz="2000" dirty="0"/>
              <a:t>your accident investigation kit and begin your investigation.</a:t>
            </a:r>
          </a:p>
          <a:p>
            <a:r>
              <a:rPr lang="en-US" sz="2000" dirty="0" smtClean="0"/>
              <a:t>Make </a:t>
            </a:r>
            <a:r>
              <a:rPr lang="en-US" sz="2000" dirty="0"/>
              <a:t>sure an On the Job Injury Claim is completed and filed.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17</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smtClean="0"/>
              <a:t>Initial Response </a:t>
            </a:r>
            <a:br>
              <a:rPr lang="en-US" dirty="0" smtClean="0"/>
            </a:br>
            <a:r>
              <a:rPr lang="en-US" dirty="0" smtClean="0"/>
              <a:t>(Minor Accident)</a:t>
            </a:r>
            <a:endParaRPr lang="en-US" dirty="0"/>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9661098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Principal Questions to </a:t>
            </a:r>
            <a:r>
              <a:rPr lang="en-US" dirty="0"/>
              <a:t>b</a:t>
            </a:r>
            <a:r>
              <a:rPr lang="en-US" dirty="0" smtClean="0"/>
              <a:t>e Answered</a:t>
            </a: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4296"/>
            <a:ext cx="5500071"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509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sz="2400" dirty="0" smtClean="0"/>
              <a:t>  </a:t>
            </a:r>
          </a:p>
          <a:p>
            <a:pPr marL="509588" indent="-509588"/>
            <a:r>
              <a:rPr lang="en-US" sz="2400" dirty="0" smtClean="0"/>
              <a:t>Who </a:t>
            </a:r>
            <a:r>
              <a:rPr lang="en-US" sz="2400" dirty="0"/>
              <a:t>was working with him/her?</a:t>
            </a:r>
          </a:p>
          <a:p>
            <a:r>
              <a:rPr lang="en-US" sz="2400" dirty="0"/>
              <a:t>  Who else witnessed the accident?</a:t>
            </a:r>
          </a:p>
          <a:p>
            <a:pPr marL="574675" indent="-574675"/>
            <a:r>
              <a:rPr lang="en-US" sz="2400" dirty="0" smtClean="0"/>
              <a:t>Who </a:t>
            </a:r>
            <a:r>
              <a:rPr lang="en-US" sz="2400" dirty="0"/>
              <a:t>else was involved in the </a:t>
            </a:r>
            <a:r>
              <a:rPr lang="en-US" sz="2400" dirty="0" smtClean="0"/>
              <a:t> accident</a:t>
            </a:r>
            <a:r>
              <a:rPr lang="en-US" sz="2400" dirty="0"/>
              <a:t>?</a:t>
            </a:r>
          </a:p>
          <a:p>
            <a:pPr marL="574675" indent="-574675"/>
            <a:r>
              <a:rPr lang="en-US" sz="2400" dirty="0" smtClean="0"/>
              <a:t>Who </a:t>
            </a:r>
            <a:r>
              <a:rPr lang="en-US" sz="2400" dirty="0"/>
              <a:t>is the employee's immediate supervisor?</a:t>
            </a:r>
          </a:p>
          <a:p>
            <a:pPr marL="574675" indent="-574675"/>
            <a:r>
              <a:rPr lang="en-US" sz="2400" dirty="0" smtClean="0"/>
              <a:t>Who </a:t>
            </a:r>
            <a:r>
              <a:rPr lang="en-US" sz="2400" dirty="0"/>
              <a:t>rendered first aid or medical treatment?</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19</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426032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an Accident</a:t>
            </a:r>
            <a:endParaRPr lang="en-US" dirty="0"/>
          </a:p>
        </p:txBody>
      </p:sp>
      <p:sp>
        <p:nvSpPr>
          <p:cNvPr id="3" name="Content Placeholder 2"/>
          <p:cNvSpPr>
            <a:spLocks noGrp="1"/>
          </p:cNvSpPr>
          <p:nvPr>
            <p:ph idx="1"/>
          </p:nvPr>
        </p:nvSpPr>
        <p:spPr/>
        <p:txBody>
          <a:bodyPr/>
          <a:lstStyle/>
          <a:p>
            <a:r>
              <a:rPr lang="en-US" sz="2400" dirty="0"/>
              <a:t>An unintended happening, mishap.</a:t>
            </a:r>
          </a:p>
          <a:p>
            <a:r>
              <a:rPr lang="en-US" sz="2400" dirty="0"/>
              <a:t>Most often an accident is any unplanned event that results in personal injury or in property damage.</a:t>
            </a:r>
          </a:p>
          <a:p>
            <a:r>
              <a:rPr lang="en-US" sz="2400" dirty="0"/>
              <a:t>The failure of people, equipment, supplies or surroundings to behave or react as expected causes most accidents.</a:t>
            </a:r>
          </a:p>
          <a:p>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
        <p:nvSpPr>
          <p:cNvPr id="7" name="Slide Number Placeholder 6"/>
          <p:cNvSpPr>
            <a:spLocks noGrp="1"/>
          </p:cNvSpPr>
          <p:nvPr>
            <p:ph type="sldNum" sz="quarter" idx="12"/>
          </p:nvPr>
        </p:nvSpPr>
        <p:spPr/>
        <p:txBody>
          <a:bodyPr/>
          <a:lstStyle/>
          <a:p>
            <a:fld id="{972D1FEB-E41C-4CBD-9560-34D15E2BD7E6}" type="slidenum">
              <a:rPr lang="en-US" smtClean="0"/>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267200"/>
            <a:ext cx="2981325" cy="206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0857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  What </a:t>
            </a:r>
            <a:r>
              <a:rPr lang="en-US" sz="2400" dirty="0"/>
              <a:t>was the injured employee’s explanation?</a:t>
            </a:r>
          </a:p>
          <a:p>
            <a:r>
              <a:rPr lang="en-US" sz="2400" dirty="0"/>
              <a:t>  What were they doing at the time of the accident?</a:t>
            </a:r>
          </a:p>
          <a:p>
            <a:r>
              <a:rPr lang="en-US" sz="2400" dirty="0"/>
              <a:t>  What was the position at the time of the accident?</a:t>
            </a:r>
          </a:p>
          <a:p>
            <a:r>
              <a:rPr lang="en-US" sz="2400" dirty="0"/>
              <a:t>  What is the exact nature of the injury?</a:t>
            </a:r>
          </a:p>
          <a:p>
            <a:r>
              <a:rPr lang="en-US" sz="2400" dirty="0"/>
              <a:t>  What operation was being performed?</a:t>
            </a:r>
          </a:p>
          <a:p>
            <a:r>
              <a:rPr lang="en-US" sz="2400" dirty="0"/>
              <a:t>  What materials were being used?</a:t>
            </a:r>
          </a:p>
          <a:p>
            <a:r>
              <a:rPr lang="en-US" sz="2400" dirty="0"/>
              <a:t>  What safe-work procedures were provided?</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20</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9271639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  What </a:t>
            </a:r>
            <a:r>
              <a:rPr lang="en-US" sz="2400" dirty="0"/>
              <a:t>personal protective equipment was used?</a:t>
            </a:r>
          </a:p>
          <a:p>
            <a:r>
              <a:rPr lang="en-US" sz="2400" dirty="0"/>
              <a:t>  What PPE was required?</a:t>
            </a:r>
          </a:p>
          <a:p>
            <a:r>
              <a:rPr lang="en-US" sz="2400" dirty="0"/>
              <a:t>  What elements could have contributed?</a:t>
            </a:r>
          </a:p>
          <a:p>
            <a:r>
              <a:rPr lang="en-US" sz="2400" dirty="0"/>
              <a:t>  What guards were available but not used?</a:t>
            </a:r>
          </a:p>
          <a:p>
            <a:r>
              <a:rPr lang="en-US" sz="2400" dirty="0"/>
              <a:t>  What environmental conditions contributed?</a:t>
            </a:r>
          </a:p>
          <a:p>
            <a:r>
              <a:rPr lang="en-US" sz="2400" dirty="0"/>
              <a:t>  What related safety procedures need revision?</a:t>
            </a:r>
          </a:p>
          <a:p>
            <a:pPr marL="514350" indent="-514350"/>
            <a:r>
              <a:rPr lang="en-US" sz="2400" dirty="0" smtClean="0"/>
              <a:t>What hours were </a:t>
            </a:r>
            <a:r>
              <a:rPr lang="en-US" sz="2400" dirty="0"/>
              <a:t>the </a:t>
            </a:r>
            <a:r>
              <a:rPr lang="en-US" sz="2400" dirty="0" smtClean="0"/>
              <a:t>employee or student  </a:t>
            </a:r>
            <a:r>
              <a:rPr lang="en-US" sz="2400" dirty="0"/>
              <a:t>working?</a:t>
            </a:r>
          </a:p>
          <a:p>
            <a:r>
              <a:rPr lang="en-US" sz="2400" dirty="0"/>
              <a:t>  What ergonomic factors were involved? </a:t>
            </a:r>
          </a:p>
        </p:txBody>
      </p:sp>
      <p:sp>
        <p:nvSpPr>
          <p:cNvPr id="4" name="Slide Number Placeholder 3"/>
          <p:cNvSpPr>
            <a:spLocks noGrp="1"/>
          </p:cNvSpPr>
          <p:nvPr>
            <p:ph type="sldNum" sz="quarter" idx="12"/>
          </p:nvPr>
        </p:nvSpPr>
        <p:spPr/>
        <p:txBody>
          <a:bodyPr/>
          <a:lstStyle/>
          <a:p>
            <a:fld id="{972D1FEB-E41C-4CBD-9560-34D15E2BD7E6}" type="slidenum">
              <a:rPr lang="en-US" smtClean="0"/>
              <a:t>21</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WHAT</a:t>
            </a:r>
            <a:r>
              <a:rPr lang="en-US" dirty="0" smtClean="0"/>
              <a:t>?</a:t>
            </a:r>
            <a:endParaRPr lang="en-US" dirty="0"/>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5352214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  When </a:t>
            </a:r>
            <a:r>
              <a:rPr lang="en-US" sz="2400" dirty="0"/>
              <a:t>did the accident occur?</a:t>
            </a:r>
          </a:p>
          <a:p>
            <a:r>
              <a:rPr lang="en-US" sz="2400" dirty="0"/>
              <a:t>  When did the employee </a:t>
            </a:r>
            <a:r>
              <a:rPr lang="en-US" sz="2400" dirty="0" smtClean="0"/>
              <a:t>or student start work?</a:t>
            </a:r>
            <a:endParaRPr lang="en-US" sz="2400" dirty="0"/>
          </a:p>
          <a:p>
            <a:pPr marL="514350" indent="-514350"/>
            <a:r>
              <a:rPr lang="en-US" sz="2400" dirty="0" smtClean="0"/>
              <a:t>When </a:t>
            </a:r>
            <a:r>
              <a:rPr lang="en-US" sz="2400" dirty="0"/>
              <a:t>did the employee begin </a:t>
            </a:r>
            <a:r>
              <a:rPr lang="en-US" sz="2400" dirty="0" smtClean="0"/>
              <a:t>employment or student begin classes?</a:t>
            </a:r>
            <a:endParaRPr lang="en-US" sz="2400" dirty="0"/>
          </a:p>
          <a:p>
            <a:r>
              <a:rPr lang="en-US" sz="2400" dirty="0"/>
              <a:t>  When was job-specific training received?</a:t>
            </a:r>
          </a:p>
          <a:p>
            <a:r>
              <a:rPr lang="en-US" sz="2400" dirty="0"/>
              <a:t>  When did the supervisor last visit the job?</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22</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5267804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a:t>
            </a:r>
          </a:p>
        </p:txBody>
      </p:sp>
      <p:sp>
        <p:nvSpPr>
          <p:cNvPr id="3" name="Content Placeholder 2"/>
          <p:cNvSpPr>
            <a:spLocks noGrp="1"/>
          </p:cNvSpPr>
          <p:nvPr>
            <p:ph idx="1"/>
          </p:nvPr>
        </p:nvSpPr>
        <p:spPr/>
        <p:txBody>
          <a:bodyPr/>
          <a:lstStyle/>
          <a:p>
            <a:r>
              <a:rPr lang="en-US" sz="2400" dirty="0" smtClean="0"/>
              <a:t> Why </a:t>
            </a:r>
            <a:r>
              <a:rPr lang="en-US" sz="2400" dirty="0"/>
              <a:t>did the accident occur?</a:t>
            </a:r>
          </a:p>
          <a:p>
            <a:pPr marL="400050" indent="-400050"/>
            <a:r>
              <a:rPr lang="en-US" sz="2400" dirty="0" smtClean="0"/>
              <a:t>Why </a:t>
            </a:r>
            <a:r>
              <a:rPr lang="en-US" sz="2400" dirty="0"/>
              <a:t>did the employee </a:t>
            </a:r>
            <a:r>
              <a:rPr lang="en-US" sz="2400" dirty="0" smtClean="0"/>
              <a:t>or student do </a:t>
            </a:r>
            <a:r>
              <a:rPr lang="en-US" sz="2400" dirty="0"/>
              <a:t>what he/she did?</a:t>
            </a:r>
          </a:p>
          <a:p>
            <a:pPr marL="400050" indent="-400050"/>
            <a:r>
              <a:rPr lang="en-US" sz="2400" dirty="0" smtClean="0"/>
              <a:t>Why </a:t>
            </a:r>
            <a:r>
              <a:rPr lang="en-US" sz="2400" dirty="0"/>
              <a:t>did co-workers </a:t>
            </a:r>
            <a:r>
              <a:rPr lang="en-US" sz="2400" dirty="0" smtClean="0"/>
              <a:t>or other students do </a:t>
            </a:r>
            <a:r>
              <a:rPr lang="en-US" sz="2400" dirty="0"/>
              <a:t>what they did?</a:t>
            </a:r>
          </a:p>
          <a:p>
            <a:pPr marL="400050" indent="-400050"/>
            <a:r>
              <a:rPr lang="en-US" sz="2400" dirty="0" smtClean="0"/>
              <a:t>Why </a:t>
            </a:r>
            <a:r>
              <a:rPr lang="en-US" sz="2400" dirty="0"/>
              <a:t>did conditions come together at that moment?</a:t>
            </a:r>
          </a:p>
          <a:p>
            <a:pPr marL="400050" indent="-400050"/>
            <a:r>
              <a:rPr lang="en-US" sz="2400" dirty="0" smtClean="0"/>
              <a:t>Why </a:t>
            </a:r>
            <a:r>
              <a:rPr lang="en-US" sz="2400" dirty="0"/>
              <a:t>was the employee </a:t>
            </a:r>
            <a:r>
              <a:rPr lang="en-US" sz="2400" dirty="0" smtClean="0"/>
              <a:t>or student in </a:t>
            </a:r>
            <a:r>
              <a:rPr lang="en-US" sz="2400" dirty="0"/>
              <a:t>the specific position?</a:t>
            </a:r>
          </a:p>
          <a:p>
            <a:r>
              <a:rPr lang="en-US" sz="2400" dirty="0"/>
              <a:t> </a:t>
            </a:r>
            <a:r>
              <a:rPr lang="en-US" sz="2400" dirty="0" smtClean="0"/>
              <a:t>Why </a:t>
            </a:r>
            <a:r>
              <a:rPr lang="en-US" sz="2400" dirty="0"/>
              <a:t>were the specific tool/equipment selected?</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23</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7269344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  Where </a:t>
            </a:r>
            <a:r>
              <a:rPr lang="en-US" sz="2400" dirty="0"/>
              <a:t>did the accident occur?</a:t>
            </a:r>
          </a:p>
          <a:p>
            <a:r>
              <a:rPr lang="en-US" sz="2400" dirty="0"/>
              <a:t>  Where was the employee </a:t>
            </a:r>
            <a:r>
              <a:rPr lang="en-US" sz="2400" dirty="0" smtClean="0"/>
              <a:t>or student positioned</a:t>
            </a:r>
            <a:r>
              <a:rPr lang="en-US" sz="2400" dirty="0"/>
              <a:t>?</a:t>
            </a:r>
          </a:p>
          <a:p>
            <a:r>
              <a:rPr lang="en-US" sz="2400" dirty="0"/>
              <a:t>  Where were eyewitnesses positioned?</a:t>
            </a:r>
          </a:p>
          <a:p>
            <a:r>
              <a:rPr lang="en-US" sz="2400" dirty="0"/>
              <a:t>  Where was the supervisor at the time?</a:t>
            </a:r>
          </a:p>
          <a:p>
            <a:r>
              <a:rPr lang="en-US" sz="2400" dirty="0"/>
              <a:t>  Where was first aid initially given?</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24</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7526574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  How </a:t>
            </a:r>
            <a:r>
              <a:rPr lang="en-US" sz="2400" dirty="0"/>
              <a:t>did the accident occur?</a:t>
            </a:r>
          </a:p>
          <a:p>
            <a:pPr marL="514350" indent="-514350"/>
            <a:r>
              <a:rPr lang="en-US" sz="2400" dirty="0" smtClean="0"/>
              <a:t>How </a:t>
            </a:r>
            <a:r>
              <a:rPr lang="en-US" sz="2400" dirty="0"/>
              <a:t>did the employee or student get injured (specifically)?</a:t>
            </a:r>
          </a:p>
          <a:p>
            <a:r>
              <a:rPr lang="en-US" sz="2400" dirty="0"/>
              <a:t>  How could the injury have been avoided?</a:t>
            </a:r>
          </a:p>
          <a:p>
            <a:r>
              <a:rPr lang="en-US" sz="2400" dirty="0"/>
              <a:t>  How could witnesses have prevented it?</a:t>
            </a:r>
          </a:p>
          <a:p>
            <a:r>
              <a:rPr lang="en-US" sz="2400" dirty="0"/>
              <a:t>  How could witnesses have better helped?</a:t>
            </a:r>
          </a:p>
          <a:p>
            <a:pPr marL="514350" indent="-514350"/>
            <a:r>
              <a:rPr lang="en-US" sz="2400" dirty="0" smtClean="0"/>
              <a:t>HOW </a:t>
            </a:r>
            <a:r>
              <a:rPr lang="en-US" sz="2400" dirty="0"/>
              <a:t>COULD THE ACCIDENT HAVE BEEN PREVENTED?</a:t>
            </a:r>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25</a:t>
            </a:fld>
            <a:endParaRPr lang="en-US" dirty="0"/>
          </a:p>
        </p:txBody>
      </p:sp>
    </p:spTree>
    <p:extLst>
      <p:ext uri="{BB962C8B-B14F-4D97-AF65-F5344CB8AC3E}">
        <p14:creationId xmlns:p14="http://schemas.microsoft.com/office/powerpoint/2010/main" val="35580386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Facts and Physical Data</a:t>
            </a:r>
          </a:p>
        </p:txBody>
      </p:sp>
      <p:sp>
        <p:nvSpPr>
          <p:cNvPr id="3" name="Content Placeholder 2"/>
          <p:cNvSpPr>
            <a:spLocks noGrp="1"/>
          </p:cNvSpPr>
          <p:nvPr>
            <p:ph idx="1"/>
          </p:nvPr>
        </p:nvSpPr>
        <p:spPr/>
        <p:txBody>
          <a:bodyPr/>
          <a:lstStyle/>
          <a:p>
            <a:r>
              <a:rPr lang="en-US" sz="2400" dirty="0" smtClean="0"/>
              <a:t>Scene</a:t>
            </a:r>
          </a:p>
          <a:p>
            <a:pPr marL="0" indent="0">
              <a:buNone/>
            </a:pPr>
            <a:r>
              <a:rPr lang="en-US" sz="2400" dirty="0" smtClean="0"/>
              <a:t>Before </a:t>
            </a:r>
            <a:r>
              <a:rPr lang="en-US" sz="2400" dirty="0"/>
              <a:t>objects are moved, cleaned, or removed, record the scene as it was at the time of the </a:t>
            </a:r>
            <a:r>
              <a:rPr lang="en-US" sz="2400" dirty="0" smtClean="0"/>
              <a:t>accident.</a:t>
            </a:r>
          </a:p>
          <a:p>
            <a:pPr marL="461962"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26</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123" b="13852"/>
          <a:stretch/>
        </p:blipFill>
        <p:spPr bwMode="auto">
          <a:xfrm>
            <a:off x="2819400" y="3657600"/>
            <a:ext cx="3333750" cy="230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7293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Take Photos!</a:t>
            </a:r>
          </a:p>
          <a:p>
            <a:pPr marL="0" indent="0">
              <a:buNone/>
            </a:pPr>
            <a:r>
              <a:rPr lang="en-US" sz="2400" dirty="0" smtClean="0"/>
              <a:t>Take pictures </a:t>
            </a:r>
            <a:r>
              <a:rPr lang="en-US" sz="2400" dirty="0"/>
              <a:t>of the </a:t>
            </a:r>
            <a:r>
              <a:rPr lang="en-US" sz="2400" dirty="0" smtClean="0"/>
              <a:t>accident </a:t>
            </a:r>
            <a:r>
              <a:rPr lang="en-US" sz="2400" dirty="0"/>
              <a:t>area from different angles and distances to preserve the scene for later review. Take a shot of the general area, a closer shot of the object involved in the </a:t>
            </a:r>
            <a:r>
              <a:rPr lang="en-US" sz="2400" dirty="0" smtClean="0"/>
              <a:t>accident</a:t>
            </a:r>
            <a:r>
              <a:rPr lang="en-US" sz="2400" dirty="0"/>
              <a:t>, and a close up shot of any detail which might be important. </a:t>
            </a:r>
            <a:r>
              <a:rPr lang="en-US" sz="2400" dirty="0" smtClean="0"/>
              <a:t>It </a:t>
            </a:r>
            <a:r>
              <a:rPr lang="en-US" sz="2400" dirty="0"/>
              <a:t>may be helpful to place an object, such as a ruler or pencil, of known size into the picture to show proportion. </a:t>
            </a:r>
          </a:p>
        </p:txBody>
      </p:sp>
      <p:sp>
        <p:nvSpPr>
          <p:cNvPr id="4" name="Slide Number Placeholder 3"/>
          <p:cNvSpPr>
            <a:spLocks noGrp="1"/>
          </p:cNvSpPr>
          <p:nvPr>
            <p:ph type="sldNum" sz="quarter" idx="12"/>
          </p:nvPr>
        </p:nvSpPr>
        <p:spPr/>
        <p:txBody>
          <a:bodyPr/>
          <a:lstStyle/>
          <a:p>
            <a:fld id="{972D1FEB-E41C-4CBD-9560-34D15E2BD7E6}" type="slidenum">
              <a:rPr lang="en-US" smtClean="0"/>
              <a:t>27</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8222051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Sketch </a:t>
            </a:r>
            <a:r>
              <a:rPr lang="en-US" sz="2400" dirty="0"/>
              <a:t>the </a:t>
            </a:r>
            <a:r>
              <a:rPr lang="en-US" sz="2400" dirty="0" smtClean="0"/>
              <a:t>Layout</a:t>
            </a:r>
          </a:p>
          <a:p>
            <a:pPr marL="0" indent="0">
              <a:buNone/>
            </a:pPr>
            <a:r>
              <a:rPr lang="en-US" sz="2400" dirty="0" smtClean="0"/>
              <a:t>Using </a:t>
            </a:r>
            <a:r>
              <a:rPr lang="en-US" sz="2400" dirty="0">
                <a:hlinkClick r:id="rId2" action="ppaction://hlinkfile"/>
              </a:rPr>
              <a:t>graph paper</a:t>
            </a:r>
            <a:r>
              <a:rPr lang="en-US" sz="2400" dirty="0"/>
              <a:t>, make a sketch of the objects in the area and their locations. Use a tape measure to note the actual distances between objects for exact reference. Remember to include vertical measurements as well as horizontal. Check the entire area (ceiling, walls, equipment, and floor) for signs of damage or disturbance, or which may in any way be related to the </a:t>
            </a:r>
            <a:r>
              <a:rPr lang="en-US" sz="2400" dirty="0" smtClean="0"/>
              <a:t>accident</a:t>
            </a:r>
            <a:r>
              <a:rPr lang="en-US" sz="2400" dirty="0"/>
              <a:t>. Be thorough!</a:t>
            </a:r>
          </a:p>
        </p:txBody>
      </p:sp>
      <p:sp>
        <p:nvSpPr>
          <p:cNvPr id="4" name="Slide Number Placeholder 3"/>
          <p:cNvSpPr>
            <a:spLocks noGrp="1"/>
          </p:cNvSpPr>
          <p:nvPr>
            <p:ph type="sldNum" sz="quarter" idx="12"/>
          </p:nvPr>
        </p:nvSpPr>
        <p:spPr/>
        <p:txBody>
          <a:bodyPr/>
          <a:lstStyle/>
          <a:p>
            <a:fld id="{972D1FEB-E41C-4CBD-9560-34D15E2BD7E6}" type="slidenum">
              <a:rPr lang="en-US" smtClean="0"/>
              <a:t>28</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8530503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Document Conditions</a:t>
            </a:r>
          </a:p>
          <a:p>
            <a:pPr marL="0" indent="0">
              <a:buNone/>
            </a:pPr>
            <a:r>
              <a:rPr lang="en-US" sz="2400" dirty="0" smtClean="0"/>
              <a:t>Slips and trips are one of the most common accidents at Auburn University, and therefore an accident investigation is always recommended. As you are gathering data at the scene, if a slip or trip hazard is suspected, use the </a:t>
            </a:r>
            <a:r>
              <a:rPr lang="en-US" sz="2400" dirty="0" smtClean="0">
                <a:hlinkClick r:id="rId2" action="ppaction://hlinkfile"/>
              </a:rPr>
              <a:t>Slip and Trip Worksheet </a:t>
            </a:r>
            <a:r>
              <a:rPr lang="en-US" sz="2400" dirty="0" smtClean="0"/>
              <a:t>to record conditions and help identify contributing and root causes.</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29</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5560039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Accidents</a:t>
            </a:r>
            <a:endParaRPr lang="en-US" dirty="0"/>
          </a:p>
        </p:txBody>
      </p:sp>
      <p:sp>
        <p:nvSpPr>
          <p:cNvPr id="3" name="Content Placeholder 2"/>
          <p:cNvSpPr>
            <a:spLocks noGrp="1"/>
          </p:cNvSpPr>
          <p:nvPr>
            <p:ph idx="1"/>
          </p:nvPr>
        </p:nvSpPr>
        <p:spPr/>
        <p:txBody>
          <a:bodyPr/>
          <a:lstStyle/>
          <a:p>
            <a:r>
              <a:rPr lang="en-US" sz="2400" dirty="0"/>
              <a:t>Minor </a:t>
            </a:r>
            <a:r>
              <a:rPr lang="en-US" sz="2400" dirty="0" smtClean="0"/>
              <a:t>Accidents</a:t>
            </a:r>
          </a:p>
          <a:p>
            <a:pPr marL="0" indent="0">
              <a:buNone/>
            </a:pPr>
            <a:r>
              <a:rPr lang="en-US" sz="2400" dirty="0" smtClean="0"/>
              <a:t>Accidents </a:t>
            </a:r>
            <a:r>
              <a:rPr lang="en-US" sz="2400" dirty="0"/>
              <a:t>that cause minor injury/illness, requiring little or no </a:t>
            </a:r>
            <a:r>
              <a:rPr lang="en-US" sz="2400" dirty="0" smtClean="0"/>
              <a:t>treatment </a:t>
            </a:r>
            <a:r>
              <a:rPr lang="en-US" sz="2400" dirty="0"/>
              <a:t>or property damage.</a:t>
            </a:r>
          </a:p>
          <a:p>
            <a:endParaRPr lang="en-US" sz="2400" dirty="0" smtClean="0"/>
          </a:p>
          <a:p>
            <a:r>
              <a:rPr lang="en-US" sz="2400" dirty="0" smtClean="0"/>
              <a:t>Serious Accidents</a:t>
            </a:r>
          </a:p>
          <a:p>
            <a:pPr marL="0" indent="0">
              <a:buNone/>
            </a:pPr>
            <a:r>
              <a:rPr lang="en-US" sz="2400" dirty="0" smtClean="0"/>
              <a:t>Accidents </a:t>
            </a:r>
            <a:r>
              <a:rPr lang="en-US" sz="2400" dirty="0"/>
              <a:t>that cause lost time cases, visits to the local emergency room, </a:t>
            </a:r>
            <a:r>
              <a:rPr lang="en-US" sz="2400" dirty="0" smtClean="0"/>
              <a:t>accidents </a:t>
            </a:r>
            <a:r>
              <a:rPr lang="en-US" sz="2400" dirty="0"/>
              <a:t>where victims are hospitalized, </a:t>
            </a:r>
            <a:r>
              <a:rPr lang="en-US" sz="2400" dirty="0" smtClean="0"/>
              <a:t>an accident </a:t>
            </a:r>
            <a:r>
              <a:rPr lang="en-US" sz="2400" dirty="0"/>
              <a:t>involving </a:t>
            </a:r>
            <a:r>
              <a:rPr lang="en-US" sz="2400" dirty="0" smtClean="0"/>
              <a:t>a fatality, or </a:t>
            </a:r>
            <a:r>
              <a:rPr lang="en-US" sz="2400" dirty="0"/>
              <a:t>damage to equipment and/or property.</a:t>
            </a:r>
            <a:r>
              <a:rPr lang="en-US" sz="2800" dirty="0"/>
              <a:t>  </a:t>
            </a: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4925722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Sequence </a:t>
            </a:r>
            <a:r>
              <a:rPr lang="en-US" sz="2400" dirty="0"/>
              <a:t>of </a:t>
            </a:r>
            <a:r>
              <a:rPr lang="en-US" sz="2400" dirty="0" smtClean="0"/>
              <a:t>Events</a:t>
            </a:r>
          </a:p>
          <a:p>
            <a:pPr marL="0" indent="0">
              <a:buNone/>
            </a:pPr>
            <a:r>
              <a:rPr lang="en-US" sz="2400" dirty="0" smtClean="0"/>
              <a:t>You </a:t>
            </a:r>
            <a:r>
              <a:rPr lang="en-US" sz="2400" dirty="0"/>
              <a:t>will also want to begin to establish the sequence of events leading up to the </a:t>
            </a:r>
            <a:r>
              <a:rPr lang="en-US" sz="2400" dirty="0" smtClean="0"/>
              <a:t>accident</a:t>
            </a:r>
            <a:r>
              <a:rPr lang="en-US" sz="2400" dirty="0"/>
              <a:t>. Identify the key events involved. Begin by recording the </a:t>
            </a:r>
            <a:r>
              <a:rPr lang="en-US" sz="2400" dirty="0" smtClean="0"/>
              <a:t>accident. </a:t>
            </a:r>
            <a:r>
              <a:rPr lang="en-US" sz="2400" dirty="0"/>
              <a:t>Work your way backwards to fill in events leading up to the </a:t>
            </a:r>
            <a:r>
              <a:rPr lang="en-US" sz="2400" dirty="0" smtClean="0"/>
              <a:t>accident </a:t>
            </a:r>
            <a:r>
              <a:rPr lang="en-US" sz="2400" dirty="0"/>
              <a:t>based on witness statements and interviews. This information can be referred to later when determining contributing causes and identifying the root cause.</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30</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
        <p:nvSpPr>
          <p:cNvPr id="6" name="Title 1"/>
          <p:cNvSpPr>
            <a:spLocks noGrp="1"/>
          </p:cNvSpPr>
          <p:nvPr>
            <p:ph type="title"/>
          </p:nvPr>
        </p:nvSpPr>
        <p:spPr>
          <a:xfrm>
            <a:off x="1066800" y="304800"/>
            <a:ext cx="7543800" cy="1431925"/>
          </a:xfrm>
        </p:spPr>
        <p:txBody>
          <a:bodyPr/>
          <a:lstStyle/>
          <a:p>
            <a:pPr algn="ctr"/>
            <a:r>
              <a:rPr lang="en-US" dirty="0"/>
              <a:t>Facts and Physical Data</a:t>
            </a:r>
          </a:p>
        </p:txBody>
      </p:sp>
    </p:spTree>
    <p:extLst>
      <p:ext uri="{BB962C8B-B14F-4D97-AF65-F5344CB8AC3E}">
        <p14:creationId xmlns:p14="http://schemas.microsoft.com/office/powerpoint/2010/main" val="25312831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People</a:t>
            </a:r>
          </a:p>
          <a:p>
            <a:pPr marL="0" indent="0">
              <a:buNone/>
            </a:pPr>
            <a:r>
              <a:rPr lang="en-US" sz="2000" dirty="0" smtClean="0"/>
              <a:t>It </a:t>
            </a:r>
            <a:r>
              <a:rPr lang="en-US" sz="2000" dirty="0"/>
              <a:t>will be necessary to talk to people who were involved in the </a:t>
            </a:r>
            <a:r>
              <a:rPr lang="en-US" sz="2000" dirty="0" smtClean="0"/>
              <a:t>accident, </a:t>
            </a:r>
            <a:r>
              <a:rPr lang="en-US" sz="2000" dirty="0"/>
              <a:t>a witness to the </a:t>
            </a:r>
            <a:r>
              <a:rPr lang="en-US" sz="2000" dirty="0" smtClean="0"/>
              <a:t>accident, </a:t>
            </a:r>
            <a:r>
              <a:rPr lang="en-US" sz="2000" dirty="0"/>
              <a:t>or who were involved in the reporting and response to the </a:t>
            </a:r>
            <a:r>
              <a:rPr lang="en-US" sz="2000" dirty="0" smtClean="0"/>
              <a:t>accident. </a:t>
            </a:r>
            <a:r>
              <a:rPr lang="en-US" sz="2000" dirty="0"/>
              <a:t>First, identify such persons and have them write their account of what happened as soon as possible. The more time people have to discuss the </a:t>
            </a:r>
            <a:r>
              <a:rPr lang="en-US" sz="2000" dirty="0" smtClean="0"/>
              <a:t>accident, </a:t>
            </a:r>
            <a:r>
              <a:rPr lang="en-US" sz="2000" dirty="0"/>
              <a:t>the more their account may be influenced by other's accounts and memory retention. Interview witnesses separately. The </a:t>
            </a:r>
            <a:r>
              <a:rPr lang="en-US" sz="2000" dirty="0" smtClean="0">
                <a:hlinkClick r:id="rId2" action="ppaction://hlinkfile"/>
              </a:rPr>
              <a:t>accident statement </a:t>
            </a:r>
            <a:r>
              <a:rPr lang="en-US" sz="2000" dirty="0">
                <a:hlinkClick r:id="rId2" action="ppaction://hlinkfile"/>
              </a:rPr>
              <a:t>form </a:t>
            </a:r>
            <a:r>
              <a:rPr lang="en-US" sz="2000" dirty="0"/>
              <a:t>is used to record witness, supervisor, and the injured employee or student accounts. You will need to have several copies on hand to accommodate all involved.</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31</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6798608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Employee/Student Statement</a:t>
            </a:r>
          </a:p>
          <a:p>
            <a:pPr marL="0" indent="0">
              <a:buNone/>
            </a:pPr>
            <a:r>
              <a:rPr lang="en-US" sz="2400" dirty="0" smtClean="0"/>
              <a:t>As </a:t>
            </a:r>
            <a:r>
              <a:rPr lang="en-US" sz="2400" dirty="0"/>
              <a:t>soon as feasibly possible, have the injured/ill employee(s) or </a:t>
            </a:r>
            <a:r>
              <a:rPr lang="en-US" sz="2400" dirty="0" smtClean="0"/>
              <a:t>student(s</a:t>
            </a:r>
            <a:r>
              <a:rPr lang="en-US" sz="2400" dirty="0"/>
              <a:t>) complete an </a:t>
            </a:r>
            <a:r>
              <a:rPr lang="en-US" sz="2400" dirty="0" smtClean="0">
                <a:hlinkClick r:id="rId2" action="ppaction://hlinkfile"/>
              </a:rPr>
              <a:t>accident statement</a:t>
            </a:r>
            <a:r>
              <a:rPr lang="en-US" sz="2400" dirty="0" smtClean="0"/>
              <a:t> </a:t>
            </a:r>
            <a:r>
              <a:rPr lang="en-US" sz="2400" dirty="0"/>
              <a:t>regarding the circumstances leading up to the accident and what happened that resulted in the injury/illness. The employee or student should state in his/her own words what happened. Explain that this type of paperwork is routine in accident investigations.</a:t>
            </a:r>
          </a:p>
          <a:p>
            <a:endParaRPr lang="en-US" sz="2400" dirty="0"/>
          </a:p>
        </p:txBody>
      </p:sp>
      <p:sp>
        <p:nvSpPr>
          <p:cNvPr id="4" name="Slide Number Placeholder 3"/>
          <p:cNvSpPr>
            <a:spLocks noGrp="1"/>
          </p:cNvSpPr>
          <p:nvPr>
            <p:ph type="sldNum" sz="quarter" idx="12"/>
          </p:nvPr>
        </p:nvSpPr>
        <p:spPr/>
        <p:txBody>
          <a:bodyPr/>
          <a:lstStyle/>
          <a:p>
            <a:fld id="{972D1FEB-E41C-4CBD-9560-34D15E2BD7E6}" type="slidenum">
              <a:rPr lang="en-US" smtClean="0"/>
              <a:t>32</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8554323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Witnesses</a:t>
            </a:r>
          </a:p>
          <a:p>
            <a:pPr marL="0" indent="0">
              <a:buNone/>
            </a:pPr>
            <a:r>
              <a:rPr lang="en-US" sz="2400" dirty="0" smtClean="0"/>
              <a:t>It </a:t>
            </a:r>
            <a:r>
              <a:rPr lang="en-US" sz="2400" dirty="0"/>
              <a:t>is important to have all witnesses to the accident complete an </a:t>
            </a:r>
            <a:r>
              <a:rPr lang="en-US" sz="2400" dirty="0" smtClean="0"/>
              <a:t>accident </a:t>
            </a:r>
            <a:r>
              <a:rPr lang="en-US" sz="2400" dirty="0"/>
              <a:t>Statement so that information can be reviewed later for consistencies in each account. The witnesses should state in their own words what they witnessed, and be encouraged to include as much detail as possible, whether they feel it is relevant or not. Explain that this type of paperwork is routine in accident investigations.</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33</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1859115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Supervisor</a:t>
            </a:r>
          </a:p>
          <a:p>
            <a:pPr marL="0" indent="0">
              <a:buNone/>
            </a:pPr>
            <a:r>
              <a:rPr lang="en-US" sz="2400" dirty="0" smtClean="0"/>
              <a:t>Often </a:t>
            </a:r>
            <a:r>
              <a:rPr lang="en-US" sz="2400" dirty="0"/>
              <a:t>the supervisor is the first person notified of an </a:t>
            </a:r>
            <a:r>
              <a:rPr lang="en-US" sz="2400" dirty="0" smtClean="0"/>
              <a:t>accident. </a:t>
            </a:r>
            <a:r>
              <a:rPr lang="en-US" sz="2400" dirty="0"/>
              <a:t>He or she should complete an </a:t>
            </a:r>
            <a:r>
              <a:rPr lang="en-US" sz="2400" dirty="0" smtClean="0"/>
              <a:t>accident </a:t>
            </a:r>
            <a:r>
              <a:rPr lang="en-US" sz="2400" dirty="0"/>
              <a:t>Statement regarding details of notification and actions taken. The supervisor may also be able to provide information regarding earlier behavior, activities of the person(s) involved in the </a:t>
            </a:r>
            <a:r>
              <a:rPr lang="en-US" sz="2400" dirty="0" smtClean="0"/>
              <a:t>accident, </a:t>
            </a:r>
            <a:r>
              <a:rPr lang="en-US" sz="2400" dirty="0"/>
              <a:t>or related personnel issues.</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34</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3509077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200" dirty="0"/>
              <a:t>After all statements have been taken, the investigator (RMS, Safety Supervisor as applicable) should review them for consistencies/inconsistencies and common themes or unique information. This will help the investigator determine who will need a follow up interview and what questions will need to be asked. Use the </a:t>
            </a:r>
            <a:r>
              <a:rPr lang="en-US" sz="2200" dirty="0">
                <a:hlinkClick r:id="rId2" action="ppaction://hlinkfile"/>
              </a:rPr>
              <a:t>Interview Questions form</a:t>
            </a:r>
            <a:r>
              <a:rPr lang="en-US" sz="2200" dirty="0"/>
              <a:t> to write down what questions will be asked for the face-to-face interview. Not all questions must be written down since many will arise based on what information is provided at the time of the interview; however, all responses should be documented.</a:t>
            </a:r>
          </a:p>
        </p:txBody>
      </p:sp>
      <p:sp>
        <p:nvSpPr>
          <p:cNvPr id="4" name="Slide Number Placeholder 3"/>
          <p:cNvSpPr>
            <a:spLocks noGrp="1"/>
          </p:cNvSpPr>
          <p:nvPr>
            <p:ph type="sldNum" sz="quarter" idx="12"/>
          </p:nvPr>
        </p:nvSpPr>
        <p:spPr/>
        <p:txBody>
          <a:bodyPr/>
          <a:lstStyle/>
          <a:p>
            <a:fld id="{972D1FEB-E41C-4CBD-9560-34D15E2BD7E6}" type="slidenum">
              <a:rPr lang="en-US" smtClean="0"/>
              <a:t>35</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0790589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Paperwork - There </a:t>
            </a:r>
            <a:r>
              <a:rPr lang="en-US" sz="2000" dirty="0"/>
              <a:t>may be existing documentation that you may need to review to determine what policies, practices, protocols, training, and assessments are already in place. Review the following, as appropriate.</a:t>
            </a:r>
          </a:p>
          <a:p>
            <a:pPr marL="914400" indent="-452438">
              <a:buFont typeface="Wingdings" pitchFamily="2" charset="2"/>
              <a:buChar char="q"/>
            </a:pPr>
            <a:r>
              <a:rPr lang="en-US" sz="2000" dirty="0" smtClean="0"/>
              <a:t>Written </a:t>
            </a:r>
            <a:r>
              <a:rPr lang="en-US" sz="2000" dirty="0"/>
              <a:t>policies related to the activities of personnel </a:t>
            </a:r>
          </a:p>
          <a:p>
            <a:pPr marL="914400" indent="-452438">
              <a:buFont typeface="Wingdings" pitchFamily="2" charset="2"/>
              <a:buChar char="q"/>
            </a:pPr>
            <a:r>
              <a:rPr lang="en-US" sz="2000" dirty="0" smtClean="0"/>
              <a:t>Related </a:t>
            </a:r>
            <a:r>
              <a:rPr lang="en-US" sz="2000" dirty="0"/>
              <a:t>health and safety programs </a:t>
            </a:r>
          </a:p>
          <a:p>
            <a:pPr marL="914400" indent="-452438">
              <a:buFont typeface="Wingdings" pitchFamily="2" charset="2"/>
              <a:buChar char="q"/>
            </a:pPr>
            <a:r>
              <a:rPr lang="en-US" sz="2000" dirty="0" smtClean="0">
                <a:hlinkClick r:id="rId2" action="ppaction://hlinkfile"/>
              </a:rPr>
              <a:t>Hazard </a:t>
            </a:r>
            <a:r>
              <a:rPr lang="en-US" sz="2000" dirty="0">
                <a:hlinkClick r:id="rId2" action="ppaction://hlinkfile"/>
              </a:rPr>
              <a:t>assessment forms </a:t>
            </a:r>
            <a:r>
              <a:rPr lang="en-US" sz="2000" dirty="0"/>
              <a:t>or monitoring results </a:t>
            </a:r>
          </a:p>
          <a:p>
            <a:pPr marL="914400" indent="-452438">
              <a:buFont typeface="Wingdings" pitchFamily="2" charset="2"/>
              <a:buChar char="q"/>
            </a:pPr>
            <a:r>
              <a:rPr lang="en-US" sz="2000" dirty="0" smtClean="0"/>
              <a:t>Training </a:t>
            </a:r>
            <a:r>
              <a:rPr lang="en-US" sz="2000" dirty="0"/>
              <a:t>records </a:t>
            </a:r>
          </a:p>
          <a:p>
            <a:pPr marL="914400" indent="-452438">
              <a:buFont typeface="Wingdings" pitchFamily="2" charset="2"/>
              <a:buChar char="q"/>
            </a:pPr>
            <a:r>
              <a:rPr lang="en-US" sz="2000" dirty="0" smtClean="0"/>
              <a:t>Disciplinary </a:t>
            </a:r>
            <a:r>
              <a:rPr lang="en-US" sz="2000" dirty="0"/>
              <a:t>action or counseling of the employee or student injured </a:t>
            </a:r>
          </a:p>
          <a:p>
            <a:pPr marL="914400" indent="-452438">
              <a:buFont typeface="Wingdings" pitchFamily="2" charset="2"/>
              <a:buChar char="q"/>
            </a:pPr>
            <a:r>
              <a:rPr lang="en-US" sz="2000" dirty="0" smtClean="0"/>
              <a:t>Operator's </a:t>
            </a:r>
            <a:r>
              <a:rPr lang="en-US" sz="2000" dirty="0"/>
              <a:t>manual if machinery or equipment was involved </a:t>
            </a:r>
          </a:p>
          <a:p>
            <a:pPr marL="914400" indent="-452438">
              <a:buFont typeface="Wingdings" pitchFamily="2" charset="2"/>
              <a:buChar char="q"/>
            </a:pPr>
            <a:r>
              <a:rPr lang="en-US" sz="2000" dirty="0" smtClean="0"/>
              <a:t>Written </a:t>
            </a:r>
            <a:r>
              <a:rPr lang="en-US" sz="2000" dirty="0"/>
              <a:t>standard operating procedures (SOP)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36</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5095563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Parts</a:t>
            </a:r>
            <a:endParaRPr lang="en-US" sz="2400" dirty="0"/>
          </a:p>
          <a:p>
            <a:pPr marL="0" indent="0">
              <a:buNone/>
            </a:pPr>
            <a:r>
              <a:rPr lang="en-US" sz="2400" dirty="0"/>
              <a:t>Parts involved in an </a:t>
            </a:r>
            <a:r>
              <a:rPr lang="en-US" sz="2400" dirty="0" smtClean="0"/>
              <a:t>accident </a:t>
            </a:r>
            <a:r>
              <a:rPr lang="en-US" sz="2400" dirty="0"/>
              <a:t>can be any material, machine, equipment, or structure involved. Identify "parts" to be further investigated and use the </a:t>
            </a:r>
            <a:r>
              <a:rPr lang="en-US" sz="2400" dirty="0">
                <a:hlinkClick r:id="rId2" action="ppaction://hlinkfile"/>
              </a:rPr>
              <a:t>Parts Worksheet</a:t>
            </a:r>
            <a:r>
              <a:rPr lang="en-US" sz="2400" dirty="0"/>
              <a:t> to identify areas of concern. For complicated systems, technical experts, manufacturer representatives, or inspectors may need to be involved in the review.</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37</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9472223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The first priority is to preserve the evidence. Do not move objects or remove components until interviews and pictures have been taken and all parties that will be involved in the investigation are present and agree to proceed. In serious incidences involving manufactured products, parts or components may be taken as evidence for legal purposes, and a chain of custody may be required to prove that parts and components have not been tampered with. You must notify RMS of investigations involving outside manufacturers, inspectors, or other representatives. </a:t>
            </a:r>
          </a:p>
        </p:txBody>
      </p:sp>
      <p:sp>
        <p:nvSpPr>
          <p:cNvPr id="4" name="Slide Number Placeholder 3"/>
          <p:cNvSpPr>
            <a:spLocks noGrp="1"/>
          </p:cNvSpPr>
          <p:nvPr>
            <p:ph type="sldNum" sz="quarter" idx="12"/>
          </p:nvPr>
        </p:nvSpPr>
        <p:spPr/>
        <p:txBody>
          <a:bodyPr/>
          <a:lstStyle/>
          <a:p>
            <a:fld id="{972D1FEB-E41C-4CBD-9560-34D15E2BD7E6}" type="slidenum">
              <a:rPr lang="en-US" smtClean="0"/>
              <a:t>38</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Facts and Physical Data</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8068130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Data Analysis</a:t>
            </a:r>
          </a:p>
        </p:txBody>
      </p:sp>
      <p:sp>
        <p:nvSpPr>
          <p:cNvPr id="3" name="Content Placeholder 2"/>
          <p:cNvSpPr>
            <a:spLocks noGrp="1"/>
          </p:cNvSpPr>
          <p:nvPr>
            <p:ph idx="1"/>
          </p:nvPr>
        </p:nvSpPr>
        <p:spPr/>
        <p:txBody>
          <a:bodyPr/>
          <a:lstStyle/>
          <a:p>
            <a:pPr marL="0" indent="0">
              <a:spcAft>
                <a:spcPts val="600"/>
              </a:spcAft>
              <a:buNone/>
            </a:pPr>
            <a:r>
              <a:rPr lang="en-US" sz="2200" dirty="0"/>
              <a:t>The purpose of analyzing the data is to identify all of the causes for which a corrective action is possible. Management must review and select the corrective action(s) most likely to be effective (i.e. the root cause), beneficial (i.e. contributing causes), cost-effective, and acceptable, and implement them.</a:t>
            </a:r>
          </a:p>
          <a:p>
            <a:pPr marL="0" indent="0">
              <a:buNone/>
            </a:pPr>
            <a:r>
              <a:rPr lang="en-US" sz="2200" dirty="0" smtClean="0"/>
              <a:t>There </a:t>
            </a:r>
            <a:r>
              <a:rPr lang="en-US" sz="2200" dirty="0"/>
              <a:t>are a variety of </a:t>
            </a:r>
            <a:r>
              <a:rPr lang="en-US" sz="2200" dirty="0" smtClean="0"/>
              <a:t>accident </a:t>
            </a:r>
            <a:r>
              <a:rPr lang="en-US" sz="2200" dirty="0"/>
              <a:t>investigation and analysis techniques available, some of which are more complicated than others and may require specialized training. There are benefits and limitations associated with every method. This program provides techniques that most investigators can use </a:t>
            </a:r>
            <a:r>
              <a:rPr lang="en-US" sz="2200" dirty="0" smtClean="0"/>
              <a:t>immediately.</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39</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1740522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Near </a:t>
            </a:r>
            <a:r>
              <a:rPr lang="en-US" sz="2400" dirty="0" smtClean="0"/>
              <a:t>Miss</a:t>
            </a:r>
          </a:p>
          <a:p>
            <a:pPr marL="0" indent="0">
              <a:buNone/>
            </a:pPr>
            <a:r>
              <a:rPr lang="en-US" sz="2400" dirty="0" smtClean="0"/>
              <a:t>An </a:t>
            </a:r>
            <a:r>
              <a:rPr lang="en-US" sz="2400" dirty="0"/>
              <a:t>unplanned event that interrupts the completion of an activity which directly involves the workers and does not result in personal injury, illness or in property damage.</a:t>
            </a:r>
          </a:p>
        </p:txBody>
      </p:sp>
      <p:sp>
        <p:nvSpPr>
          <p:cNvPr id="4" name="Slide Number Placeholder 3"/>
          <p:cNvSpPr>
            <a:spLocks noGrp="1"/>
          </p:cNvSpPr>
          <p:nvPr>
            <p:ph type="sldNum" sz="quarter" idx="12"/>
          </p:nvPr>
        </p:nvSpPr>
        <p:spPr/>
        <p:txBody>
          <a:bodyPr/>
          <a:lstStyle/>
          <a:p>
            <a:fld id="{972D1FEB-E41C-4CBD-9560-34D15E2BD7E6}" type="slidenum">
              <a:rPr lang="en-US" smtClean="0"/>
              <a:t>4</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smtClean="0"/>
              <a:t>Types of Accidents</a:t>
            </a:r>
            <a:endParaRPr lang="en-US" dirty="0"/>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53" t="31216" r="12905" b="14208"/>
          <a:stretch/>
        </p:blipFill>
        <p:spPr bwMode="auto">
          <a:xfrm>
            <a:off x="4953000" y="3886200"/>
            <a:ext cx="2008598" cy="20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2788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Sequence </a:t>
            </a:r>
            <a:r>
              <a:rPr lang="en-US" sz="2000" dirty="0"/>
              <a:t>of Events and Contributing Causes</a:t>
            </a:r>
          </a:p>
          <a:p>
            <a:pPr marL="0" indent="0">
              <a:spcAft>
                <a:spcPts val="600"/>
              </a:spcAft>
              <a:buNone/>
            </a:pPr>
            <a:r>
              <a:rPr lang="en-US" sz="2000" dirty="0"/>
              <a:t>Fill out the </a:t>
            </a:r>
            <a:r>
              <a:rPr lang="en-US" sz="2000" dirty="0">
                <a:hlinkClick r:id="rId2" action="ppaction://hlinkpres?slideindex=1&amp;slidetitle="/>
              </a:rPr>
              <a:t>Sequence of Events and Contributing Causes flow chart</a:t>
            </a:r>
            <a:r>
              <a:rPr lang="en-US" sz="2000" dirty="0">
                <a:hlinkClick r:id="rId3" action="ppaction://hlinkpres?slideindex=1&amp;slidetitle="/>
              </a:rPr>
              <a:t>.</a:t>
            </a:r>
            <a:r>
              <a:rPr lang="en-US" sz="2000" dirty="0"/>
              <a:t> </a:t>
            </a:r>
            <a:r>
              <a:rPr lang="en-US" sz="2000" dirty="0" smtClean="0"/>
              <a:t>You </a:t>
            </a:r>
            <a:r>
              <a:rPr lang="en-US" sz="2000" dirty="0"/>
              <a:t>will need to consider the event in each rectangle and ask if there was some reason (i.e. contributing cause) which caused the event to be present or to occur. </a:t>
            </a:r>
            <a:r>
              <a:rPr lang="en-US" sz="2000" dirty="0" smtClean="0"/>
              <a:t>As </a:t>
            </a:r>
            <a:r>
              <a:rPr lang="en-US" sz="2000" dirty="0"/>
              <a:t>you fill it in, you will begin to see where you need more information and what questions will need to be answered during interviews and analysis.</a:t>
            </a:r>
          </a:p>
          <a:p>
            <a:pPr marL="0" indent="0">
              <a:buNone/>
            </a:pPr>
            <a:r>
              <a:rPr lang="en-US" sz="2000" dirty="0"/>
              <a:t>Once all of the events and conditions have been filled in, review the chart to identify the event or condition which could have prevented the </a:t>
            </a:r>
            <a:r>
              <a:rPr lang="en-US" sz="2000" dirty="0" smtClean="0"/>
              <a:t>accident </a:t>
            </a:r>
            <a:r>
              <a:rPr lang="en-US" sz="2000" dirty="0"/>
              <a:t>had it been controlled or did not occur. There may be more than one causal factor. Further investigation of events or conditions may be necessary.</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40</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4"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957242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Fishbone </a:t>
            </a:r>
            <a:r>
              <a:rPr lang="en-US" sz="2000" dirty="0"/>
              <a:t>Diagram</a:t>
            </a:r>
          </a:p>
          <a:p>
            <a:pPr marL="0" indent="0">
              <a:spcAft>
                <a:spcPts val="600"/>
              </a:spcAft>
              <a:buNone/>
            </a:pPr>
            <a:r>
              <a:rPr lang="en-US" sz="2000" dirty="0"/>
              <a:t>For more complicated </a:t>
            </a:r>
            <a:r>
              <a:rPr lang="en-US" sz="2000" dirty="0" smtClean="0"/>
              <a:t>accidents </a:t>
            </a:r>
            <a:r>
              <a:rPr lang="en-US" sz="2000" dirty="0"/>
              <a:t>involving various elements, it may be helpful to use the </a:t>
            </a:r>
            <a:r>
              <a:rPr lang="en-US" sz="2000" dirty="0">
                <a:hlinkClick r:id="rId2" action="ppaction://hlinkfile"/>
              </a:rPr>
              <a:t>Fishbone Diagram </a:t>
            </a:r>
            <a:r>
              <a:rPr lang="en-US" sz="2000" dirty="0" smtClean="0">
                <a:hlinkClick r:id="rId2" action="ppaction://hlinkfile"/>
              </a:rPr>
              <a:t> </a:t>
            </a:r>
            <a:r>
              <a:rPr lang="en-US" sz="2000" dirty="0" smtClean="0"/>
              <a:t>to identify </a:t>
            </a:r>
            <a:r>
              <a:rPr lang="en-US" sz="2000" dirty="0"/>
              <a:t>ideas regarding contributing causes. Both tools guide you through the process of considering various aspects and causes by providing categories to brainstorm on or common questions to ask.</a:t>
            </a:r>
          </a:p>
          <a:p>
            <a:pPr marL="0" indent="0">
              <a:buNone/>
            </a:pPr>
            <a:r>
              <a:rPr lang="en-US" sz="2000" dirty="0" smtClean="0"/>
              <a:t>To </a:t>
            </a:r>
            <a:r>
              <a:rPr lang="en-US" sz="2000" dirty="0"/>
              <a:t>use the Fishbone Diagram, first state the problem in the form of a "why" question to help stimulate ideas. The investigator or team should agree on the statement of the problem. The "bones" or branches of the diagram are categories that can be changed or modified to suit your subject matter.</a:t>
            </a:r>
          </a:p>
        </p:txBody>
      </p:sp>
      <p:sp>
        <p:nvSpPr>
          <p:cNvPr id="4" name="Slide Number Placeholder 3"/>
          <p:cNvSpPr>
            <a:spLocks noGrp="1"/>
          </p:cNvSpPr>
          <p:nvPr>
            <p:ph type="sldNum" sz="quarter" idx="12"/>
          </p:nvPr>
        </p:nvSpPr>
        <p:spPr/>
        <p:txBody>
          <a:bodyPr/>
          <a:lstStyle/>
          <a:p>
            <a:fld id="{972D1FEB-E41C-4CBD-9560-34D15E2BD7E6}" type="slidenum">
              <a:rPr lang="en-US" smtClean="0"/>
              <a:t>41</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505613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Suggested categories include:</a:t>
            </a:r>
          </a:p>
          <a:p>
            <a:pPr marL="914400" indent="-452438">
              <a:buFont typeface="Wingdings" pitchFamily="2" charset="2"/>
              <a:buChar char="q"/>
            </a:pPr>
            <a:r>
              <a:rPr lang="en-US" sz="2400" dirty="0" smtClean="0"/>
              <a:t>People </a:t>
            </a:r>
            <a:endParaRPr lang="en-US" sz="2400" dirty="0"/>
          </a:p>
          <a:p>
            <a:pPr marL="914400" indent="-452438">
              <a:buFont typeface="Wingdings" pitchFamily="2" charset="2"/>
              <a:buChar char="q"/>
            </a:pPr>
            <a:r>
              <a:rPr lang="en-US" sz="2400" dirty="0" smtClean="0"/>
              <a:t>Policies </a:t>
            </a:r>
            <a:endParaRPr lang="en-US" sz="2400" dirty="0"/>
          </a:p>
          <a:p>
            <a:pPr marL="914400" indent="-452438">
              <a:buFont typeface="Wingdings" pitchFamily="2" charset="2"/>
              <a:buChar char="q"/>
            </a:pPr>
            <a:r>
              <a:rPr lang="en-US" sz="2400" dirty="0" smtClean="0"/>
              <a:t>Procedures </a:t>
            </a:r>
            <a:endParaRPr lang="en-US" sz="2400" dirty="0"/>
          </a:p>
          <a:p>
            <a:pPr marL="914400" indent="-452438">
              <a:buFont typeface="Wingdings" pitchFamily="2" charset="2"/>
              <a:buChar char="q"/>
            </a:pPr>
            <a:r>
              <a:rPr lang="en-US" sz="2400" dirty="0" smtClean="0"/>
              <a:t>Processes </a:t>
            </a:r>
            <a:endParaRPr lang="en-US" sz="2400" dirty="0"/>
          </a:p>
          <a:p>
            <a:pPr marL="914400" indent="-452438">
              <a:buFont typeface="Wingdings" pitchFamily="2" charset="2"/>
              <a:buChar char="q"/>
            </a:pPr>
            <a:r>
              <a:rPr lang="en-US" sz="2400" dirty="0" smtClean="0"/>
              <a:t>Machinery </a:t>
            </a:r>
            <a:endParaRPr lang="en-US" sz="2400" dirty="0"/>
          </a:p>
          <a:p>
            <a:pPr marL="914400" indent="-452438">
              <a:buFont typeface="Wingdings" pitchFamily="2" charset="2"/>
              <a:buChar char="q"/>
            </a:pPr>
            <a:r>
              <a:rPr lang="en-US" sz="2400" dirty="0" smtClean="0"/>
              <a:t>Materials </a:t>
            </a:r>
            <a:endParaRPr lang="en-US" sz="2400" dirty="0"/>
          </a:p>
          <a:p>
            <a:pPr marL="914400" indent="-452438">
              <a:buFont typeface="Wingdings" pitchFamily="2" charset="2"/>
              <a:buChar char="q"/>
            </a:pPr>
            <a:r>
              <a:rPr lang="en-US" sz="2400" dirty="0" smtClean="0"/>
              <a:t>Environment </a:t>
            </a:r>
            <a:r>
              <a:rPr lang="en-US" sz="2400" dirty="0"/>
              <a:t>(facilities, weather, noise, lighting, etc.) </a:t>
            </a:r>
          </a:p>
          <a:p>
            <a:pPr marL="914400" indent="-452438">
              <a:buFont typeface="Wingdings" pitchFamily="2" charset="2"/>
              <a:buChar char="q"/>
            </a:pPr>
            <a:r>
              <a:rPr lang="en-US" sz="2400" dirty="0" smtClean="0"/>
              <a:t>Technology </a:t>
            </a:r>
            <a:endParaRPr lang="en-US" sz="2400" dirty="0"/>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42</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36751411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Consider each category when brainstorming causes for the problem statement. Write the cause along the vertical line connected to the related category. The investigator or team should review the causes to determine which one(s) warrant further investigation.</a:t>
            </a:r>
          </a:p>
        </p:txBody>
      </p:sp>
      <p:sp>
        <p:nvSpPr>
          <p:cNvPr id="4" name="Slide Number Placeholder 3"/>
          <p:cNvSpPr>
            <a:spLocks noGrp="1"/>
          </p:cNvSpPr>
          <p:nvPr>
            <p:ph type="sldNum" sz="quarter" idx="12"/>
          </p:nvPr>
        </p:nvSpPr>
        <p:spPr/>
        <p:txBody>
          <a:bodyPr/>
          <a:lstStyle/>
          <a:p>
            <a:fld id="{972D1FEB-E41C-4CBD-9560-34D15E2BD7E6}" type="slidenum">
              <a:rPr lang="en-US" smtClean="0"/>
              <a:t>43</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3337614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8000"/>
              <a:buFont typeface="Wingdings" pitchFamily="2" charset="2"/>
              <a:buChar char="§"/>
            </a:pPr>
            <a:r>
              <a:rPr lang="en-US" sz="2400" dirty="0">
                <a:hlinkClick r:id="rId2" action="ppaction://hlinkfile"/>
              </a:rPr>
              <a:t>The Guide for Identifying Causal Factors and Corrective Actions </a:t>
            </a:r>
            <a:r>
              <a:rPr lang="en-US" sz="2400" dirty="0"/>
              <a:t>is relatively self-explanatory, and also provides possible corrective actions to consider. Simply go through the list of questions in the "Causal Factors" column and identify all possible contributing causes. Once you have answered all of the questions, you may want to further investigate each causal factor to identify the root cause. Lastly, note the corrective action(s) to be taken in the last column.</a:t>
            </a:r>
          </a:p>
        </p:txBody>
      </p:sp>
      <p:sp>
        <p:nvSpPr>
          <p:cNvPr id="4" name="Slide Number Placeholder 3"/>
          <p:cNvSpPr>
            <a:spLocks noGrp="1"/>
          </p:cNvSpPr>
          <p:nvPr>
            <p:ph type="sldNum" sz="quarter" idx="12"/>
          </p:nvPr>
        </p:nvSpPr>
        <p:spPr/>
        <p:txBody>
          <a:bodyPr/>
          <a:lstStyle/>
          <a:p>
            <a:fld id="{972D1FEB-E41C-4CBD-9560-34D15E2BD7E6}" type="slidenum">
              <a:rPr lang="en-US" smtClean="0"/>
              <a:t>44</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7635020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Change </a:t>
            </a:r>
            <a:r>
              <a:rPr lang="en-US" sz="2400" dirty="0" smtClean="0"/>
              <a:t>Analysis</a:t>
            </a:r>
          </a:p>
          <a:p>
            <a:pPr marL="914400" indent="-452438">
              <a:buFont typeface="Wingdings" pitchFamily="2" charset="2"/>
              <a:buChar char="q"/>
            </a:pPr>
            <a:r>
              <a:rPr lang="en-US" sz="2400" dirty="0"/>
              <a:t>This technique emphasizes change to correct the problem.</a:t>
            </a:r>
          </a:p>
          <a:p>
            <a:pPr marL="914400" indent="-452438">
              <a:buFont typeface="Wingdings" pitchFamily="2" charset="2"/>
              <a:buChar char="q"/>
            </a:pPr>
            <a:r>
              <a:rPr lang="en-US" sz="2400" dirty="0"/>
              <a:t>Examination of deviations from the norm are scrutinized.</a:t>
            </a:r>
          </a:p>
          <a:p>
            <a:pPr marL="914400" indent="-452438">
              <a:buFont typeface="Wingdings" pitchFamily="2" charset="2"/>
              <a:buChar char="q"/>
            </a:pPr>
            <a:r>
              <a:rPr lang="en-US" sz="2400" dirty="0"/>
              <a:t>Consider all problems to result from some unanticipated change.  </a:t>
            </a:r>
          </a:p>
          <a:p>
            <a:pPr marL="914400" indent="-452438">
              <a:buFont typeface="Wingdings" pitchFamily="2" charset="2"/>
              <a:buChar char="q"/>
            </a:pPr>
            <a:r>
              <a:rPr lang="en-US" sz="2400" dirty="0"/>
              <a:t>Analyze the changes to determine its cause.</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45</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6062461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Use the following steps in this </a:t>
            </a:r>
            <a:r>
              <a:rPr lang="en-US" sz="2400" dirty="0" smtClean="0"/>
              <a:t>method:</a:t>
            </a:r>
          </a:p>
          <a:p>
            <a:pPr marL="914400" indent="-452438">
              <a:buFont typeface="Wingdings" pitchFamily="2" charset="2"/>
              <a:buChar char="q"/>
            </a:pPr>
            <a:r>
              <a:rPr lang="en-US" sz="2400" dirty="0" smtClean="0"/>
              <a:t>Define the problem (What happened?).</a:t>
            </a:r>
          </a:p>
          <a:p>
            <a:pPr marL="914400" indent="-452438">
              <a:buFont typeface="Wingdings" pitchFamily="2" charset="2"/>
              <a:buChar char="q"/>
            </a:pPr>
            <a:r>
              <a:rPr lang="en-US" sz="2400" dirty="0" smtClean="0"/>
              <a:t>Establish </a:t>
            </a:r>
            <a:r>
              <a:rPr lang="en-US" sz="2400" dirty="0"/>
              <a:t>the norm (What should have happened?). </a:t>
            </a:r>
          </a:p>
          <a:p>
            <a:pPr marL="914400" indent="-452438">
              <a:buFont typeface="Wingdings" pitchFamily="2" charset="2"/>
              <a:buChar char="q"/>
            </a:pPr>
            <a:r>
              <a:rPr lang="en-US" sz="2400" dirty="0" smtClean="0"/>
              <a:t>Identify</a:t>
            </a:r>
            <a:r>
              <a:rPr lang="en-US" sz="2400" dirty="0"/>
              <a:t>, locate, and describe the change (What, where, when, to what extent). </a:t>
            </a:r>
          </a:p>
          <a:p>
            <a:pPr marL="914400" indent="-452438">
              <a:buFont typeface="Wingdings" pitchFamily="2" charset="2"/>
              <a:buChar char="q"/>
            </a:pPr>
            <a:r>
              <a:rPr lang="en-US" sz="2400" dirty="0"/>
              <a:t>Specify what was and what was not affected. </a:t>
            </a:r>
          </a:p>
          <a:p>
            <a:pPr marL="914400" indent="-452438">
              <a:buFont typeface="Wingdings" pitchFamily="2" charset="2"/>
              <a:buChar char="q"/>
            </a:pPr>
            <a:r>
              <a:rPr lang="en-US" sz="2400" dirty="0"/>
              <a:t>Identify the distinctive features of the change. </a:t>
            </a:r>
          </a:p>
          <a:p>
            <a:pPr marL="914400" indent="-452438">
              <a:buFont typeface="Wingdings" pitchFamily="2" charset="2"/>
              <a:buChar char="q"/>
            </a:pPr>
            <a:r>
              <a:rPr lang="en-US" sz="2400" dirty="0"/>
              <a:t>List the possible causes. </a:t>
            </a:r>
          </a:p>
          <a:p>
            <a:pPr marL="914400" indent="-452438">
              <a:buFont typeface="Wingdings" pitchFamily="2" charset="2"/>
              <a:buChar char="q"/>
            </a:pPr>
            <a:r>
              <a:rPr lang="en-US" sz="2400" dirty="0"/>
              <a:t>Select the most likely causes.</a:t>
            </a:r>
          </a:p>
        </p:txBody>
      </p:sp>
      <p:sp>
        <p:nvSpPr>
          <p:cNvPr id="4" name="Slide Number Placeholder 3"/>
          <p:cNvSpPr>
            <a:spLocks noGrp="1"/>
          </p:cNvSpPr>
          <p:nvPr>
            <p:ph type="sldNum" sz="quarter" idx="12"/>
          </p:nvPr>
        </p:nvSpPr>
        <p:spPr/>
        <p:txBody>
          <a:bodyPr/>
          <a:lstStyle/>
          <a:p>
            <a:fld id="{972D1FEB-E41C-4CBD-9560-34D15E2BD7E6}" type="slidenum">
              <a:rPr lang="en-US" smtClean="0"/>
              <a:t>46</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44580471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effectLst>
                  <a:outerShdw blurRad="38100" dist="38100" dir="2700000" algn="tl">
                    <a:srgbClr val="000000">
                      <a:alpha val="43137"/>
                    </a:srgbClr>
                  </a:outerShdw>
                </a:effectLst>
              </a:rPr>
              <a:t>Ergonomic </a:t>
            </a:r>
            <a:r>
              <a:rPr lang="en-US" sz="2200" dirty="0">
                <a:effectLst>
                  <a:outerShdw blurRad="38100" dist="38100" dir="2700000" algn="tl">
                    <a:srgbClr val="000000">
                      <a:alpha val="43137"/>
                    </a:srgbClr>
                  </a:outerShdw>
                </a:effectLst>
              </a:rPr>
              <a:t>Issues</a:t>
            </a:r>
          </a:p>
          <a:p>
            <a:pPr marL="0" indent="0">
              <a:buNone/>
            </a:pPr>
            <a:r>
              <a:rPr lang="en-US" sz="2200" dirty="0">
                <a:effectLst>
                  <a:outerShdw blurRad="38100" dist="38100" dir="2700000" algn="tl">
                    <a:srgbClr val="000000">
                      <a:alpha val="43137"/>
                    </a:srgbClr>
                  </a:outerShdw>
                </a:effectLst>
              </a:rPr>
              <a:t>Certain activities, such as lifting, carrying, pushing, pulling, or repetitive motion, may have been involved in the </a:t>
            </a:r>
            <a:r>
              <a:rPr lang="en-US" sz="2200" dirty="0" smtClean="0">
                <a:effectLst>
                  <a:outerShdw blurRad="38100" dist="38100" dir="2700000" algn="tl">
                    <a:srgbClr val="000000">
                      <a:alpha val="43137"/>
                    </a:srgbClr>
                  </a:outerShdw>
                </a:effectLst>
              </a:rPr>
              <a:t>accident. </a:t>
            </a:r>
            <a:r>
              <a:rPr lang="en-US" sz="2200" dirty="0">
                <a:effectLst>
                  <a:outerShdw blurRad="38100" dist="38100" dir="2700000" algn="tl">
                    <a:srgbClr val="000000">
                      <a:alpha val="43137"/>
                    </a:srgbClr>
                  </a:outerShdw>
                </a:effectLst>
              </a:rPr>
              <a:t>The following worksheets can be useful in gathering certain information for further analysis. It is recommended that you consult with RMS for a complete and effective analysis where these activities are potentially contributing or root causes.</a:t>
            </a:r>
          </a:p>
          <a:p>
            <a:r>
              <a:rPr lang="en-US" sz="2200" dirty="0">
                <a:effectLst>
                  <a:outerShdw blurRad="38100" dist="38100" dir="2700000" algn="tl">
                    <a:srgbClr val="000000">
                      <a:alpha val="43137"/>
                    </a:srgbClr>
                  </a:outerShdw>
                </a:effectLst>
                <a:hlinkClick r:id="rId2" action="ppaction://hlinkfile"/>
              </a:rPr>
              <a:t>Lifting Strain Worksheet </a:t>
            </a:r>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hlinkClick r:id="rId3" action="ppaction://hlinkfile"/>
              </a:rPr>
              <a:t>Carrying Worksheet </a:t>
            </a:r>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hlinkClick r:id="rId4" action="ppaction://hlinkfile"/>
              </a:rPr>
              <a:t>Pushing/Pulling Worksheet</a:t>
            </a:r>
            <a:endParaRPr lang="en-US" sz="2200" dirty="0">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47</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5"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6989369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Behavior </a:t>
            </a:r>
            <a:r>
              <a:rPr lang="en-US" sz="2400" dirty="0"/>
              <a:t>Analysis</a:t>
            </a:r>
          </a:p>
          <a:p>
            <a:pPr marL="0" indent="0">
              <a:buNone/>
            </a:pPr>
            <a:r>
              <a:rPr lang="en-US" sz="2400" dirty="0"/>
              <a:t>Studies indicate that 90-95% of all </a:t>
            </a:r>
            <a:r>
              <a:rPr lang="en-US" sz="2400" dirty="0" smtClean="0"/>
              <a:t>accidents </a:t>
            </a:r>
            <a:r>
              <a:rPr lang="en-US" sz="2400" dirty="0"/>
              <a:t>have a human performance causal factor. This is not to say that the person is at fault 90-95% of the time! It simply means that a person's behavior and attitudes, along with the culture of the workplace, are common elements which can influence or contribute to the cause of an </a:t>
            </a:r>
            <a:r>
              <a:rPr lang="en-US" sz="2400" dirty="0" smtClean="0"/>
              <a:t>accident. </a:t>
            </a:r>
            <a:r>
              <a:rPr lang="en-US" sz="2400" dirty="0"/>
              <a:t>Where human performance is suspected as a contributing or causal factor, further investigation is warranted.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48</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7491947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Begin by filling in the </a:t>
            </a:r>
            <a:r>
              <a:rPr lang="en-US" sz="2400" dirty="0">
                <a:hlinkClick r:id="rId2" action="ppaction://hlinkfile"/>
              </a:rPr>
              <a:t>Behavior Analysis Chart</a:t>
            </a:r>
            <a:r>
              <a:rPr lang="en-US" sz="2400" dirty="0"/>
              <a:t>. Start with the second column (i.e. the physical behavior that resulted in injury or illness). Next, investigate all possible things or events (i.e. antecedents) which may have triggered the behavior. Last, for each trigger or antecedent, evaluate the persons' perception of the consequences to identify areas that may need intervention or correction. </a:t>
            </a:r>
          </a:p>
        </p:txBody>
      </p:sp>
      <p:sp>
        <p:nvSpPr>
          <p:cNvPr id="4" name="Slide Number Placeholder 3"/>
          <p:cNvSpPr>
            <a:spLocks noGrp="1"/>
          </p:cNvSpPr>
          <p:nvPr>
            <p:ph type="sldNum" sz="quarter" idx="12"/>
          </p:nvPr>
        </p:nvSpPr>
        <p:spPr/>
        <p:txBody>
          <a:bodyPr/>
          <a:lstStyle/>
          <a:p>
            <a:fld id="{972D1FEB-E41C-4CBD-9560-34D15E2BD7E6}" type="slidenum">
              <a:rPr lang="en-US" smtClean="0"/>
              <a:t>49</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8102496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Causes and Contributing Factors of Accidents</a:t>
            </a:r>
          </a:p>
        </p:txBody>
      </p:sp>
      <p:sp>
        <p:nvSpPr>
          <p:cNvPr id="3" name="Content Placeholder 2"/>
          <p:cNvSpPr>
            <a:spLocks noGrp="1"/>
          </p:cNvSpPr>
          <p:nvPr>
            <p:ph idx="1"/>
          </p:nvPr>
        </p:nvSpPr>
        <p:spPr/>
        <p:txBody>
          <a:bodyPr/>
          <a:lstStyle/>
          <a:p>
            <a:r>
              <a:rPr lang="fr-FR" sz="2400" dirty="0"/>
              <a:t>Accident Causation Model </a:t>
            </a:r>
          </a:p>
          <a:p>
            <a:pPr marL="0" indent="0">
              <a:buNone/>
            </a:pPr>
            <a:endParaRPr lang="en-US" sz="2400" dirty="0"/>
          </a:p>
        </p:txBody>
      </p:sp>
      <p:sp>
        <p:nvSpPr>
          <p:cNvPr id="4" name="Slide Number Placeholder 3"/>
          <p:cNvSpPr>
            <a:spLocks noGrp="1"/>
          </p:cNvSpPr>
          <p:nvPr>
            <p:ph type="sldNum" sz="quarter" idx="12"/>
          </p:nvPr>
        </p:nvSpPr>
        <p:spPr/>
        <p:txBody>
          <a:bodyPr/>
          <a:lstStyle/>
          <a:p>
            <a:fld id="{972D1FEB-E41C-4CBD-9560-34D15E2BD7E6}" type="slidenum">
              <a:rPr lang="en-US" smtClean="0"/>
              <a:t>5</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3407"/>
            <a:ext cx="29051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0545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This evaluation will involve three factors:</a:t>
            </a:r>
          </a:p>
          <a:p>
            <a:pPr marL="914400" indent="-452438">
              <a:buFont typeface="Wingdings" pitchFamily="2" charset="2"/>
              <a:buChar char="q"/>
            </a:pPr>
            <a:r>
              <a:rPr lang="en-US" sz="2400" dirty="0" smtClean="0"/>
              <a:t>Significance </a:t>
            </a:r>
            <a:r>
              <a:rPr lang="en-US" sz="2400" dirty="0"/>
              <a:t>- whether the person perceives the consequence as positive (+) or negative (-). </a:t>
            </a:r>
          </a:p>
          <a:p>
            <a:pPr marL="914400" indent="-452438">
              <a:buFont typeface="Wingdings" pitchFamily="2" charset="2"/>
              <a:buChar char="q"/>
            </a:pPr>
            <a:r>
              <a:rPr lang="en-US" sz="2400" dirty="0" smtClean="0"/>
              <a:t>Timing </a:t>
            </a:r>
            <a:r>
              <a:rPr lang="en-US" sz="2400" dirty="0"/>
              <a:t>- whether the person believes that the consequence will occur sooner (s) rather than later (l). </a:t>
            </a:r>
          </a:p>
          <a:p>
            <a:pPr marL="914400" indent="-452438">
              <a:buFont typeface="Wingdings" pitchFamily="2" charset="2"/>
              <a:buChar char="q"/>
            </a:pPr>
            <a:r>
              <a:rPr lang="en-US" sz="2400" dirty="0" smtClean="0"/>
              <a:t>Consistency </a:t>
            </a:r>
            <a:r>
              <a:rPr lang="en-US" sz="2400" dirty="0"/>
              <a:t>- whether the person perceives the consequence as certain (c) or uncertain (u).</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50</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42251368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Example: An employee was injured and sent to the hospital </a:t>
            </a:r>
            <a:r>
              <a:rPr lang="en-US" sz="2000" dirty="0" smtClean="0"/>
              <a:t>because </a:t>
            </a:r>
            <a:r>
              <a:rPr lang="en-US" sz="2000" dirty="0"/>
              <a:t>he operated a chop saw without a guard. </a:t>
            </a: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51</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graphicFrame>
        <p:nvGraphicFramePr>
          <p:cNvPr id="6" name="Table 5"/>
          <p:cNvGraphicFramePr>
            <a:graphicFrameLocks noGrp="1"/>
          </p:cNvGraphicFramePr>
          <p:nvPr>
            <p:extLst>
              <p:ext uri="{D42A27DB-BD31-4B8C-83A1-F6EECF244321}">
                <p14:modId xmlns:p14="http://schemas.microsoft.com/office/powerpoint/2010/main" val="2358006355"/>
              </p:ext>
            </p:extLst>
          </p:nvPr>
        </p:nvGraphicFramePr>
        <p:xfrm>
          <a:off x="1447800" y="3352800"/>
          <a:ext cx="6096000" cy="26339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marL="0" marR="0" algn="just">
                        <a:lnSpc>
                          <a:spcPct val="150000"/>
                        </a:lnSpc>
                        <a:spcBef>
                          <a:spcPts val="0"/>
                        </a:spcBef>
                        <a:spcAft>
                          <a:spcPts val="0"/>
                        </a:spcAft>
                      </a:pPr>
                      <a:r>
                        <a:rPr lang="en-US" sz="1100" dirty="0">
                          <a:effectLst/>
                          <a:latin typeface="Calibri"/>
                          <a:ea typeface="Calibri"/>
                          <a:cs typeface="Times New Roman"/>
                        </a:rPr>
                        <a:t>Triggers (2)</a:t>
                      </a:r>
                    </a:p>
                  </a:txBody>
                  <a:tcPr marL="68580" marR="68580" marT="0" marB="0"/>
                </a:tc>
                <a:tc>
                  <a:txBody>
                    <a:bodyPr/>
                    <a:lstStyle/>
                    <a:p>
                      <a:pPr marL="0" marR="0" algn="just">
                        <a:lnSpc>
                          <a:spcPct val="150000"/>
                        </a:lnSpc>
                        <a:spcBef>
                          <a:spcPts val="0"/>
                        </a:spcBef>
                        <a:spcAft>
                          <a:spcPts val="0"/>
                        </a:spcAft>
                      </a:pPr>
                      <a:r>
                        <a:rPr lang="en-US" sz="1100" dirty="0">
                          <a:effectLst/>
                          <a:latin typeface="Calibri"/>
                          <a:ea typeface="Calibri"/>
                          <a:cs typeface="Times New Roman"/>
                        </a:rPr>
                        <a:t>Behavior (1)</a:t>
                      </a:r>
                    </a:p>
                  </a:txBody>
                  <a:tcPr marL="68580" marR="68580" marT="0" marB="0"/>
                </a:tc>
                <a:tc>
                  <a:txBody>
                    <a:bodyPr/>
                    <a:lstStyle/>
                    <a:p>
                      <a:pPr marL="0" marR="0" algn="just">
                        <a:lnSpc>
                          <a:spcPct val="150000"/>
                        </a:lnSpc>
                        <a:spcBef>
                          <a:spcPts val="0"/>
                        </a:spcBef>
                        <a:spcAft>
                          <a:spcPts val="0"/>
                        </a:spcAft>
                      </a:pPr>
                      <a:r>
                        <a:rPr lang="en-US" sz="1100" dirty="0">
                          <a:effectLst/>
                          <a:latin typeface="Calibri"/>
                          <a:ea typeface="Calibri"/>
                          <a:cs typeface="Times New Roman"/>
                        </a:rPr>
                        <a:t>Consequences (3)</a:t>
                      </a:r>
                    </a:p>
                  </a:txBody>
                  <a:tcPr marL="68580" marR="68580" marT="0" marB="0"/>
                </a:tc>
                <a:tc>
                  <a:txBody>
                    <a:bodyPr/>
                    <a:lstStyle/>
                    <a:p>
                      <a:pPr marL="0" marR="0" algn="just">
                        <a:lnSpc>
                          <a:spcPct val="150000"/>
                        </a:lnSpc>
                        <a:spcBef>
                          <a:spcPts val="0"/>
                        </a:spcBef>
                        <a:spcAft>
                          <a:spcPts val="0"/>
                        </a:spcAft>
                      </a:pPr>
                      <a:r>
                        <a:rPr lang="en-US" sz="1100" dirty="0">
                          <a:effectLst/>
                          <a:latin typeface="Calibri"/>
                          <a:ea typeface="Calibri"/>
                          <a:cs typeface="Times New Roman"/>
                        </a:rPr>
                        <a:t>Evaluation (4)</a:t>
                      </a:r>
                    </a:p>
                  </a:txBody>
                  <a:tcPr marL="68580" marR="68580" marT="0" marB="0"/>
                </a:tc>
              </a:tr>
              <a:tr h="370840">
                <a:tc>
                  <a:txBody>
                    <a:bodyPr/>
                    <a:lstStyle/>
                    <a:p>
                      <a:pPr marL="0" marR="0" algn="just">
                        <a:lnSpc>
                          <a:spcPct val="150000"/>
                        </a:lnSpc>
                        <a:spcBef>
                          <a:spcPts val="0"/>
                        </a:spcBef>
                        <a:spcAft>
                          <a:spcPts val="0"/>
                        </a:spcAft>
                      </a:pPr>
                      <a:r>
                        <a:rPr lang="en-US" sz="1100" dirty="0">
                          <a:effectLst/>
                          <a:latin typeface="+mn-lt"/>
                          <a:ea typeface="Calibri"/>
                          <a:cs typeface="Times New Roman"/>
                        </a:rPr>
                        <a:t>1. Needed to get the job done</a:t>
                      </a:r>
                    </a:p>
                  </a:txBody>
                  <a:tcPr marL="68580" marR="68580" marT="0" marB="0"/>
                </a:tc>
                <a:tc rowSpan="4">
                  <a:txBody>
                    <a:bodyPr/>
                    <a:lstStyle/>
                    <a:p>
                      <a:r>
                        <a:rPr lang="en-US" sz="1100" dirty="0" smtClean="0">
                          <a:latin typeface="+mn-lt"/>
                        </a:rPr>
                        <a:t>Operated chop saw without guard</a:t>
                      </a:r>
                      <a:endParaRPr lang="en-US" sz="1100" dirty="0">
                        <a:latin typeface="+mn-lt"/>
                      </a:endParaRPr>
                    </a:p>
                  </a:txBody>
                  <a:tcPr/>
                </a:tc>
                <a:tc>
                  <a:txBody>
                    <a:bodyPr/>
                    <a:lstStyle/>
                    <a:p>
                      <a:pPr marL="0" marR="0" algn="just">
                        <a:lnSpc>
                          <a:spcPct val="150000"/>
                        </a:lnSpc>
                        <a:spcBef>
                          <a:spcPts val="0"/>
                        </a:spcBef>
                        <a:spcAft>
                          <a:spcPts val="0"/>
                        </a:spcAft>
                      </a:pPr>
                      <a:r>
                        <a:rPr lang="en-US" sz="1100" dirty="0">
                          <a:effectLst/>
                          <a:latin typeface="+mn-lt"/>
                          <a:ea typeface="Calibri"/>
                          <a:cs typeface="Times New Roman"/>
                        </a:rPr>
                        <a:t>1. Save time and get job done</a:t>
                      </a:r>
                    </a:p>
                  </a:txBody>
                  <a:tcPr marL="68580" marR="68580" marT="0" marB="0"/>
                </a:tc>
                <a:tc>
                  <a:txBody>
                    <a:bodyPr/>
                    <a:lstStyle/>
                    <a:p>
                      <a:pPr marL="0" marR="0" algn="just">
                        <a:lnSpc>
                          <a:spcPct val="150000"/>
                        </a:lnSpc>
                        <a:spcBef>
                          <a:spcPts val="0"/>
                        </a:spcBef>
                        <a:spcAft>
                          <a:spcPts val="0"/>
                        </a:spcAft>
                      </a:pPr>
                      <a:r>
                        <a:rPr lang="en-US" sz="1100" dirty="0">
                          <a:effectLst/>
                          <a:latin typeface="+mn-lt"/>
                          <a:ea typeface="Calibri"/>
                          <a:cs typeface="Times New Roman"/>
                        </a:rPr>
                        <a:t>+, s, c</a:t>
                      </a:r>
                    </a:p>
                  </a:txBody>
                  <a:tcPr marL="68580" marR="68580" marT="0" marB="0"/>
                </a:tc>
              </a:tr>
              <a:tr h="370840">
                <a:tc>
                  <a:txBody>
                    <a:bodyPr/>
                    <a:lstStyle/>
                    <a:p>
                      <a:pPr marL="0" marR="0" algn="just">
                        <a:lnSpc>
                          <a:spcPct val="150000"/>
                        </a:lnSpc>
                        <a:spcBef>
                          <a:spcPts val="0"/>
                        </a:spcBef>
                        <a:spcAft>
                          <a:spcPts val="0"/>
                        </a:spcAft>
                      </a:pPr>
                      <a:r>
                        <a:rPr lang="en-US" sz="1100" dirty="0">
                          <a:effectLst/>
                          <a:latin typeface="+mn-lt"/>
                          <a:ea typeface="Calibri"/>
                          <a:cs typeface="Times New Roman"/>
                        </a:rPr>
                        <a:t>2. Everyone else uses it that way</a:t>
                      </a:r>
                    </a:p>
                  </a:txBody>
                  <a:tcPr marL="68580" marR="68580" marT="0" marB="0"/>
                </a:tc>
                <a:tc vMerge="1">
                  <a:txBody>
                    <a:bodyPr/>
                    <a:lstStyle/>
                    <a:p>
                      <a:endParaRPr lang="en-US" dirty="0"/>
                    </a:p>
                  </a:txBody>
                  <a:tcPr/>
                </a:tc>
                <a:tc>
                  <a:txBody>
                    <a:bodyPr/>
                    <a:lstStyle/>
                    <a:p>
                      <a:pPr marL="0" marR="0" algn="just">
                        <a:lnSpc>
                          <a:spcPct val="150000"/>
                        </a:lnSpc>
                        <a:spcBef>
                          <a:spcPts val="0"/>
                        </a:spcBef>
                        <a:spcAft>
                          <a:spcPts val="0"/>
                        </a:spcAft>
                      </a:pPr>
                      <a:r>
                        <a:rPr lang="en-US" sz="1100" dirty="0">
                          <a:effectLst/>
                          <a:latin typeface="+mn-lt"/>
                          <a:ea typeface="Calibri"/>
                          <a:cs typeface="Times New Roman"/>
                        </a:rPr>
                        <a:t>2. Will fit in with others</a:t>
                      </a:r>
                    </a:p>
                  </a:txBody>
                  <a:tcPr marL="68580" marR="68580" marT="0" marB="0"/>
                </a:tc>
                <a:tc>
                  <a:txBody>
                    <a:bodyPr/>
                    <a:lstStyle/>
                    <a:p>
                      <a:pPr marL="0" marR="0" algn="just">
                        <a:lnSpc>
                          <a:spcPct val="150000"/>
                        </a:lnSpc>
                        <a:spcBef>
                          <a:spcPts val="0"/>
                        </a:spcBef>
                        <a:spcAft>
                          <a:spcPts val="0"/>
                        </a:spcAft>
                      </a:pPr>
                      <a:r>
                        <a:rPr lang="en-US" sz="1100" dirty="0">
                          <a:effectLst/>
                          <a:latin typeface="+mn-lt"/>
                          <a:ea typeface="Calibri"/>
                          <a:cs typeface="Times New Roman"/>
                        </a:rPr>
                        <a:t>+, s, c</a:t>
                      </a:r>
                    </a:p>
                  </a:txBody>
                  <a:tcPr marL="68580" marR="68580" marT="0" marB="0"/>
                </a:tc>
              </a:tr>
              <a:tr h="370840">
                <a:tc>
                  <a:txBody>
                    <a:bodyPr/>
                    <a:lstStyle/>
                    <a:p>
                      <a:pPr marL="0" marR="0" algn="just">
                        <a:lnSpc>
                          <a:spcPct val="150000"/>
                        </a:lnSpc>
                        <a:spcBef>
                          <a:spcPts val="0"/>
                        </a:spcBef>
                        <a:spcAft>
                          <a:spcPts val="0"/>
                        </a:spcAft>
                      </a:pPr>
                      <a:r>
                        <a:rPr lang="en-US" sz="1100" dirty="0">
                          <a:effectLst/>
                          <a:latin typeface="+mn-lt"/>
                          <a:ea typeface="Calibri"/>
                          <a:cs typeface="Times New Roman"/>
                        </a:rPr>
                        <a:t>3. "It won't happen to me" attitude</a:t>
                      </a:r>
                    </a:p>
                  </a:txBody>
                  <a:tcPr marL="68580" marR="68580" marT="0" marB="0"/>
                </a:tc>
                <a:tc vMerge="1">
                  <a:txBody>
                    <a:bodyPr/>
                    <a:lstStyle/>
                    <a:p>
                      <a:endParaRPr lang="en-US" dirty="0"/>
                    </a:p>
                  </a:txBody>
                  <a:tcPr/>
                </a:tc>
                <a:tc>
                  <a:txBody>
                    <a:bodyPr/>
                    <a:lstStyle/>
                    <a:p>
                      <a:pPr marL="0" marR="0" algn="just">
                        <a:lnSpc>
                          <a:spcPct val="150000"/>
                        </a:lnSpc>
                        <a:spcBef>
                          <a:spcPts val="0"/>
                        </a:spcBef>
                        <a:spcAft>
                          <a:spcPts val="0"/>
                        </a:spcAft>
                      </a:pPr>
                      <a:r>
                        <a:rPr lang="en-US" sz="1100" dirty="0">
                          <a:effectLst/>
                          <a:latin typeface="+mn-lt"/>
                          <a:ea typeface="Calibri"/>
                          <a:cs typeface="Times New Roman"/>
                        </a:rPr>
                        <a:t>3. Gets the job done. Fit in</a:t>
                      </a:r>
                    </a:p>
                  </a:txBody>
                  <a:tcPr marL="68580" marR="68580" marT="0" marB="0"/>
                </a:tc>
                <a:tc>
                  <a:txBody>
                    <a:bodyPr/>
                    <a:lstStyle/>
                    <a:p>
                      <a:pPr marL="0" marR="0" algn="just">
                        <a:lnSpc>
                          <a:spcPct val="150000"/>
                        </a:lnSpc>
                        <a:spcBef>
                          <a:spcPts val="0"/>
                        </a:spcBef>
                        <a:spcAft>
                          <a:spcPts val="0"/>
                        </a:spcAft>
                      </a:pPr>
                      <a:r>
                        <a:rPr lang="en-US" sz="1100" dirty="0">
                          <a:effectLst/>
                          <a:latin typeface="+mn-lt"/>
                          <a:ea typeface="Calibri"/>
                          <a:cs typeface="Times New Roman"/>
                        </a:rPr>
                        <a:t>+, s, c</a:t>
                      </a:r>
                    </a:p>
                  </a:txBody>
                  <a:tcPr marL="68580" marR="68580" marT="0" marB="0"/>
                </a:tc>
              </a:tr>
              <a:tr h="370840">
                <a:tc>
                  <a:txBody>
                    <a:bodyPr/>
                    <a:lstStyle/>
                    <a:p>
                      <a:pPr marL="0" marR="0" algn="just">
                        <a:lnSpc>
                          <a:spcPct val="150000"/>
                        </a:lnSpc>
                        <a:spcBef>
                          <a:spcPts val="0"/>
                        </a:spcBef>
                        <a:spcAft>
                          <a:spcPts val="0"/>
                        </a:spcAft>
                      </a:pPr>
                      <a:r>
                        <a:rPr lang="en-US" sz="1100" dirty="0" smtClean="0">
                          <a:effectLst/>
                          <a:latin typeface="+mn-lt"/>
                          <a:ea typeface="Calibri"/>
                          <a:cs typeface="Times New Roman"/>
                        </a:rPr>
                        <a:t>4.Operating </a:t>
                      </a:r>
                      <a:r>
                        <a:rPr lang="en-US" sz="1100" dirty="0">
                          <a:effectLst/>
                          <a:latin typeface="+mn-lt"/>
                          <a:ea typeface="Calibri"/>
                          <a:cs typeface="Times New Roman"/>
                        </a:rPr>
                        <a:t>procedure was unclear</a:t>
                      </a:r>
                    </a:p>
                  </a:txBody>
                  <a:tcPr marL="68580" marR="68580" marT="0" marB="0"/>
                </a:tc>
                <a:tc vMerge="1">
                  <a:txBody>
                    <a:bodyPr/>
                    <a:lstStyle/>
                    <a:p>
                      <a:endParaRPr lang="en-US" dirty="0"/>
                    </a:p>
                  </a:txBody>
                  <a:tcPr/>
                </a:tc>
                <a:tc>
                  <a:txBody>
                    <a:bodyPr/>
                    <a:lstStyle/>
                    <a:p>
                      <a:pPr marL="0" marR="0" algn="just">
                        <a:lnSpc>
                          <a:spcPct val="150000"/>
                        </a:lnSpc>
                        <a:spcBef>
                          <a:spcPts val="0"/>
                        </a:spcBef>
                        <a:spcAft>
                          <a:spcPts val="0"/>
                        </a:spcAft>
                      </a:pPr>
                      <a:r>
                        <a:rPr lang="en-US" sz="1100" dirty="0">
                          <a:effectLst/>
                          <a:latin typeface="+mn-lt"/>
                          <a:ea typeface="Calibri"/>
                          <a:cs typeface="Times New Roman"/>
                        </a:rPr>
                        <a:t>4. Injury</a:t>
                      </a:r>
                    </a:p>
                  </a:txBody>
                  <a:tcPr marL="68580" marR="68580" marT="0" marB="0"/>
                </a:tc>
                <a:tc>
                  <a:txBody>
                    <a:bodyPr/>
                    <a:lstStyle/>
                    <a:p>
                      <a:pPr marL="0" marR="0" algn="just">
                        <a:lnSpc>
                          <a:spcPct val="150000"/>
                        </a:lnSpc>
                        <a:spcBef>
                          <a:spcPts val="0"/>
                        </a:spcBef>
                        <a:spcAft>
                          <a:spcPts val="0"/>
                        </a:spcAft>
                      </a:pPr>
                      <a:r>
                        <a:rPr lang="en-US" sz="1100" dirty="0">
                          <a:effectLst/>
                          <a:latin typeface="+mn-lt"/>
                          <a:ea typeface="Calibri"/>
                          <a:cs typeface="Times New Roman"/>
                        </a:rPr>
                        <a:t>-, l, u</a:t>
                      </a:r>
                    </a:p>
                  </a:txBody>
                  <a:tcPr marL="68580" marR="68580" marT="0" marB="0"/>
                </a:tc>
              </a:tr>
            </a:tbl>
          </a:graphicData>
        </a:graphic>
      </p:graphicFrame>
      <p:pic>
        <p:nvPicPr>
          <p:cNvPr id="7"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5411803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Once the triggers and consequences have been identified and evaluated, you should use the </a:t>
            </a:r>
            <a:r>
              <a:rPr lang="en-US" sz="2400" dirty="0">
                <a:hlinkClick r:id="rId2" action="ppaction://hlinkfile"/>
              </a:rPr>
              <a:t>Behavior Analysis Worksheet</a:t>
            </a:r>
            <a:r>
              <a:rPr lang="en-US" sz="2400" dirty="0"/>
              <a:t> to determine why the triggers were present and why the consequences were perceived as they were. This will provide you with contributing causes, which can be reviewed to determine the root cause.</a:t>
            </a:r>
          </a:p>
        </p:txBody>
      </p:sp>
      <p:sp>
        <p:nvSpPr>
          <p:cNvPr id="4" name="Slide Number Placeholder 3"/>
          <p:cNvSpPr>
            <a:spLocks noGrp="1"/>
          </p:cNvSpPr>
          <p:nvPr>
            <p:ph type="sldNum" sz="quarter" idx="12"/>
          </p:nvPr>
        </p:nvSpPr>
        <p:spPr/>
        <p:txBody>
          <a:bodyPr/>
          <a:lstStyle/>
          <a:p>
            <a:fld id="{972D1FEB-E41C-4CBD-9560-34D15E2BD7E6}" type="slidenum">
              <a:rPr lang="en-US" smtClean="0"/>
              <a:t>52</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Data Analysis</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73766695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Root Cause(s)</a:t>
            </a:r>
          </a:p>
        </p:txBody>
      </p:sp>
      <p:sp>
        <p:nvSpPr>
          <p:cNvPr id="3" name="Content Placeholder 2"/>
          <p:cNvSpPr>
            <a:spLocks noGrp="1"/>
          </p:cNvSpPr>
          <p:nvPr>
            <p:ph idx="1"/>
          </p:nvPr>
        </p:nvSpPr>
        <p:spPr/>
        <p:txBody>
          <a:bodyPr/>
          <a:lstStyle/>
          <a:p>
            <a:r>
              <a:rPr lang="en-US" sz="2400" dirty="0" smtClean="0"/>
              <a:t>5 Why</a:t>
            </a:r>
          </a:p>
          <a:p>
            <a:pPr marL="0" indent="0">
              <a:buNone/>
            </a:pPr>
            <a:r>
              <a:rPr lang="en-US" sz="2400" dirty="0"/>
              <a:t>Once you've identified contributing causes and/or causal factors using one of the methods above, the next step involves investigating why they occurred and determining the root cause(s). (Note: It is now generally accepted that there may be more than one root cause to a problem.) Again, there are many methods for determining the root cause, and all have their limitations; however, one of the simplest methods is the "</a:t>
            </a:r>
            <a:r>
              <a:rPr lang="en-US" sz="2400" dirty="0">
                <a:hlinkClick r:id="rId2" action="ppaction://hlinkfile"/>
              </a:rPr>
              <a:t>5 Why</a:t>
            </a:r>
            <a:r>
              <a:rPr lang="en-US" sz="2400" dirty="0"/>
              <a:t>" technique. By repeatedly asking the question "why?" you can sort through the layers of symptoms that lead to the root cause.</a:t>
            </a:r>
          </a:p>
        </p:txBody>
      </p:sp>
      <p:sp>
        <p:nvSpPr>
          <p:cNvPr id="4" name="Slide Number Placeholder 3"/>
          <p:cNvSpPr>
            <a:spLocks noGrp="1"/>
          </p:cNvSpPr>
          <p:nvPr>
            <p:ph type="sldNum" sz="quarter" idx="12"/>
          </p:nvPr>
        </p:nvSpPr>
        <p:spPr/>
        <p:txBody>
          <a:bodyPr/>
          <a:lstStyle/>
          <a:p>
            <a:fld id="{972D1FEB-E41C-4CBD-9560-34D15E2BD7E6}" type="slidenum">
              <a:rPr lang="en-US" smtClean="0"/>
              <a:t>53</a:t>
            </a:fld>
            <a:endParaRPr lang="en-US" dirty="0"/>
          </a:p>
        </p:txBody>
      </p:sp>
      <p:pic>
        <p:nvPicPr>
          <p:cNvPr id="5"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18675125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To complete the "5 Why" method, write down the specific problem on the form (i.e. contributing cause, causal factor, or the </a:t>
            </a:r>
            <a:r>
              <a:rPr lang="en-US" sz="2400" dirty="0" smtClean="0"/>
              <a:t>accident </a:t>
            </a:r>
            <a:r>
              <a:rPr lang="en-US" sz="2400" dirty="0"/>
              <a:t>itself) to help formalize and describe it. Next, ask why the problem happens and write the answer below the question. If the answer just provided doesn't adequately identify the root problem, ask why again and write down that answer. Repeat this process until you have identified the root cause and the team is in agreement. Asking why five times is a good rule of thumb; however, you may only need to ask why three or four times (or six or seven) to get to the root of the problem.</a:t>
            </a:r>
          </a:p>
        </p:txBody>
      </p:sp>
      <p:sp>
        <p:nvSpPr>
          <p:cNvPr id="4" name="Slide Number Placeholder 3"/>
          <p:cNvSpPr>
            <a:spLocks noGrp="1"/>
          </p:cNvSpPr>
          <p:nvPr>
            <p:ph type="sldNum" sz="quarter" idx="12"/>
          </p:nvPr>
        </p:nvSpPr>
        <p:spPr/>
        <p:txBody>
          <a:bodyPr/>
          <a:lstStyle/>
          <a:p>
            <a:fld id="{972D1FEB-E41C-4CBD-9560-34D15E2BD7E6}" type="slidenum">
              <a:rPr lang="en-US" smtClean="0"/>
              <a:t>54</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Root Cause(s)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163996785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Causal </a:t>
            </a:r>
            <a:r>
              <a:rPr lang="en-US" sz="2400" dirty="0"/>
              <a:t>Factors &amp; Root Causes Worksheet</a:t>
            </a:r>
          </a:p>
          <a:p>
            <a:pPr marL="0" indent="0">
              <a:buNone/>
            </a:pPr>
            <a:r>
              <a:rPr lang="en-US" sz="2400" dirty="0"/>
              <a:t>Another convenient tool to use when identifying contributing and root causes is the </a:t>
            </a:r>
            <a:r>
              <a:rPr lang="en-US" sz="2400" dirty="0">
                <a:hlinkClick r:id="rId2" action="ppaction://hlinkfile"/>
              </a:rPr>
              <a:t>Causal Factors &amp; Root Causes Worksheet</a:t>
            </a:r>
            <a:r>
              <a:rPr lang="en-US" sz="2400" dirty="0"/>
              <a:t>. This worksheet provides you with a list of common causes grouped by categories. After you have completed your data gathering and analysis, the possible causes can be checked off (on the left) and reviewed to identify contributing causes (check the box in the “CC” column) and the root cause(s) (check the box in the "Root" column).</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55</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Root Cause(s)</a:t>
            </a:r>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14792641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Corrective and Preventative Action(s)</a:t>
            </a:r>
          </a:p>
        </p:txBody>
      </p:sp>
      <p:sp>
        <p:nvSpPr>
          <p:cNvPr id="3" name="Content Placeholder 2"/>
          <p:cNvSpPr>
            <a:spLocks noGrp="1"/>
          </p:cNvSpPr>
          <p:nvPr>
            <p:ph idx="1"/>
          </p:nvPr>
        </p:nvSpPr>
        <p:spPr/>
        <p:txBody>
          <a:bodyPr/>
          <a:lstStyle/>
          <a:p>
            <a:pPr marL="0" indent="0">
              <a:buNone/>
            </a:pPr>
            <a:r>
              <a:rPr lang="en-US" sz="2000" dirty="0"/>
              <a:t>Depending on the situation, there may only be one corrective action identified to address the root cause, or there may be several corrective actions that need to be taken to address other root or contributing causes. The </a:t>
            </a:r>
            <a:r>
              <a:rPr lang="en-US" sz="2000" dirty="0">
                <a:hlinkClick r:id="rId2" action="ppaction://hlinkfile"/>
              </a:rPr>
              <a:t>Corrective and Preventative Actions form</a:t>
            </a:r>
            <a:r>
              <a:rPr lang="en-US" sz="2000" dirty="0">
                <a:hlinkClick r:id="rId3" action="ppaction://hlinkfile"/>
              </a:rPr>
              <a:t> </a:t>
            </a:r>
            <a:r>
              <a:rPr lang="en-US" sz="2000" dirty="0"/>
              <a:t>can be used to list those causes which require additional action. Once the corrective or preventative action has been identified, it should be assigned a due date and a responsible person to coordinate completion. This form should be reviewed periodically to ensure progress and eventually close out the action item by filling in the completion date. At this point, the </a:t>
            </a:r>
            <a:r>
              <a:rPr lang="en-US" sz="2000" dirty="0" smtClean="0"/>
              <a:t>accident </a:t>
            </a:r>
            <a:r>
              <a:rPr lang="en-US" sz="2000" dirty="0"/>
              <a:t>is considered "closed".</a:t>
            </a:r>
          </a:p>
        </p:txBody>
      </p:sp>
      <p:sp>
        <p:nvSpPr>
          <p:cNvPr id="4" name="Slide Number Placeholder 3"/>
          <p:cNvSpPr>
            <a:spLocks noGrp="1"/>
          </p:cNvSpPr>
          <p:nvPr>
            <p:ph type="sldNum" sz="quarter" idx="12"/>
          </p:nvPr>
        </p:nvSpPr>
        <p:spPr/>
        <p:txBody>
          <a:bodyPr/>
          <a:lstStyle/>
          <a:p>
            <a:fld id="{972D1FEB-E41C-4CBD-9560-34D15E2BD7E6}" type="slidenum">
              <a:rPr lang="en-US" smtClean="0"/>
              <a:t>56</a:t>
            </a:fld>
            <a:endParaRPr lang="en-US" dirty="0"/>
          </a:p>
        </p:txBody>
      </p:sp>
      <p:pic>
        <p:nvPicPr>
          <p:cNvPr id="5" name="Picture 6"/>
          <p:cNvPicPr>
            <a:picLocks noChangeAspect="1" noChangeArrowheads="1"/>
          </p:cNvPicPr>
          <p:nvPr/>
        </p:nvPicPr>
        <p:blipFill>
          <a:blip r:embed="rId4"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8637645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Investigation Report</a:t>
            </a:r>
          </a:p>
        </p:txBody>
      </p:sp>
      <p:sp>
        <p:nvSpPr>
          <p:cNvPr id="3" name="Content Placeholder 2"/>
          <p:cNvSpPr>
            <a:spLocks noGrp="1"/>
          </p:cNvSpPr>
          <p:nvPr>
            <p:ph idx="1"/>
          </p:nvPr>
        </p:nvSpPr>
        <p:spPr/>
        <p:txBody>
          <a:bodyPr/>
          <a:lstStyle/>
          <a:p>
            <a:r>
              <a:rPr lang="en-US" sz="2400" dirty="0"/>
              <a:t>An accident investigation is not complete until a report is prepared and submitted to the proper authorities. </a:t>
            </a:r>
          </a:p>
          <a:p>
            <a:r>
              <a:rPr lang="en-US" sz="2400" dirty="0"/>
              <a:t>Suggestion of items to include in your report.</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57</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91638"/>
            <a:ext cx="3580641"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542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Background Information </a:t>
            </a:r>
          </a:p>
          <a:p>
            <a:pPr marL="914400" indent="-452438">
              <a:buFont typeface="Wingdings" pitchFamily="2" charset="2"/>
              <a:buChar char="q"/>
            </a:pPr>
            <a:r>
              <a:rPr lang="en-US" sz="2400" dirty="0"/>
              <a:t>Where and when the accident occurred </a:t>
            </a:r>
          </a:p>
          <a:p>
            <a:pPr marL="914400" indent="-452438">
              <a:buFont typeface="Wingdings" pitchFamily="2" charset="2"/>
              <a:buChar char="q"/>
            </a:pPr>
            <a:r>
              <a:rPr lang="en-US" sz="2400" dirty="0"/>
              <a:t>Who and what were involved </a:t>
            </a:r>
          </a:p>
          <a:p>
            <a:pPr marL="914400" indent="-452438">
              <a:buFont typeface="Wingdings" pitchFamily="2" charset="2"/>
              <a:buChar char="q"/>
            </a:pPr>
            <a:r>
              <a:rPr lang="en-US" sz="2400" dirty="0"/>
              <a:t>Operating personnel and other witnesses </a:t>
            </a:r>
          </a:p>
          <a:p>
            <a:r>
              <a:rPr lang="en-US" sz="2400" dirty="0"/>
              <a:t>Account of the Accident (What happened?) </a:t>
            </a:r>
          </a:p>
          <a:p>
            <a:pPr marL="914400" indent="-452438">
              <a:buFont typeface="Wingdings" pitchFamily="2" charset="2"/>
              <a:buChar char="q"/>
            </a:pPr>
            <a:r>
              <a:rPr lang="en-US" sz="2400" dirty="0"/>
              <a:t>Sequence of events </a:t>
            </a:r>
          </a:p>
          <a:p>
            <a:pPr marL="914400" indent="-452438">
              <a:buFont typeface="Wingdings" pitchFamily="2" charset="2"/>
              <a:buChar char="q"/>
            </a:pPr>
            <a:r>
              <a:rPr lang="en-US" sz="2400" dirty="0"/>
              <a:t>Extent of damage </a:t>
            </a:r>
          </a:p>
          <a:p>
            <a:pPr marL="914400" indent="-452438">
              <a:buFont typeface="Wingdings" pitchFamily="2" charset="2"/>
              <a:buChar char="q"/>
            </a:pPr>
            <a:r>
              <a:rPr lang="en-US" sz="2400" dirty="0"/>
              <a:t>Accident type </a:t>
            </a:r>
          </a:p>
          <a:p>
            <a:pPr marL="914400" indent="-452438">
              <a:buFont typeface="Wingdings" pitchFamily="2" charset="2"/>
              <a:buChar char="q"/>
            </a:pPr>
            <a:r>
              <a:rPr lang="en-US" sz="2400" dirty="0"/>
              <a:t>Agency or source (of energy or hazardous material)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58</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
        <p:nvSpPr>
          <p:cNvPr id="6" name="Title 1"/>
          <p:cNvSpPr>
            <a:spLocks noGrp="1"/>
          </p:cNvSpPr>
          <p:nvPr>
            <p:ph type="title"/>
          </p:nvPr>
        </p:nvSpPr>
        <p:spPr>
          <a:xfrm>
            <a:off x="1066800" y="304800"/>
            <a:ext cx="7543800" cy="1431925"/>
          </a:xfrm>
        </p:spPr>
        <p:txBody>
          <a:bodyPr/>
          <a:lstStyle/>
          <a:p>
            <a:pPr algn="ctr"/>
            <a:r>
              <a:rPr lang="en-US" dirty="0"/>
              <a:t>Investigation Report</a:t>
            </a:r>
          </a:p>
        </p:txBody>
      </p:sp>
    </p:spTree>
    <p:extLst>
      <p:ext uri="{BB962C8B-B14F-4D97-AF65-F5344CB8AC3E}">
        <p14:creationId xmlns:p14="http://schemas.microsoft.com/office/powerpoint/2010/main" val="193782593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Discussion (Analysis of the Accident - HOW; WHY) </a:t>
            </a:r>
          </a:p>
          <a:p>
            <a:pPr marL="914400" indent="-452438">
              <a:buFont typeface="Wingdings" pitchFamily="2" charset="2"/>
              <a:buChar char="q"/>
            </a:pPr>
            <a:r>
              <a:rPr lang="en-US" sz="2400" dirty="0"/>
              <a:t>Direct causes (energy sources; hazardous materials) </a:t>
            </a:r>
          </a:p>
          <a:p>
            <a:pPr marL="914400" indent="-452438">
              <a:buFont typeface="Wingdings" pitchFamily="2" charset="2"/>
              <a:buChar char="q"/>
            </a:pPr>
            <a:r>
              <a:rPr lang="en-US" sz="2400" dirty="0"/>
              <a:t>Indirect causes (unsafe acts and conditions) </a:t>
            </a:r>
          </a:p>
          <a:p>
            <a:pPr marL="914400" indent="-452438">
              <a:buFont typeface="Wingdings" pitchFamily="2" charset="2"/>
              <a:buChar char="q"/>
            </a:pPr>
            <a:r>
              <a:rPr lang="en-US" sz="2400" dirty="0"/>
              <a:t>Basic causes (management policies; personal or environmental factors) </a:t>
            </a:r>
          </a:p>
          <a:p>
            <a:endParaRPr lang="en-US" sz="2400" dirty="0"/>
          </a:p>
        </p:txBody>
      </p:sp>
      <p:sp>
        <p:nvSpPr>
          <p:cNvPr id="4" name="Slide Number Placeholder 3"/>
          <p:cNvSpPr>
            <a:spLocks noGrp="1"/>
          </p:cNvSpPr>
          <p:nvPr>
            <p:ph type="sldNum" sz="quarter" idx="12"/>
          </p:nvPr>
        </p:nvSpPr>
        <p:spPr/>
        <p:txBody>
          <a:bodyPr/>
          <a:lstStyle/>
          <a:p>
            <a:fld id="{972D1FEB-E41C-4CBD-9560-34D15E2BD7E6}" type="slidenum">
              <a:rPr lang="en-US" smtClean="0"/>
              <a:t>59</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Investigation Report</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3445674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Causes and Contributing Factors of Accidents</a:t>
            </a:r>
          </a:p>
        </p:txBody>
      </p:sp>
      <p:sp>
        <p:nvSpPr>
          <p:cNvPr id="3" name="Content Placeholder 2"/>
          <p:cNvSpPr>
            <a:spLocks noGrp="1"/>
          </p:cNvSpPr>
          <p:nvPr>
            <p:ph idx="1"/>
          </p:nvPr>
        </p:nvSpPr>
        <p:spPr/>
        <p:txBody>
          <a:bodyPr/>
          <a:lstStyle/>
          <a:p>
            <a:r>
              <a:rPr lang="en-US" sz="2400" dirty="0" smtClean="0"/>
              <a:t>Task</a:t>
            </a:r>
          </a:p>
          <a:p>
            <a:pPr marL="914400" indent="-452438">
              <a:buFont typeface="Wingdings" pitchFamily="2" charset="2"/>
              <a:buChar char="q"/>
            </a:pPr>
            <a:r>
              <a:rPr lang="en-US" sz="2400" dirty="0" smtClean="0"/>
              <a:t> Ergonomics</a:t>
            </a:r>
            <a:endParaRPr lang="en-US" sz="2400" dirty="0"/>
          </a:p>
          <a:p>
            <a:pPr marL="914400" indent="-452438">
              <a:buFont typeface="Wingdings" pitchFamily="2" charset="2"/>
              <a:buChar char="q"/>
            </a:pPr>
            <a:r>
              <a:rPr lang="en-US" sz="2400" dirty="0"/>
              <a:t> Safety work procedures</a:t>
            </a:r>
          </a:p>
          <a:p>
            <a:pPr marL="914400" indent="-452438">
              <a:buFont typeface="Wingdings" pitchFamily="2" charset="2"/>
              <a:buChar char="q"/>
            </a:pPr>
            <a:r>
              <a:rPr lang="en-US" sz="2400" dirty="0"/>
              <a:t> Condition changes</a:t>
            </a:r>
          </a:p>
          <a:p>
            <a:pPr marL="914400" indent="-452438">
              <a:buFont typeface="Wingdings" pitchFamily="2" charset="2"/>
              <a:buChar char="q"/>
            </a:pPr>
            <a:r>
              <a:rPr lang="en-US" sz="2400" dirty="0"/>
              <a:t> Process</a:t>
            </a:r>
          </a:p>
          <a:p>
            <a:pPr marL="914400" indent="-452438">
              <a:buFont typeface="Wingdings" pitchFamily="2" charset="2"/>
              <a:buChar char="q"/>
            </a:pPr>
            <a:r>
              <a:rPr lang="en-US" sz="2400" dirty="0"/>
              <a:t> Materials</a:t>
            </a:r>
          </a:p>
          <a:p>
            <a:pPr marL="914400" indent="-452438">
              <a:buFont typeface="Wingdings" pitchFamily="2" charset="2"/>
              <a:buChar char="q"/>
            </a:pPr>
            <a:r>
              <a:rPr lang="en-US" sz="2400" dirty="0"/>
              <a:t> Workers</a:t>
            </a:r>
          </a:p>
          <a:p>
            <a:pPr marL="914400" indent="-452438">
              <a:buFont typeface="Wingdings" pitchFamily="2" charset="2"/>
              <a:buChar char="q"/>
            </a:pPr>
            <a:r>
              <a:rPr lang="en-US" sz="2400" dirty="0"/>
              <a:t> Appropriate tools/materials</a:t>
            </a:r>
          </a:p>
          <a:p>
            <a:pPr marL="914400" indent="-452438">
              <a:buFont typeface="Wingdings" pitchFamily="2" charset="2"/>
              <a:buChar char="q"/>
            </a:pPr>
            <a:r>
              <a:rPr lang="en-US" sz="2400" dirty="0"/>
              <a:t> Safety devices (including lockout)</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6</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95600"/>
            <a:ext cx="26447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7391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Recommendations (to prevent a recurrence) for immediate and long-range action to remedy: </a:t>
            </a:r>
          </a:p>
          <a:p>
            <a:pPr marL="914400" indent="-452438">
              <a:buFont typeface="Wingdings" pitchFamily="2" charset="2"/>
              <a:buChar char="q"/>
            </a:pPr>
            <a:r>
              <a:rPr lang="en-US" sz="2400" dirty="0"/>
              <a:t>Basic causes </a:t>
            </a:r>
          </a:p>
          <a:p>
            <a:pPr marL="914400" indent="-452438">
              <a:buFont typeface="Wingdings" pitchFamily="2" charset="2"/>
              <a:buChar char="q"/>
            </a:pPr>
            <a:r>
              <a:rPr lang="en-US" sz="2400" dirty="0"/>
              <a:t>Indirect causes </a:t>
            </a:r>
          </a:p>
          <a:p>
            <a:pPr marL="914400" indent="-452438">
              <a:buFont typeface="Wingdings" pitchFamily="2" charset="2"/>
              <a:buChar char="q"/>
            </a:pPr>
            <a:r>
              <a:rPr lang="en-US" sz="2400" dirty="0"/>
              <a:t>Direct causes (such as reduced quantities or protective equipment or structures)</a:t>
            </a:r>
          </a:p>
          <a:p>
            <a:endParaRPr lang="en-US" sz="2400" dirty="0"/>
          </a:p>
        </p:txBody>
      </p:sp>
      <p:sp>
        <p:nvSpPr>
          <p:cNvPr id="4" name="Slide Number Placeholder 3"/>
          <p:cNvSpPr>
            <a:spLocks noGrp="1"/>
          </p:cNvSpPr>
          <p:nvPr>
            <p:ph type="sldNum" sz="quarter" idx="12"/>
          </p:nvPr>
        </p:nvSpPr>
        <p:spPr/>
        <p:txBody>
          <a:bodyPr/>
          <a:lstStyle/>
          <a:p>
            <a:fld id="{972D1FEB-E41C-4CBD-9560-34D15E2BD7E6}" type="slidenum">
              <a:rPr lang="en-US" smtClean="0"/>
              <a:t>60</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Investigation Report</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9446050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Follow-Up</a:t>
            </a: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61</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4127350" cy="267637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18936126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lstStyle/>
          <a:p>
            <a:r>
              <a:rPr lang="en-US" sz="2400" dirty="0"/>
              <a:t>Get help for the injured.</a:t>
            </a:r>
          </a:p>
          <a:p>
            <a:r>
              <a:rPr lang="en-US" sz="2400" dirty="0" smtClean="0"/>
              <a:t>Survey </a:t>
            </a:r>
            <a:r>
              <a:rPr lang="en-US" sz="2400" dirty="0"/>
              <a:t>the scene.</a:t>
            </a:r>
          </a:p>
          <a:p>
            <a:r>
              <a:rPr lang="en-US" sz="2400" dirty="0" smtClean="0"/>
              <a:t>Secure </a:t>
            </a:r>
            <a:r>
              <a:rPr lang="en-US" sz="2400" dirty="0"/>
              <a:t>the scene (initiate interim controls).</a:t>
            </a:r>
          </a:p>
          <a:p>
            <a:r>
              <a:rPr lang="en-US" sz="2400" dirty="0" smtClean="0"/>
              <a:t>Collect </a:t>
            </a:r>
            <a:r>
              <a:rPr lang="en-US" sz="2400" dirty="0"/>
              <a:t>evidence.</a:t>
            </a:r>
          </a:p>
          <a:p>
            <a:r>
              <a:rPr lang="en-US" sz="2400" dirty="0"/>
              <a:t>Analyze data (review past investigations).</a:t>
            </a:r>
          </a:p>
          <a:p>
            <a:r>
              <a:rPr lang="en-US" sz="2400" dirty="0"/>
              <a:t>Determine causes (scientific methods).</a:t>
            </a:r>
          </a:p>
          <a:p>
            <a:r>
              <a:rPr lang="en-US" sz="2400" dirty="0" smtClean="0"/>
              <a:t>Follow </a:t>
            </a:r>
            <a:r>
              <a:rPr lang="en-US" sz="2400" dirty="0"/>
              <a:t>up (eliminate hazards). </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62</a:t>
            </a:fld>
            <a:endParaRPr lang="en-US" dirty="0"/>
          </a:p>
        </p:txBody>
      </p:sp>
      <p:pic>
        <p:nvPicPr>
          <p:cNvPr id="5"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28434949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Studies</a:t>
            </a:r>
            <a:endParaRPr lang="en-US" dirty="0"/>
          </a:p>
        </p:txBody>
      </p:sp>
      <p:sp>
        <p:nvSpPr>
          <p:cNvPr id="3" name="Content Placeholder 2"/>
          <p:cNvSpPr>
            <a:spLocks noGrp="1"/>
          </p:cNvSpPr>
          <p:nvPr>
            <p:ph idx="1"/>
          </p:nvPr>
        </p:nvSpPr>
        <p:spPr/>
        <p:txBody>
          <a:bodyPr/>
          <a:lstStyle/>
          <a:p>
            <a:r>
              <a:rPr lang="en-US" sz="2400" dirty="0" smtClean="0">
                <a:hlinkClick r:id="rId2"/>
              </a:rPr>
              <a:t>Texas Tech University</a:t>
            </a:r>
            <a:r>
              <a:rPr lang="en-US" sz="2400" dirty="0" smtClean="0"/>
              <a:t> (CSB)</a:t>
            </a:r>
          </a:p>
          <a:p>
            <a:r>
              <a:rPr lang="en-US" sz="2400" dirty="0" smtClean="0">
                <a:hlinkClick r:id="rId3"/>
              </a:rPr>
              <a:t>Yale University</a:t>
            </a:r>
            <a:r>
              <a:rPr lang="en-US" sz="2400" dirty="0" smtClean="0"/>
              <a:t> (OSHA Investigation)</a:t>
            </a:r>
          </a:p>
          <a:p>
            <a:r>
              <a:rPr lang="en-US" sz="2400" dirty="0" smtClean="0">
                <a:hlinkClick r:id="rId4"/>
              </a:rPr>
              <a:t>Yale University</a:t>
            </a:r>
            <a:r>
              <a:rPr lang="en-US" sz="2400" dirty="0" smtClean="0"/>
              <a:t> (Alumni Magazine)</a:t>
            </a:r>
          </a:p>
          <a:p>
            <a:r>
              <a:rPr lang="en-US" sz="2400" dirty="0" smtClean="0">
                <a:hlinkClick r:id="rId5"/>
              </a:rPr>
              <a:t>UCLA</a:t>
            </a:r>
            <a:r>
              <a:rPr lang="en-US" sz="2400" dirty="0" smtClean="0"/>
              <a:t> (DIR Investigation Report)</a:t>
            </a:r>
          </a:p>
          <a:p>
            <a:r>
              <a:rPr lang="en-US" sz="2400" dirty="0" smtClean="0">
                <a:hlinkClick r:id="rId6"/>
              </a:rPr>
              <a:t>UCLA</a:t>
            </a:r>
            <a:r>
              <a:rPr lang="en-US" sz="2400" dirty="0" smtClean="0"/>
              <a:t> (C&amp;EN)</a:t>
            </a:r>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63</a:t>
            </a:fld>
            <a:endParaRPr lang="en-US" dirty="0"/>
          </a:p>
        </p:txBody>
      </p:sp>
      <p:pic>
        <p:nvPicPr>
          <p:cNvPr id="5" name="Picture 6"/>
          <p:cNvPicPr>
            <a:picLocks noChangeAspect="1" noChangeArrowheads="1"/>
          </p:cNvPicPr>
          <p:nvPr/>
        </p:nvPicPr>
        <p:blipFill>
          <a:blip r:embed="rId7"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84153538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John has to change a fluorescent bulb in a ceiling fixture.  The ceiling is twelve feet from the floor.  John hurriedly selects the seven foot fiberglass step ladder from those present in the tool shed.  Even though John has been trained differently he stands on the top rung to reach the light fixture.  Bob was holding the replacement bulb for John and reported that as John struggled with the bulb removal the ladder slipped and John fail to the floor.</a:t>
            </a:r>
          </a:p>
          <a:p>
            <a:pPr marL="0" indent="0">
              <a:buNone/>
            </a:pPr>
            <a:endParaRPr lang="en-US" sz="2000" dirty="0"/>
          </a:p>
          <a:p>
            <a:pPr marL="0" indent="0">
              <a:buNone/>
            </a:pPr>
            <a:r>
              <a:rPr lang="en-US" sz="2000" dirty="0"/>
              <a:t>What is the root cause of the accident?</a:t>
            </a:r>
          </a:p>
          <a:p>
            <a:pPr marL="0" indent="0">
              <a:buNone/>
            </a:pPr>
            <a:endParaRPr lang="en-US" sz="2000" dirty="0" smtClean="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64</a:t>
            </a:fld>
            <a:endParaRPr lang="en-US" dirty="0">
              <a:solidFill>
                <a:srgbClr val="FFF3F3"/>
              </a:solidFill>
            </a:endParaRPr>
          </a:p>
        </p:txBody>
      </p:sp>
      <p:sp>
        <p:nvSpPr>
          <p:cNvPr id="5" name="Title 1"/>
          <p:cNvSpPr>
            <a:spLocks noGrp="1"/>
          </p:cNvSpPr>
          <p:nvPr>
            <p:ph type="title"/>
          </p:nvPr>
        </p:nvSpPr>
        <p:spPr/>
        <p:txBody>
          <a:bodyPr/>
          <a:lstStyle/>
          <a:p>
            <a:pPr algn="ctr"/>
            <a:r>
              <a:rPr lang="en-US" dirty="0" smtClean="0"/>
              <a:t>Activity</a:t>
            </a:r>
            <a:endParaRPr lang="en-US" dirty="0"/>
          </a:p>
        </p:txBody>
      </p:sp>
    </p:spTree>
    <p:extLst>
      <p:ext uri="{BB962C8B-B14F-4D97-AF65-F5344CB8AC3E}">
        <p14:creationId xmlns:p14="http://schemas.microsoft.com/office/powerpoint/2010/main" val="317869082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Activity</a:t>
            </a:r>
          </a:p>
        </p:txBody>
      </p:sp>
      <p:sp>
        <p:nvSpPr>
          <p:cNvPr id="3" name="Content Placeholder 2"/>
          <p:cNvSpPr>
            <a:spLocks noGrp="1"/>
          </p:cNvSpPr>
          <p:nvPr>
            <p:ph idx="1"/>
          </p:nvPr>
        </p:nvSpPr>
        <p:spPr/>
        <p:txBody>
          <a:bodyPr/>
          <a:lstStyle/>
          <a:p>
            <a:pPr marL="457200" indent="-457200">
              <a:buFont typeface="+mj-lt"/>
              <a:buAutoNum type="alphaUcPeriod"/>
            </a:pPr>
            <a:r>
              <a:rPr lang="en-US" sz="2000" dirty="0"/>
              <a:t>The top rung of a ladder should not be used</a:t>
            </a:r>
            <a:r>
              <a:rPr lang="en-US" sz="2000" dirty="0" smtClean="0"/>
              <a:t>.</a:t>
            </a:r>
          </a:p>
          <a:p>
            <a:pPr marL="457200" indent="-457200">
              <a:buFont typeface="+mj-lt"/>
              <a:buAutoNum type="alphaUcPeriod"/>
            </a:pPr>
            <a:r>
              <a:rPr lang="en-US" sz="2000" dirty="0"/>
              <a:t>The ladder was not long enough</a:t>
            </a:r>
          </a:p>
          <a:p>
            <a:pPr marL="457200" indent="-457200">
              <a:buFont typeface="+mj-lt"/>
              <a:buAutoNum type="alphaUcPeriod"/>
            </a:pPr>
            <a:r>
              <a:rPr lang="en-US" sz="2000" dirty="0"/>
              <a:t>The ladder was not secure</a:t>
            </a:r>
          </a:p>
          <a:p>
            <a:pPr marL="457200" indent="-457200">
              <a:buFont typeface="+mj-lt"/>
              <a:buAutoNum type="alphaUcPeriod"/>
            </a:pPr>
            <a:r>
              <a:rPr lang="en-US" sz="2000" dirty="0"/>
              <a:t>There is not enough information to determine the root cause.</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65</a:t>
            </a:fld>
            <a:endParaRPr lang="en-US"/>
          </a:p>
        </p:txBody>
      </p:sp>
    </p:spTree>
    <p:extLst>
      <p:ext uri="{BB962C8B-B14F-4D97-AF65-F5344CB8AC3E}">
        <p14:creationId xmlns:p14="http://schemas.microsoft.com/office/powerpoint/2010/main" val="360888989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D2A34C-9AE0-4032-B04B-77C97D40315E}" type="slidenum">
              <a:rPr lang="en-US" smtClean="0">
                <a:solidFill>
                  <a:srgbClr val="FFF3F3"/>
                </a:solidFill>
              </a:rPr>
              <a:pPr/>
              <a:t>66</a:t>
            </a:fld>
            <a:endParaRPr lang="en-US" dirty="0">
              <a:solidFill>
                <a:srgbClr val="FFF3F3"/>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905000"/>
            <a:ext cx="80835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0" y="228600"/>
            <a:ext cx="9144000" cy="1143000"/>
          </a:xfrm>
          <a:prstGeom prst="rect">
            <a:avLst/>
          </a:prstGeom>
        </p:spPr>
        <p:txBody>
          <a:bodyPr/>
          <a:lst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sz="3600" dirty="0" smtClean="0">
                <a:solidFill>
                  <a:srgbClr val="FFFF00"/>
                </a:solidFill>
                <a:latin typeface="Verdana" pitchFamily="34" charset="0"/>
                <a:ea typeface="Verdana" pitchFamily="34" charset="0"/>
                <a:cs typeface="Verdana" pitchFamily="34" charset="0"/>
              </a:rPr>
              <a:t>Quiz</a:t>
            </a:r>
            <a:endParaRPr lang="en-US" sz="3600" dirty="0">
              <a:solidFill>
                <a:srgbClr val="FFFF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03458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US" sz="2000" dirty="0" smtClean="0"/>
              <a:t>An accident is </a:t>
            </a:r>
          </a:p>
          <a:p>
            <a:pPr marL="514350" indent="-514350">
              <a:buFont typeface="+mj-lt"/>
              <a:buAutoNum type="alphaUcPeriod"/>
            </a:pPr>
            <a:r>
              <a:rPr lang="en-US" sz="2000" dirty="0"/>
              <a:t>An unintended happening, mishap.</a:t>
            </a:r>
          </a:p>
          <a:p>
            <a:pPr marL="514350" indent="-514350">
              <a:buFont typeface="+mj-lt"/>
              <a:buAutoNum type="alphaUcPeriod"/>
            </a:pPr>
            <a:r>
              <a:rPr lang="en-US" sz="2000" dirty="0" smtClean="0"/>
              <a:t>An unplanned </a:t>
            </a:r>
            <a:r>
              <a:rPr lang="en-US" sz="2000" dirty="0"/>
              <a:t>event that results in personal injury or in property damage</a:t>
            </a:r>
            <a:r>
              <a:rPr lang="en-US" sz="2000" dirty="0" smtClean="0"/>
              <a:t>.</a:t>
            </a:r>
          </a:p>
          <a:p>
            <a:pPr marL="514350" indent="-514350">
              <a:buFont typeface="+mj-lt"/>
              <a:buAutoNum type="alphaUcPeriod"/>
            </a:pPr>
            <a:r>
              <a:rPr lang="en-US" sz="2000" dirty="0"/>
              <a:t>The failure of people, equipment, supplies or surroundings to behave or react as expected causes most accidents.</a:t>
            </a:r>
          </a:p>
          <a:p>
            <a:pPr marL="514350" indent="-514350">
              <a:buFont typeface="+mj-lt"/>
              <a:buAutoNum type="alphaUcPeriod"/>
            </a:pPr>
            <a:r>
              <a:rPr lang="en-US" sz="2000" dirty="0" smtClean="0"/>
              <a:t>Any of the above</a:t>
            </a: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67</a:t>
            </a:fld>
            <a:endParaRPr lang="en-US" dirty="0">
              <a:solidFill>
                <a:srgbClr val="FFF3F3"/>
              </a:solidFill>
            </a:endParaRPr>
          </a:p>
        </p:txBody>
      </p:sp>
      <p:pic>
        <p:nvPicPr>
          <p:cNvPr id="5"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3131058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A near </a:t>
            </a:r>
            <a:r>
              <a:rPr lang="en-US" sz="2000" dirty="0"/>
              <a:t>miss is </a:t>
            </a:r>
            <a:r>
              <a:rPr lang="en-US" sz="2000" dirty="0" smtClean="0"/>
              <a:t>an </a:t>
            </a:r>
            <a:r>
              <a:rPr lang="en-US" sz="2000" dirty="0"/>
              <a:t>unplanned event that interrupts the completion of an activity which directly involves the workers and does not result in personal injury, illness or in property damage.</a:t>
            </a:r>
          </a:p>
          <a:p>
            <a:pPr marL="514350" indent="-514350">
              <a:buFont typeface="+mj-lt"/>
              <a:buAutoNum type="alphaUcPeriod"/>
            </a:pPr>
            <a:r>
              <a:rPr lang="en-US" sz="2000" dirty="0" smtClean="0"/>
              <a:t>True</a:t>
            </a:r>
          </a:p>
          <a:p>
            <a:pPr marL="514350" indent="-514350">
              <a:buFont typeface="+mj-lt"/>
              <a:buAutoNum type="alphaUcPeriod"/>
            </a:pPr>
            <a:r>
              <a:rPr lang="en-US" sz="2000" dirty="0" smtClean="0"/>
              <a:t>False</a:t>
            </a: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68</a:t>
            </a:fld>
            <a:endParaRPr lang="en-US" dirty="0">
              <a:solidFill>
                <a:srgbClr val="FFF3F3"/>
              </a:solidFill>
            </a:endParaRPr>
          </a:p>
        </p:txBody>
      </p:sp>
      <p:sp>
        <p:nvSpPr>
          <p:cNvPr id="5" name="Title 1"/>
          <p:cNvSpPr>
            <a:spLocks noGrp="1"/>
          </p:cNvSpPr>
          <p:nvPr>
            <p:ph type="title"/>
          </p:nvPr>
        </p:nvSpPr>
        <p:spPr/>
        <p:txBody>
          <a:bodyPr/>
          <a:lstStyle/>
          <a:p>
            <a:pPr algn="ctr"/>
            <a:r>
              <a:rPr lang="en-US" dirty="0" smtClean="0"/>
              <a:t>Question 2</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57860528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Causes and </a:t>
            </a:r>
            <a:r>
              <a:rPr lang="en-US" sz="2000" dirty="0" smtClean="0"/>
              <a:t>contributing factors </a:t>
            </a:r>
            <a:r>
              <a:rPr lang="en-US" sz="2000" dirty="0"/>
              <a:t>of </a:t>
            </a:r>
            <a:r>
              <a:rPr lang="en-US" sz="2000" dirty="0" smtClean="0"/>
              <a:t>accidents include </a:t>
            </a:r>
            <a:r>
              <a:rPr lang="fr-FR" sz="2000" dirty="0" err="1" smtClean="0"/>
              <a:t>tasks</a:t>
            </a:r>
            <a:r>
              <a:rPr lang="fr-FR" sz="2000" dirty="0" smtClean="0"/>
              <a:t>, </a:t>
            </a:r>
            <a:r>
              <a:rPr lang="fr-FR" sz="2000" dirty="0" err="1" smtClean="0"/>
              <a:t>material</a:t>
            </a:r>
            <a:r>
              <a:rPr lang="fr-FR" sz="2000" dirty="0" smtClean="0"/>
              <a:t>, </a:t>
            </a:r>
            <a:r>
              <a:rPr lang="fr-FR" sz="2000" dirty="0" err="1" smtClean="0"/>
              <a:t>environment</a:t>
            </a:r>
            <a:r>
              <a:rPr lang="fr-FR" sz="2000" dirty="0" smtClean="0"/>
              <a:t>, personnel, and management</a:t>
            </a:r>
            <a:endParaRPr lang="fr-FR" sz="2000" dirty="0"/>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457200" indent="-457200">
              <a:buFont typeface="+mj-lt"/>
              <a:buAutoNum type="alphaUcPeriod"/>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69</a:t>
            </a:fld>
            <a:endParaRPr lang="en-US">
              <a:solidFill>
                <a:srgbClr val="FFF3F3"/>
              </a:solidFill>
            </a:endParaRPr>
          </a:p>
        </p:txBody>
      </p:sp>
      <p:sp>
        <p:nvSpPr>
          <p:cNvPr id="5" name="Title 1"/>
          <p:cNvSpPr>
            <a:spLocks noGrp="1"/>
          </p:cNvSpPr>
          <p:nvPr>
            <p:ph type="title"/>
          </p:nvPr>
        </p:nvSpPr>
        <p:spPr/>
        <p:txBody>
          <a:bodyPr/>
          <a:lstStyle/>
          <a:p>
            <a:pPr algn="ctr"/>
            <a:r>
              <a:rPr lang="en-US" dirty="0" smtClean="0"/>
              <a:t>Question 3</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0" y="6172200"/>
            <a:ext cx="742950" cy="555625"/>
          </a:xfrm>
          <a:prstGeom prst="rect">
            <a:avLst/>
          </a:prstGeom>
          <a:noFill/>
          <a:ln w="9525" algn="in">
            <a:noFill/>
            <a:miter lim="800000"/>
            <a:headEnd/>
            <a:tailEnd/>
          </a:ln>
        </p:spPr>
      </p:pic>
    </p:spTree>
    <p:extLst>
      <p:ext uri="{BB962C8B-B14F-4D97-AF65-F5344CB8AC3E}">
        <p14:creationId xmlns:p14="http://schemas.microsoft.com/office/powerpoint/2010/main" val="34557374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Material</a:t>
            </a:r>
          </a:p>
          <a:p>
            <a:pPr marL="914400" indent="-452438">
              <a:buFont typeface="Wingdings" pitchFamily="2" charset="2"/>
              <a:buChar char="q"/>
            </a:pPr>
            <a:r>
              <a:rPr lang="en-US" sz="2400" dirty="0" smtClean="0"/>
              <a:t> Equipment </a:t>
            </a:r>
            <a:r>
              <a:rPr lang="en-US" sz="2400" dirty="0"/>
              <a:t>failure</a:t>
            </a:r>
          </a:p>
          <a:p>
            <a:pPr marL="914400" indent="-452438">
              <a:buFont typeface="Wingdings" pitchFamily="2" charset="2"/>
              <a:buChar char="q"/>
            </a:pPr>
            <a:r>
              <a:rPr lang="en-US" sz="2400" dirty="0"/>
              <a:t> Machinery design/guarding</a:t>
            </a:r>
          </a:p>
          <a:p>
            <a:pPr marL="914400" indent="-452438">
              <a:buFont typeface="Wingdings" pitchFamily="2" charset="2"/>
              <a:buChar char="q"/>
            </a:pPr>
            <a:r>
              <a:rPr lang="en-US" sz="2400" dirty="0"/>
              <a:t> Hazardous substances</a:t>
            </a:r>
          </a:p>
          <a:p>
            <a:pPr marL="914400" indent="-452438">
              <a:buFont typeface="Wingdings" pitchFamily="2" charset="2"/>
              <a:buChar char="q"/>
            </a:pPr>
            <a:r>
              <a:rPr lang="en-US" sz="2400" dirty="0"/>
              <a:t> Substandard material</a:t>
            </a:r>
          </a:p>
          <a:p>
            <a:pPr marL="0" indent="0">
              <a:buNone/>
            </a:pPr>
            <a:endParaRPr lang="en-US" sz="2400" dirty="0"/>
          </a:p>
        </p:txBody>
      </p:sp>
      <p:sp>
        <p:nvSpPr>
          <p:cNvPr id="4" name="Slide Number Placeholder 3"/>
          <p:cNvSpPr>
            <a:spLocks noGrp="1"/>
          </p:cNvSpPr>
          <p:nvPr>
            <p:ph type="sldNum" sz="quarter" idx="12"/>
          </p:nvPr>
        </p:nvSpPr>
        <p:spPr/>
        <p:txBody>
          <a:bodyPr/>
          <a:lstStyle/>
          <a:p>
            <a:fld id="{972D1FEB-E41C-4CBD-9560-34D15E2BD7E6}" type="slidenum">
              <a:rPr lang="en-US" smtClean="0"/>
              <a:t>7</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Causes and Contributing Factors of Accidents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114800"/>
            <a:ext cx="246756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4356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The Supervisor investigates which type of accidents?</a:t>
            </a:r>
          </a:p>
          <a:p>
            <a:pPr marL="457200" indent="-457200">
              <a:buFont typeface="+mj-lt"/>
              <a:buAutoNum type="alphaUcPeriod"/>
            </a:pPr>
            <a:r>
              <a:rPr lang="en-US" sz="2000" dirty="0"/>
              <a:t>Minor accidents </a:t>
            </a:r>
            <a:endParaRPr lang="en-US" sz="2000" dirty="0" smtClean="0"/>
          </a:p>
          <a:p>
            <a:pPr marL="457200" indent="-457200">
              <a:buFont typeface="+mj-lt"/>
              <a:buAutoNum type="alphaUcPeriod"/>
            </a:pPr>
            <a:r>
              <a:rPr lang="en-US" sz="2000" dirty="0"/>
              <a:t>Near Misses</a:t>
            </a:r>
          </a:p>
          <a:p>
            <a:pPr marL="457200" indent="-457200">
              <a:buFont typeface="+mj-lt"/>
              <a:buAutoNum type="alphaUcPeriod"/>
            </a:pPr>
            <a:r>
              <a:rPr lang="en-US" sz="2000" dirty="0" smtClean="0"/>
              <a:t>Trends</a:t>
            </a:r>
          </a:p>
          <a:p>
            <a:pPr marL="457200" indent="-457200">
              <a:buFont typeface="+mj-lt"/>
              <a:buAutoNum type="alphaUcPeriod"/>
            </a:pPr>
            <a:r>
              <a:rPr lang="en-US" sz="2000" dirty="0" smtClean="0"/>
              <a:t>All of the above</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70</a:t>
            </a:fld>
            <a:endParaRPr lang="en-US">
              <a:solidFill>
                <a:srgbClr val="FFF3F3"/>
              </a:solidFill>
            </a:endParaRPr>
          </a:p>
        </p:txBody>
      </p:sp>
      <p:sp>
        <p:nvSpPr>
          <p:cNvPr id="5" name="Title 1"/>
          <p:cNvSpPr>
            <a:spLocks noGrp="1"/>
          </p:cNvSpPr>
          <p:nvPr>
            <p:ph type="title"/>
          </p:nvPr>
        </p:nvSpPr>
        <p:spPr>
          <a:xfrm>
            <a:off x="1143000" y="304800"/>
            <a:ext cx="7543800" cy="1431925"/>
          </a:xfrm>
        </p:spPr>
        <p:txBody>
          <a:bodyPr/>
          <a:lstStyle/>
          <a:p>
            <a:pPr algn="ctr"/>
            <a:r>
              <a:rPr lang="en-US" dirty="0" smtClean="0"/>
              <a:t>Question 4</a:t>
            </a:r>
            <a:endParaRPr lang="en-US" dirty="0"/>
          </a:p>
        </p:txBody>
      </p:sp>
    </p:spTree>
    <p:extLst>
      <p:ext uri="{BB962C8B-B14F-4D97-AF65-F5344CB8AC3E}">
        <p14:creationId xmlns:p14="http://schemas.microsoft.com/office/powerpoint/2010/main" val="214500004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The purpose of accident investigation is to determine who was at fault</a:t>
            </a:r>
            <a:r>
              <a:rPr lang="en-US" sz="2000" dirty="0"/>
              <a:t>.</a:t>
            </a:r>
            <a:endParaRPr lang="en-US" sz="2000" dirty="0" smtClean="0"/>
          </a:p>
          <a:p>
            <a:pPr marL="457200" indent="-457200">
              <a:buFont typeface="+mj-lt"/>
              <a:buAutoNum type="alphaUcPeriod"/>
            </a:pPr>
            <a:r>
              <a:rPr lang="en-US" sz="2000" dirty="0" smtClean="0"/>
              <a:t>True</a:t>
            </a:r>
          </a:p>
          <a:p>
            <a:pPr marL="457200" indent="-457200">
              <a:buFont typeface="+mj-lt"/>
              <a:buAutoNum type="alphaUcPeriod"/>
            </a:pPr>
            <a:r>
              <a:rPr lang="en-US" sz="2000" dirty="0" smtClean="0"/>
              <a:t>False</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solidFill>
                  <a:srgbClr val="FFF3F3"/>
                </a:solidFill>
              </a:rPr>
              <a:pPr/>
              <a:t>71</a:t>
            </a:fld>
            <a:endParaRPr lang="en-US">
              <a:solidFill>
                <a:srgbClr val="FFF3F3"/>
              </a:solidFill>
            </a:endParaRPr>
          </a:p>
        </p:txBody>
      </p:sp>
      <p:sp>
        <p:nvSpPr>
          <p:cNvPr id="5" name="Title 1"/>
          <p:cNvSpPr>
            <a:spLocks noGrp="1"/>
          </p:cNvSpPr>
          <p:nvPr>
            <p:ph type="title"/>
          </p:nvPr>
        </p:nvSpPr>
        <p:spPr/>
        <p:txBody>
          <a:bodyPr/>
          <a:lstStyle/>
          <a:p>
            <a:pPr algn="ctr"/>
            <a:r>
              <a:rPr lang="en-US" dirty="0" smtClean="0"/>
              <a:t>Question 5</a:t>
            </a:r>
            <a:endParaRPr lang="en-US" dirty="0"/>
          </a:p>
        </p:txBody>
      </p:sp>
    </p:spTree>
    <p:extLst>
      <p:ext uri="{BB962C8B-B14F-4D97-AF65-F5344CB8AC3E}">
        <p14:creationId xmlns:p14="http://schemas.microsoft.com/office/powerpoint/2010/main" val="238181624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The first priority regardless of the type of accident is to assist the victim?</a:t>
            </a:r>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72</a:t>
            </a:fld>
            <a:endParaRPr lang="en-US"/>
          </a:p>
        </p:txBody>
      </p:sp>
      <p:sp>
        <p:nvSpPr>
          <p:cNvPr id="6" name="Title 1"/>
          <p:cNvSpPr>
            <a:spLocks noGrp="1"/>
          </p:cNvSpPr>
          <p:nvPr>
            <p:ph type="title"/>
          </p:nvPr>
        </p:nvSpPr>
        <p:spPr/>
        <p:txBody>
          <a:bodyPr/>
          <a:lstStyle/>
          <a:p>
            <a:pPr algn="ctr"/>
            <a:r>
              <a:rPr lang="en-US" dirty="0" smtClean="0"/>
              <a:t>Question 6</a:t>
            </a:r>
            <a:endParaRPr lang="en-US" dirty="0"/>
          </a:p>
        </p:txBody>
      </p:sp>
    </p:spTree>
    <p:extLst>
      <p:ext uri="{BB962C8B-B14F-4D97-AF65-F5344CB8AC3E}">
        <p14:creationId xmlns:p14="http://schemas.microsoft.com/office/powerpoint/2010/main" val="365147073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In </a:t>
            </a:r>
            <a:r>
              <a:rPr lang="en-US" sz="2000" dirty="0"/>
              <a:t>accident investigation </a:t>
            </a:r>
            <a:r>
              <a:rPr lang="en-US" sz="2000" dirty="0" smtClean="0"/>
              <a:t>the principal questions to be answered </a:t>
            </a:r>
            <a:r>
              <a:rPr lang="en-US" sz="2000" dirty="0"/>
              <a:t>are </a:t>
            </a:r>
            <a:r>
              <a:rPr lang="en-US" sz="2000" dirty="0" smtClean="0"/>
              <a:t>who, what, why, when, where, and how?</a:t>
            </a:r>
            <a:endParaRPr lang="en-US" sz="2000" dirty="0"/>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73</a:t>
            </a:fld>
            <a:endParaRPr lang="en-US"/>
          </a:p>
        </p:txBody>
      </p:sp>
      <p:sp>
        <p:nvSpPr>
          <p:cNvPr id="5" name="Title 1"/>
          <p:cNvSpPr>
            <a:spLocks noGrp="1"/>
          </p:cNvSpPr>
          <p:nvPr>
            <p:ph type="title"/>
          </p:nvPr>
        </p:nvSpPr>
        <p:spPr/>
        <p:txBody>
          <a:bodyPr/>
          <a:lstStyle/>
          <a:p>
            <a:pPr algn="ctr"/>
            <a:r>
              <a:rPr lang="en-US" dirty="0" smtClean="0"/>
              <a:t>Question 7</a:t>
            </a:r>
            <a:endParaRPr lang="en-US" dirty="0"/>
          </a:p>
        </p:txBody>
      </p:sp>
    </p:spTree>
    <p:extLst>
      <p:ext uri="{BB962C8B-B14F-4D97-AF65-F5344CB8AC3E}">
        <p14:creationId xmlns:p14="http://schemas.microsoft.com/office/powerpoint/2010/main" val="184929172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Before objects are moved, cleaned, or removed, record the scene as it was at the time of the </a:t>
            </a:r>
            <a:r>
              <a:rPr lang="en-US" sz="2000" dirty="0" smtClean="0"/>
              <a:t>accident by:</a:t>
            </a:r>
          </a:p>
          <a:p>
            <a:pPr marL="457200" indent="-457200">
              <a:buFont typeface="+mj-lt"/>
              <a:buAutoNum type="alphaUcPeriod"/>
            </a:pPr>
            <a:r>
              <a:rPr lang="en-US" sz="2000" dirty="0" smtClean="0"/>
              <a:t>Taking photos</a:t>
            </a:r>
          </a:p>
          <a:p>
            <a:pPr marL="457200" indent="-457200">
              <a:buFont typeface="+mj-lt"/>
              <a:buAutoNum type="alphaUcPeriod"/>
            </a:pPr>
            <a:r>
              <a:rPr lang="en-US" sz="2000" dirty="0" smtClean="0"/>
              <a:t>Sketching the scene</a:t>
            </a:r>
          </a:p>
          <a:p>
            <a:pPr marL="457200" indent="-457200">
              <a:buFont typeface="+mj-lt"/>
              <a:buAutoNum type="alphaUcPeriod"/>
            </a:pPr>
            <a:r>
              <a:rPr lang="en-US" sz="2000" dirty="0" smtClean="0"/>
              <a:t>Documenting site conditions</a:t>
            </a:r>
          </a:p>
          <a:p>
            <a:pPr marL="457200" indent="-457200">
              <a:buFont typeface="+mj-lt"/>
              <a:buAutoNum type="alphaUcPeriod"/>
            </a:pPr>
            <a:r>
              <a:rPr lang="en-US" sz="2000" dirty="0" smtClean="0"/>
              <a:t>All of the above</a:t>
            </a:r>
          </a:p>
          <a:p>
            <a:pPr marL="457200" indent="-457200">
              <a:buFont typeface="+mj-lt"/>
              <a:buAutoNum type="alphaUcPeriod"/>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74</a:t>
            </a:fld>
            <a:endParaRPr lang="en-US"/>
          </a:p>
        </p:txBody>
      </p:sp>
      <p:sp>
        <p:nvSpPr>
          <p:cNvPr id="5" name="Title 1"/>
          <p:cNvSpPr>
            <a:spLocks noGrp="1"/>
          </p:cNvSpPr>
          <p:nvPr>
            <p:ph type="title"/>
          </p:nvPr>
        </p:nvSpPr>
        <p:spPr/>
        <p:txBody>
          <a:bodyPr/>
          <a:lstStyle/>
          <a:p>
            <a:pPr algn="ctr"/>
            <a:r>
              <a:rPr lang="en-US" dirty="0" smtClean="0"/>
              <a:t>Question 8</a:t>
            </a:r>
            <a:endParaRPr lang="en-US" dirty="0"/>
          </a:p>
        </p:txBody>
      </p:sp>
    </p:spTree>
    <p:extLst>
      <p:ext uri="{BB962C8B-B14F-4D97-AF65-F5344CB8AC3E}">
        <p14:creationId xmlns:p14="http://schemas.microsoft.com/office/powerpoint/2010/main" val="302838726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Interviews should be conducted as soon as possible  and of the following:</a:t>
            </a:r>
          </a:p>
          <a:p>
            <a:pPr marL="457200" indent="-457200">
              <a:buFont typeface="+mj-lt"/>
              <a:buAutoNum type="alphaUcPeriod"/>
            </a:pPr>
            <a:r>
              <a:rPr lang="en-US" sz="2000" dirty="0" smtClean="0"/>
              <a:t>Accident victim(s)</a:t>
            </a:r>
          </a:p>
          <a:p>
            <a:pPr marL="457200" indent="-457200">
              <a:buFont typeface="+mj-lt"/>
              <a:buAutoNum type="alphaUcPeriod"/>
            </a:pPr>
            <a:r>
              <a:rPr lang="en-US" sz="2000" dirty="0" smtClean="0"/>
              <a:t>Supervisor</a:t>
            </a:r>
          </a:p>
          <a:p>
            <a:pPr marL="457200" indent="-457200">
              <a:buFont typeface="+mj-lt"/>
              <a:buAutoNum type="alphaUcPeriod"/>
            </a:pPr>
            <a:r>
              <a:rPr lang="en-US" sz="2000" dirty="0" smtClean="0"/>
              <a:t>Witnesses</a:t>
            </a:r>
          </a:p>
          <a:p>
            <a:pPr marL="457200" indent="-457200">
              <a:buFont typeface="+mj-lt"/>
              <a:buAutoNum type="alphaUcPeriod"/>
            </a:pPr>
            <a:r>
              <a:rPr lang="en-US" sz="2000" dirty="0" smtClean="0"/>
              <a:t>All of the above</a:t>
            </a:r>
            <a:endParaRPr lang="en-US" sz="2000" dirty="0"/>
          </a:p>
          <a:p>
            <a:pPr marL="457200" indent="-457200">
              <a:buFont typeface="+mj-lt"/>
              <a:buAutoNum type="alphaUcPeriod"/>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75</a:t>
            </a:fld>
            <a:endParaRPr lang="en-US"/>
          </a:p>
        </p:txBody>
      </p:sp>
      <p:sp>
        <p:nvSpPr>
          <p:cNvPr id="5" name="Title 1"/>
          <p:cNvSpPr>
            <a:spLocks noGrp="1"/>
          </p:cNvSpPr>
          <p:nvPr>
            <p:ph type="title"/>
          </p:nvPr>
        </p:nvSpPr>
        <p:spPr/>
        <p:txBody>
          <a:bodyPr/>
          <a:lstStyle/>
          <a:p>
            <a:pPr algn="ctr"/>
            <a:r>
              <a:rPr lang="en-US" dirty="0" smtClean="0"/>
              <a:t>Question 9</a:t>
            </a:r>
            <a:endParaRPr lang="en-US" dirty="0"/>
          </a:p>
        </p:txBody>
      </p:sp>
    </p:spTree>
    <p:extLst>
      <p:ext uri="{BB962C8B-B14F-4D97-AF65-F5344CB8AC3E}">
        <p14:creationId xmlns:p14="http://schemas.microsoft.com/office/powerpoint/2010/main" val="13534326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It is important </a:t>
            </a:r>
            <a:r>
              <a:rPr lang="en-US" sz="2000" dirty="0"/>
              <a:t>to </a:t>
            </a:r>
            <a:r>
              <a:rPr lang="en-US" sz="2000" dirty="0" smtClean="0"/>
              <a:t>establish </a:t>
            </a:r>
            <a:r>
              <a:rPr lang="en-US" sz="2000" dirty="0"/>
              <a:t>the sequence of events leading up to the accident. </a:t>
            </a:r>
            <a:endParaRPr lang="en-US" sz="2000" dirty="0" smtClean="0"/>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76</a:t>
            </a:fld>
            <a:endParaRPr lang="en-US"/>
          </a:p>
        </p:txBody>
      </p:sp>
      <p:sp>
        <p:nvSpPr>
          <p:cNvPr id="5" name="Title 1"/>
          <p:cNvSpPr>
            <a:spLocks noGrp="1"/>
          </p:cNvSpPr>
          <p:nvPr>
            <p:ph type="title"/>
          </p:nvPr>
        </p:nvSpPr>
        <p:spPr/>
        <p:txBody>
          <a:bodyPr/>
          <a:lstStyle/>
          <a:p>
            <a:pPr algn="ctr"/>
            <a:r>
              <a:rPr lang="en-US" dirty="0" smtClean="0"/>
              <a:t>Question 10</a:t>
            </a:r>
            <a:endParaRPr lang="en-US" dirty="0"/>
          </a:p>
        </p:txBody>
      </p:sp>
    </p:spTree>
    <p:extLst>
      <p:ext uri="{BB962C8B-B14F-4D97-AF65-F5344CB8AC3E}">
        <p14:creationId xmlns:p14="http://schemas.microsoft.com/office/powerpoint/2010/main" val="37571928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The purpose of analyzing the data is to identify all of the causes for which a corrective action is possible. </a:t>
            </a:r>
            <a:endParaRPr lang="en-US" sz="2000" dirty="0" smtClean="0"/>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77</a:t>
            </a:fld>
            <a:endParaRPr lang="en-US"/>
          </a:p>
        </p:txBody>
      </p:sp>
      <p:sp>
        <p:nvSpPr>
          <p:cNvPr id="5" name="Title 1"/>
          <p:cNvSpPr>
            <a:spLocks noGrp="1"/>
          </p:cNvSpPr>
          <p:nvPr>
            <p:ph type="title"/>
          </p:nvPr>
        </p:nvSpPr>
        <p:spPr/>
        <p:txBody>
          <a:bodyPr/>
          <a:lstStyle/>
          <a:p>
            <a:pPr algn="ctr"/>
            <a:r>
              <a:rPr lang="en-US" dirty="0" smtClean="0"/>
              <a:t>Question 11</a:t>
            </a:r>
            <a:endParaRPr lang="en-US" dirty="0"/>
          </a:p>
        </p:txBody>
      </p:sp>
    </p:spTree>
    <p:extLst>
      <p:ext uri="{BB962C8B-B14F-4D97-AF65-F5344CB8AC3E}">
        <p14:creationId xmlns:p14="http://schemas.microsoft.com/office/powerpoint/2010/main" val="3177388689"/>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a:t>Once the corrective or preventative action has been identified, it </a:t>
            </a:r>
            <a:r>
              <a:rPr lang="en-US" sz="2000" dirty="0" smtClean="0"/>
              <a:t>has been assigned </a:t>
            </a:r>
            <a:r>
              <a:rPr lang="en-US" sz="2000" dirty="0"/>
              <a:t>a due date and a responsible person </a:t>
            </a:r>
            <a:r>
              <a:rPr lang="en-US" sz="2000" dirty="0" smtClean="0"/>
              <a:t>has been identified to </a:t>
            </a:r>
            <a:r>
              <a:rPr lang="en-US" sz="2000" dirty="0"/>
              <a:t>coordinate </a:t>
            </a:r>
            <a:r>
              <a:rPr lang="en-US" sz="2000" dirty="0" smtClean="0"/>
              <a:t>completion the accident investigation can be considered closed. </a:t>
            </a:r>
          </a:p>
          <a:p>
            <a:pPr marL="457200" indent="-457200">
              <a:buFont typeface="+mj-lt"/>
              <a:buAutoNum type="alphaUcPeriod"/>
            </a:pPr>
            <a:r>
              <a:rPr lang="en-US" sz="2000" dirty="0" smtClean="0"/>
              <a:t>True</a:t>
            </a:r>
          </a:p>
          <a:p>
            <a:pPr marL="457200" indent="-457200">
              <a:buFont typeface="+mj-lt"/>
              <a:buAutoNum type="alphaUcPeriod"/>
            </a:pPr>
            <a:r>
              <a:rPr lang="en-US" sz="2000" dirty="0"/>
              <a:t>False</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78</a:t>
            </a:fld>
            <a:endParaRPr lang="en-US"/>
          </a:p>
        </p:txBody>
      </p:sp>
      <p:sp>
        <p:nvSpPr>
          <p:cNvPr id="5" name="Title 1"/>
          <p:cNvSpPr>
            <a:spLocks noGrp="1"/>
          </p:cNvSpPr>
          <p:nvPr>
            <p:ph type="title"/>
          </p:nvPr>
        </p:nvSpPr>
        <p:spPr/>
        <p:txBody>
          <a:bodyPr/>
          <a:lstStyle/>
          <a:p>
            <a:pPr algn="ctr"/>
            <a:r>
              <a:rPr lang="en-US" dirty="0" smtClean="0"/>
              <a:t>Question 12</a:t>
            </a:r>
            <a:endParaRPr lang="en-US" dirty="0"/>
          </a:p>
        </p:txBody>
      </p:sp>
    </p:spTree>
    <p:extLst>
      <p:ext uri="{BB962C8B-B14F-4D97-AF65-F5344CB8AC3E}">
        <p14:creationId xmlns:p14="http://schemas.microsoft.com/office/powerpoint/2010/main" val="308239517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The investigative report should address:</a:t>
            </a:r>
          </a:p>
          <a:p>
            <a:pPr marL="457200" indent="-457200">
              <a:buFont typeface="+mj-lt"/>
              <a:buAutoNum type="alphaUcPeriod"/>
            </a:pPr>
            <a:r>
              <a:rPr lang="en-US" sz="2000" dirty="0"/>
              <a:t>Direct causes </a:t>
            </a:r>
            <a:endParaRPr lang="en-US" sz="2000" dirty="0" smtClean="0"/>
          </a:p>
          <a:p>
            <a:pPr marL="457200" indent="-457200">
              <a:buFont typeface="+mj-lt"/>
              <a:buAutoNum type="alphaUcPeriod"/>
            </a:pPr>
            <a:r>
              <a:rPr lang="en-US" sz="2000" dirty="0" smtClean="0"/>
              <a:t>Indirect causes </a:t>
            </a:r>
          </a:p>
          <a:p>
            <a:pPr marL="457200" indent="-457200">
              <a:buFont typeface="+mj-lt"/>
              <a:buAutoNum type="alphaUcPeriod"/>
            </a:pPr>
            <a:r>
              <a:rPr lang="en-US" sz="2000" dirty="0" smtClean="0"/>
              <a:t>Basic </a:t>
            </a:r>
            <a:r>
              <a:rPr lang="en-US" sz="2000" dirty="0"/>
              <a:t>causes </a:t>
            </a:r>
            <a:endParaRPr lang="en-US" sz="2000" dirty="0" smtClean="0"/>
          </a:p>
          <a:p>
            <a:pPr marL="457200" indent="-457200">
              <a:buFont typeface="+mj-lt"/>
              <a:buAutoNum type="alphaUcPeriod"/>
            </a:pPr>
            <a:r>
              <a:rPr lang="en-US" sz="2000" dirty="0" smtClean="0"/>
              <a:t>All of the above</a:t>
            </a: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79</a:t>
            </a:fld>
            <a:endParaRPr lang="en-US"/>
          </a:p>
        </p:txBody>
      </p:sp>
      <p:sp>
        <p:nvSpPr>
          <p:cNvPr id="5" name="Title 1"/>
          <p:cNvSpPr>
            <a:spLocks noGrp="1"/>
          </p:cNvSpPr>
          <p:nvPr>
            <p:ph type="title"/>
          </p:nvPr>
        </p:nvSpPr>
        <p:spPr/>
        <p:txBody>
          <a:bodyPr/>
          <a:lstStyle/>
          <a:p>
            <a:pPr algn="ctr"/>
            <a:r>
              <a:rPr lang="en-US" dirty="0" smtClean="0"/>
              <a:t>Question 13</a:t>
            </a:r>
            <a:endParaRPr lang="en-US" dirty="0"/>
          </a:p>
        </p:txBody>
      </p:sp>
    </p:spTree>
    <p:extLst>
      <p:ext uri="{BB962C8B-B14F-4D97-AF65-F5344CB8AC3E}">
        <p14:creationId xmlns:p14="http://schemas.microsoft.com/office/powerpoint/2010/main" val="5171356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Environment</a:t>
            </a:r>
          </a:p>
          <a:p>
            <a:pPr marL="914400" indent="-452438">
              <a:buFont typeface="Wingdings" pitchFamily="2" charset="2"/>
              <a:buChar char="q"/>
            </a:pPr>
            <a:r>
              <a:rPr lang="en-US" sz="2400" dirty="0" smtClean="0"/>
              <a:t> Weather </a:t>
            </a:r>
            <a:r>
              <a:rPr lang="en-US" sz="2400" dirty="0"/>
              <a:t>conditions</a:t>
            </a:r>
          </a:p>
          <a:p>
            <a:pPr marL="914400" indent="-452438">
              <a:buFont typeface="Wingdings" pitchFamily="2" charset="2"/>
              <a:buChar char="q"/>
            </a:pPr>
            <a:r>
              <a:rPr lang="en-US" sz="2400" dirty="0"/>
              <a:t> Housekeeping</a:t>
            </a:r>
          </a:p>
          <a:p>
            <a:pPr marL="914400" indent="-452438">
              <a:buFont typeface="Wingdings" pitchFamily="2" charset="2"/>
              <a:buChar char="q"/>
            </a:pPr>
            <a:r>
              <a:rPr lang="en-US" sz="2400" dirty="0"/>
              <a:t> Temperature</a:t>
            </a:r>
          </a:p>
          <a:p>
            <a:pPr marL="914400" indent="-452438">
              <a:buFont typeface="Wingdings" pitchFamily="2" charset="2"/>
              <a:buChar char="q"/>
            </a:pPr>
            <a:r>
              <a:rPr lang="en-US" sz="2400" dirty="0"/>
              <a:t> Lighting</a:t>
            </a:r>
          </a:p>
          <a:p>
            <a:pPr marL="914400" indent="-452438">
              <a:buFont typeface="Wingdings" pitchFamily="2" charset="2"/>
              <a:buChar char="q"/>
            </a:pPr>
            <a:r>
              <a:rPr lang="en-US" sz="2400" dirty="0"/>
              <a:t> Air contaminants</a:t>
            </a:r>
          </a:p>
          <a:p>
            <a:pPr marL="914400" indent="-452438">
              <a:buFont typeface="Wingdings" pitchFamily="2" charset="2"/>
              <a:buChar char="q"/>
            </a:pPr>
            <a:r>
              <a:rPr lang="en-US" sz="2400" dirty="0"/>
              <a:t> Personal protective equipment</a:t>
            </a:r>
          </a:p>
        </p:txBody>
      </p:sp>
      <p:sp>
        <p:nvSpPr>
          <p:cNvPr id="4" name="Slide Number Placeholder 3"/>
          <p:cNvSpPr>
            <a:spLocks noGrp="1"/>
          </p:cNvSpPr>
          <p:nvPr>
            <p:ph type="sldNum" sz="quarter" idx="12"/>
          </p:nvPr>
        </p:nvSpPr>
        <p:spPr/>
        <p:txBody>
          <a:bodyPr/>
          <a:lstStyle/>
          <a:p>
            <a:fld id="{972D1FEB-E41C-4CBD-9560-34D15E2BD7E6}" type="slidenum">
              <a:rPr lang="en-US" smtClean="0"/>
              <a:t>8</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Causes and Contributing Factors of Accidents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360" b="11652"/>
          <a:stretch/>
        </p:blipFill>
        <p:spPr bwMode="auto">
          <a:xfrm>
            <a:off x="5389345" y="2133600"/>
            <a:ext cx="3074988" cy="230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32599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A student is using a table saw when the stock kicks back.  There is no injury or property damage.  This is referred to as a </a:t>
            </a:r>
          </a:p>
          <a:p>
            <a:pPr marL="457200" indent="-457200">
              <a:buFont typeface="+mj-lt"/>
              <a:buAutoNum type="alphaUcPeriod"/>
            </a:pPr>
            <a:r>
              <a:rPr lang="en-US" sz="2000" dirty="0" smtClean="0"/>
              <a:t>Minor accident</a:t>
            </a:r>
          </a:p>
          <a:p>
            <a:pPr marL="457200" indent="-457200">
              <a:buFont typeface="+mj-lt"/>
              <a:buAutoNum type="alphaUcPeriod"/>
            </a:pPr>
            <a:r>
              <a:rPr lang="en-US" sz="2000" dirty="0" smtClean="0"/>
              <a:t>Reportable accident</a:t>
            </a:r>
          </a:p>
          <a:p>
            <a:pPr marL="457200" indent="-457200">
              <a:buFont typeface="+mj-lt"/>
              <a:buAutoNum type="alphaUcPeriod"/>
            </a:pPr>
            <a:r>
              <a:rPr lang="en-US" sz="2000" dirty="0" smtClean="0"/>
              <a:t>A near miss</a:t>
            </a:r>
          </a:p>
          <a:p>
            <a:pPr marL="457200" indent="-457200">
              <a:buFont typeface="+mj-lt"/>
              <a:buAutoNum type="alphaUcPeriod"/>
            </a:pPr>
            <a:r>
              <a:rPr lang="en-US" sz="2000" dirty="0" smtClean="0"/>
              <a:t>None of the above</a:t>
            </a:r>
            <a:endParaRPr lang="en-US" sz="2000" dirty="0"/>
          </a:p>
        </p:txBody>
      </p:sp>
      <p:sp>
        <p:nvSpPr>
          <p:cNvPr id="4" name="Slide Number Placeholder 3"/>
          <p:cNvSpPr>
            <a:spLocks noGrp="1"/>
          </p:cNvSpPr>
          <p:nvPr>
            <p:ph type="sldNum" sz="quarter" idx="12"/>
          </p:nvPr>
        </p:nvSpPr>
        <p:spPr/>
        <p:txBody>
          <a:bodyPr/>
          <a:lstStyle/>
          <a:p>
            <a:fld id="{972D1FEB-E41C-4CBD-9560-34D15E2BD7E6}" type="slidenum">
              <a:rPr lang="en-US" smtClean="0"/>
              <a:t>80</a:t>
            </a:fld>
            <a:endParaRPr lang="en-US"/>
          </a:p>
        </p:txBody>
      </p:sp>
      <p:sp>
        <p:nvSpPr>
          <p:cNvPr id="5" name="Title 1"/>
          <p:cNvSpPr>
            <a:spLocks noGrp="1"/>
          </p:cNvSpPr>
          <p:nvPr>
            <p:ph type="title"/>
          </p:nvPr>
        </p:nvSpPr>
        <p:spPr/>
        <p:txBody>
          <a:bodyPr/>
          <a:lstStyle/>
          <a:p>
            <a:pPr algn="ctr"/>
            <a:r>
              <a:rPr lang="en-US" dirty="0" smtClean="0"/>
              <a:t>Question 14</a:t>
            </a:r>
            <a:endParaRPr lang="en-US" dirty="0"/>
          </a:p>
        </p:txBody>
      </p:sp>
    </p:spTree>
    <p:extLst>
      <p:ext uri="{BB962C8B-B14F-4D97-AF65-F5344CB8AC3E}">
        <p14:creationId xmlns:p14="http://schemas.microsoft.com/office/powerpoint/2010/main" val="54703517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15</a:t>
            </a:r>
            <a:endParaRPr lang="en-US" dirty="0"/>
          </a:p>
        </p:txBody>
      </p:sp>
      <p:sp>
        <p:nvSpPr>
          <p:cNvPr id="3" name="Content Placeholder 2"/>
          <p:cNvSpPr>
            <a:spLocks noGrp="1"/>
          </p:cNvSpPr>
          <p:nvPr>
            <p:ph idx="1"/>
          </p:nvPr>
        </p:nvSpPr>
        <p:spPr/>
        <p:txBody>
          <a:bodyPr/>
          <a:lstStyle/>
          <a:p>
            <a:pPr marL="0" indent="0">
              <a:buNone/>
            </a:pPr>
            <a:r>
              <a:rPr lang="en-US" sz="2000" dirty="0"/>
              <a:t>An accident investigation is not complete until a report is prepared and submitted to the proper authorities. </a:t>
            </a:r>
          </a:p>
          <a:p>
            <a:pPr marL="0" indent="0">
              <a:buNone/>
            </a:pPr>
            <a:r>
              <a:rPr lang="en-US" sz="2000" dirty="0" smtClean="0"/>
              <a:t>A.	True</a:t>
            </a:r>
            <a:endParaRPr lang="en-US" sz="2000" dirty="0"/>
          </a:p>
          <a:p>
            <a:pPr marL="0" indent="0">
              <a:buNone/>
            </a:pPr>
            <a:r>
              <a:rPr lang="en-US" sz="2000" dirty="0" smtClean="0"/>
              <a:t>B.	False</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81</a:t>
            </a:fld>
            <a:endParaRPr lang="en-US"/>
          </a:p>
        </p:txBody>
      </p:sp>
    </p:spTree>
    <p:extLst>
      <p:ext uri="{BB962C8B-B14F-4D97-AF65-F5344CB8AC3E}">
        <p14:creationId xmlns:p14="http://schemas.microsoft.com/office/powerpoint/2010/main" val="5276571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Human </a:t>
            </a:r>
            <a:r>
              <a:rPr lang="en-US" sz="2400" dirty="0" smtClean="0"/>
              <a:t>Factor</a:t>
            </a:r>
          </a:p>
          <a:p>
            <a:pPr marL="914400" indent="-452438">
              <a:buFont typeface="Wingdings" pitchFamily="2" charset="2"/>
              <a:buChar char="q"/>
            </a:pPr>
            <a:r>
              <a:rPr lang="en-US" sz="2400" dirty="0"/>
              <a:t>Level of experience</a:t>
            </a:r>
          </a:p>
          <a:p>
            <a:pPr marL="914400" indent="-452438">
              <a:buFont typeface="Wingdings" pitchFamily="2" charset="2"/>
              <a:buChar char="q"/>
            </a:pPr>
            <a:r>
              <a:rPr lang="en-US" sz="2400" dirty="0"/>
              <a:t>Level of training</a:t>
            </a:r>
          </a:p>
          <a:p>
            <a:pPr marL="914400" indent="-452438">
              <a:buFont typeface="Wingdings" pitchFamily="2" charset="2"/>
              <a:buChar char="q"/>
            </a:pPr>
            <a:r>
              <a:rPr lang="en-US" sz="2400" dirty="0"/>
              <a:t>Physical capability</a:t>
            </a:r>
          </a:p>
          <a:p>
            <a:pPr marL="914400" indent="-452438">
              <a:buFont typeface="Wingdings" pitchFamily="2" charset="2"/>
              <a:buChar char="q"/>
            </a:pPr>
            <a:r>
              <a:rPr lang="en-US" sz="2400" dirty="0"/>
              <a:t>Health</a:t>
            </a:r>
          </a:p>
          <a:p>
            <a:pPr marL="914400" indent="-452438">
              <a:buFont typeface="Wingdings" pitchFamily="2" charset="2"/>
              <a:buChar char="q"/>
            </a:pPr>
            <a:r>
              <a:rPr lang="en-US" sz="2400" dirty="0"/>
              <a:t>Fatigue</a:t>
            </a:r>
          </a:p>
          <a:p>
            <a:pPr marL="914400" indent="-452438">
              <a:buFont typeface="Wingdings" pitchFamily="2" charset="2"/>
              <a:buChar char="q"/>
            </a:pPr>
            <a:r>
              <a:rPr lang="en-US" sz="2400" dirty="0"/>
              <a:t>Stress</a:t>
            </a:r>
          </a:p>
          <a:p>
            <a:endParaRPr lang="en-US" dirty="0"/>
          </a:p>
        </p:txBody>
      </p:sp>
      <p:sp>
        <p:nvSpPr>
          <p:cNvPr id="4" name="Slide Number Placeholder 3"/>
          <p:cNvSpPr>
            <a:spLocks noGrp="1"/>
          </p:cNvSpPr>
          <p:nvPr>
            <p:ph type="sldNum" sz="quarter" idx="12"/>
          </p:nvPr>
        </p:nvSpPr>
        <p:spPr/>
        <p:txBody>
          <a:bodyPr/>
          <a:lstStyle/>
          <a:p>
            <a:fld id="{972D1FEB-E41C-4CBD-9560-34D15E2BD7E6}" type="slidenum">
              <a:rPr lang="en-US" smtClean="0"/>
              <a:t>9</a:t>
            </a:fld>
            <a:endParaRPr lang="en-US" dirty="0"/>
          </a:p>
        </p:txBody>
      </p:sp>
      <p:sp>
        <p:nvSpPr>
          <p:cNvPr id="5" name="Title 1"/>
          <p:cNvSpPr>
            <a:spLocks noGrp="1"/>
          </p:cNvSpPr>
          <p:nvPr>
            <p:ph type="title"/>
          </p:nvPr>
        </p:nvSpPr>
        <p:spPr>
          <a:xfrm>
            <a:off x="1066800" y="304800"/>
            <a:ext cx="7543800" cy="1431925"/>
          </a:xfrm>
        </p:spPr>
        <p:txBody>
          <a:bodyPr/>
          <a:lstStyle/>
          <a:p>
            <a:pPr algn="ctr"/>
            <a:r>
              <a:rPr lang="en-US" dirty="0"/>
              <a:t>Causes and Contributing Factors of Accidents</a:t>
            </a:r>
          </a:p>
        </p:txBody>
      </p:sp>
      <p:pic>
        <p:nvPicPr>
          <p:cNvPr id="6" name="Picture 6"/>
          <p:cNvPicPr>
            <a:picLocks noChangeAspect="1" noChangeArrowheads="1"/>
          </p:cNvPicPr>
          <p:nvPr/>
        </p:nvPicPr>
        <p:blipFill>
          <a:blip r:embed="rId2" cstate="print"/>
          <a:srcRect/>
          <a:stretch>
            <a:fillRect/>
          </a:stretch>
        </p:blipFill>
        <p:spPr bwMode="auto">
          <a:xfrm>
            <a:off x="0" y="6172200"/>
            <a:ext cx="742950" cy="555625"/>
          </a:xfrm>
          <a:prstGeom prst="rect">
            <a:avLst/>
          </a:prstGeom>
          <a:noFill/>
          <a:ln w="9525" algn="in">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3023777" cy="240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358978"/>
      </p:ext>
    </p:extLst>
  </p:cSld>
  <p:clrMapOvr>
    <a:masterClrMapping/>
  </p:clrMapOvr>
  <p:transition/>
</p:sld>
</file>

<file path=ppt/theme/theme1.xml><?xml version="1.0" encoding="utf-8"?>
<a:theme xmlns:a="http://schemas.openxmlformats.org/drawingml/2006/main" name="Shimmer">
  <a:themeElements>
    <a:clrScheme name="Custom 1">
      <a:dk1>
        <a:srgbClr val="1E347A"/>
      </a:dk1>
      <a:lt1>
        <a:srgbClr val="FFF3F3"/>
      </a:lt1>
      <a:dk2>
        <a:srgbClr val="D04F00"/>
      </a:dk2>
      <a:lt2>
        <a:srgbClr val="E3DED1"/>
      </a:lt2>
      <a:accent1>
        <a:srgbClr val="D04F00"/>
      </a:accent1>
      <a:accent2>
        <a:srgbClr val="F07F09"/>
      </a:accent2>
      <a:accent3>
        <a:srgbClr val="E3DED1"/>
      </a:accent3>
      <a:accent4>
        <a:srgbClr val="E3DED1"/>
      </a:accent4>
      <a:accent5>
        <a:srgbClr val="E3DED1"/>
      </a:accent5>
      <a:accent6>
        <a:srgbClr val="E3DED1"/>
      </a:accent6>
      <a:hlink>
        <a:srgbClr val="E3DED1"/>
      </a:hlink>
      <a:folHlink>
        <a:srgbClr val="E3DED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himmer">
  <a:themeElements>
    <a:clrScheme name="Custom 1">
      <a:dk1>
        <a:srgbClr val="1E347A"/>
      </a:dk1>
      <a:lt1>
        <a:srgbClr val="FFF3F3"/>
      </a:lt1>
      <a:dk2>
        <a:srgbClr val="D04F00"/>
      </a:dk2>
      <a:lt2>
        <a:srgbClr val="E3DED1"/>
      </a:lt2>
      <a:accent1>
        <a:srgbClr val="D04F00"/>
      </a:accent1>
      <a:accent2>
        <a:srgbClr val="F07F09"/>
      </a:accent2>
      <a:accent3>
        <a:srgbClr val="E3DED1"/>
      </a:accent3>
      <a:accent4>
        <a:srgbClr val="E3DED1"/>
      </a:accent4>
      <a:accent5>
        <a:srgbClr val="E3DED1"/>
      </a:accent5>
      <a:accent6>
        <a:srgbClr val="E3DED1"/>
      </a:accent6>
      <a:hlink>
        <a:srgbClr val="E3DED1"/>
      </a:hlink>
      <a:folHlink>
        <a:srgbClr val="E3DED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Fall Protection</Template>
  <TotalTime>2723</TotalTime>
  <Words>4528</Words>
  <Application>Microsoft Office PowerPoint</Application>
  <PresentationFormat>On-screen Show (4:3)</PresentationFormat>
  <Paragraphs>535</Paragraphs>
  <Slides>81</Slides>
  <Notes>17</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Shimmer</vt:lpstr>
      <vt:lpstr>1_Shimmer</vt:lpstr>
      <vt:lpstr>PowerPoint Presentation</vt:lpstr>
      <vt:lpstr>What is an Accident</vt:lpstr>
      <vt:lpstr>Types of Accidents</vt:lpstr>
      <vt:lpstr>Types of Accidents</vt:lpstr>
      <vt:lpstr>Causes and Contributing Factors of Accidents</vt:lpstr>
      <vt:lpstr>Causes and Contributing Factors of Accidents</vt:lpstr>
      <vt:lpstr>Causes and Contributing Factors of Accidents</vt:lpstr>
      <vt:lpstr>Causes and Contributing Factors of Accidents</vt:lpstr>
      <vt:lpstr>Causes and Contributing Factors of Accidents</vt:lpstr>
      <vt:lpstr>Causes and Contributing Factors of Accidents</vt:lpstr>
      <vt:lpstr>Who Should Perform the Accident Investigation?</vt:lpstr>
      <vt:lpstr>Purpose of Accident Investigation</vt:lpstr>
      <vt:lpstr>Be Prepared</vt:lpstr>
      <vt:lpstr>Be Prepared</vt:lpstr>
      <vt:lpstr>Initial Response  (Serious Accident)</vt:lpstr>
      <vt:lpstr>Initial Response  (Serious Accident)</vt:lpstr>
      <vt:lpstr>Initial Response  (Minor Accident)</vt:lpstr>
      <vt:lpstr>Principal Questions to be Answered</vt:lpstr>
      <vt:lpstr>WHO?</vt:lpstr>
      <vt:lpstr>WHAT?</vt:lpstr>
      <vt:lpstr>WHAT?</vt:lpstr>
      <vt:lpstr>WHEN?</vt:lpstr>
      <vt:lpstr>WHY?</vt:lpstr>
      <vt:lpstr>WHERE?</vt:lpstr>
      <vt:lpstr>HOW?</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Facts and Physical Data</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Root Cause(s)</vt:lpstr>
      <vt:lpstr>Root Cause(s)</vt:lpstr>
      <vt:lpstr>Root Cause(s)</vt:lpstr>
      <vt:lpstr>Corrective and Preventative Action(s)</vt:lpstr>
      <vt:lpstr>Investigation Report</vt:lpstr>
      <vt:lpstr>Investigation Report</vt:lpstr>
      <vt:lpstr>Investigation Report</vt:lpstr>
      <vt:lpstr>Investigation Report</vt:lpstr>
      <vt:lpstr>Follow-Up</vt:lpstr>
      <vt:lpstr>Summary</vt:lpstr>
      <vt:lpstr>Case Studies</vt:lpstr>
      <vt:lpstr>Activity</vt:lpstr>
      <vt:lpstr>Activity</vt:lpstr>
      <vt:lpstr>PowerPoint Presentation</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aulease</dc:creator>
  <cp:lastModifiedBy>aulease</cp:lastModifiedBy>
  <cp:revision>106</cp:revision>
  <dcterms:created xsi:type="dcterms:W3CDTF">2012-08-14T18:00:30Z</dcterms:created>
  <dcterms:modified xsi:type="dcterms:W3CDTF">2012-11-06T19:17:14Z</dcterms:modified>
</cp:coreProperties>
</file>