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714" r:id="rId3"/>
    <p:sldId id="794" r:id="rId4"/>
    <p:sldId id="592" r:id="rId5"/>
    <p:sldId id="718" r:id="rId6"/>
    <p:sldId id="721" r:id="rId7"/>
    <p:sldId id="593" r:id="rId8"/>
    <p:sldId id="795" r:id="rId9"/>
    <p:sldId id="746" r:id="rId10"/>
    <p:sldId id="747" r:id="rId11"/>
    <p:sldId id="687" r:id="rId12"/>
    <p:sldId id="785" r:id="rId13"/>
    <p:sldId id="796" r:id="rId14"/>
    <p:sldId id="725" r:id="rId15"/>
    <p:sldId id="797" r:id="rId16"/>
    <p:sldId id="734" r:id="rId17"/>
    <p:sldId id="798" r:id="rId18"/>
    <p:sldId id="799" r:id="rId19"/>
    <p:sldId id="610" r:id="rId20"/>
    <p:sldId id="731" r:id="rId21"/>
    <p:sldId id="800" r:id="rId22"/>
    <p:sldId id="758" r:id="rId23"/>
    <p:sldId id="753" r:id="rId24"/>
    <p:sldId id="755" r:id="rId25"/>
    <p:sldId id="802" r:id="rId26"/>
    <p:sldId id="756" r:id="rId27"/>
    <p:sldId id="624" r:id="rId28"/>
    <p:sldId id="803" r:id="rId29"/>
    <p:sldId id="784" r:id="rId30"/>
    <p:sldId id="804" r:id="rId31"/>
    <p:sldId id="754" r:id="rId32"/>
    <p:sldId id="805" r:id="rId33"/>
    <p:sldId id="808" r:id="rId34"/>
    <p:sldId id="807" r:id="rId35"/>
    <p:sldId id="757" r:id="rId36"/>
    <p:sldId id="759" r:id="rId37"/>
    <p:sldId id="822" r:id="rId38"/>
    <p:sldId id="809" r:id="rId39"/>
    <p:sldId id="806" r:id="rId40"/>
    <p:sldId id="761" r:id="rId41"/>
    <p:sldId id="811" r:id="rId42"/>
    <p:sldId id="810" r:id="rId43"/>
    <p:sldId id="760" r:id="rId44"/>
    <p:sldId id="812" r:id="rId45"/>
    <p:sldId id="762" r:id="rId46"/>
    <p:sldId id="770" r:id="rId47"/>
    <p:sldId id="813" r:id="rId48"/>
    <p:sldId id="815" r:id="rId49"/>
    <p:sldId id="655" r:id="rId50"/>
    <p:sldId id="769" r:id="rId51"/>
    <p:sldId id="816" r:id="rId52"/>
    <p:sldId id="817" r:id="rId53"/>
    <p:sldId id="818" r:id="rId54"/>
    <p:sldId id="763" r:id="rId55"/>
    <p:sldId id="819" r:id="rId56"/>
    <p:sldId id="767" r:id="rId57"/>
    <p:sldId id="820" r:id="rId58"/>
    <p:sldId id="821" r:id="rId59"/>
    <p:sldId id="766" r:id="rId6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75" autoAdjust="0"/>
    <p:restoredTop sz="94660"/>
  </p:normalViewPr>
  <p:slideViewPr>
    <p:cSldViewPr>
      <p:cViewPr>
        <p:scale>
          <a:sx n="60" d="100"/>
          <a:sy n="60" d="100"/>
        </p:scale>
        <p:origin x="-1668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3594"/>
    </p:cViewPr>
  </p:sorterViewPr>
  <p:gridSpacing cx="38100" cy="3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4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4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2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5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8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7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4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0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0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9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49DA5-50F3-449B-98B3-89C7E35DFA5D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4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Loveland MNM  2023 DAY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89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437F6E9C-70DE-18AA-6947-6A12247C0B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Main Mine Fan Switch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AF500074-41C8-7ADF-E149-ADAABD74FCA9}"/>
              </a:ext>
            </a:extLst>
          </p:cNvPr>
          <p:cNvCxnSpPr>
            <a:cxnSpLocks/>
          </p:cNvCxnSpPr>
          <p:nvPr/>
        </p:nvCxnSpPr>
        <p:spPr>
          <a:xfrm>
            <a:off x="1524000" y="4610100"/>
            <a:ext cx="3314700" cy="0"/>
          </a:xfrm>
          <a:prstGeom prst="straightConnector1">
            <a:avLst/>
          </a:prstGeom>
          <a:ln w="2286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8CA24F4-BC91-BB87-EC0A-8A04CDAC5A52}"/>
              </a:ext>
            </a:extLst>
          </p:cNvPr>
          <p:cNvSpPr txBox="1"/>
          <p:nvPr/>
        </p:nvSpPr>
        <p:spPr>
          <a:xfrm>
            <a:off x="6096000" y="2209800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BF8AFFF-8200-4CEC-2706-54358D3C4F86}"/>
              </a:ext>
            </a:extLst>
          </p:cNvPr>
          <p:cNvSpPr txBox="1"/>
          <p:nvPr/>
        </p:nvSpPr>
        <p:spPr>
          <a:xfrm>
            <a:off x="5943600" y="41910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OFF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xmlns="" id="{EA8E87E2-02FD-CEC1-928C-602F59C58C55}"/>
              </a:ext>
            </a:extLst>
          </p:cNvPr>
          <p:cNvSpPr/>
          <p:nvPr/>
        </p:nvSpPr>
        <p:spPr>
          <a:xfrm>
            <a:off x="342900" y="6248400"/>
            <a:ext cx="304800" cy="4191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81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0.0 </a:t>
            </a:r>
            <a:r>
              <a:rPr lang="en-US" sz="8000" dirty="0">
                <a:latin typeface="Arial Black" panose="020B0A04020102020204" pitchFamily="34" charset="0"/>
              </a:rPr>
              <a:t>% CH</a:t>
            </a:r>
            <a:r>
              <a:rPr lang="en-US" sz="8000" baseline="-25000" dirty="0">
                <a:latin typeface="Arial Black" panose="020B0A04020102020204" pitchFamily="34" charset="0"/>
              </a:rPr>
              <a:t>4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0 </a:t>
            </a:r>
            <a:r>
              <a:rPr lang="en-US" sz="8000" dirty="0">
                <a:latin typeface="Arial Black" panose="020B0A04020102020204" pitchFamily="34" charset="0"/>
              </a:rPr>
              <a:t>PPM CO</a:t>
            </a:r>
            <a:br>
              <a:rPr lang="en-US" sz="8000" dirty="0">
                <a:latin typeface="Arial Black" panose="020B0A04020102020204" pitchFamily="34" charset="0"/>
              </a:rPr>
            </a:br>
            <a:r>
              <a:rPr lang="en-US" sz="8000" dirty="0">
                <a:latin typeface="Arial Black" panose="020B0A04020102020204" pitchFamily="34" charset="0"/>
              </a:rPr>
              <a:t>0 PPM NO</a:t>
            </a:r>
            <a:r>
              <a:rPr lang="en-US" sz="8000" baseline="-25000" dirty="0">
                <a:latin typeface="Arial Black" panose="020B0A04020102020204" pitchFamily="34" charset="0"/>
              </a:rPr>
              <a:t>2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17.0 </a:t>
            </a:r>
            <a:r>
              <a:rPr lang="en-US" sz="8000" dirty="0">
                <a:latin typeface="Arial Black" panose="020B0A04020102020204" pitchFamily="34" charset="0"/>
              </a:rPr>
              <a:t>% </a:t>
            </a:r>
            <a:r>
              <a:rPr lang="en-US" sz="8000" dirty="0" smtClean="0">
                <a:latin typeface="Arial Black" panose="020B0A04020102020204" pitchFamily="34" charset="0"/>
              </a:rPr>
              <a:t>O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br>
              <a:rPr lang="en-US" sz="8000" baseline="-25000" dirty="0" smtClean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45 PPM H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r>
              <a:rPr lang="en-US" sz="8000" dirty="0" smtClean="0">
                <a:latin typeface="Arial Black" panose="020B0A04020102020204" pitchFamily="34" charset="0"/>
              </a:rPr>
              <a:t>S</a:t>
            </a:r>
            <a:endParaRPr lang="en-US" sz="80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035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Caved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527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Caved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775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Power Center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615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Battery Mucker Cannot Move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151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3700336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Caved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335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Caved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987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Battery Mine Phone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877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495300" y="2057400"/>
            <a:ext cx="6400800" cy="0"/>
          </a:xfrm>
          <a:prstGeom prst="straightConnector1">
            <a:avLst/>
          </a:prstGeom>
          <a:ln w="2508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3120F593-75D8-929A-0683-707B442F0A47}"/>
              </a:ext>
            </a:extLst>
          </p:cNvPr>
          <p:cNvCxnSpPr>
            <a:cxnSpLocks/>
          </p:cNvCxnSpPr>
          <p:nvPr/>
        </p:nvCxnSpPr>
        <p:spPr>
          <a:xfrm>
            <a:off x="6781800" y="1943100"/>
            <a:ext cx="0" cy="4343400"/>
          </a:xfrm>
          <a:prstGeom prst="line">
            <a:avLst/>
          </a:prstGeom>
          <a:ln w="228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120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Roof Bolter</a:t>
            </a:r>
            <a:endParaRPr lang="en-US" sz="8800" dirty="0">
              <a:latin typeface="Arial Black" panose="020B0A040201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191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5725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19100" y="8001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00050" y="57150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830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0.0 </a:t>
            </a:r>
            <a:r>
              <a:rPr lang="en-US" sz="8000" dirty="0">
                <a:latin typeface="Arial Black" panose="020B0A04020102020204" pitchFamily="34" charset="0"/>
              </a:rPr>
              <a:t>% CH</a:t>
            </a:r>
            <a:r>
              <a:rPr lang="en-US" sz="8000" baseline="-25000" dirty="0">
                <a:latin typeface="Arial Black" panose="020B0A04020102020204" pitchFamily="34" charset="0"/>
              </a:rPr>
              <a:t>4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0 </a:t>
            </a:r>
            <a:r>
              <a:rPr lang="en-US" sz="8000" dirty="0">
                <a:latin typeface="Arial Black" panose="020B0A04020102020204" pitchFamily="34" charset="0"/>
              </a:rPr>
              <a:t>PPM CO</a:t>
            </a:r>
            <a:br>
              <a:rPr lang="en-US" sz="8000" dirty="0">
                <a:latin typeface="Arial Black" panose="020B0A04020102020204" pitchFamily="34" charset="0"/>
              </a:rPr>
            </a:br>
            <a:r>
              <a:rPr lang="en-US" sz="8000" dirty="0">
                <a:latin typeface="Arial Black" panose="020B0A04020102020204" pitchFamily="34" charset="0"/>
              </a:rPr>
              <a:t>0 PPM NO</a:t>
            </a:r>
            <a:r>
              <a:rPr lang="en-US" sz="8000" baseline="-25000" dirty="0">
                <a:latin typeface="Arial Black" panose="020B0A04020102020204" pitchFamily="34" charset="0"/>
              </a:rPr>
              <a:t>2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17.0 </a:t>
            </a:r>
            <a:r>
              <a:rPr lang="en-US" sz="8000" dirty="0">
                <a:latin typeface="Arial Black" panose="020B0A04020102020204" pitchFamily="34" charset="0"/>
              </a:rPr>
              <a:t>% </a:t>
            </a:r>
            <a:r>
              <a:rPr lang="en-US" sz="8000" dirty="0" smtClean="0">
                <a:latin typeface="Arial Black" panose="020B0A04020102020204" pitchFamily="34" charset="0"/>
              </a:rPr>
              <a:t>O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br>
              <a:rPr lang="en-US" sz="8000" baseline="-25000" dirty="0" smtClean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6 % H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r>
              <a:rPr lang="en-US" sz="8000" dirty="0" smtClean="0">
                <a:latin typeface="Arial Black" panose="020B0A04020102020204" pitchFamily="34" charset="0"/>
              </a:rPr>
              <a:t>S</a:t>
            </a:r>
            <a:endParaRPr lang="en-US" sz="80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26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</a:t>
            </a:r>
            <a:r>
              <a:rPr lang="en-US" sz="9600" dirty="0" smtClean="0">
                <a:latin typeface="Arial Black" panose="020B0A04020102020204" pitchFamily="34" charset="0"/>
              </a:rPr>
              <a:t>Knee Deep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7547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Barricade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252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Used FSR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8950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Body</a:t>
            </a:r>
            <a:br>
              <a:rPr lang="en-US" sz="8800" dirty="0" smtClean="0">
                <a:latin typeface="Arial Black" panose="020B0A04020102020204" pitchFamily="34" charset="0"/>
              </a:rPr>
            </a:br>
            <a:r>
              <a:rPr lang="en-US" sz="8800" dirty="0">
                <a:latin typeface="Arial Black" panose="020B0A04020102020204" pitchFamily="34" charset="0"/>
              </a:rPr>
              <a:t/>
            </a:r>
            <a:br>
              <a:rPr lang="en-US" sz="8800" dirty="0">
                <a:latin typeface="Arial Black" panose="020B0A04020102020204" pitchFamily="34" charset="0"/>
              </a:rPr>
            </a:br>
            <a:r>
              <a:rPr lang="en-US" sz="8800" dirty="0" smtClean="0">
                <a:latin typeface="Arial Black" panose="020B0A04020102020204" pitchFamily="34" charset="0"/>
              </a:rPr>
              <a:t>Jack  ID # 15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179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BC</a:t>
            </a:r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776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BC</a:t>
            </a:r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855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BC</a:t>
            </a:r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4689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Temporary Stopping</a:t>
            </a:r>
          </a:p>
        </p:txBody>
      </p:sp>
    </p:spTree>
    <p:extLst>
      <p:ext uri="{BB962C8B-B14F-4D97-AF65-F5344CB8AC3E}">
        <p14:creationId xmlns:p14="http://schemas.microsoft.com/office/powerpoint/2010/main" val="3901058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495300" y="2057400"/>
            <a:ext cx="6400800" cy="0"/>
          </a:xfrm>
          <a:prstGeom prst="straightConnector1">
            <a:avLst/>
          </a:prstGeom>
          <a:ln w="2508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3120F593-75D8-929A-0683-707B442F0A47}"/>
              </a:ext>
            </a:extLst>
          </p:cNvPr>
          <p:cNvCxnSpPr>
            <a:cxnSpLocks/>
          </p:cNvCxnSpPr>
          <p:nvPr/>
        </p:nvCxnSpPr>
        <p:spPr>
          <a:xfrm>
            <a:off x="6781800" y="1943100"/>
            <a:ext cx="0" cy="4343400"/>
          </a:xfrm>
          <a:prstGeom prst="line">
            <a:avLst/>
          </a:prstGeom>
          <a:ln w="228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5888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0.0 </a:t>
            </a:r>
            <a:r>
              <a:rPr lang="en-US" sz="8000" dirty="0">
                <a:latin typeface="Arial Black" panose="020B0A04020102020204" pitchFamily="34" charset="0"/>
              </a:rPr>
              <a:t>% CH</a:t>
            </a:r>
            <a:r>
              <a:rPr lang="en-US" sz="8000" baseline="-25000" dirty="0">
                <a:latin typeface="Arial Black" panose="020B0A04020102020204" pitchFamily="34" charset="0"/>
              </a:rPr>
              <a:t>4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0 </a:t>
            </a:r>
            <a:r>
              <a:rPr lang="en-US" sz="8000" dirty="0">
                <a:latin typeface="Arial Black" panose="020B0A04020102020204" pitchFamily="34" charset="0"/>
              </a:rPr>
              <a:t>PPM CO</a:t>
            </a:r>
            <a:br>
              <a:rPr lang="en-US" sz="8000" dirty="0">
                <a:latin typeface="Arial Black" panose="020B0A04020102020204" pitchFamily="34" charset="0"/>
              </a:rPr>
            </a:br>
            <a:r>
              <a:rPr lang="en-US" sz="8000" dirty="0">
                <a:latin typeface="Arial Black" panose="020B0A04020102020204" pitchFamily="34" charset="0"/>
              </a:rPr>
              <a:t>0 PPM NO</a:t>
            </a:r>
            <a:r>
              <a:rPr lang="en-US" sz="8000" baseline="-25000" dirty="0">
                <a:latin typeface="Arial Black" panose="020B0A04020102020204" pitchFamily="34" charset="0"/>
              </a:rPr>
              <a:t>2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17.0 </a:t>
            </a:r>
            <a:r>
              <a:rPr lang="en-US" sz="8000" dirty="0">
                <a:latin typeface="Arial Black" panose="020B0A04020102020204" pitchFamily="34" charset="0"/>
              </a:rPr>
              <a:t>% </a:t>
            </a:r>
            <a:r>
              <a:rPr lang="en-US" sz="8000" dirty="0" smtClean="0">
                <a:latin typeface="Arial Black" panose="020B0A04020102020204" pitchFamily="34" charset="0"/>
              </a:rPr>
              <a:t>O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br>
              <a:rPr lang="en-US" sz="8000" baseline="-25000" dirty="0" smtClean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6 % H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r>
              <a:rPr lang="en-US" sz="8000" dirty="0" smtClean="0">
                <a:latin typeface="Arial Black" panose="020B0A04020102020204" pitchFamily="34" charset="0"/>
              </a:rPr>
              <a:t>S</a:t>
            </a:r>
            <a:endParaRPr lang="en-US" sz="80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016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Permanent Refuge Chamber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572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Permanent Stopping With Door Open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8995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Purge Valve Closed</a:t>
            </a:r>
            <a:r>
              <a:rPr lang="en-US" sz="19900" dirty="0" smtClean="0"/>
              <a:t> </a:t>
            </a:r>
            <a:endParaRPr lang="en-US" sz="19900" dirty="0"/>
          </a:p>
        </p:txBody>
      </p:sp>
    </p:spTree>
    <p:extLst>
      <p:ext uri="{BB962C8B-B14F-4D97-AF65-F5344CB8AC3E}">
        <p14:creationId xmlns:p14="http://schemas.microsoft.com/office/powerpoint/2010/main" val="3992189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Permanent Stopping With Door Closed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5873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38105413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Live Miner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/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Bill  ID # 92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6283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Arial Black" panose="020B0A04020102020204" pitchFamily="34" charset="0"/>
              </a:rPr>
              <a:t>For Judges – </a:t>
            </a:r>
            <a:br>
              <a:rPr lang="en-US" sz="6600" dirty="0" smtClean="0">
                <a:latin typeface="Arial Black" panose="020B0A04020102020204" pitchFamily="34" charset="0"/>
              </a:rPr>
            </a:br>
            <a:r>
              <a:rPr lang="en-US" sz="6600" dirty="0" smtClean="0">
                <a:latin typeface="Arial Black" panose="020B0A04020102020204" pitchFamily="34" charset="0"/>
              </a:rPr>
              <a:t>Bill Response: “Help, Get Me Out”  when team is at open RC door</a:t>
            </a:r>
            <a:endParaRPr lang="en-US" sz="6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128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Permanent Stopping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8450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518670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FAB</a:t>
            </a:r>
          </a:p>
        </p:txBody>
      </p:sp>
    </p:spTree>
    <p:extLst>
      <p:ext uri="{BB962C8B-B14F-4D97-AF65-F5344CB8AC3E}">
        <p14:creationId xmlns:p14="http://schemas.microsoft.com/office/powerpoint/2010/main" val="32620457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Caved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9405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Caved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4161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0.0 </a:t>
            </a:r>
            <a:r>
              <a:rPr lang="en-US" sz="8000" dirty="0">
                <a:latin typeface="Arial Black" panose="020B0A04020102020204" pitchFamily="34" charset="0"/>
              </a:rPr>
              <a:t>% CH</a:t>
            </a:r>
            <a:r>
              <a:rPr lang="en-US" sz="8000" baseline="-25000" dirty="0">
                <a:latin typeface="Arial Black" panose="020B0A04020102020204" pitchFamily="34" charset="0"/>
              </a:rPr>
              <a:t>4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0 </a:t>
            </a:r>
            <a:r>
              <a:rPr lang="en-US" sz="8000" dirty="0">
                <a:latin typeface="Arial Black" panose="020B0A04020102020204" pitchFamily="34" charset="0"/>
              </a:rPr>
              <a:t>PPM CO</a:t>
            </a:r>
            <a:br>
              <a:rPr lang="en-US" sz="8000" dirty="0">
                <a:latin typeface="Arial Black" panose="020B0A04020102020204" pitchFamily="34" charset="0"/>
              </a:rPr>
            </a:br>
            <a:r>
              <a:rPr lang="en-US" sz="8000" dirty="0">
                <a:latin typeface="Arial Black" panose="020B0A04020102020204" pitchFamily="34" charset="0"/>
              </a:rPr>
              <a:t>0 PPM NO</a:t>
            </a:r>
            <a:r>
              <a:rPr lang="en-US" sz="8000" baseline="-25000" dirty="0">
                <a:latin typeface="Arial Black" panose="020B0A04020102020204" pitchFamily="34" charset="0"/>
              </a:rPr>
              <a:t>2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17.0 </a:t>
            </a:r>
            <a:r>
              <a:rPr lang="en-US" sz="8000" dirty="0">
                <a:latin typeface="Arial Black" panose="020B0A04020102020204" pitchFamily="34" charset="0"/>
              </a:rPr>
              <a:t>% </a:t>
            </a:r>
            <a:r>
              <a:rPr lang="en-US" sz="8000" dirty="0" smtClean="0">
                <a:latin typeface="Arial Black" panose="020B0A04020102020204" pitchFamily="34" charset="0"/>
              </a:rPr>
              <a:t>O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br>
              <a:rPr lang="en-US" sz="8000" baseline="-25000" dirty="0" smtClean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6 % H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r>
              <a:rPr lang="en-US" sz="8000" dirty="0" smtClean="0">
                <a:latin typeface="Arial Black" panose="020B0A04020102020204" pitchFamily="34" charset="0"/>
              </a:rPr>
              <a:t>S</a:t>
            </a:r>
            <a:endParaRPr lang="en-US" sz="80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4219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Over Knee Deep</a:t>
            </a:r>
          </a:p>
        </p:txBody>
      </p:sp>
    </p:spTree>
    <p:extLst>
      <p:ext uri="{BB962C8B-B14F-4D97-AF65-F5344CB8AC3E}">
        <p14:creationId xmlns:p14="http://schemas.microsoft.com/office/powerpoint/2010/main" val="24675762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Over Knee Deep</a:t>
            </a:r>
          </a:p>
        </p:txBody>
      </p:sp>
    </p:spTree>
    <p:extLst>
      <p:ext uri="{BB962C8B-B14F-4D97-AF65-F5344CB8AC3E}">
        <p14:creationId xmlns:p14="http://schemas.microsoft.com/office/powerpoint/2010/main" val="28822017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Ankle Deep</a:t>
            </a:r>
          </a:p>
        </p:txBody>
      </p:sp>
    </p:spTree>
    <p:extLst>
      <p:ext uri="{BB962C8B-B14F-4D97-AF65-F5344CB8AC3E}">
        <p14:creationId xmlns:p14="http://schemas.microsoft.com/office/powerpoint/2010/main" val="20422878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Jumbo</a:t>
            </a:r>
            <a:endParaRPr lang="en-US" sz="8800" dirty="0">
              <a:latin typeface="Arial Black" panose="020B0A040201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191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5725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19100" y="8001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00050" y="57150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205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Temporary Stopping</a:t>
            </a:r>
          </a:p>
        </p:txBody>
      </p:sp>
    </p:spTree>
    <p:extLst>
      <p:ext uri="{BB962C8B-B14F-4D97-AF65-F5344CB8AC3E}">
        <p14:creationId xmlns:p14="http://schemas.microsoft.com/office/powerpoint/2010/main" val="37682698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0.0 </a:t>
            </a:r>
            <a:r>
              <a:rPr lang="en-US" sz="8000" dirty="0">
                <a:latin typeface="Arial Black" panose="020B0A04020102020204" pitchFamily="34" charset="0"/>
              </a:rPr>
              <a:t>% CH</a:t>
            </a:r>
            <a:r>
              <a:rPr lang="en-US" sz="8000" baseline="-25000" dirty="0">
                <a:latin typeface="Arial Black" panose="020B0A04020102020204" pitchFamily="34" charset="0"/>
              </a:rPr>
              <a:t>4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0 </a:t>
            </a:r>
            <a:r>
              <a:rPr lang="en-US" sz="8000" dirty="0">
                <a:latin typeface="Arial Black" panose="020B0A04020102020204" pitchFamily="34" charset="0"/>
              </a:rPr>
              <a:t>PPM CO</a:t>
            </a:r>
            <a:br>
              <a:rPr lang="en-US" sz="8000" dirty="0">
                <a:latin typeface="Arial Black" panose="020B0A04020102020204" pitchFamily="34" charset="0"/>
              </a:rPr>
            </a:br>
            <a:r>
              <a:rPr lang="en-US" sz="8000" dirty="0">
                <a:latin typeface="Arial Black" panose="020B0A04020102020204" pitchFamily="34" charset="0"/>
              </a:rPr>
              <a:t>0 PPM NO</a:t>
            </a:r>
            <a:r>
              <a:rPr lang="en-US" sz="8000" baseline="-25000" dirty="0">
                <a:latin typeface="Arial Black" panose="020B0A04020102020204" pitchFamily="34" charset="0"/>
              </a:rPr>
              <a:t>2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17.0 </a:t>
            </a:r>
            <a:r>
              <a:rPr lang="en-US" sz="8000" dirty="0">
                <a:latin typeface="Arial Black" panose="020B0A04020102020204" pitchFamily="34" charset="0"/>
              </a:rPr>
              <a:t>% </a:t>
            </a:r>
            <a:r>
              <a:rPr lang="en-US" sz="8000" dirty="0" smtClean="0">
                <a:latin typeface="Arial Black" panose="020B0A04020102020204" pitchFamily="34" charset="0"/>
              </a:rPr>
              <a:t>O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br>
              <a:rPr lang="en-US" sz="8000" baseline="-25000" dirty="0" smtClean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4 % H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r>
              <a:rPr lang="en-US" sz="8000" dirty="0" smtClean="0">
                <a:latin typeface="Arial Black" panose="020B0A04020102020204" pitchFamily="34" charset="0"/>
              </a:rPr>
              <a:t>S</a:t>
            </a:r>
            <a:endParaRPr lang="en-US" sz="80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8143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260408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BC</a:t>
            </a:r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503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28893280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163990307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25837043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36476924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25422592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500" y="2743200"/>
            <a:ext cx="94869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Live Miner With Broken Leg</a:t>
            </a:r>
            <a:br>
              <a:rPr lang="en-US" sz="8800" dirty="0" smtClean="0">
                <a:latin typeface="Arial Black" panose="020B0A04020102020204" pitchFamily="34" charset="0"/>
              </a:rPr>
            </a:br>
            <a:r>
              <a:rPr lang="en-US" sz="8800" dirty="0" smtClean="0">
                <a:latin typeface="Arial Black" panose="020B0A04020102020204" pitchFamily="34" charset="0"/>
              </a:rPr>
              <a:t>Cannot Walk</a:t>
            </a:r>
            <a:r>
              <a:rPr lang="en-US" sz="8800" dirty="0">
                <a:latin typeface="Arial Black" panose="020B0A04020102020204" pitchFamily="34" charset="0"/>
              </a:rPr>
              <a:t/>
            </a:r>
            <a:br>
              <a:rPr lang="en-US" sz="8800" dirty="0">
                <a:latin typeface="Arial Black" panose="020B0A04020102020204" pitchFamily="34" charset="0"/>
              </a:rPr>
            </a:br>
            <a:r>
              <a:rPr lang="en-US" sz="8800" dirty="0" smtClean="0">
                <a:latin typeface="Arial Black" panose="020B0A04020102020204" pitchFamily="34" charset="0"/>
              </a:rPr>
              <a:t>Sam  </a:t>
            </a:r>
            <a:r>
              <a:rPr lang="en-US" sz="8800" dirty="0" smtClean="0">
                <a:latin typeface="Arial Black" panose="020B0A04020102020204" pitchFamily="34" charset="0"/>
              </a:rPr>
              <a:t>ID # 45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399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dirty="0" smtClean="0">
                <a:latin typeface="Arial Black" panose="020B0A04020102020204" pitchFamily="34" charset="0"/>
              </a:rPr>
              <a:t>For Judges: </a:t>
            </a:r>
            <a:br>
              <a:rPr lang="en-US" sz="6600" dirty="0" smtClean="0">
                <a:latin typeface="Arial Black" panose="020B0A04020102020204" pitchFamily="34" charset="0"/>
              </a:rPr>
            </a:br>
            <a:r>
              <a:rPr lang="en-US" sz="6600" dirty="0" smtClean="0">
                <a:latin typeface="Arial Black" panose="020B0A04020102020204" pitchFamily="34" charset="0"/>
              </a:rPr>
              <a:t>Sam Response - “Help, My Leg Is Broken”  when team approaches intersection</a:t>
            </a:r>
            <a:endParaRPr lang="en-US" sz="6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54818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0.0 </a:t>
            </a:r>
            <a:r>
              <a:rPr lang="en-US" sz="8000" dirty="0">
                <a:latin typeface="Arial Black" panose="020B0A04020102020204" pitchFamily="34" charset="0"/>
              </a:rPr>
              <a:t>% CH</a:t>
            </a:r>
            <a:r>
              <a:rPr lang="en-US" sz="8000" baseline="-25000" dirty="0">
                <a:latin typeface="Arial Black" panose="020B0A04020102020204" pitchFamily="34" charset="0"/>
              </a:rPr>
              <a:t>4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0 </a:t>
            </a:r>
            <a:r>
              <a:rPr lang="en-US" sz="8000" dirty="0">
                <a:latin typeface="Arial Black" panose="020B0A04020102020204" pitchFamily="34" charset="0"/>
              </a:rPr>
              <a:t>PPM CO</a:t>
            </a:r>
            <a:br>
              <a:rPr lang="en-US" sz="8000" dirty="0">
                <a:latin typeface="Arial Black" panose="020B0A04020102020204" pitchFamily="34" charset="0"/>
              </a:rPr>
            </a:br>
            <a:r>
              <a:rPr lang="en-US" sz="8000" dirty="0">
                <a:latin typeface="Arial Black" panose="020B0A04020102020204" pitchFamily="34" charset="0"/>
              </a:rPr>
              <a:t>0 PPM NO</a:t>
            </a:r>
            <a:r>
              <a:rPr lang="en-US" sz="8000" baseline="-25000" dirty="0">
                <a:latin typeface="Arial Black" panose="020B0A04020102020204" pitchFamily="34" charset="0"/>
              </a:rPr>
              <a:t>2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17.0 </a:t>
            </a:r>
            <a:r>
              <a:rPr lang="en-US" sz="8000" dirty="0">
                <a:latin typeface="Arial Black" panose="020B0A04020102020204" pitchFamily="34" charset="0"/>
              </a:rPr>
              <a:t>% </a:t>
            </a:r>
            <a:r>
              <a:rPr lang="en-US" sz="8000" dirty="0" smtClean="0">
                <a:latin typeface="Arial Black" panose="020B0A04020102020204" pitchFamily="34" charset="0"/>
              </a:rPr>
              <a:t>O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br>
              <a:rPr lang="en-US" sz="8000" baseline="-25000" dirty="0" smtClean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4 % H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r>
              <a:rPr lang="en-US" sz="8000" dirty="0" smtClean="0">
                <a:latin typeface="Arial Black" panose="020B0A04020102020204" pitchFamily="34" charset="0"/>
              </a:rPr>
              <a:t>S</a:t>
            </a:r>
            <a:endParaRPr lang="en-US" sz="80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964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0.0 </a:t>
            </a:r>
            <a:r>
              <a:rPr lang="en-US" sz="8000" dirty="0">
                <a:latin typeface="Arial Black" panose="020B0A04020102020204" pitchFamily="34" charset="0"/>
              </a:rPr>
              <a:t>% CH</a:t>
            </a:r>
            <a:r>
              <a:rPr lang="en-US" sz="8000" baseline="-25000" dirty="0">
                <a:latin typeface="Arial Black" panose="020B0A04020102020204" pitchFamily="34" charset="0"/>
              </a:rPr>
              <a:t>4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0 </a:t>
            </a:r>
            <a:r>
              <a:rPr lang="en-US" sz="8000" dirty="0">
                <a:latin typeface="Arial Black" panose="020B0A04020102020204" pitchFamily="34" charset="0"/>
              </a:rPr>
              <a:t>PPM CO</a:t>
            </a:r>
            <a:br>
              <a:rPr lang="en-US" sz="8000" dirty="0">
                <a:latin typeface="Arial Black" panose="020B0A04020102020204" pitchFamily="34" charset="0"/>
              </a:rPr>
            </a:br>
            <a:r>
              <a:rPr lang="en-US" sz="8000" dirty="0">
                <a:latin typeface="Arial Black" panose="020B0A04020102020204" pitchFamily="34" charset="0"/>
              </a:rPr>
              <a:t>0 PPM NO</a:t>
            </a:r>
            <a:r>
              <a:rPr lang="en-US" sz="8000" baseline="-25000" dirty="0">
                <a:latin typeface="Arial Black" panose="020B0A04020102020204" pitchFamily="34" charset="0"/>
              </a:rPr>
              <a:t>2</a:t>
            </a:r>
            <a:br>
              <a:rPr lang="en-US" sz="8000" baseline="-25000" dirty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17.0 </a:t>
            </a:r>
            <a:r>
              <a:rPr lang="en-US" sz="8000" dirty="0">
                <a:latin typeface="Arial Black" panose="020B0A04020102020204" pitchFamily="34" charset="0"/>
              </a:rPr>
              <a:t>% </a:t>
            </a:r>
            <a:r>
              <a:rPr lang="en-US" sz="8000" dirty="0" smtClean="0">
                <a:latin typeface="Arial Black" panose="020B0A04020102020204" pitchFamily="34" charset="0"/>
              </a:rPr>
              <a:t>O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br>
              <a:rPr lang="en-US" sz="8000" baseline="-25000" dirty="0" smtClean="0">
                <a:latin typeface="Arial Black" panose="020B0A04020102020204" pitchFamily="34" charset="0"/>
              </a:rPr>
            </a:br>
            <a:r>
              <a:rPr lang="en-US" sz="8000" dirty="0" smtClean="0">
                <a:latin typeface="Arial Black" panose="020B0A04020102020204" pitchFamily="34" charset="0"/>
              </a:rPr>
              <a:t>6 % H</a:t>
            </a:r>
            <a:r>
              <a:rPr lang="en-US" sz="8000" baseline="-25000" dirty="0" smtClean="0">
                <a:latin typeface="Arial Black" panose="020B0A04020102020204" pitchFamily="34" charset="0"/>
              </a:rPr>
              <a:t>2</a:t>
            </a:r>
            <a:r>
              <a:rPr lang="en-US" sz="8000" dirty="0" smtClean="0">
                <a:latin typeface="Arial Black" panose="020B0A04020102020204" pitchFamily="34" charset="0"/>
              </a:rPr>
              <a:t>S</a:t>
            </a:r>
            <a:endParaRPr lang="en-US" sz="80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3185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13 Timbers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73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6096000"/>
          </a:xfrm>
          <a:prstGeom prst="ellipse">
            <a:avLst/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600" b="1" dirty="0">
                <a:solidFill>
                  <a:schemeClr val="tx1"/>
                </a:solidFill>
                <a:latin typeface="Arial Black" panose="020B0A04020102020204" pitchFamily="34" charset="0"/>
              </a:rPr>
              <a:t>LC</a:t>
            </a:r>
          </a:p>
        </p:txBody>
      </p:sp>
    </p:spTree>
    <p:extLst>
      <p:ext uri="{BB962C8B-B14F-4D97-AF65-F5344CB8AC3E}">
        <p14:creationId xmlns:p14="http://schemas.microsoft.com/office/powerpoint/2010/main" val="1200287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Water 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Roofed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17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Command 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Center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37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437F6E9C-70DE-18AA-6947-6A12247C0B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Main Mine Fan Switch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AF500074-41C8-7ADF-E149-ADAABD74FCA9}"/>
              </a:ext>
            </a:extLst>
          </p:cNvPr>
          <p:cNvCxnSpPr>
            <a:cxnSpLocks/>
          </p:cNvCxnSpPr>
          <p:nvPr/>
        </p:nvCxnSpPr>
        <p:spPr>
          <a:xfrm flipV="1">
            <a:off x="1524000" y="3162300"/>
            <a:ext cx="3200400" cy="1447800"/>
          </a:xfrm>
          <a:prstGeom prst="straightConnector1">
            <a:avLst/>
          </a:prstGeom>
          <a:ln w="2286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8CA24F4-BC91-BB87-EC0A-8A04CDAC5A52}"/>
              </a:ext>
            </a:extLst>
          </p:cNvPr>
          <p:cNvSpPr txBox="1"/>
          <p:nvPr/>
        </p:nvSpPr>
        <p:spPr>
          <a:xfrm>
            <a:off x="6096000" y="2209800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BF8AFFF-8200-4CEC-2706-54358D3C4F86}"/>
              </a:ext>
            </a:extLst>
          </p:cNvPr>
          <p:cNvSpPr txBox="1"/>
          <p:nvPr/>
        </p:nvSpPr>
        <p:spPr>
          <a:xfrm>
            <a:off x="5943600" y="41910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OFF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xmlns="" id="{EA8E87E2-02FD-CEC1-928C-602F59C58C55}"/>
              </a:ext>
            </a:extLst>
          </p:cNvPr>
          <p:cNvSpPr/>
          <p:nvPr/>
        </p:nvSpPr>
        <p:spPr>
          <a:xfrm>
            <a:off x="342900" y="6248400"/>
            <a:ext cx="304800" cy="4191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93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133</Words>
  <Application>Microsoft Office PowerPoint</Application>
  <PresentationFormat>On-screen Show (4:3)</PresentationFormat>
  <Paragraphs>61</Paragraphs>
  <Slides>59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Loveland MNM  2023 DAY 2</vt:lpstr>
      <vt:lpstr>PowerPoint Presentation</vt:lpstr>
      <vt:lpstr>PowerPoint Presentation</vt:lpstr>
      <vt:lpstr>FAB</vt:lpstr>
      <vt:lpstr>BC</vt:lpstr>
      <vt:lpstr>LC</vt:lpstr>
      <vt:lpstr>Water  Roofed</vt:lpstr>
      <vt:lpstr>Command  Center</vt:lpstr>
      <vt:lpstr>Main Mine Fan Switch</vt:lpstr>
      <vt:lpstr>Main Mine Fan Switch</vt:lpstr>
      <vt:lpstr>0.0 % CH4 0 PPM CO 0 PPM NO2 17.0 % O2 45 PPM H2S</vt:lpstr>
      <vt:lpstr>Caved</vt:lpstr>
      <vt:lpstr>Caved</vt:lpstr>
      <vt:lpstr>Power Center</vt:lpstr>
      <vt:lpstr>Battery Mucker Cannot Move</vt:lpstr>
      <vt:lpstr>CA</vt:lpstr>
      <vt:lpstr>Caved</vt:lpstr>
      <vt:lpstr>Caved</vt:lpstr>
      <vt:lpstr>Battery Mine Phone</vt:lpstr>
      <vt:lpstr>Roof Bolter</vt:lpstr>
      <vt:lpstr>0.0 % CH4 0 PPM CO 0 PPM NO2 17.0 % O2 6 % H2S</vt:lpstr>
      <vt:lpstr>Water Knee Deep</vt:lpstr>
      <vt:lpstr>Barricade</vt:lpstr>
      <vt:lpstr>Used FSR</vt:lpstr>
      <vt:lpstr>Body  Jack  ID # 15</vt:lpstr>
      <vt:lpstr>BC</vt:lpstr>
      <vt:lpstr>BC</vt:lpstr>
      <vt:lpstr>BC</vt:lpstr>
      <vt:lpstr>Temporary Stopping</vt:lpstr>
      <vt:lpstr>0.0 % CH4 0 PPM CO 0 PPM NO2 17.0 % O2 6 % H2S</vt:lpstr>
      <vt:lpstr>Permanent Refuge Chamber</vt:lpstr>
      <vt:lpstr>Permanent Stopping With Door Open</vt:lpstr>
      <vt:lpstr>Purge Valve Closed </vt:lpstr>
      <vt:lpstr>Permanent Stopping With Door Closed</vt:lpstr>
      <vt:lpstr>CA</vt:lpstr>
      <vt:lpstr>Live Miner  Bill  ID # 92</vt:lpstr>
      <vt:lpstr>For Judges –  Bill Response: “Help, Get Me Out”  when team is at open RC door</vt:lpstr>
      <vt:lpstr>Permanent Stopping</vt:lpstr>
      <vt:lpstr>CA</vt:lpstr>
      <vt:lpstr>Caved</vt:lpstr>
      <vt:lpstr>Caved</vt:lpstr>
      <vt:lpstr>0.0 % CH4 0 PPM CO 0 PPM NO2 17.0 % O2 6 % H2S</vt:lpstr>
      <vt:lpstr>Water Over Knee Deep</vt:lpstr>
      <vt:lpstr>Water Over Knee Deep</vt:lpstr>
      <vt:lpstr>Water Ankle Deep</vt:lpstr>
      <vt:lpstr>Jumbo</vt:lpstr>
      <vt:lpstr>Temporary Stopping</vt:lpstr>
      <vt:lpstr>0.0 % CH4 0 PPM CO 0 PPM NO2 17.0 % O2 4 % H2S</vt:lpstr>
      <vt:lpstr>Unsafe Roof</vt:lpstr>
      <vt:lpstr>Unsafe Roof</vt:lpstr>
      <vt:lpstr>Unsafe Roof</vt:lpstr>
      <vt:lpstr>Unsafe Roof</vt:lpstr>
      <vt:lpstr>Unsafe Roof</vt:lpstr>
      <vt:lpstr>CA</vt:lpstr>
      <vt:lpstr>Live Miner With Broken Leg Cannot Walk Sam  ID # 45</vt:lpstr>
      <vt:lpstr>For Judges:  Sam Response - “Help, My Leg Is Broken”  when team approaches intersection</vt:lpstr>
      <vt:lpstr>0.0 % CH4 0 PPM CO 0 PPM NO2 17.0 % O2 4 % H2S</vt:lpstr>
      <vt:lpstr>0.0 % CH4 0 PPM CO 0 PPM NO2 17.0 % O2 6 % H2S</vt:lpstr>
      <vt:lpstr>13 Timbers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Price Day 1</dc:title>
  <dc:creator>RJB</dc:creator>
  <cp:lastModifiedBy>JCB</cp:lastModifiedBy>
  <cp:revision>75</cp:revision>
  <cp:lastPrinted>2017-06-06T13:21:38Z</cp:lastPrinted>
  <dcterms:created xsi:type="dcterms:W3CDTF">2015-05-29T19:58:26Z</dcterms:created>
  <dcterms:modified xsi:type="dcterms:W3CDTF">2023-07-07T15:47:57Z</dcterms:modified>
</cp:coreProperties>
</file>