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714" r:id="rId3"/>
    <p:sldId id="715" r:id="rId4"/>
    <p:sldId id="593" r:id="rId5"/>
    <p:sldId id="745" r:id="rId6"/>
    <p:sldId id="592" r:id="rId7"/>
    <p:sldId id="718" r:id="rId8"/>
    <p:sldId id="721" r:id="rId9"/>
    <p:sldId id="610" r:id="rId10"/>
    <p:sldId id="785" r:id="rId11"/>
    <p:sldId id="626" r:id="rId12"/>
    <p:sldId id="746" r:id="rId13"/>
    <p:sldId id="747" r:id="rId14"/>
    <p:sldId id="749" r:id="rId15"/>
    <p:sldId id="750" r:id="rId16"/>
    <p:sldId id="751" r:id="rId17"/>
    <p:sldId id="748" r:id="rId18"/>
    <p:sldId id="725" r:id="rId19"/>
    <p:sldId id="752" r:id="rId20"/>
    <p:sldId id="734" r:id="rId21"/>
    <p:sldId id="754" r:id="rId22"/>
    <p:sldId id="731" r:id="rId23"/>
    <p:sldId id="753" r:id="rId24"/>
    <p:sldId id="755" r:id="rId25"/>
    <p:sldId id="624" r:id="rId26"/>
    <p:sldId id="756" r:id="rId27"/>
    <p:sldId id="757" r:id="rId28"/>
    <p:sldId id="758" r:id="rId29"/>
    <p:sldId id="759" r:id="rId30"/>
    <p:sldId id="760" r:id="rId31"/>
    <p:sldId id="761" r:id="rId32"/>
    <p:sldId id="762" r:id="rId33"/>
    <p:sldId id="763" r:id="rId34"/>
    <p:sldId id="764" r:id="rId35"/>
    <p:sldId id="765" r:id="rId36"/>
    <p:sldId id="766" r:id="rId37"/>
    <p:sldId id="767" r:id="rId38"/>
    <p:sldId id="768" r:id="rId39"/>
    <p:sldId id="655" r:id="rId40"/>
    <p:sldId id="769" r:id="rId41"/>
    <p:sldId id="687" r:id="rId42"/>
    <p:sldId id="770" r:id="rId43"/>
    <p:sldId id="771" r:id="rId44"/>
    <p:sldId id="772" r:id="rId45"/>
    <p:sldId id="773" r:id="rId46"/>
    <p:sldId id="774" r:id="rId47"/>
    <p:sldId id="775" r:id="rId48"/>
    <p:sldId id="776" r:id="rId49"/>
    <p:sldId id="777" r:id="rId50"/>
    <p:sldId id="778" r:id="rId51"/>
    <p:sldId id="779" r:id="rId52"/>
    <p:sldId id="780" r:id="rId53"/>
    <p:sldId id="681" r:id="rId54"/>
    <p:sldId id="781" r:id="rId55"/>
    <p:sldId id="782" r:id="rId56"/>
    <p:sldId id="783" r:id="rId57"/>
    <p:sldId id="784" r:id="rId58"/>
    <p:sldId id="724" r:id="rId59"/>
    <p:sldId id="786" r:id="rId60"/>
    <p:sldId id="787" r:id="rId61"/>
    <p:sldId id="680" r:id="rId62"/>
    <p:sldId id="788" r:id="rId63"/>
    <p:sldId id="729" r:id="rId64"/>
    <p:sldId id="789" r:id="rId65"/>
    <p:sldId id="790" r:id="rId66"/>
    <p:sldId id="682" r:id="rId67"/>
    <p:sldId id="541" r:id="rId68"/>
    <p:sldId id="791" r:id="rId69"/>
    <p:sldId id="792" r:id="rId70"/>
    <p:sldId id="793" r:id="rId71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275" autoAdjust="0"/>
    <p:restoredTop sz="94660"/>
  </p:normalViewPr>
  <p:slideViewPr>
    <p:cSldViewPr>
      <p:cViewPr>
        <p:scale>
          <a:sx n="100" d="100"/>
          <a:sy n="100" d="100"/>
        </p:scale>
        <p:origin x="3331" y="4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-7099"/>
    </p:cViewPr>
  </p:sorterViewPr>
  <p:gridSpacing cx="38100" cy="381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theme" Target="theme/theme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presProps" Target="pres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71" Type="http://schemas.openxmlformats.org/officeDocument/2006/relationships/slide" Target="slides/slide7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94444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8418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20215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26512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0893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2757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3646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4642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6406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58011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57953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549DA5-50F3-449B-98B3-89C7E35DFA5D}" type="datetimeFigureOut">
              <a:rPr lang="en-US" smtClean="0"/>
              <a:t>6/28/2023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EAA86B-E8D9-48B9-987F-A420DB61A7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1441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Loveland MNM  2023 DAY 1</a:t>
            </a:r>
          </a:p>
        </p:txBody>
      </p:sp>
    </p:spTree>
    <p:extLst>
      <p:ext uri="{BB962C8B-B14F-4D97-AF65-F5344CB8AC3E}">
        <p14:creationId xmlns:p14="http://schemas.microsoft.com/office/powerpoint/2010/main" val="26018984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Battery Mine Phone</a:t>
            </a:r>
          </a:p>
        </p:txBody>
      </p:sp>
    </p:spTree>
    <p:extLst>
      <p:ext uri="{BB962C8B-B14F-4D97-AF65-F5344CB8AC3E}">
        <p14:creationId xmlns:p14="http://schemas.microsoft.com/office/powerpoint/2010/main" val="194252713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Command Center</a:t>
            </a:r>
          </a:p>
        </p:txBody>
      </p:sp>
    </p:spTree>
    <p:extLst>
      <p:ext uri="{BB962C8B-B14F-4D97-AF65-F5344CB8AC3E}">
        <p14:creationId xmlns:p14="http://schemas.microsoft.com/office/powerpoint/2010/main" val="18223220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37F6E9C-70DE-18AA-6947-6A12247C0B2A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991600" cy="1143000"/>
          </a:xfrm>
        </p:spPr>
        <p:txBody>
          <a:bodyPr>
            <a:normAutofit/>
          </a:bodyPr>
          <a:lstStyle/>
          <a:p>
            <a:r>
              <a:rPr lang="en-US" sz="5400" dirty="0">
                <a:latin typeface="Arial Black" panose="020B0A04020102020204" pitchFamily="34" charset="0"/>
              </a:rPr>
              <a:t>Main Mine Fan Switch</a:t>
            </a:r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AF500074-41C8-7ADF-E149-ADAABD74FCA9}"/>
              </a:ext>
            </a:extLst>
          </p:cNvPr>
          <p:cNvCxnSpPr>
            <a:cxnSpLocks/>
          </p:cNvCxnSpPr>
          <p:nvPr/>
        </p:nvCxnSpPr>
        <p:spPr>
          <a:xfrm flipV="1">
            <a:off x="1524000" y="3162300"/>
            <a:ext cx="3200400" cy="1447800"/>
          </a:xfrm>
          <a:prstGeom prst="straightConnector1">
            <a:avLst/>
          </a:prstGeom>
          <a:ln w="2286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58CA24F4-BC91-BB87-EC0A-8A04CDAC5A52}"/>
              </a:ext>
            </a:extLst>
          </p:cNvPr>
          <p:cNvSpPr txBox="1"/>
          <p:nvPr/>
        </p:nvSpPr>
        <p:spPr>
          <a:xfrm>
            <a:off x="6096000" y="2209800"/>
            <a:ext cx="16764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ON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BF8AFFF-8200-4CEC-2706-54358D3C4F86}"/>
              </a:ext>
            </a:extLst>
          </p:cNvPr>
          <p:cNvSpPr txBox="1"/>
          <p:nvPr/>
        </p:nvSpPr>
        <p:spPr>
          <a:xfrm>
            <a:off x="5943600" y="4191000"/>
            <a:ext cx="2209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OFF</a:t>
            </a:r>
          </a:p>
        </p:txBody>
      </p:sp>
      <p:sp>
        <p:nvSpPr>
          <p:cNvPr id="9" name="Arrow: Down 8">
            <a:extLst>
              <a:ext uri="{FF2B5EF4-FFF2-40B4-BE49-F238E27FC236}">
                <a16:creationId xmlns:a16="http://schemas.microsoft.com/office/drawing/2014/main" id="{EA8E87E2-02FD-CEC1-928C-602F59C58C55}"/>
              </a:ext>
            </a:extLst>
          </p:cNvPr>
          <p:cNvSpPr/>
          <p:nvPr/>
        </p:nvSpPr>
        <p:spPr>
          <a:xfrm>
            <a:off x="342900" y="6248400"/>
            <a:ext cx="304800" cy="419100"/>
          </a:xfrm>
          <a:prstGeom prst="downArrow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29377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37F6E9C-70DE-18AA-6947-6A12247C0B2A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991600" cy="1143000"/>
          </a:xfrm>
        </p:spPr>
        <p:txBody>
          <a:bodyPr>
            <a:normAutofit/>
          </a:bodyPr>
          <a:lstStyle/>
          <a:p>
            <a:r>
              <a:rPr lang="en-US" sz="5400" dirty="0">
                <a:latin typeface="Arial Black" panose="020B0A04020102020204" pitchFamily="34" charset="0"/>
              </a:rPr>
              <a:t>Main Mine Fan Switch</a:t>
            </a:r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AF500074-41C8-7ADF-E149-ADAABD74FCA9}"/>
              </a:ext>
            </a:extLst>
          </p:cNvPr>
          <p:cNvCxnSpPr>
            <a:cxnSpLocks/>
          </p:cNvCxnSpPr>
          <p:nvPr/>
        </p:nvCxnSpPr>
        <p:spPr>
          <a:xfrm>
            <a:off x="1524000" y="4610100"/>
            <a:ext cx="3314700" cy="0"/>
          </a:xfrm>
          <a:prstGeom prst="straightConnector1">
            <a:avLst/>
          </a:prstGeom>
          <a:ln w="2286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58CA24F4-BC91-BB87-EC0A-8A04CDAC5A52}"/>
              </a:ext>
            </a:extLst>
          </p:cNvPr>
          <p:cNvSpPr txBox="1"/>
          <p:nvPr/>
        </p:nvSpPr>
        <p:spPr>
          <a:xfrm>
            <a:off x="6096000" y="2209800"/>
            <a:ext cx="16764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ON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BF8AFFF-8200-4CEC-2706-54358D3C4F86}"/>
              </a:ext>
            </a:extLst>
          </p:cNvPr>
          <p:cNvSpPr txBox="1"/>
          <p:nvPr/>
        </p:nvSpPr>
        <p:spPr>
          <a:xfrm>
            <a:off x="5943600" y="4191000"/>
            <a:ext cx="2209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OFF</a:t>
            </a:r>
          </a:p>
        </p:txBody>
      </p:sp>
      <p:sp>
        <p:nvSpPr>
          <p:cNvPr id="9" name="Arrow: Down 8">
            <a:extLst>
              <a:ext uri="{FF2B5EF4-FFF2-40B4-BE49-F238E27FC236}">
                <a16:creationId xmlns:a16="http://schemas.microsoft.com/office/drawing/2014/main" id="{EA8E87E2-02FD-CEC1-928C-602F59C58C55}"/>
              </a:ext>
            </a:extLst>
          </p:cNvPr>
          <p:cNvSpPr/>
          <p:nvPr/>
        </p:nvSpPr>
        <p:spPr>
          <a:xfrm>
            <a:off x="342900" y="6248400"/>
            <a:ext cx="304800" cy="419100"/>
          </a:xfrm>
          <a:prstGeom prst="downArrow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28166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37F6E9C-70DE-18AA-6947-6A12247C0B2A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991600" cy="1143000"/>
          </a:xfrm>
        </p:spPr>
        <p:txBody>
          <a:bodyPr>
            <a:normAutofit/>
          </a:bodyPr>
          <a:lstStyle/>
          <a:p>
            <a:r>
              <a:rPr lang="en-US" sz="5400" dirty="0">
                <a:latin typeface="Arial Black" panose="020B0A04020102020204" pitchFamily="34" charset="0"/>
              </a:rPr>
              <a:t>Upcast Fan Switch</a:t>
            </a:r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AF500074-41C8-7ADF-E149-ADAABD74FCA9}"/>
              </a:ext>
            </a:extLst>
          </p:cNvPr>
          <p:cNvCxnSpPr>
            <a:cxnSpLocks/>
          </p:cNvCxnSpPr>
          <p:nvPr/>
        </p:nvCxnSpPr>
        <p:spPr>
          <a:xfrm flipV="1">
            <a:off x="1524000" y="3009900"/>
            <a:ext cx="3200400" cy="1600200"/>
          </a:xfrm>
          <a:prstGeom prst="straightConnector1">
            <a:avLst/>
          </a:prstGeom>
          <a:ln w="2286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58CA24F4-BC91-BB87-EC0A-8A04CDAC5A52}"/>
              </a:ext>
            </a:extLst>
          </p:cNvPr>
          <p:cNvSpPr txBox="1"/>
          <p:nvPr/>
        </p:nvSpPr>
        <p:spPr>
          <a:xfrm>
            <a:off x="6096000" y="2209800"/>
            <a:ext cx="16764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ON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BF8AFFF-8200-4CEC-2706-54358D3C4F86}"/>
              </a:ext>
            </a:extLst>
          </p:cNvPr>
          <p:cNvSpPr txBox="1"/>
          <p:nvPr/>
        </p:nvSpPr>
        <p:spPr>
          <a:xfrm>
            <a:off x="5943600" y="4191000"/>
            <a:ext cx="2209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OFF</a:t>
            </a:r>
          </a:p>
        </p:txBody>
      </p:sp>
      <p:sp>
        <p:nvSpPr>
          <p:cNvPr id="9" name="Arrow: Down 8">
            <a:extLst>
              <a:ext uri="{FF2B5EF4-FFF2-40B4-BE49-F238E27FC236}">
                <a16:creationId xmlns:a16="http://schemas.microsoft.com/office/drawing/2014/main" id="{EA8E87E2-02FD-CEC1-928C-602F59C58C55}"/>
              </a:ext>
            </a:extLst>
          </p:cNvPr>
          <p:cNvSpPr/>
          <p:nvPr/>
        </p:nvSpPr>
        <p:spPr>
          <a:xfrm>
            <a:off x="342900" y="6248400"/>
            <a:ext cx="304800" cy="419100"/>
          </a:xfrm>
          <a:prstGeom prst="downArrow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414980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37F6E9C-70DE-18AA-6947-6A12247C0B2A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991600" cy="1143000"/>
          </a:xfrm>
        </p:spPr>
        <p:txBody>
          <a:bodyPr>
            <a:normAutofit/>
          </a:bodyPr>
          <a:lstStyle/>
          <a:p>
            <a:r>
              <a:rPr lang="en-US" sz="5400" dirty="0">
                <a:latin typeface="Arial Black" panose="020B0A04020102020204" pitchFamily="34" charset="0"/>
              </a:rPr>
              <a:t>Upcast Fan Switch</a:t>
            </a:r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AF500074-41C8-7ADF-E149-ADAABD74FCA9}"/>
              </a:ext>
            </a:extLst>
          </p:cNvPr>
          <p:cNvCxnSpPr>
            <a:cxnSpLocks/>
          </p:cNvCxnSpPr>
          <p:nvPr/>
        </p:nvCxnSpPr>
        <p:spPr>
          <a:xfrm>
            <a:off x="1524000" y="4610100"/>
            <a:ext cx="3314700" cy="0"/>
          </a:xfrm>
          <a:prstGeom prst="straightConnector1">
            <a:avLst/>
          </a:prstGeom>
          <a:ln w="2286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58CA24F4-BC91-BB87-EC0A-8A04CDAC5A52}"/>
              </a:ext>
            </a:extLst>
          </p:cNvPr>
          <p:cNvSpPr txBox="1"/>
          <p:nvPr/>
        </p:nvSpPr>
        <p:spPr>
          <a:xfrm>
            <a:off x="6096000" y="2209800"/>
            <a:ext cx="16764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ON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BF8AFFF-8200-4CEC-2706-54358D3C4F86}"/>
              </a:ext>
            </a:extLst>
          </p:cNvPr>
          <p:cNvSpPr txBox="1"/>
          <p:nvPr/>
        </p:nvSpPr>
        <p:spPr>
          <a:xfrm>
            <a:off x="5943600" y="4191000"/>
            <a:ext cx="2209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OFF</a:t>
            </a:r>
          </a:p>
        </p:txBody>
      </p:sp>
      <p:sp>
        <p:nvSpPr>
          <p:cNvPr id="9" name="Arrow: Down 8">
            <a:extLst>
              <a:ext uri="{FF2B5EF4-FFF2-40B4-BE49-F238E27FC236}">
                <a16:creationId xmlns:a16="http://schemas.microsoft.com/office/drawing/2014/main" id="{EA8E87E2-02FD-CEC1-928C-602F59C58C55}"/>
              </a:ext>
            </a:extLst>
          </p:cNvPr>
          <p:cNvSpPr/>
          <p:nvPr/>
        </p:nvSpPr>
        <p:spPr>
          <a:xfrm>
            <a:off x="342900" y="6248400"/>
            <a:ext cx="304800" cy="419100"/>
          </a:xfrm>
          <a:prstGeom prst="downArrow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261207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37F6E9C-70DE-18AA-6947-6A12247C0B2A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991600" cy="1143000"/>
          </a:xfrm>
        </p:spPr>
        <p:txBody>
          <a:bodyPr>
            <a:normAutofit fontScale="90000"/>
          </a:bodyPr>
          <a:lstStyle/>
          <a:p>
            <a:r>
              <a:rPr lang="en-US" sz="5400" dirty="0">
                <a:latin typeface="Arial Black" panose="020B0A04020102020204" pitchFamily="34" charset="0"/>
              </a:rPr>
              <a:t>Section Power Center Switch</a:t>
            </a:r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AF500074-41C8-7ADF-E149-ADAABD74FCA9}"/>
              </a:ext>
            </a:extLst>
          </p:cNvPr>
          <p:cNvCxnSpPr>
            <a:cxnSpLocks/>
          </p:cNvCxnSpPr>
          <p:nvPr/>
        </p:nvCxnSpPr>
        <p:spPr>
          <a:xfrm>
            <a:off x="1333500" y="4914900"/>
            <a:ext cx="3390900" cy="76200"/>
          </a:xfrm>
          <a:prstGeom prst="straightConnector1">
            <a:avLst/>
          </a:prstGeom>
          <a:ln w="2286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58CA24F4-BC91-BB87-EC0A-8A04CDAC5A52}"/>
              </a:ext>
            </a:extLst>
          </p:cNvPr>
          <p:cNvSpPr txBox="1"/>
          <p:nvPr/>
        </p:nvSpPr>
        <p:spPr>
          <a:xfrm>
            <a:off x="6096000" y="2209800"/>
            <a:ext cx="16764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ON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BF8AFFF-8200-4CEC-2706-54358D3C4F86}"/>
              </a:ext>
            </a:extLst>
          </p:cNvPr>
          <p:cNvSpPr txBox="1"/>
          <p:nvPr/>
        </p:nvSpPr>
        <p:spPr>
          <a:xfrm>
            <a:off x="5943600" y="4191000"/>
            <a:ext cx="2209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OFF</a:t>
            </a:r>
          </a:p>
        </p:txBody>
      </p:sp>
      <p:sp>
        <p:nvSpPr>
          <p:cNvPr id="9" name="Arrow: Down 8">
            <a:extLst>
              <a:ext uri="{FF2B5EF4-FFF2-40B4-BE49-F238E27FC236}">
                <a16:creationId xmlns:a16="http://schemas.microsoft.com/office/drawing/2014/main" id="{EA8E87E2-02FD-CEC1-928C-602F59C58C55}"/>
              </a:ext>
            </a:extLst>
          </p:cNvPr>
          <p:cNvSpPr/>
          <p:nvPr/>
        </p:nvSpPr>
        <p:spPr>
          <a:xfrm>
            <a:off x="342900" y="6248400"/>
            <a:ext cx="304800" cy="419100"/>
          </a:xfrm>
          <a:prstGeom prst="downArrow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815320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37F6E9C-70DE-18AA-6947-6A12247C0B2A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991600" cy="1143000"/>
          </a:xfrm>
        </p:spPr>
        <p:txBody>
          <a:bodyPr>
            <a:normAutofit fontScale="90000"/>
          </a:bodyPr>
          <a:lstStyle/>
          <a:p>
            <a:r>
              <a:rPr lang="en-US" sz="5400" dirty="0">
                <a:latin typeface="Arial Black" panose="020B0A04020102020204" pitchFamily="34" charset="0"/>
              </a:rPr>
              <a:t>Section Power Center Switch</a:t>
            </a:r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AF500074-41C8-7ADF-E149-ADAABD74FCA9}"/>
              </a:ext>
            </a:extLst>
          </p:cNvPr>
          <p:cNvCxnSpPr>
            <a:cxnSpLocks/>
          </p:cNvCxnSpPr>
          <p:nvPr/>
        </p:nvCxnSpPr>
        <p:spPr>
          <a:xfrm flipV="1">
            <a:off x="1333500" y="3162300"/>
            <a:ext cx="3162300" cy="1752600"/>
          </a:xfrm>
          <a:prstGeom prst="straightConnector1">
            <a:avLst/>
          </a:prstGeom>
          <a:ln w="2286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58CA24F4-BC91-BB87-EC0A-8A04CDAC5A52}"/>
              </a:ext>
            </a:extLst>
          </p:cNvPr>
          <p:cNvSpPr txBox="1"/>
          <p:nvPr/>
        </p:nvSpPr>
        <p:spPr>
          <a:xfrm>
            <a:off x="6096000" y="2209800"/>
            <a:ext cx="16764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ON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BF8AFFF-8200-4CEC-2706-54358D3C4F86}"/>
              </a:ext>
            </a:extLst>
          </p:cNvPr>
          <p:cNvSpPr txBox="1"/>
          <p:nvPr/>
        </p:nvSpPr>
        <p:spPr>
          <a:xfrm>
            <a:off x="5943600" y="4191000"/>
            <a:ext cx="2209800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600" dirty="0">
                <a:latin typeface="Arial Black" panose="020B0A04020102020204" pitchFamily="34" charset="0"/>
              </a:rPr>
              <a:t>OFF</a:t>
            </a:r>
          </a:p>
        </p:txBody>
      </p:sp>
      <p:sp>
        <p:nvSpPr>
          <p:cNvPr id="9" name="Arrow: Down 8">
            <a:extLst>
              <a:ext uri="{FF2B5EF4-FFF2-40B4-BE49-F238E27FC236}">
                <a16:creationId xmlns:a16="http://schemas.microsoft.com/office/drawing/2014/main" id="{EA8E87E2-02FD-CEC1-928C-602F59C58C55}"/>
              </a:ext>
            </a:extLst>
          </p:cNvPr>
          <p:cNvSpPr/>
          <p:nvPr/>
        </p:nvSpPr>
        <p:spPr>
          <a:xfrm>
            <a:off x="342900" y="6248400"/>
            <a:ext cx="304800" cy="419100"/>
          </a:xfrm>
          <a:prstGeom prst="downArrow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086175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Permanent Stopping</a:t>
            </a:r>
          </a:p>
        </p:txBody>
      </p:sp>
    </p:spTree>
    <p:extLst>
      <p:ext uri="{BB962C8B-B14F-4D97-AF65-F5344CB8AC3E}">
        <p14:creationId xmlns:p14="http://schemas.microsoft.com/office/powerpoint/2010/main" val="367361538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8800" dirty="0">
                <a:latin typeface="Arial Black" panose="020B0A04020102020204" pitchFamily="34" charset="0"/>
              </a:rPr>
              <a:t>Upcast Ventilation Shaft With Exhausting Fan</a:t>
            </a:r>
          </a:p>
        </p:txBody>
      </p:sp>
    </p:spTree>
    <p:extLst>
      <p:ext uri="{BB962C8B-B14F-4D97-AF65-F5344CB8AC3E}">
        <p14:creationId xmlns:p14="http://schemas.microsoft.com/office/powerpoint/2010/main" val="40414998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cxnSp>
        <p:nvCxnSpPr>
          <p:cNvPr id="4" name="Straight Arrow Connector 3"/>
          <p:cNvCxnSpPr>
            <a:cxnSpLocks/>
          </p:cNvCxnSpPr>
          <p:nvPr/>
        </p:nvCxnSpPr>
        <p:spPr>
          <a:xfrm>
            <a:off x="2438400" y="2057400"/>
            <a:ext cx="6096000" cy="0"/>
          </a:xfrm>
          <a:prstGeom prst="straightConnector1">
            <a:avLst/>
          </a:prstGeom>
          <a:ln w="250825">
            <a:solidFill>
              <a:schemeClr val="tx1"/>
            </a:solidFill>
            <a:headEnd type="none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120F593-75D8-929A-0683-707B442F0A47}"/>
              </a:ext>
            </a:extLst>
          </p:cNvPr>
          <p:cNvCxnSpPr>
            <a:cxnSpLocks/>
          </p:cNvCxnSpPr>
          <p:nvPr/>
        </p:nvCxnSpPr>
        <p:spPr>
          <a:xfrm>
            <a:off x="2514600" y="1943100"/>
            <a:ext cx="0" cy="3505200"/>
          </a:xfrm>
          <a:prstGeom prst="line">
            <a:avLst/>
          </a:prstGeom>
          <a:ln w="2286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0312015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CA</a:t>
            </a:r>
          </a:p>
        </p:txBody>
      </p:sp>
    </p:spTree>
    <p:extLst>
      <p:ext uri="{BB962C8B-B14F-4D97-AF65-F5344CB8AC3E}">
        <p14:creationId xmlns:p14="http://schemas.microsoft.com/office/powerpoint/2010/main" val="370033606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8800" dirty="0">
                <a:latin typeface="Arial Black" panose="020B0A04020102020204" pitchFamily="34" charset="0"/>
              </a:rPr>
              <a:t>Impassible Permanent Regulator</a:t>
            </a:r>
          </a:p>
        </p:txBody>
      </p:sp>
    </p:spTree>
    <p:extLst>
      <p:ext uri="{BB962C8B-B14F-4D97-AF65-F5344CB8AC3E}">
        <p14:creationId xmlns:p14="http://schemas.microsoft.com/office/powerpoint/2010/main" val="208115723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438400"/>
            <a:ext cx="8229600" cy="1143000"/>
          </a:xfrm>
        </p:spPr>
        <p:txBody>
          <a:bodyPr>
            <a:noAutofit/>
          </a:bodyPr>
          <a:lstStyle/>
          <a:p>
            <a:r>
              <a:rPr lang="en-US" sz="8800" dirty="0">
                <a:latin typeface="Arial Black" panose="020B0A04020102020204" pitchFamily="34" charset="0"/>
              </a:rPr>
              <a:t>Battery</a:t>
            </a:r>
            <a:br>
              <a:rPr lang="en-US" sz="8800" dirty="0">
                <a:latin typeface="Arial Black" panose="020B0A04020102020204" pitchFamily="34" charset="0"/>
              </a:rPr>
            </a:br>
            <a:r>
              <a:rPr lang="en-US" sz="8800" dirty="0">
                <a:latin typeface="Arial Black" panose="020B0A04020102020204" pitchFamily="34" charset="0"/>
              </a:rPr>
              <a:t>Scoop Cannot Move</a:t>
            </a:r>
          </a:p>
        </p:txBody>
      </p:sp>
      <p:cxnSp>
        <p:nvCxnSpPr>
          <p:cNvPr id="4" name="Straight Connector 3"/>
          <p:cNvCxnSpPr/>
          <p:nvPr/>
        </p:nvCxnSpPr>
        <p:spPr>
          <a:xfrm>
            <a:off x="419100" y="800100"/>
            <a:ext cx="0" cy="49530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8572500" y="800100"/>
            <a:ext cx="0" cy="49530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V="1">
            <a:off x="419100" y="800100"/>
            <a:ext cx="8153400" cy="381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 flipV="1">
            <a:off x="400050" y="5715000"/>
            <a:ext cx="8153400" cy="381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383023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8800" dirty="0">
                <a:latin typeface="Arial Black" panose="020B0A04020102020204" pitchFamily="34" charset="0"/>
              </a:rPr>
              <a:t>3 Timbers</a:t>
            </a:r>
          </a:p>
        </p:txBody>
      </p:sp>
    </p:spTree>
    <p:extLst>
      <p:ext uri="{BB962C8B-B14F-4D97-AF65-F5344CB8AC3E}">
        <p14:creationId xmlns:p14="http://schemas.microsoft.com/office/powerpoint/2010/main" val="406525277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8800" dirty="0">
                <a:latin typeface="Arial Black" panose="020B0A04020102020204" pitchFamily="34" charset="0"/>
              </a:rPr>
              <a:t>Temporary Stopping</a:t>
            </a:r>
          </a:p>
        </p:txBody>
      </p:sp>
    </p:spTree>
    <p:extLst>
      <p:ext uri="{BB962C8B-B14F-4D97-AF65-F5344CB8AC3E}">
        <p14:creationId xmlns:p14="http://schemas.microsoft.com/office/powerpoint/2010/main" val="200789508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BC</a:t>
            </a:r>
          </a:p>
        </p:txBody>
      </p:sp>
      <p:sp>
        <p:nvSpPr>
          <p:cNvPr id="3" name="Oval 2"/>
          <p:cNvSpPr/>
          <p:nvPr/>
        </p:nvSpPr>
        <p:spPr>
          <a:xfrm>
            <a:off x="1143000" y="228600"/>
            <a:ext cx="6629400" cy="6096000"/>
          </a:xfrm>
          <a:prstGeom prst="ellipse">
            <a:avLst/>
          </a:prstGeom>
          <a:noFill/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6138559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BC</a:t>
            </a:r>
          </a:p>
        </p:txBody>
      </p:sp>
      <p:sp>
        <p:nvSpPr>
          <p:cNvPr id="3" name="Oval 2"/>
          <p:cNvSpPr/>
          <p:nvPr/>
        </p:nvSpPr>
        <p:spPr>
          <a:xfrm>
            <a:off x="1143000" y="228600"/>
            <a:ext cx="6629400" cy="6096000"/>
          </a:xfrm>
          <a:prstGeom prst="ellipse">
            <a:avLst/>
          </a:prstGeom>
          <a:noFill/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777651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CA</a:t>
            </a:r>
          </a:p>
        </p:txBody>
      </p:sp>
    </p:spTree>
    <p:extLst>
      <p:ext uri="{BB962C8B-B14F-4D97-AF65-F5344CB8AC3E}">
        <p14:creationId xmlns:p14="http://schemas.microsoft.com/office/powerpoint/2010/main" val="381054133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Water Roofed</a:t>
            </a:r>
          </a:p>
        </p:txBody>
      </p:sp>
    </p:spTree>
    <p:extLst>
      <p:ext uri="{BB962C8B-B14F-4D97-AF65-F5344CB8AC3E}">
        <p14:creationId xmlns:p14="http://schemas.microsoft.com/office/powerpoint/2010/main" val="410875479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Water Over Knee Deep</a:t>
            </a:r>
          </a:p>
        </p:txBody>
      </p:sp>
    </p:spTree>
    <p:extLst>
      <p:ext uri="{BB962C8B-B14F-4D97-AF65-F5344CB8AC3E}">
        <p14:creationId xmlns:p14="http://schemas.microsoft.com/office/powerpoint/2010/main" val="40446283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cxnSp>
        <p:nvCxnSpPr>
          <p:cNvPr id="4" name="Straight Arrow Connector 3"/>
          <p:cNvCxnSpPr/>
          <p:nvPr/>
        </p:nvCxnSpPr>
        <p:spPr>
          <a:xfrm flipH="1">
            <a:off x="1066800" y="3429000"/>
            <a:ext cx="7315200" cy="0"/>
          </a:xfrm>
          <a:prstGeom prst="straightConnector1">
            <a:avLst/>
          </a:prstGeom>
          <a:ln w="250825">
            <a:solidFill>
              <a:schemeClr val="tx1"/>
            </a:solidFill>
            <a:headEnd type="none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5103794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Water Over Knee Deep</a:t>
            </a:r>
          </a:p>
        </p:txBody>
      </p:sp>
    </p:spTree>
    <p:extLst>
      <p:ext uri="{BB962C8B-B14F-4D97-AF65-F5344CB8AC3E}">
        <p14:creationId xmlns:p14="http://schemas.microsoft.com/office/powerpoint/2010/main" val="246757622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Water Knee Deep</a:t>
            </a:r>
          </a:p>
        </p:txBody>
      </p:sp>
    </p:spTree>
    <p:extLst>
      <p:ext uri="{BB962C8B-B14F-4D97-AF65-F5344CB8AC3E}">
        <p14:creationId xmlns:p14="http://schemas.microsoft.com/office/powerpoint/2010/main" val="3683940563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Water Ankle Deep</a:t>
            </a:r>
          </a:p>
        </p:txBody>
      </p:sp>
    </p:spTree>
    <p:extLst>
      <p:ext uri="{BB962C8B-B14F-4D97-AF65-F5344CB8AC3E}">
        <p14:creationId xmlns:p14="http://schemas.microsoft.com/office/powerpoint/2010/main" val="2042287858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CA</a:t>
            </a:r>
          </a:p>
        </p:txBody>
      </p:sp>
    </p:spTree>
    <p:extLst>
      <p:ext uri="{BB962C8B-B14F-4D97-AF65-F5344CB8AC3E}">
        <p14:creationId xmlns:p14="http://schemas.microsoft.com/office/powerpoint/2010/main" val="254225927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CA</a:t>
            </a:r>
          </a:p>
        </p:txBody>
      </p:sp>
    </p:spTree>
    <p:extLst>
      <p:ext uri="{BB962C8B-B14F-4D97-AF65-F5344CB8AC3E}">
        <p14:creationId xmlns:p14="http://schemas.microsoft.com/office/powerpoint/2010/main" val="265423804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Water Roofed</a:t>
            </a:r>
          </a:p>
        </p:txBody>
      </p:sp>
    </p:spTree>
    <p:extLst>
      <p:ext uri="{BB962C8B-B14F-4D97-AF65-F5344CB8AC3E}">
        <p14:creationId xmlns:p14="http://schemas.microsoft.com/office/powerpoint/2010/main" val="305737807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Smoke</a:t>
            </a:r>
          </a:p>
        </p:txBody>
      </p:sp>
    </p:spTree>
    <p:extLst>
      <p:ext uri="{BB962C8B-B14F-4D97-AF65-F5344CB8AC3E}">
        <p14:creationId xmlns:p14="http://schemas.microsoft.com/office/powerpoint/2010/main" val="114073250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Electric Pump</a:t>
            </a:r>
          </a:p>
        </p:txBody>
      </p:sp>
    </p:spTree>
    <p:extLst>
      <p:ext uri="{BB962C8B-B14F-4D97-AF65-F5344CB8AC3E}">
        <p14:creationId xmlns:p14="http://schemas.microsoft.com/office/powerpoint/2010/main" val="399854818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Electric Pump Cable</a:t>
            </a:r>
          </a:p>
        </p:txBody>
      </p:sp>
    </p:spTree>
    <p:extLst>
      <p:ext uri="{BB962C8B-B14F-4D97-AF65-F5344CB8AC3E}">
        <p14:creationId xmlns:p14="http://schemas.microsoft.com/office/powerpoint/2010/main" val="187127531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Unsafe Roof</a:t>
            </a:r>
          </a:p>
        </p:txBody>
      </p:sp>
    </p:spTree>
    <p:extLst>
      <p:ext uri="{BB962C8B-B14F-4D97-AF65-F5344CB8AC3E}">
        <p14:creationId xmlns:p14="http://schemas.microsoft.com/office/powerpoint/2010/main" val="26040870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Airtight</a:t>
            </a:r>
            <a:br>
              <a:rPr lang="en-US" sz="96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Cave</a:t>
            </a:r>
          </a:p>
        </p:txBody>
      </p:sp>
    </p:spTree>
    <p:extLst>
      <p:ext uri="{BB962C8B-B14F-4D97-AF65-F5344CB8AC3E}">
        <p14:creationId xmlns:p14="http://schemas.microsoft.com/office/powerpoint/2010/main" val="3051177480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Unsafe Roof</a:t>
            </a:r>
          </a:p>
        </p:txBody>
      </p:sp>
    </p:spTree>
    <p:extLst>
      <p:ext uri="{BB962C8B-B14F-4D97-AF65-F5344CB8AC3E}">
        <p14:creationId xmlns:p14="http://schemas.microsoft.com/office/powerpoint/2010/main" val="2889328033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628900"/>
            <a:ext cx="91059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2.0 % CH</a:t>
            </a:r>
            <a:r>
              <a:rPr lang="en-US" sz="9600" baseline="-25000" dirty="0">
                <a:latin typeface="Arial Black" panose="020B0A04020102020204" pitchFamily="34" charset="0"/>
              </a:rPr>
              <a:t>4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879 PPM CO</a:t>
            </a:r>
            <a:br>
              <a:rPr lang="en-US" sz="96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0 PPM NO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16.5 % 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000035144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438400"/>
            <a:ext cx="8229600" cy="1143000"/>
          </a:xfrm>
        </p:spPr>
        <p:txBody>
          <a:bodyPr>
            <a:noAutofit/>
          </a:bodyPr>
          <a:lstStyle/>
          <a:p>
            <a:r>
              <a:rPr lang="en-US" sz="8800" dirty="0">
                <a:latin typeface="Arial Black" panose="020B0A04020102020204" pitchFamily="34" charset="0"/>
              </a:rPr>
              <a:t>Battery</a:t>
            </a:r>
            <a:br>
              <a:rPr lang="en-US" sz="8800" dirty="0">
                <a:latin typeface="Arial Black" panose="020B0A04020102020204" pitchFamily="34" charset="0"/>
              </a:rPr>
            </a:br>
            <a:r>
              <a:rPr lang="en-US" sz="8800" dirty="0">
                <a:latin typeface="Arial Black" panose="020B0A04020102020204" pitchFamily="34" charset="0"/>
              </a:rPr>
              <a:t>Scoop Cannot Move</a:t>
            </a:r>
          </a:p>
        </p:txBody>
      </p:sp>
      <p:cxnSp>
        <p:nvCxnSpPr>
          <p:cNvPr id="4" name="Straight Connector 3"/>
          <p:cNvCxnSpPr/>
          <p:nvPr/>
        </p:nvCxnSpPr>
        <p:spPr>
          <a:xfrm>
            <a:off x="419100" y="800100"/>
            <a:ext cx="0" cy="49530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8572500" y="800100"/>
            <a:ext cx="0" cy="49530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V="1">
            <a:off x="419100" y="800100"/>
            <a:ext cx="8153400" cy="381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 flipV="1">
            <a:off x="400050" y="5715000"/>
            <a:ext cx="8153400" cy="381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122050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CA</a:t>
            </a:r>
          </a:p>
        </p:txBody>
      </p:sp>
    </p:spTree>
    <p:extLst>
      <p:ext uri="{BB962C8B-B14F-4D97-AF65-F5344CB8AC3E}">
        <p14:creationId xmlns:p14="http://schemas.microsoft.com/office/powerpoint/2010/main" val="4014378389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Power Center</a:t>
            </a:r>
          </a:p>
        </p:txBody>
      </p:sp>
    </p:spTree>
    <p:extLst>
      <p:ext uri="{BB962C8B-B14F-4D97-AF65-F5344CB8AC3E}">
        <p14:creationId xmlns:p14="http://schemas.microsoft.com/office/powerpoint/2010/main" val="4226818107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628900"/>
            <a:ext cx="91059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7.0 % CH</a:t>
            </a:r>
            <a:r>
              <a:rPr lang="en-US" sz="9600" baseline="-25000" dirty="0">
                <a:latin typeface="Arial Black" panose="020B0A04020102020204" pitchFamily="34" charset="0"/>
              </a:rPr>
              <a:t>4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0 PPM CO</a:t>
            </a:r>
            <a:br>
              <a:rPr lang="en-US" sz="96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1 PPM NO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19.8 % 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5902538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Permanent Stopping</a:t>
            </a:r>
          </a:p>
        </p:txBody>
      </p:sp>
    </p:spTree>
    <p:extLst>
      <p:ext uri="{BB962C8B-B14F-4D97-AF65-F5344CB8AC3E}">
        <p14:creationId xmlns:p14="http://schemas.microsoft.com/office/powerpoint/2010/main" val="2001951933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Unsafe Roof</a:t>
            </a:r>
          </a:p>
        </p:txBody>
      </p:sp>
    </p:spTree>
    <p:extLst>
      <p:ext uri="{BB962C8B-B14F-4D97-AF65-F5344CB8AC3E}">
        <p14:creationId xmlns:p14="http://schemas.microsoft.com/office/powerpoint/2010/main" val="3818785989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Unsafe Roof</a:t>
            </a:r>
          </a:p>
        </p:txBody>
      </p:sp>
    </p:spTree>
    <p:extLst>
      <p:ext uri="{BB962C8B-B14F-4D97-AF65-F5344CB8AC3E}">
        <p14:creationId xmlns:p14="http://schemas.microsoft.com/office/powerpoint/2010/main" val="3395573071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CA</a:t>
            </a:r>
          </a:p>
        </p:txBody>
      </p:sp>
    </p:spTree>
    <p:extLst>
      <p:ext uri="{BB962C8B-B14F-4D97-AF65-F5344CB8AC3E}">
        <p14:creationId xmlns:p14="http://schemas.microsoft.com/office/powerpoint/2010/main" val="13771788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cxnSp>
        <p:nvCxnSpPr>
          <p:cNvPr id="4" name="Straight Arrow Connector 3"/>
          <p:cNvCxnSpPr>
            <a:cxnSpLocks/>
          </p:cNvCxnSpPr>
          <p:nvPr/>
        </p:nvCxnSpPr>
        <p:spPr>
          <a:xfrm>
            <a:off x="2438400" y="2057400"/>
            <a:ext cx="6096000" cy="0"/>
          </a:xfrm>
          <a:prstGeom prst="straightConnector1">
            <a:avLst/>
          </a:prstGeom>
          <a:ln w="250825">
            <a:solidFill>
              <a:schemeClr val="tx1"/>
            </a:solidFill>
            <a:headEnd type="none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120F593-75D8-929A-0683-707B442F0A47}"/>
              </a:ext>
            </a:extLst>
          </p:cNvPr>
          <p:cNvCxnSpPr>
            <a:cxnSpLocks/>
          </p:cNvCxnSpPr>
          <p:nvPr/>
        </p:nvCxnSpPr>
        <p:spPr>
          <a:xfrm>
            <a:off x="2514600" y="1943100"/>
            <a:ext cx="0" cy="3505200"/>
          </a:xfrm>
          <a:prstGeom prst="line">
            <a:avLst/>
          </a:prstGeom>
          <a:ln w="2286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50086854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CA</a:t>
            </a:r>
          </a:p>
        </p:txBody>
      </p:sp>
    </p:spTree>
    <p:extLst>
      <p:ext uri="{BB962C8B-B14F-4D97-AF65-F5344CB8AC3E}">
        <p14:creationId xmlns:p14="http://schemas.microsoft.com/office/powerpoint/2010/main" val="1517564846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628900"/>
            <a:ext cx="91059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0.1 % CH</a:t>
            </a:r>
            <a:r>
              <a:rPr lang="en-US" sz="9600" baseline="-25000" dirty="0">
                <a:latin typeface="Arial Black" panose="020B0A04020102020204" pitchFamily="34" charset="0"/>
              </a:rPr>
              <a:t>4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987 PPM CO</a:t>
            </a:r>
            <a:br>
              <a:rPr lang="en-US" sz="96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0 PPM NO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15.5 % 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514442892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Permanent Stopping</a:t>
            </a:r>
          </a:p>
        </p:txBody>
      </p:sp>
    </p:spTree>
    <p:extLst>
      <p:ext uri="{BB962C8B-B14F-4D97-AF65-F5344CB8AC3E}">
        <p14:creationId xmlns:p14="http://schemas.microsoft.com/office/powerpoint/2010/main" val="1154317521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819400"/>
            <a:ext cx="90678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Tim  ID # 322 Unconscious</a:t>
            </a:r>
            <a:br>
              <a:rPr lang="en-US" sz="9600" dirty="0">
                <a:latin typeface="Arial Black" panose="020B0A04020102020204" pitchFamily="34" charset="0"/>
              </a:rPr>
            </a:br>
            <a:r>
              <a:rPr lang="en-US" sz="7200" dirty="0">
                <a:latin typeface="Arial Black" panose="020B0A04020102020204" pitchFamily="34" charset="0"/>
              </a:rPr>
              <a:t>2</a:t>
            </a:r>
            <a:r>
              <a:rPr lang="en-US" sz="7200" baseline="30000" dirty="0">
                <a:latin typeface="Arial Black" panose="020B0A04020102020204" pitchFamily="34" charset="0"/>
              </a:rPr>
              <a:t>nd</a:t>
            </a:r>
            <a:r>
              <a:rPr lang="en-US" sz="7200" dirty="0">
                <a:latin typeface="Arial Black" panose="020B0A04020102020204" pitchFamily="34" charset="0"/>
              </a:rPr>
              <a:t> degree burns to head and hands</a:t>
            </a:r>
            <a:endParaRPr lang="en-US" sz="9600" dirty="0"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49891498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Permanent Stopping </a:t>
            </a:r>
            <a:br>
              <a:rPr lang="en-US" sz="96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Not Intact</a:t>
            </a:r>
          </a:p>
        </p:txBody>
      </p:sp>
    </p:spTree>
    <p:extLst>
      <p:ext uri="{BB962C8B-B14F-4D97-AF65-F5344CB8AC3E}">
        <p14:creationId xmlns:p14="http://schemas.microsoft.com/office/powerpoint/2010/main" val="3021773603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438400"/>
            <a:ext cx="8229600" cy="1143000"/>
          </a:xfrm>
        </p:spPr>
        <p:txBody>
          <a:bodyPr>
            <a:noAutofit/>
          </a:bodyPr>
          <a:lstStyle/>
          <a:p>
            <a:r>
              <a:rPr lang="en-US" sz="8800" dirty="0">
                <a:latin typeface="Arial Black" panose="020B0A04020102020204" pitchFamily="34" charset="0"/>
              </a:rPr>
              <a:t>Battery</a:t>
            </a:r>
            <a:br>
              <a:rPr lang="en-US" sz="8800" dirty="0">
                <a:latin typeface="Arial Black" panose="020B0A04020102020204" pitchFamily="34" charset="0"/>
              </a:rPr>
            </a:br>
            <a:r>
              <a:rPr lang="en-US" sz="8800" dirty="0">
                <a:latin typeface="Arial Black" panose="020B0A04020102020204" pitchFamily="34" charset="0"/>
              </a:rPr>
              <a:t>Scoop </a:t>
            </a:r>
            <a:br>
              <a:rPr lang="en-US" sz="8800" dirty="0">
                <a:latin typeface="Arial Black" panose="020B0A04020102020204" pitchFamily="34" charset="0"/>
              </a:rPr>
            </a:br>
            <a:r>
              <a:rPr lang="en-US" sz="8800" dirty="0">
                <a:latin typeface="Arial Black" panose="020B0A04020102020204" pitchFamily="34" charset="0"/>
              </a:rPr>
              <a:t>ON FIRE</a:t>
            </a:r>
          </a:p>
        </p:txBody>
      </p:sp>
      <p:cxnSp>
        <p:nvCxnSpPr>
          <p:cNvPr id="4" name="Straight Connector 3"/>
          <p:cNvCxnSpPr/>
          <p:nvPr/>
        </p:nvCxnSpPr>
        <p:spPr>
          <a:xfrm>
            <a:off x="419100" y="800100"/>
            <a:ext cx="0" cy="49530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8572500" y="800100"/>
            <a:ext cx="0" cy="49530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V="1">
            <a:off x="419100" y="800100"/>
            <a:ext cx="8153400" cy="381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 flipV="1">
            <a:off x="400050" y="5715000"/>
            <a:ext cx="8153400" cy="3810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858590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Smoke</a:t>
            </a:r>
          </a:p>
        </p:txBody>
      </p:sp>
    </p:spTree>
    <p:extLst>
      <p:ext uri="{BB962C8B-B14F-4D97-AF65-F5344CB8AC3E}">
        <p14:creationId xmlns:p14="http://schemas.microsoft.com/office/powerpoint/2010/main" val="742514122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3200"/>
            <a:ext cx="9144000" cy="1143000"/>
          </a:xfrm>
        </p:spPr>
        <p:txBody>
          <a:bodyPr>
            <a:noAutofit/>
          </a:bodyPr>
          <a:lstStyle/>
          <a:p>
            <a:r>
              <a:rPr lang="en-US" sz="8800" dirty="0">
                <a:latin typeface="Arial Black" panose="020B0A04020102020204" pitchFamily="34" charset="0"/>
              </a:rPr>
              <a:t>Temporary Stopping</a:t>
            </a:r>
          </a:p>
        </p:txBody>
      </p:sp>
    </p:spTree>
    <p:extLst>
      <p:ext uri="{BB962C8B-B14F-4D97-AF65-F5344CB8AC3E}">
        <p14:creationId xmlns:p14="http://schemas.microsoft.com/office/powerpoint/2010/main" val="3901058239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628900"/>
            <a:ext cx="90297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0.1 % CH</a:t>
            </a:r>
            <a:r>
              <a:rPr lang="en-US" sz="9600" baseline="-25000" dirty="0">
                <a:latin typeface="Arial Black" panose="020B0A04020102020204" pitchFamily="34" charset="0"/>
              </a:rPr>
              <a:t>4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885 PPM CO</a:t>
            </a:r>
            <a:br>
              <a:rPr lang="en-US" sz="96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0 PPM NO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18.6 % 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149742991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CA</a:t>
            </a:r>
          </a:p>
        </p:txBody>
      </p:sp>
    </p:spTree>
    <p:extLst>
      <p:ext uri="{BB962C8B-B14F-4D97-AF65-F5344CB8AC3E}">
        <p14:creationId xmlns:p14="http://schemas.microsoft.com/office/powerpoint/2010/main" val="17750976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FAB</a:t>
            </a:r>
          </a:p>
        </p:txBody>
      </p:sp>
    </p:spTree>
    <p:extLst>
      <p:ext uri="{BB962C8B-B14F-4D97-AF65-F5344CB8AC3E}">
        <p14:creationId xmlns:p14="http://schemas.microsoft.com/office/powerpoint/2010/main" val="3262045774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CA</a:t>
            </a:r>
          </a:p>
        </p:txBody>
      </p:sp>
    </p:spTree>
    <p:extLst>
      <p:ext uri="{BB962C8B-B14F-4D97-AF65-F5344CB8AC3E}">
        <p14:creationId xmlns:p14="http://schemas.microsoft.com/office/powerpoint/2010/main" val="2619401788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40” Low Back</a:t>
            </a:r>
            <a:br>
              <a:rPr lang="en-US" sz="9600" dirty="0">
                <a:latin typeface="Arial Black" panose="020B0A04020102020204" pitchFamily="34" charset="0"/>
              </a:rPr>
            </a:br>
            <a:r>
              <a:rPr lang="en-US" sz="6600" dirty="0">
                <a:latin typeface="Arial Black" panose="020B0A04020102020204" pitchFamily="34" charset="0"/>
              </a:rPr>
              <a:t>No Clearance For Stretcher on Wheeled Carrier</a:t>
            </a:r>
            <a:endParaRPr lang="en-US" sz="9600" dirty="0"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92182925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End Of 40” Low Back</a:t>
            </a:r>
          </a:p>
        </p:txBody>
      </p:sp>
    </p:spTree>
    <p:extLst>
      <p:ext uri="{BB962C8B-B14F-4D97-AF65-F5344CB8AC3E}">
        <p14:creationId xmlns:p14="http://schemas.microsoft.com/office/powerpoint/2010/main" val="3552139636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4384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Water Discharge Line</a:t>
            </a:r>
          </a:p>
        </p:txBody>
      </p:sp>
    </p:spTree>
    <p:extLst>
      <p:ext uri="{BB962C8B-B14F-4D97-AF65-F5344CB8AC3E}">
        <p14:creationId xmlns:p14="http://schemas.microsoft.com/office/powerpoint/2010/main" val="1609998008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4384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3 Timbers</a:t>
            </a:r>
          </a:p>
        </p:txBody>
      </p:sp>
    </p:spTree>
    <p:extLst>
      <p:ext uri="{BB962C8B-B14F-4D97-AF65-F5344CB8AC3E}">
        <p14:creationId xmlns:p14="http://schemas.microsoft.com/office/powerpoint/2010/main" val="2088344001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628900"/>
            <a:ext cx="90297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6.0 % CH</a:t>
            </a:r>
            <a:r>
              <a:rPr lang="en-US" sz="9600" baseline="-25000" dirty="0">
                <a:latin typeface="Arial Black" panose="020B0A04020102020204" pitchFamily="34" charset="0"/>
              </a:rPr>
              <a:t>4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0 PPM CO</a:t>
            </a:r>
            <a:br>
              <a:rPr lang="en-US" sz="96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2 PPM NO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  <a:br>
              <a:rPr lang="en-US" sz="9600" baseline="-25000" dirty="0">
                <a:latin typeface="Arial Black" panose="020B0A04020102020204" pitchFamily="34" charset="0"/>
              </a:rPr>
            </a:br>
            <a:r>
              <a:rPr lang="en-US" sz="9600" dirty="0">
                <a:latin typeface="Arial Black" panose="020B0A04020102020204" pitchFamily="34" charset="0"/>
              </a:rPr>
              <a:t>15.8 % O</a:t>
            </a:r>
            <a:r>
              <a:rPr lang="en-US" sz="9600" baseline="-25000" dirty="0">
                <a:latin typeface="Arial Black" panose="020B0A04020102020204" pitchFamily="34" charset="0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72478695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Barricade</a:t>
            </a:r>
          </a:p>
        </p:txBody>
      </p:sp>
    </p:spTree>
    <p:extLst>
      <p:ext uri="{BB962C8B-B14F-4D97-AF65-F5344CB8AC3E}">
        <p14:creationId xmlns:p14="http://schemas.microsoft.com/office/powerpoint/2010/main" val="1139059274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dirty="0">
                <a:latin typeface="Arial Black" panose="020B0A04020102020204" pitchFamily="34" charset="0"/>
              </a:rPr>
              <a:t>For Judges:</a:t>
            </a:r>
            <a:br>
              <a:rPr lang="en-US" sz="7200" dirty="0">
                <a:latin typeface="Arial Black" panose="020B0A04020102020204" pitchFamily="34" charset="0"/>
              </a:rPr>
            </a:br>
            <a:r>
              <a:rPr lang="en-US" sz="7200" dirty="0">
                <a:latin typeface="Arial Black" panose="020B0A04020102020204" pitchFamily="34" charset="0"/>
              </a:rPr>
              <a:t>Barricade in 3 drift </a:t>
            </a:r>
            <a:br>
              <a:rPr lang="en-US" sz="7200" dirty="0">
                <a:latin typeface="Arial Black" panose="020B0A04020102020204" pitchFamily="34" charset="0"/>
              </a:rPr>
            </a:br>
            <a:r>
              <a:rPr lang="en-US" sz="7200" dirty="0">
                <a:latin typeface="Arial Black" panose="020B0A04020102020204" pitchFamily="34" charset="0"/>
              </a:rPr>
              <a:t>Response: “Help” </a:t>
            </a:r>
          </a:p>
        </p:txBody>
      </p:sp>
    </p:spTree>
    <p:extLst>
      <p:ext uri="{BB962C8B-B14F-4D97-AF65-F5344CB8AC3E}">
        <p14:creationId xmlns:p14="http://schemas.microsoft.com/office/powerpoint/2010/main" val="3152897342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819400"/>
            <a:ext cx="90678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Walter  ID # 17 Conscious</a:t>
            </a:r>
            <a:br>
              <a:rPr lang="en-US" sz="9600" dirty="0">
                <a:latin typeface="Arial Black" panose="020B0A04020102020204" pitchFamily="34" charset="0"/>
              </a:rPr>
            </a:br>
            <a:endParaRPr lang="en-US" sz="9600" dirty="0"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43031900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819400"/>
            <a:ext cx="90678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Jessy  ID # 345 Unconscious</a:t>
            </a:r>
            <a:br>
              <a:rPr lang="en-US" sz="9600" dirty="0">
                <a:latin typeface="Arial Black" panose="020B0A04020102020204" pitchFamily="34" charset="0"/>
              </a:rPr>
            </a:br>
            <a:endParaRPr lang="en-US" sz="9600" dirty="0"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563188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14600"/>
            <a:ext cx="8229600" cy="1143000"/>
          </a:xfrm>
        </p:spPr>
        <p:txBody>
          <a:bodyPr>
            <a:noAutofit/>
          </a:bodyPr>
          <a:lstStyle/>
          <a:p>
            <a:r>
              <a:rPr lang="en-US" sz="19900" dirty="0"/>
              <a:t>BC</a:t>
            </a:r>
          </a:p>
        </p:txBody>
      </p:sp>
      <p:sp>
        <p:nvSpPr>
          <p:cNvPr id="3" name="Oval 2"/>
          <p:cNvSpPr/>
          <p:nvPr/>
        </p:nvSpPr>
        <p:spPr>
          <a:xfrm>
            <a:off x="1143000" y="228600"/>
            <a:ext cx="6629400" cy="6096000"/>
          </a:xfrm>
          <a:prstGeom prst="ellipse">
            <a:avLst/>
          </a:prstGeom>
          <a:noFill/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2750325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7432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Water Roofed</a:t>
            </a:r>
          </a:p>
        </p:txBody>
      </p:sp>
    </p:spTree>
    <p:extLst>
      <p:ext uri="{BB962C8B-B14F-4D97-AF65-F5344CB8AC3E}">
        <p14:creationId xmlns:p14="http://schemas.microsoft.com/office/powerpoint/2010/main" val="3515847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304800" y="381000"/>
            <a:ext cx="8229600" cy="6096000"/>
          </a:xfrm>
          <a:prstGeom prst="ellipse">
            <a:avLst/>
          </a:prstGeom>
          <a:noFill/>
          <a:ln w="1905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600" b="1" dirty="0">
                <a:solidFill>
                  <a:schemeClr val="tx1"/>
                </a:solidFill>
                <a:latin typeface="Arial Black" panose="020B0A04020102020204" pitchFamily="34" charset="0"/>
              </a:rPr>
              <a:t>LC</a:t>
            </a:r>
          </a:p>
        </p:txBody>
      </p:sp>
    </p:spTree>
    <p:extLst>
      <p:ext uri="{BB962C8B-B14F-4D97-AF65-F5344CB8AC3E}">
        <p14:creationId xmlns:p14="http://schemas.microsoft.com/office/powerpoint/2010/main" val="12002878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438400"/>
            <a:ext cx="8229600" cy="1143000"/>
          </a:xfrm>
        </p:spPr>
        <p:txBody>
          <a:bodyPr>
            <a:noAutofit/>
          </a:bodyPr>
          <a:lstStyle/>
          <a:p>
            <a:r>
              <a:rPr lang="en-US" sz="9600" dirty="0">
                <a:latin typeface="Arial Black" panose="020B0A04020102020204" pitchFamily="34" charset="0"/>
              </a:rPr>
              <a:t>Water Discharge Line</a:t>
            </a:r>
          </a:p>
        </p:txBody>
      </p:sp>
    </p:spTree>
    <p:extLst>
      <p:ext uri="{BB962C8B-B14F-4D97-AF65-F5344CB8AC3E}">
        <p14:creationId xmlns:p14="http://schemas.microsoft.com/office/powerpoint/2010/main" val="27488776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679</TotalTime>
  <Words>281</Words>
  <Application>Microsoft Office PowerPoint</Application>
  <PresentationFormat>On-screen Show (4:3)</PresentationFormat>
  <Paragraphs>79</Paragraphs>
  <Slides>70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70</vt:i4>
      </vt:variant>
    </vt:vector>
  </HeadingPairs>
  <TitlesOfParts>
    <vt:vector size="74" baseType="lpstr">
      <vt:lpstr>Arial</vt:lpstr>
      <vt:lpstr>Arial Black</vt:lpstr>
      <vt:lpstr>Calibri</vt:lpstr>
      <vt:lpstr>Office Theme</vt:lpstr>
      <vt:lpstr>Loveland MNM  2023 DAY 1</vt:lpstr>
      <vt:lpstr>PowerPoint Presentation</vt:lpstr>
      <vt:lpstr>PowerPoint Presentation</vt:lpstr>
      <vt:lpstr>Airtight Cave</vt:lpstr>
      <vt:lpstr>PowerPoint Presentation</vt:lpstr>
      <vt:lpstr>FAB</vt:lpstr>
      <vt:lpstr>BC</vt:lpstr>
      <vt:lpstr>LC</vt:lpstr>
      <vt:lpstr>Water Discharge Line</vt:lpstr>
      <vt:lpstr>Battery Mine Phone</vt:lpstr>
      <vt:lpstr>Command Center</vt:lpstr>
      <vt:lpstr>Main Mine Fan Switch</vt:lpstr>
      <vt:lpstr>Main Mine Fan Switch</vt:lpstr>
      <vt:lpstr>Upcast Fan Switch</vt:lpstr>
      <vt:lpstr>Upcast Fan Switch</vt:lpstr>
      <vt:lpstr>Section Power Center Switch</vt:lpstr>
      <vt:lpstr>Section Power Center Switch</vt:lpstr>
      <vt:lpstr>Permanent Stopping</vt:lpstr>
      <vt:lpstr>Upcast Ventilation Shaft With Exhausting Fan</vt:lpstr>
      <vt:lpstr>CA</vt:lpstr>
      <vt:lpstr>Impassible Permanent Regulator</vt:lpstr>
      <vt:lpstr>Battery Scoop Cannot Move</vt:lpstr>
      <vt:lpstr>3 Timbers</vt:lpstr>
      <vt:lpstr>Temporary Stopping</vt:lpstr>
      <vt:lpstr>BC</vt:lpstr>
      <vt:lpstr>BC</vt:lpstr>
      <vt:lpstr>CA</vt:lpstr>
      <vt:lpstr>Water Roofed</vt:lpstr>
      <vt:lpstr>Water Over Knee Deep</vt:lpstr>
      <vt:lpstr>Water Over Knee Deep</vt:lpstr>
      <vt:lpstr>Water Knee Deep</vt:lpstr>
      <vt:lpstr>Water Ankle Deep</vt:lpstr>
      <vt:lpstr>CA</vt:lpstr>
      <vt:lpstr>CA</vt:lpstr>
      <vt:lpstr>Water Roofed</vt:lpstr>
      <vt:lpstr>Smoke</vt:lpstr>
      <vt:lpstr>Electric Pump</vt:lpstr>
      <vt:lpstr>Electric Pump Cable</vt:lpstr>
      <vt:lpstr>Unsafe Roof</vt:lpstr>
      <vt:lpstr>Unsafe Roof</vt:lpstr>
      <vt:lpstr>2.0 % CH4 879 PPM CO 0 PPM NO2 16.5 % O2</vt:lpstr>
      <vt:lpstr>Battery Scoop Cannot Move</vt:lpstr>
      <vt:lpstr>CA</vt:lpstr>
      <vt:lpstr>Power Center</vt:lpstr>
      <vt:lpstr>7.0 % CH4 0 PPM CO 1 PPM NO2 19.8 % O2</vt:lpstr>
      <vt:lpstr>Permanent Stopping</vt:lpstr>
      <vt:lpstr>Unsafe Roof</vt:lpstr>
      <vt:lpstr>Unsafe Roof</vt:lpstr>
      <vt:lpstr>CA</vt:lpstr>
      <vt:lpstr>CA</vt:lpstr>
      <vt:lpstr>0.1 % CH4 987 PPM CO 0 PPM NO2 15.5 % O2</vt:lpstr>
      <vt:lpstr>Permanent Stopping</vt:lpstr>
      <vt:lpstr>Tim  ID # 322 Unconscious 2nd degree burns to head and hands</vt:lpstr>
      <vt:lpstr>Permanent Stopping  Not Intact</vt:lpstr>
      <vt:lpstr>Battery Scoop  ON FIRE</vt:lpstr>
      <vt:lpstr>Smoke</vt:lpstr>
      <vt:lpstr>Temporary Stopping</vt:lpstr>
      <vt:lpstr>0.1 % CH4 885 PPM CO 0 PPM NO2 18.6 % O2</vt:lpstr>
      <vt:lpstr>CA</vt:lpstr>
      <vt:lpstr>CA</vt:lpstr>
      <vt:lpstr>40” Low Back No Clearance For Stretcher on Wheeled Carrier</vt:lpstr>
      <vt:lpstr>End Of 40” Low Back</vt:lpstr>
      <vt:lpstr>Water Discharge Line</vt:lpstr>
      <vt:lpstr>3 Timbers</vt:lpstr>
      <vt:lpstr>6.0 % CH4 0 PPM CO 2 PPM NO2 15.8 % O2</vt:lpstr>
      <vt:lpstr>Barricade</vt:lpstr>
      <vt:lpstr>For Judges: Barricade in 3 drift  Response: “Help” </vt:lpstr>
      <vt:lpstr>Walter  ID # 17 Conscious </vt:lpstr>
      <vt:lpstr>Jessy  ID # 345 Unconscious </vt:lpstr>
      <vt:lpstr>Water Roofed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Price Day 1</dc:title>
  <dc:creator>RJB</dc:creator>
  <cp:lastModifiedBy>John Barton</cp:lastModifiedBy>
  <cp:revision>71</cp:revision>
  <cp:lastPrinted>2017-06-06T13:21:38Z</cp:lastPrinted>
  <dcterms:created xsi:type="dcterms:W3CDTF">2015-05-29T19:58:26Z</dcterms:created>
  <dcterms:modified xsi:type="dcterms:W3CDTF">2023-06-28T14:57:54Z</dcterms:modified>
</cp:coreProperties>
</file>

<file path=docProps/thumbnail.jpeg>
</file>