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65" r:id="rId2"/>
    <p:sldId id="256" r:id="rId3"/>
    <p:sldId id="263" r:id="rId4"/>
    <p:sldId id="266" r:id="rId5"/>
    <p:sldId id="262" r:id="rId6"/>
    <p:sldId id="257" r:id="rId7"/>
    <p:sldId id="264" r:id="rId8"/>
    <p:sldId id="258" r:id="rId9"/>
    <p:sldId id="268" r:id="rId10"/>
    <p:sldId id="259" r:id="rId11"/>
    <p:sldId id="260" r:id="rId12"/>
    <p:sldId id="269" r:id="rId13"/>
    <p:sldId id="272" r:id="rId1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70" d="100"/>
          <a:sy n="70" d="100"/>
        </p:scale>
        <p:origin x="-1974" y="-468"/>
      </p:cViewPr>
      <p:guideLst>
        <p:guide orient="horz" pos="2160"/>
        <p:guide pos="2880"/>
      </p:guideLst>
    </p:cSldViewPr>
  </p:slideViewPr>
  <p:notesTextViewPr>
    <p:cViewPr>
      <p:scale>
        <a:sx n="1" d="1"/>
        <a:sy n="1" d="1"/>
      </p:scale>
      <p:origin x="0" y="0"/>
    </p:cViewPr>
  </p:notesTextViewPr>
  <p:sorterViewPr>
    <p:cViewPr>
      <p:scale>
        <a:sx n="70" d="100"/>
        <a:sy n="7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presProps" Target="pres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6"/>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D9565991-EAA1-4620-837D-DB399C643DA3}"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0C4DC-E16B-4EFF-895D-A920B9C1588E}" type="slidenum">
              <a:rPr lang="en-US" smtClean="0"/>
              <a:t>‹#›</a:t>
            </a:fld>
            <a:endParaRPr lang="en-US"/>
          </a:p>
        </p:txBody>
      </p:sp>
    </p:spTree>
    <p:extLst>
      <p:ext uri="{BB962C8B-B14F-4D97-AF65-F5344CB8AC3E}">
        <p14:creationId xmlns:p14="http://schemas.microsoft.com/office/powerpoint/2010/main" val="35955040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65991-EAA1-4620-837D-DB399C643DA3}"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0C4DC-E16B-4EFF-895D-A920B9C1588E}" type="slidenum">
              <a:rPr lang="en-US" smtClean="0"/>
              <a:t>‹#›</a:t>
            </a:fld>
            <a:endParaRPr lang="en-US"/>
          </a:p>
        </p:txBody>
      </p:sp>
    </p:spTree>
    <p:extLst>
      <p:ext uri="{BB962C8B-B14F-4D97-AF65-F5344CB8AC3E}">
        <p14:creationId xmlns:p14="http://schemas.microsoft.com/office/powerpoint/2010/main" val="351750617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9"/>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9"/>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65991-EAA1-4620-837D-DB399C643DA3}"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0C4DC-E16B-4EFF-895D-A920B9C1588E}" type="slidenum">
              <a:rPr lang="en-US" smtClean="0"/>
              <a:t>‹#›</a:t>
            </a:fld>
            <a:endParaRPr lang="en-US"/>
          </a:p>
        </p:txBody>
      </p:sp>
    </p:spTree>
    <p:extLst>
      <p:ext uri="{BB962C8B-B14F-4D97-AF65-F5344CB8AC3E}">
        <p14:creationId xmlns:p14="http://schemas.microsoft.com/office/powerpoint/2010/main" val="10254636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D9565991-EAA1-4620-837D-DB399C643DA3}"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0C4DC-E16B-4EFF-895D-A920B9C1588E}" type="slidenum">
              <a:rPr lang="en-US" smtClean="0"/>
              <a:t>‹#›</a:t>
            </a:fld>
            <a:endParaRPr lang="en-US"/>
          </a:p>
        </p:txBody>
      </p:sp>
    </p:spTree>
    <p:extLst>
      <p:ext uri="{BB962C8B-B14F-4D97-AF65-F5344CB8AC3E}">
        <p14:creationId xmlns:p14="http://schemas.microsoft.com/office/powerpoint/2010/main" val="35430531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4"/>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9565991-EAA1-4620-837D-DB399C643DA3}" type="datetimeFigureOut">
              <a:rPr lang="en-US" smtClean="0"/>
              <a:t>4/16/2015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F80C4DC-E16B-4EFF-895D-A920B9C1588E}" type="slidenum">
              <a:rPr lang="en-US" smtClean="0"/>
              <a:t>‹#›</a:t>
            </a:fld>
            <a:endParaRPr lang="en-US"/>
          </a:p>
        </p:txBody>
      </p:sp>
    </p:spTree>
    <p:extLst>
      <p:ext uri="{BB962C8B-B14F-4D97-AF65-F5344CB8AC3E}">
        <p14:creationId xmlns:p14="http://schemas.microsoft.com/office/powerpoint/2010/main" val="18660337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1"/>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9565991-EAA1-4620-837D-DB399C643DA3}"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0C4DC-E16B-4EFF-895D-A920B9C1588E}" type="slidenum">
              <a:rPr lang="en-US" smtClean="0"/>
              <a:t>‹#›</a:t>
            </a:fld>
            <a:endParaRPr lang="en-US"/>
          </a:p>
        </p:txBody>
      </p:sp>
    </p:spTree>
    <p:extLst>
      <p:ext uri="{BB962C8B-B14F-4D97-AF65-F5344CB8AC3E}">
        <p14:creationId xmlns:p14="http://schemas.microsoft.com/office/powerpoint/2010/main" val="32660953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1"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1"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D9565991-EAA1-4620-837D-DB399C643DA3}" type="datetimeFigureOut">
              <a:rPr lang="en-US" smtClean="0"/>
              <a:t>4/16/2015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F80C4DC-E16B-4EFF-895D-A920B9C1588E}" type="slidenum">
              <a:rPr lang="en-US" smtClean="0"/>
              <a:t>‹#›</a:t>
            </a:fld>
            <a:endParaRPr lang="en-US"/>
          </a:p>
        </p:txBody>
      </p:sp>
    </p:spTree>
    <p:extLst>
      <p:ext uri="{BB962C8B-B14F-4D97-AF65-F5344CB8AC3E}">
        <p14:creationId xmlns:p14="http://schemas.microsoft.com/office/powerpoint/2010/main" val="15282376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D9565991-EAA1-4620-837D-DB399C643DA3}" type="datetimeFigureOut">
              <a:rPr lang="en-US" smtClean="0"/>
              <a:t>4/16/2015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F80C4DC-E16B-4EFF-895D-A920B9C1588E}" type="slidenum">
              <a:rPr lang="en-US" smtClean="0"/>
              <a:t>‹#›</a:t>
            </a:fld>
            <a:endParaRPr lang="en-US"/>
          </a:p>
        </p:txBody>
      </p:sp>
    </p:spTree>
    <p:extLst>
      <p:ext uri="{BB962C8B-B14F-4D97-AF65-F5344CB8AC3E}">
        <p14:creationId xmlns:p14="http://schemas.microsoft.com/office/powerpoint/2010/main" val="29835413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9565991-EAA1-4620-837D-DB399C643DA3}" type="datetimeFigureOut">
              <a:rPr lang="en-US" smtClean="0"/>
              <a:t>4/16/2015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F80C4DC-E16B-4EFF-895D-A920B9C1588E}" type="slidenum">
              <a:rPr lang="en-US" smtClean="0"/>
              <a:t>‹#›</a:t>
            </a:fld>
            <a:endParaRPr lang="en-US"/>
          </a:p>
        </p:txBody>
      </p:sp>
    </p:spTree>
    <p:extLst>
      <p:ext uri="{BB962C8B-B14F-4D97-AF65-F5344CB8AC3E}">
        <p14:creationId xmlns:p14="http://schemas.microsoft.com/office/powerpoint/2010/main" val="328198453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1"/>
            <a:ext cx="5111751"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435101"/>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65991-EAA1-4620-837D-DB399C643DA3}"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0C4DC-E16B-4EFF-895D-A920B9C1588E}" type="slidenum">
              <a:rPr lang="en-US" smtClean="0"/>
              <a:t>‹#›</a:t>
            </a:fld>
            <a:endParaRPr lang="en-US"/>
          </a:p>
        </p:txBody>
      </p:sp>
    </p:spTree>
    <p:extLst>
      <p:ext uri="{BB962C8B-B14F-4D97-AF65-F5344CB8AC3E}">
        <p14:creationId xmlns:p14="http://schemas.microsoft.com/office/powerpoint/2010/main" val="17491748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1"/>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9"/>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9565991-EAA1-4620-837D-DB399C643DA3}" type="datetimeFigureOut">
              <a:rPr lang="en-US" smtClean="0"/>
              <a:t>4/16/2015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F80C4DC-E16B-4EFF-895D-A920B9C1588E}" type="slidenum">
              <a:rPr lang="en-US" smtClean="0"/>
              <a:t>‹#›</a:t>
            </a:fld>
            <a:endParaRPr lang="en-US"/>
          </a:p>
        </p:txBody>
      </p:sp>
    </p:spTree>
    <p:extLst>
      <p:ext uri="{BB962C8B-B14F-4D97-AF65-F5344CB8AC3E}">
        <p14:creationId xmlns:p14="http://schemas.microsoft.com/office/powerpoint/2010/main" val="317659977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1"/>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1"/>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9565991-EAA1-4620-837D-DB399C643DA3}" type="datetimeFigureOut">
              <a:rPr lang="en-US" smtClean="0"/>
              <a:t>4/16/2015</a:t>
            </a:fld>
            <a:endParaRPr lang="en-US"/>
          </a:p>
        </p:txBody>
      </p:sp>
      <p:sp>
        <p:nvSpPr>
          <p:cNvPr id="5" name="Footer Placeholder 4"/>
          <p:cNvSpPr>
            <a:spLocks noGrp="1"/>
          </p:cNvSpPr>
          <p:nvPr>
            <p:ph type="ftr" sz="quarter" idx="3"/>
          </p:nvPr>
        </p:nvSpPr>
        <p:spPr>
          <a:xfrm>
            <a:off x="3124200" y="6356351"/>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1"/>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F80C4DC-E16B-4EFF-895D-A920B9C1588E}" type="slidenum">
              <a:rPr lang="en-US" smtClean="0"/>
              <a:t>‹#›</a:t>
            </a:fld>
            <a:endParaRPr lang="en-US"/>
          </a:p>
        </p:txBody>
      </p:sp>
    </p:spTree>
    <p:extLst>
      <p:ext uri="{BB962C8B-B14F-4D97-AF65-F5344CB8AC3E}">
        <p14:creationId xmlns:p14="http://schemas.microsoft.com/office/powerpoint/2010/main" val="331174530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rgbClr val="FF0000"/>
            </a:gs>
            <a:gs pos="50000">
              <a:schemeClr val="bg1">
                <a:lumMod val="75000"/>
              </a:schemeClr>
            </a:gs>
            <a:gs pos="100000">
              <a:schemeClr val="accent2">
                <a:lumMod val="40000"/>
                <a:lumOff val="60000"/>
              </a:schemeClr>
            </a:gs>
          </a:gsLst>
          <a:lin ang="5400000" scaled="0"/>
        </a:gra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33400" y="76200"/>
            <a:ext cx="8229600" cy="1143000"/>
          </a:xfrm>
        </p:spPr>
        <p:txBody>
          <a:bodyPr>
            <a:normAutofit/>
          </a:bodyPr>
          <a:lstStyle/>
          <a:p>
            <a:r>
              <a:rPr lang="en-US" sz="3200" b="1" dirty="0" smtClean="0"/>
              <a:t>39</a:t>
            </a:r>
            <a:r>
              <a:rPr lang="en-US" sz="3200" b="1" baseline="30000" dirty="0" smtClean="0"/>
              <a:t>th</a:t>
            </a:r>
            <a:r>
              <a:rPr lang="en-US" sz="3200" b="1" dirty="0" smtClean="0"/>
              <a:t> Annual</a:t>
            </a:r>
            <a:endParaRPr lang="en-US" sz="3200" b="1"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311624"/>
            <a:ext cx="6400800" cy="1255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2286000" y="4724400"/>
            <a:ext cx="4718713" cy="21337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14400" y="1600200"/>
            <a:ext cx="7391400" cy="3102255"/>
          </a:xfrm>
          <a:prstGeom prst="rect">
            <a:avLst/>
          </a:prstGeom>
        </p:spPr>
      </p:pic>
      <p:sp>
        <p:nvSpPr>
          <p:cNvPr id="11" name="TextBox 10"/>
          <p:cNvSpPr txBox="1"/>
          <p:nvPr/>
        </p:nvSpPr>
        <p:spPr>
          <a:xfrm>
            <a:off x="1828800" y="4659868"/>
            <a:ext cx="5791200" cy="369332"/>
          </a:xfrm>
          <a:prstGeom prst="rect">
            <a:avLst/>
          </a:prstGeom>
          <a:noFill/>
        </p:spPr>
        <p:txBody>
          <a:bodyPr wrap="square" rtlCol="0">
            <a:spAutoFit/>
          </a:bodyPr>
          <a:lstStyle/>
          <a:p>
            <a:pPr algn="ctr"/>
            <a:r>
              <a:rPr lang="en-US" b="1" dirty="0" smtClean="0"/>
              <a:t>2015 Day 2 Judges Book</a:t>
            </a:r>
            <a:endParaRPr lang="en-US" b="1" dirty="0"/>
          </a:p>
        </p:txBody>
      </p:sp>
    </p:spTree>
    <p:extLst>
      <p:ext uri="{BB962C8B-B14F-4D97-AF65-F5344CB8AC3E}">
        <p14:creationId xmlns:p14="http://schemas.microsoft.com/office/powerpoint/2010/main" val="137930657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7" name="Content Placeholder 6"/>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75964" y="-932945"/>
            <a:ext cx="11462964" cy="8857745"/>
          </a:xfrm>
        </p:spPr>
      </p:pic>
    </p:spTree>
    <p:extLst>
      <p:ext uri="{BB962C8B-B14F-4D97-AF65-F5344CB8AC3E}">
        <p14:creationId xmlns:p14="http://schemas.microsoft.com/office/powerpoint/2010/main" val="102962767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8" name="Content Placeholder 7"/>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19200" y="-966356"/>
            <a:ext cx="11506200" cy="8891156"/>
          </a:xfrm>
        </p:spPr>
      </p:pic>
    </p:spTree>
    <p:extLst>
      <p:ext uri="{BB962C8B-B14F-4D97-AF65-F5344CB8AC3E}">
        <p14:creationId xmlns:p14="http://schemas.microsoft.com/office/powerpoint/2010/main" val="1132316757"/>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483" y="-990600"/>
            <a:ext cx="11636189" cy="8991600"/>
          </a:xfrm>
          <a:prstGeom prst="rect">
            <a:avLst/>
          </a:prstGeom>
        </p:spPr>
      </p:pic>
    </p:spTree>
    <p:extLst>
      <p:ext uri="{BB962C8B-B14F-4D97-AF65-F5344CB8AC3E}">
        <p14:creationId xmlns:p14="http://schemas.microsoft.com/office/powerpoint/2010/main" val="362538471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Problem Keys</a:t>
            </a:r>
            <a:endParaRPr lang="en-US" dirty="0"/>
          </a:p>
        </p:txBody>
      </p:sp>
      <p:sp>
        <p:nvSpPr>
          <p:cNvPr id="3" name="Content Placeholder 2"/>
          <p:cNvSpPr>
            <a:spLocks noGrp="1"/>
          </p:cNvSpPr>
          <p:nvPr>
            <p:ph idx="1"/>
          </p:nvPr>
        </p:nvSpPr>
        <p:spPr>
          <a:xfrm>
            <a:off x="457200" y="1600201"/>
            <a:ext cx="8382000" cy="5029199"/>
          </a:xfrm>
        </p:spPr>
        <p:txBody>
          <a:bodyPr>
            <a:normAutofit fontScale="92500"/>
          </a:bodyPr>
          <a:lstStyle/>
          <a:p>
            <a:r>
              <a:rPr lang="en-US" sz="2400" dirty="0" smtClean="0"/>
              <a:t>Team must tie across and behind before traveling </a:t>
            </a:r>
            <a:r>
              <a:rPr lang="en-US" sz="2400" dirty="0" err="1" smtClean="0"/>
              <a:t>inby</a:t>
            </a:r>
            <a:r>
              <a:rPr lang="en-US" sz="2400" dirty="0" smtClean="0"/>
              <a:t> while exploring </a:t>
            </a:r>
            <a:r>
              <a:rPr lang="en-US" sz="2400" dirty="0" smtClean="0"/>
              <a:t>….(five entries in this problem/see </a:t>
            </a:r>
            <a:r>
              <a:rPr lang="en-US" sz="2400" dirty="0" smtClean="0"/>
              <a:t>team stop map)</a:t>
            </a:r>
          </a:p>
          <a:p>
            <a:r>
              <a:rPr lang="en-US" sz="2400" dirty="0" smtClean="0"/>
              <a:t>Team must advance in the contaminated entry or adjacent entry while exploring (five entries in this </a:t>
            </a:r>
            <a:r>
              <a:rPr lang="en-US" sz="2400" dirty="0" smtClean="0"/>
              <a:t>problem/see team stop map)</a:t>
            </a:r>
            <a:endParaRPr lang="en-US" sz="2400" dirty="0" smtClean="0"/>
          </a:p>
          <a:p>
            <a:r>
              <a:rPr lang="en-US" sz="2400" dirty="0" smtClean="0"/>
              <a:t>No vent required to rescue conscious patient from between the two barricades in second crosscut</a:t>
            </a:r>
          </a:p>
          <a:p>
            <a:r>
              <a:rPr lang="en-US" sz="2400" dirty="0" smtClean="0"/>
              <a:t>Must find timbers behind barricade in last open before any vent can be done correctly (no vent required for barricade with 3 timbers)</a:t>
            </a:r>
          </a:p>
          <a:p>
            <a:r>
              <a:rPr lang="en-US" sz="2400" dirty="0" smtClean="0"/>
              <a:t>Team must use 3 timbers at unsafe roof rib to rib (not enough timbers to timber to battery </a:t>
            </a:r>
            <a:r>
              <a:rPr lang="en-US" sz="2400" dirty="0" smtClean="0"/>
              <a:t>phone</a:t>
            </a:r>
            <a:r>
              <a:rPr lang="en-US" sz="2400" dirty="0" smtClean="0"/>
              <a:t>/takes 4 timbers </a:t>
            </a:r>
            <a:r>
              <a:rPr lang="en-US" sz="2400" smtClean="0"/>
              <a:t>for intersection)</a:t>
            </a:r>
            <a:endParaRPr lang="en-US" sz="2400" dirty="0" smtClean="0"/>
          </a:p>
          <a:p>
            <a:r>
              <a:rPr lang="en-US" sz="2400" dirty="0" smtClean="0"/>
              <a:t>Team must close door at fan. (Fan is </a:t>
            </a:r>
            <a:r>
              <a:rPr lang="en-US" sz="2400" dirty="0" err="1" smtClean="0"/>
              <a:t>inby</a:t>
            </a:r>
            <a:r>
              <a:rPr lang="en-US" sz="2400" dirty="0" smtClean="0"/>
              <a:t> FAB)</a:t>
            </a:r>
          </a:p>
          <a:p>
            <a:r>
              <a:rPr lang="en-US" sz="2400" dirty="0" smtClean="0"/>
              <a:t>Team must not move explosive mixture over any battery equipment or unexplored areas</a:t>
            </a:r>
          </a:p>
          <a:p>
            <a:endParaRPr lang="en-US" sz="2400" dirty="0" smtClean="0"/>
          </a:p>
          <a:p>
            <a:pPr marL="0" indent="0">
              <a:buNone/>
            </a:pPr>
            <a:endParaRPr lang="en-US" sz="2400" dirty="0" smtClean="0"/>
          </a:p>
          <a:p>
            <a:endParaRPr lang="en-US" sz="2400" dirty="0"/>
          </a:p>
        </p:txBody>
      </p:sp>
    </p:spTree>
    <p:extLst>
      <p:ext uri="{BB962C8B-B14F-4D97-AF65-F5344CB8AC3E}">
        <p14:creationId xmlns:p14="http://schemas.microsoft.com/office/powerpoint/2010/main" val="296800921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47483" y="-914400"/>
            <a:ext cx="11537577" cy="8915400"/>
          </a:xfrm>
          <a:prstGeom prst="rect">
            <a:avLst/>
          </a:prstGeom>
        </p:spPr>
      </p:pic>
    </p:spTree>
    <p:extLst>
      <p:ext uri="{BB962C8B-B14F-4D97-AF65-F5344CB8AC3E}">
        <p14:creationId xmlns:p14="http://schemas.microsoft.com/office/powerpoint/2010/main" val="2552316372"/>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1600" y="171451"/>
            <a:ext cx="8940800" cy="6572249"/>
          </a:xfrm>
        </p:spPr>
        <p:txBody>
          <a:bodyPr>
            <a:normAutofit fontScale="55000" lnSpcReduction="20000"/>
          </a:bodyPr>
          <a:lstStyle/>
          <a:p>
            <a:pPr marL="0" indent="0" algn="ctr">
              <a:buNone/>
            </a:pPr>
            <a:r>
              <a:rPr lang="en-US" b="1" dirty="0" smtClean="0"/>
              <a:t>2015 ACA</a:t>
            </a:r>
            <a:endParaRPr lang="en-US" b="1" dirty="0"/>
          </a:p>
          <a:p>
            <a:pPr marL="0" indent="0" algn="ctr">
              <a:buNone/>
            </a:pPr>
            <a:r>
              <a:rPr lang="en-US" b="1" dirty="0" smtClean="0"/>
              <a:t>DAY 2 PROBLEM </a:t>
            </a:r>
            <a:endParaRPr lang="en-US" b="1" dirty="0"/>
          </a:p>
          <a:p>
            <a:pPr marL="0" indent="0" algn="ctr">
              <a:buNone/>
            </a:pPr>
            <a:endParaRPr lang="en-US" b="1" dirty="0"/>
          </a:p>
          <a:p>
            <a:pPr marL="0" indent="0" algn="ctr">
              <a:buNone/>
            </a:pPr>
            <a:r>
              <a:rPr lang="en-US" sz="3800" b="1" dirty="0" smtClean="0">
                <a:latin typeface="+mj-lt"/>
              </a:rPr>
              <a:t>GENTLEMEN</a:t>
            </a:r>
            <a:r>
              <a:rPr lang="en-US" sz="3800" b="1" dirty="0">
                <a:latin typeface="+mj-lt"/>
              </a:rPr>
              <a:t>, WE THANK YOU FOR ANSWERING OUR CALL FOR </a:t>
            </a:r>
            <a:r>
              <a:rPr lang="en-US" sz="3800" b="1" dirty="0" smtClean="0">
                <a:latin typeface="+mj-lt"/>
              </a:rPr>
              <a:t>HELP…….</a:t>
            </a:r>
            <a:endParaRPr lang="en-US" sz="3800" b="1" dirty="0">
              <a:latin typeface="+mj-lt"/>
            </a:endParaRPr>
          </a:p>
          <a:p>
            <a:pPr marL="0" indent="0" algn="just">
              <a:buNone/>
            </a:pPr>
            <a:r>
              <a:rPr lang="en-US" sz="3800" b="1" dirty="0" smtClean="0">
                <a:latin typeface="+mj-lt"/>
              </a:rPr>
              <a:t>  Four people were working on the No.1 unit early this morning when the explosion door on the fan blew open and the fan stopped. The outside dispatcher called underground and could not get anyone by phone or radio.   The RP went down the slope/fan entry and found high methane levels </a:t>
            </a:r>
            <a:r>
              <a:rPr lang="en-US" sz="3800" b="1" dirty="0" err="1" smtClean="0">
                <a:latin typeface="+mj-lt"/>
              </a:rPr>
              <a:t>inby</a:t>
            </a:r>
            <a:r>
              <a:rPr lang="en-US" sz="3800" b="1" dirty="0" smtClean="0">
                <a:latin typeface="+mj-lt"/>
              </a:rPr>
              <a:t> the first crosscut underground and decided not to go any further </a:t>
            </a:r>
            <a:r>
              <a:rPr lang="en-US" sz="3800" b="1" dirty="0" err="1" smtClean="0">
                <a:latin typeface="+mj-lt"/>
              </a:rPr>
              <a:t>inby</a:t>
            </a:r>
            <a:r>
              <a:rPr lang="en-US" sz="3800" b="1" dirty="0" smtClean="0">
                <a:latin typeface="+mj-lt"/>
              </a:rPr>
              <a:t> and came back outside. You are on the surface and can travel the slope entry into the mine. The mine is driving five entries </a:t>
            </a:r>
            <a:r>
              <a:rPr lang="en-US" sz="3800" b="1" dirty="0" err="1" smtClean="0">
                <a:latin typeface="+mj-lt"/>
              </a:rPr>
              <a:t>inby</a:t>
            </a:r>
            <a:r>
              <a:rPr lang="en-US" sz="3800" b="1" dirty="0" smtClean="0">
                <a:latin typeface="+mj-lt"/>
              </a:rPr>
              <a:t> the slope at this time and plans to turn to the north and drive three entries in the near future. </a:t>
            </a:r>
            <a:r>
              <a:rPr lang="en-US" sz="3800" b="1" dirty="0"/>
              <a:t>The mine just completed an airshaft that can be used for ventilation if needed. </a:t>
            </a:r>
            <a:r>
              <a:rPr lang="en-US" sz="3800" b="1" dirty="0" smtClean="0">
                <a:latin typeface="+mj-lt"/>
              </a:rPr>
              <a:t>A fresh air base has been established here on the surface.</a:t>
            </a:r>
          </a:p>
          <a:p>
            <a:pPr marL="0" indent="0" algn="just">
              <a:buNone/>
            </a:pPr>
            <a:endParaRPr lang="en-US" sz="3800" b="1" dirty="0">
              <a:latin typeface="+mj-lt"/>
            </a:endParaRPr>
          </a:p>
          <a:p>
            <a:pPr marL="0" indent="0" algn="just">
              <a:buNone/>
            </a:pPr>
            <a:r>
              <a:rPr lang="en-US" sz="3800" b="1" dirty="0" smtClean="0">
                <a:latin typeface="+mj-lt"/>
              </a:rPr>
              <a:t>All authorities have been notified and are here on site.  A backup team is present and ready</a:t>
            </a:r>
            <a:r>
              <a:rPr lang="en-US" sz="3800" b="1" dirty="0">
                <a:latin typeface="+mj-lt"/>
              </a:rPr>
              <a:t>.</a:t>
            </a:r>
            <a:r>
              <a:rPr lang="en-US" sz="3800" b="1" dirty="0" smtClean="0">
                <a:latin typeface="+mj-lt"/>
              </a:rPr>
              <a:t> The mining maps are up to date and will be given to you when you start the clock. </a:t>
            </a:r>
            <a:endParaRPr lang="en-US" sz="3800" b="1" dirty="0">
              <a:latin typeface="+mj-lt"/>
            </a:endParaRPr>
          </a:p>
          <a:p>
            <a:pPr marL="0" indent="0" algn="just">
              <a:buNone/>
            </a:pPr>
            <a:r>
              <a:rPr lang="en-US" sz="3800" b="1" dirty="0">
                <a:latin typeface="+mj-lt"/>
              </a:rPr>
              <a:t> </a:t>
            </a:r>
          </a:p>
          <a:p>
            <a:pPr marL="0" indent="0" algn="just">
              <a:buNone/>
            </a:pPr>
            <a:r>
              <a:rPr lang="en-US" sz="3800" b="1" dirty="0" smtClean="0">
                <a:latin typeface="+mj-lt"/>
              </a:rPr>
              <a:t> Please be careful during your exploration ………</a:t>
            </a:r>
            <a:endParaRPr lang="en-US" sz="3800" b="1" dirty="0">
              <a:latin typeface="+mj-lt"/>
            </a:endParaRPr>
          </a:p>
          <a:p>
            <a:pPr marL="0" indent="0" algn="just">
              <a:buNone/>
            </a:pPr>
            <a:endParaRPr lang="en-US" dirty="0"/>
          </a:p>
        </p:txBody>
      </p:sp>
    </p:spTree>
    <p:extLst>
      <p:ext uri="{BB962C8B-B14F-4D97-AF65-F5344CB8AC3E}">
        <p14:creationId xmlns:p14="http://schemas.microsoft.com/office/powerpoint/2010/main" val="114043203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a:p>
        </p:txBody>
      </p:sp>
      <p:sp>
        <p:nvSpPr>
          <p:cNvPr id="3" name="Subtitle 2"/>
          <p:cNvSpPr>
            <a:spLocks noGrp="1"/>
          </p:cNvSpPr>
          <p:nvPr>
            <p:ph type="subTitle" idx="1"/>
          </p:nvPr>
        </p:nvSpPr>
        <p:spPr/>
        <p:txBody>
          <a:bodyPr/>
          <a:lstStyle/>
          <a:p>
            <a:endParaRPr lang="en-US"/>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169894" y="-969818"/>
            <a:ext cx="11609294" cy="8970818"/>
          </a:xfrm>
          <a:prstGeom prst="rect">
            <a:avLst/>
          </a:prstGeom>
        </p:spPr>
      </p:pic>
    </p:spTree>
    <p:extLst>
      <p:ext uri="{BB962C8B-B14F-4D97-AF65-F5344CB8AC3E}">
        <p14:creationId xmlns:p14="http://schemas.microsoft.com/office/powerpoint/2010/main" val="328375550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685800"/>
            <a:ext cx="8737600" cy="4926014"/>
          </a:xfrm>
        </p:spPr>
        <p:txBody>
          <a:bodyPr>
            <a:normAutofit fontScale="25000" lnSpcReduction="20000"/>
          </a:bodyPr>
          <a:lstStyle/>
          <a:p>
            <a:pPr marL="0" indent="0" algn="ctr">
              <a:buNone/>
            </a:pPr>
            <a:r>
              <a:rPr lang="en-US" sz="9600" b="1" dirty="0"/>
              <a:t>WRITTEN INSTRUCTIONS</a:t>
            </a:r>
          </a:p>
          <a:p>
            <a:pPr marL="0" indent="0" algn="ctr">
              <a:buNone/>
            </a:pPr>
            <a:r>
              <a:rPr lang="en-US" sz="9600" b="1" dirty="0" smtClean="0"/>
              <a:t>2015 ACA Day 2</a:t>
            </a:r>
          </a:p>
          <a:p>
            <a:pPr marL="0" indent="0" algn="ctr">
              <a:buNone/>
            </a:pPr>
            <a:endParaRPr lang="en-US" sz="9600" b="1" dirty="0"/>
          </a:p>
          <a:p>
            <a:pPr marL="0" indent="0" algn="ctr">
              <a:buNone/>
            </a:pPr>
            <a:r>
              <a:rPr lang="en-US" sz="5100" b="1" dirty="0"/>
              <a:t> </a:t>
            </a:r>
          </a:p>
          <a:p>
            <a:r>
              <a:rPr lang="en-US" sz="7200" b="1" dirty="0" smtClean="0">
                <a:latin typeface="Arial Black" pitchFamily="34" charset="0"/>
              </a:rPr>
              <a:t>ACCOUNT </a:t>
            </a:r>
            <a:r>
              <a:rPr lang="en-US" sz="7200" b="1" dirty="0">
                <a:latin typeface="Arial Black" pitchFamily="34" charset="0"/>
              </a:rPr>
              <a:t>FOR ALL MISSING </a:t>
            </a:r>
            <a:r>
              <a:rPr lang="en-US" sz="7200" b="1" dirty="0" smtClean="0">
                <a:latin typeface="Arial Black" pitchFamily="34" charset="0"/>
              </a:rPr>
              <a:t>MINERS</a:t>
            </a:r>
          </a:p>
          <a:p>
            <a:endParaRPr lang="en-US" sz="7200" b="1" dirty="0">
              <a:latin typeface="Arial Black" pitchFamily="34" charset="0"/>
            </a:endParaRPr>
          </a:p>
          <a:p>
            <a:pPr lvl="0"/>
            <a:r>
              <a:rPr lang="en-US" sz="7200" b="1" dirty="0">
                <a:latin typeface="Arial Black" pitchFamily="34" charset="0"/>
              </a:rPr>
              <a:t>BRING ALL SURVIVORS </a:t>
            </a:r>
            <a:r>
              <a:rPr lang="en-US" sz="7200" b="1" dirty="0" smtClean="0">
                <a:latin typeface="Arial Black" pitchFamily="34" charset="0"/>
              </a:rPr>
              <a:t>TO </a:t>
            </a:r>
            <a:r>
              <a:rPr lang="en-US" sz="7200" b="1" dirty="0">
                <a:latin typeface="Arial Black" pitchFamily="34" charset="0"/>
              </a:rPr>
              <a:t>THE </a:t>
            </a:r>
            <a:r>
              <a:rPr lang="en-US" sz="7200" b="1" dirty="0" smtClean="0">
                <a:latin typeface="Arial Black" pitchFamily="34" charset="0"/>
              </a:rPr>
              <a:t>SURFACE</a:t>
            </a:r>
          </a:p>
          <a:p>
            <a:pPr lvl="0"/>
            <a:endParaRPr lang="en-US" sz="7200" b="1" dirty="0">
              <a:latin typeface="Arial Black" pitchFamily="34" charset="0"/>
            </a:endParaRPr>
          </a:p>
          <a:p>
            <a:pPr lvl="0"/>
            <a:r>
              <a:rPr lang="en-US" sz="7200" b="1" dirty="0">
                <a:latin typeface="Arial Black" pitchFamily="34" charset="0"/>
              </a:rPr>
              <a:t>THE </a:t>
            </a:r>
            <a:r>
              <a:rPr lang="en-US" sz="7200" b="1" dirty="0" smtClean="0">
                <a:latin typeface="Arial Black" pitchFamily="34" charset="0"/>
              </a:rPr>
              <a:t>BLOWING FAN CAN BE STOPPED AND STARTED BY USING THE FAN SWITCH INSIDE THE CCA/BO STATION ON THE SURFACE</a:t>
            </a:r>
          </a:p>
          <a:p>
            <a:pPr marL="0" lvl="0" indent="0">
              <a:buNone/>
            </a:pPr>
            <a:endParaRPr lang="en-US" sz="7200" b="1" dirty="0" smtClean="0">
              <a:latin typeface="Arial Black" pitchFamily="34" charset="0"/>
            </a:endParaRPr>
          </a:p>
          <a:p>
            <a:pPr lvl="0"/>
            <a:r>
              <a:rPr lang="en-US" sz="7200" b="1" dirty="0" smtClean="0">
                <a:latin typeface="Arial Black" pitchFamily="34" charset="0"/>
              </a:rPr>
              <a:t>THE BLOWING FAN CANNOT BE REVERSED AND CANNOT BE STALLED WHILE IN OPERATION</a:t>
            </a:r>
          </a:p>
          <a:p>
            <a:pPr lvl="0"/>
            <a:endParaRPr lang="en-US" sz="7200" b="1" dirty="0">
              <a:latin typeface="Arial Black" pitchFamily="34" charset="0"/>
            </a:endParaRPr>
          </a:p>
          <a:p>
            <a:pPr lvl="0"/>
            <a:r>
              <a:rPr lang="en-US" sz="7200" b="1" dirty="0" smtClean="0">
                <a:latin typeface="Arial Black" pitchFamily="34" charset="0"/>
              </a:rPr>
              <a:t>YOUR TEAM WILL HAVE 80 MIN. TO COMPLETE THE PROBLEM</a:t>
            </a:r>
            <a:endParaRPr lang="en-US" sz="7200" b="1" dirty="0">
              <a:latin typeface="Arial Black" pitchFamily="34" charset="0"/>
            </a:endParaRPr>
          </a:p>
          <a:p>
            <a:pPr marL="0" indent="0">
              <a:buNone/>
            </a:pPr>
            <a:r>
              <a:rPr lang="en-US" sz="5500" b="1" dirty="0">
                <a:latin typeface="Arial Black" pitchFamily="34" charset="0"/>
              </a:rPr>
              <a:t> </a:t>
            </a:r>
          </a:p>
          <a:p>
            <a:pPr marL="0" indent="0">
              <a:buNone/>
            </a:pPr>
            <a:r>
              <a:rPr lang="en-US" sz="5500" b="1" dirty="0">
                <a:latin typeface="Arial Black" pitchFamily="34" charset="0"/>
              </a:rPr>
              <a:t>	</a:t>
            </a:r>
          </a:p>
          <a:p>
            <a:endParaRPr lang="en-US" dirty="0"/>
          </a:p>
        </p:txBody>
      </p:sp>
    </p:spTree>
    <p:extLst>
      <p:ext uri="{BB962C8B-B14F-4D97-AF65-F5344CB8AC3E}">
        <p14:creationId xmlns:p14="http://schemas.microsoft.com/office/powerpoint/2010/main" val="385492920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14917" y="-1219200"/>
            <a:ext cx="11758799" cy="9086345"/>
          </a:xfrm>
        </p:spPr>
      </p:pic>
    </p:spTree>
    <p:extLst>
      <p:ext uri="{BB962C8B-B14F-4D97-AF65-F5344CB8AC3E}">
        <p14:creationId xmlns:p14="http://schemas.microsoft.com/office/powerpoint/2010/main" val="21029263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smtClean="0"/>
              <a:t>Conscious Miner Statement</a:t>
            </a:r>
            <a:endParaRPr lang="en-US" b="1" dirty="0"/>
          </a:p>
        </p:txBody>
      </p:sp>
      <p:sp>
        <p:nvSpPr>
          <p:cNvPr id="3" name="Content Placeholder 2"/>
          <p:cNvSpPr>
            <a:spLocks noGrp="1"/>
          </p:cNvSpPr>
          <p:nvPr>
            <p:ph idx="1"/>
          </p:nvPr>
        </p:nvSpPr>
        <p:spPr/>
        <p:txBody>
          <a:bodyPr/>
          <a:lstStyle/>
          <a:p>
            <a:pPr marL="0" indent="0" algn="ctr">
              <a:buNone/>
            </a:pPr>
            <a:r>
              <a:rPr lang="en-US" dirty="0" smtClean="0"/>
              <a:t>Statement behind both barricades in second crosscut </a:t>
            </a:r>
          </a:p>
          <a:p>
            <a:pPr marL="0" indent="0">
              <a:buNone/>
            </a:pPr>
            <a:endParaRPr lang="en-US" dirty="0"/>
          </a:p>
          <a:p>
            <a:pPr marL="0" indent="0">
              <a:buNone/>
            </a:pPr>
            <a:endParaRPr lang="en-US" dirty="0" smtClean="0"/>
          </a:p>
          <a:p>
            <a:pPr marL="0" indent="0">
              <a:buNone/>
            </a:pPr>
            <a:r>
              <a:rPr lang="en-US" b="1" dirty="0" smtClean="0"/>
              <a:t>Help! I have a airtight barricade behind me ! </a:t>
            </a:r>
          </a:p>
          <a:p>
            <a:pPr marL="0" indent="0">
              <a:buNone/>
            </a:pPr>
            <a:endParaRPr lang="en-US" dirty="0"/>
          </a:p>
          <a:p>
            <a:pPr marL="0" indent="0">
              <a:buNone/>
            </a:pPr>
            <a:endParaRPr lang="en-US" dirty="0" smtClean="0"/>
          </a:p>
        </p:txBody>
      </p:sp>
    </p:spTree>
    <p:extLst>
      <p:ext uri="{BB962C8B-B14F-4D97-AF65-F5344CB8AC3E}">
        <p14:creationId xmlns:p14="http://schemas.microsoft.com/office/powerpoint/2010/main" val="249501729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326776" y="-990600"/>
            <a:ext cx="11537576" cy="8915400"/>
          </a:xfrm>
        </p:spPr>
      </p:pic>
    </p:spTree>
    <p:extLst>
      <p:ext uri="{BB962C8B-B14F-4D97-AF65-F5344CB8AC3E}">
        <p14:creationId xmlns:p14="http://schemas.microsoft.com/office/powerpoint/2010/main" val="3199979254"/>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5" name="Content Placeholder 4"/>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295400" y="-1007919"/>
            <a:ext cx="11658600" cy="9008919"/>
          </a:xfrm>
        </p:spPr>
      </p:pic>
    </p:spTree>
    <p:extLst>
      <p:ext uri="{BB962C8B-B14F-4D97-AF65-F5344CB8AC3E}">
        <p14:creationId xmlns:p14="http://schemas.microsoft.com/office/powerpoint/2010/main" val="2043224551"/>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585</TotalTime>
  <Words>365</Words>
  <Application>Microsoft Office PowerPoint</Application>
  <PresentationFormat>On-screen Show (4:3)</PresentationFormat>
  <Paragraphs>40</Paragraphs>
  <Slides>13</Slides>
  <Notes>0</Notes>
  <HiddenSlides>0</HiddenSlides>
  <MMClips>0</MMClips>
  <ScaleCrop>false</ScaleCrop>
  <HeadingPairs>
    <vt:vector size="4" baseType="variant">
      <vt:variant>
        <vt:lpstr>Theme</vt:lpstr>
      </vt:variant>
      <vt:variant>
        <vt:i4>1</vt:i4>
      </vt:variant>
      <vt:variant>
        <vt:lpstr>Slide Titles</vt:lpstr>
      </vt:variant>
      <vt:variant>
        <vt:i4>13</vt:i4>
      </vt:variant>
    </vt:vector>
  </HeadingPairs>
  <TitlesOfParts>
    <vt:vector size="14" baseType="lpstr">
      <vt:lpstr>Office Theme</vt:lpstr>
      <vt:lpstr>39th Annual</vt:lpstr>
      <vt:lpstr>PowerPoint Presentation</vt:lpstr>
      <vt:lpstr>PowerPoint Presentation</vt:lpstr>
      <vt:lpstr>PowerPoint Presentation</vt:lpstr>
      <vt:lpstr>PowerPoint Presentation</vt:lpstr>
      <vt:lpstr>PowerPoint Presentation</vt:lpstr>
      <vt:lpstr>Conscious Miner Statement</vt:lpstr>
      <vt:lpstr>PowerPoint Presentation</vt:lpstr>
      <vt:lpstr>PowerPoint Presentation</vt:lpstr>
      <vt:lpstr>PowerPoint Presentation</vt:lpstr>
      <vt:lpstr>PowerPoint Presentation</vt:lpstr>
      <vt:lpstr>PowerPoint Presentation</vt:lpstr>
      <vt:lpstr>Problem Keys</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Knott, Danny B (Madisonville)</dc:creator>
  <cp:lastModifiedBy>Knott, Danny B (Madisonville)</cp:lastModifiedBy>
  <cp:revision>45</cp:revision>
  <cp:lastPrinted>2013-07-17T18:00:49Z</cp:lastPrinted>
  <dcterms:created xsi:type="dcterms:W3CDTF">2013-07-15T17:08:10Z</dcterms:created>
  <dcterms:modified xsi:type="dcterms:W3CDTF">2015-04-16T16:24:15Z</dcterms:modified>
</cp:coreProperties>
</file>