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69" r:id="rId3"/>
    <p:sldId id="280" r:id="rId4"/>
    <p:sldId id="261" r:id="rId5"/>
    <p:sldId id="273" r:id="rId6"/>
    <p:sldId id="271" r:id="rId7"/>
    <p:sldId id="274" r:id="rId8"/>
    <p:sldId id="275" r:id="rId9"/>
    <p:sldId id="282" r:id="rId10"/>
    <p:sldId id="283" r:id="rId11"/>
    <p:sldId id="276" r:id="rId12"/>
    <p:sldId id="27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9" autoAdjust="0"/>
    <p:restoredTop sz="99122" autoAdjust="0"/>
  </p:normalViewPr>
  <p:slideViewPr>
    <p:cSldViewPr>
      <p:cViewPr>
        <p:scale>
          <a:sx n="142" d="100"/>
          <a:sy n="142" d="100"/>
        </p:scale>
        <p:origin x="-7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0"/>
            <a:ext cx="3038475" cy="465138"/>
          </a:xfrm>
          <a:prstGeom prst="rect">
            <a:avLst/>
          </a:prstGeom>
        </p:spPr>
        <p:txBody>
          <a:bodyPr vert="horz" lIns="91192" tIns="45596" rIns="91192" bIns="4559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7" y="0"/>
            <a:ext cx="3038475" cy="465138"/>
          </a:xfrm>
          <a:prstGeom prst="rect">
            <a:avLst/>
          </a:prstGeom>
        </p:spPr>
        <p:txBody>
          <a:bodyPr vert="horz" lIns="91192" tIns="45596" rIns="91192" bIns="45596" rtlCol="0"/>
          <a:lstStyle>
            <a:lvl1pPr algn="r">
              <a:defRPr sz="1200"/>
            </a:lvl1pPr>
          </a:lstStyle>
          <a:p>
            <a:fld id="{D4CDEA7D-445E-4216-BA8C-20A9ACA8DC13}" type="datetimeFigureOut">
              <a:rPr lang="en-US" smtClean="0"/>
              <a:t>5/29/2014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92" tIns="45596" rIns="91192" bIns="4559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81" y="4416433"/>
            <a:ext cx="5607051" cy="4183063"/>
          </a:xfrm>
          <a:prstGeom prst="rect">
            <a:avLst/>
          </a:prstGeom>
        </p:spPr>
        <p:txBody>
          <a:bodyPr vert="horz" lIns="91192" tIns="45596" rIns="91192" bIns="4559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" y="8829683"/>
            <a:ext cx="3038475" cy="465138"/>
          </a:xfrm>
          <a:prstGeom prst="rect">
            <a:avLst/>
          </a:prstGeom>
        </p:spPr>
        <p:txBody>
          <a:bodyPr vert="horz" lIns="91192" tIns="45596" rIns="91192" bIns="4559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7" y="8829683"/>
            <a:ext cx="3038475" cy="465138"/>
          </a:xfrm>
          <a:prstGeom prst="rect">
            <a:avLst/>
          </a:prstGeom>
        </p:spPr>
        <p:txBody>
          <a:bodyPr vert="horz" lIns="91192" tIns="45596" rIns="91192" bIns="45596" rtlCol="0" anchor="b"/>
          <a:lstStyle>
            <a:lvl1pPr algn="r">
              <a:defRPr sz="1200"/>
            </a:lvl1pPr>
          </a:lstStyle>
          <a:p>
            <a:fld id="{C52C750F-80DF-4E07-A4E6-34BA4C89E7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37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9D52-2508-43DE-8462-7E9B3D873205}" type="datetimeFigureOut">
              <a:rPr lang="en-US" smtClean="0"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CB8-88A9-4BBA-B64F-453F91E61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1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9D52-2508-43DE-8462-7E9B3D873205}" type="datetimeFigureOut">
              <a:rPr lang="en-US" smtClean="0"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CB8-88A9-4BBA-B64F-453F91E61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4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9D52-2508-43DE-8462-7E9B3D873205}" type="datetimeFigureOut">
              <a:rPr lang="en-US" smtClean="0"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CB8-88A9-4BBA-B64F-453F91E61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1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9D52-2508-43DE-8462-7E9B3D873205}" type="datetimeFigureOut">
              <a:rPr lang="en-US" smtClean="0"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CB8-88A9-4BBA-B64F-453F91E61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7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9D52-2508-43DE-8462-7E9B3D873205}" type="datetimeFigureOut">
              <a:rPr lang="en-US" smtClean="0"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CB8-88A9-4BBA-B64F-453F91E61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6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9D52-2508-43DE-8462-7E9B3D873205}" type="datetimeFigureOut">
              <a:rPr lang="en-US" smtClean="0"/>
              <a:t>5/29/2014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CB8-88A9-4BBA-B64F-453F91E61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6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9D52-2508-43DE-8462-7E9B3D873205}" type="datetimeFigureOut">
              <a:rPr lang="en-US" smtClean="0"/>
              <a:t>5/29/2014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CB8-88A9-4BBA-B64F-453F91E61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9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9D52-2508-43DE-8462-7E9B3D873205}" type="datetimeFigureOut">
              <a:rPr lang="en-US" smtClean="0"/>
              <a:t>5/29/2014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CB8-88A9-4BBA-B64F-453F91E61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6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9D52-2508-43DE-8462-7E9B3D873205}" type="datetimeFigureOut">
              <a:rPr lang="en-US" smtClean="0"/>
              <a:t>5/29/2014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CB8-88A9-4BBA-B64F-453F91E61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8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9D52-2508-43DE-8462-7E9B3D873205}" type="datetimeFigureOut">
              <a:rPr lang="en-US" smtClean="0"/>
              <a:t>5/29/2014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CB8-88A9-4BBA-B64F-453F91E61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35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9D52-2508-43DE-8462-7E9B3D873205}" type="datetimeFigureOut">
              <a:rPr lang="en-US" smtClean="0"/>
              <a:t>5/29/2014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CB8-88A9-4BBA-B64F-453F91E61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5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79D52-2508-43DE-8462-7E9B3D873205}" type="datetimeFigureOut">
              <a:rPr lang="en-US" smtClean="0"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C9CB8-88A9-4BBA-B64F-453F91E61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54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1580472" y="1654630"/>
            <a:ext cx="686740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 rot="5400000">
            <a:off x="1600622" y="2404027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 rot="5400000">
            <a:off x="3113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 rot="5400000">
            <a:off x="4637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 rot="5400000">
            <a:off x="6096000" y="2391531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 rot="5400000">
            <a:off x="1600622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 rot="5400000">
            <a:off x="312206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 rot="5400000">
            <a:off x="4637316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 rot="5400000">
            <a:off x="610411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9" name="Straight Connector 178"/>
          <p:cNvCxnSpPr/>
          <p:nvPr/>
        </p:nvCxnSpPr>
        <p:spPr>
          <a:xfrm>
            <a:off x="1621973" y="5486400"/>
            <a:ext cx="68144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7652658" y="2405744"/>
            <a:ext cx="783773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652657" y="3171552"/>
            <a:ext cx="7837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675112" y="3886200"/>
            <a:ext cx="76131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668125" y="4653658"/>
            <a:ext cx="7683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7665587" y="388620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7652657" y="2416630"/>
            <a:ext cx="1" cy="75492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8436431" y="165463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8436430" y="3171552"/>
            <a:ext cx="1" cy="7146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8436431" y="4648202"/>
            <a:ext cx="0" cy="838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Rectangle 233"/>
          <p:cNvSpPr/>
          <p:nvPr/>
        </p:nvSpPr>
        <p:spPr>
          <a:xfrm>
            <a:off x="1" y="304800"/>
            <a:ext cx="533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1" name="Straight Connector 240"/>
          <p:cNvCxnSpPr/>
          <p:nvPr/>
        </p:nvCxnSpPr>
        <p:spPr>
          <a:xfrm flipV="1">
            <a:off x="1580472" y="1219200"/>
            <a:ext cx="0" cy="435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1621973" y="5486400"/>
            <a:ext cx="0" cy="359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 flipV="1">
            <a:off x="849414" y="1219200"/>
            <a:ext cx="16246" cy="4626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130" idx="1"/>
          </p:cNvCxnSpPr>
          <p:nvPr/>
        </p:nvCxnSpPr>
        <p:spPr>
          <a:xfrm>
            <a:off x="1981622" y="1654630"/>
            <a:ext cx="0" cy="74939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81622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0" idx="3"/>
          </p:cNvCxnSpPr>
          <p:nvPr/>
        </p:nvCxnSpPr>
        <p:spPr>
          <a:xfrm>
            <a:off x="1981622" y="4691746"/>
            <a:ext cx="0" cy="79465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5400000">
            <a:off x="8132917" y="3283182"/>
            <a:ext cx="175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2014 SOUTHEAST REGION</a:t>
            </a:r>
            <a:endParaRPr lang="en-US" sz="800" b="1" dirty="0"/>
          </a:p>
        </p:txBody>
      </p:sp>
      <p:sp>
        <p:nvSpPr>
          <p:cNvPr id="43" name="TextBox 42"/>
          <p:cNvSpPr txBox="1"/>
          <p:nvPr/>
        </p:nvSpPr>
        <p:spPr>
          <a:xfrm rot="5400000">
            <a:off x="-283492" y="3537464"/>
            <a:ext cx="1100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FAB MAP</a:t>
            </a:r>
            <a:endParaRPr lang="en-US" sz="1200" b="1" dirty="0"/>
          </a:p>
        </p:txBody>
      </p:sp>
      <p:sp>
        <p:nvSpPr>
          <p:cNvPr id="44" name="TextBox 43"/>
          <p:cNvSpPr txBox="1"/>
          <p:nvPr/>
        </p:nvSpPr>
        <p:spPr>
          <a:xfrm rot="5400000">
            <a:off x="1248307" y="2614645"/>
            <a:ext cx="446311" cy="2462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00" b="1" dirty="0" smtClean="0"/>
              <a:t>   FRESH AIR BASE</a:t>
            </a:r>
            <a:endParaRPr lang="en-US" sz="300" b="1" dirty="0"/>
          </a:p>
        </p:txBody>
      </p:sp>
      <p:sp>
        <p:nvSpPr>
          <p:cNvPr id="52" name="Oval 51"/>
          <p:cNvSpPr/>
          <p:nvPr/>
        </p:nvSpPr>
        <p:spPr>
          <a:xfrm flipH="1">
            <a:off x="1436572" y="400414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1307244" y="4026323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484208" y="418690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547186" y="420655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436008" y="418690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501068" y="437829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219200" y="1844123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215189" y="3327148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215189" y="4849586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057400" y="3163863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rot="5400000">
            <a:off x="1784866" y="3607751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 rot="5400000">
            <a:off x="1503705" y="4121916"/>
            <a:ext cx="6858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20 POST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82717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1580472" y="1654630"/>
            <a:ext cx="686740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 rot="5400000">
            <a:off x="1600622" y="2404027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 rot="5400000">
            <a:off x="3113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 rot="5400000">
            <a:off x="4637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 rot="5400000">
            <a:off x="6096000" y="2391531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 rot="5400000">
            <a:off x="1600622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 rot="5400000">
            <a:off x="312206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 rot="5400000">
            <a:off x="4637316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 rot="5400000">
            <a:off x="610411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9" name="Straight Connector 178"/>
          <p:cNvCxnSpPr/>
          <p:nvPr/>
        </p:nvCxnSpPr>
        <p:spPr>
          <a:xfrm>
            <a:off x="1621973" y="5486400"/>
            <a:ext cx="68144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7652657" y="2405744"/>
            <a:ext cx="783774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652657" y="3171552"/>
            <a:ext cx="7837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675112" y="3886200"/>
            <a:ext cx="76131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668125" y="4653658"/>
            <a:ext cx="7683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7665587" y="388620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7652657" y="2404027"/>
            <a:ext cx="1" cy="7675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8436431" y="165463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8436430" y="3171552"/>
            <a:ext cx="1" cy="7146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8436431" y="4648202"/>
            <a:ext cx="0" cy="838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Rectangle 233"/>
          <p:cNvSpPr/>
          <p:nvPr/>
        </p:nvSpPr>
        <p:spPr>
          <a:xfrm>
            <a:off x="1" y="304800"/>
            <a:ext cx="533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1" name="Straight Connector 240"/>
          <p:cNvCxnSpPr/>
          <p:nvPr/>
        </p:nvCxnSpPr>
        <p:spPr>
          <a:xfrm flipV="1">
            <a:off x="1580472" y="1219200"/>
            <a:ext cx="0" cy="435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1621973" y="5486400"/>
            <a:ext cx="0" cy="359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V="1">
            <a:off x="849413" y="1219200"/>
            <a:ext cx="0" cy="4626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130" idx="1"/>
          </p:cNvCxnSpPr>
          <p:nvPr/>
        </p:nvCxnSpPr>
        <p:spPr>
          <a:xfrm>
            <a:off x="1981622" y="1664905"/>
            <a:ext cx="0" cy="73912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81622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0" idx="3"/>
          </p:cNvCxnSpPr>
          <p:nvPr/>
        </p:nvCxnSpPr>
        <p:spPr>
          <a:xfrm>
            <a:off x="1981622" y="4691746"/>
            <a:ext cx="0" cy="79465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5400000">
            <a:off x="8132917" y="3283182"/>
            <a:ext cx="175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2014 SOUTHEAST REGION</a:t>
            </a:r>
            <a:endParaRPr lang="en-US" sz="800" b="1" dirty="0"/>
          </a:p>
        </p:txBody>
      </p:sp>
      <p:sp>
        <p:nvSpPr>
          <p:cNvPr id="43" name="TextBox 42"/>
          <p:cNvSpPr txBox="1"/>
          <p:nvPr/>
        </p:nvSpPr>
        <p:spPr>
          <a:xfrm rot="5400000">
            <a:off x="-913615" y="4167586"/>
            <a:ext cx="2360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#1 JUDGE </a:t>
            </a:r>
            <a:r>
              <a:rPr lang="en-US" sz="1200" b="1" dirty="0" smtClean="0"/>
              <a:t>VENTILATION MAP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 rot="5400000">
            <a:off x="1248307" y="2614645"/>
            <a:ext cx="446311" cy="2462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00" b="1" dirty="0" smtClean="0"/>
              <a:t>   FRESH AIR BASE</a:t>
            </a:r>
            <a:endParaRPr lang="en-US" sz="300" b="1" dirty="0"/>
          </a:p>
        </p:txBody>
      </p:sp>
      <p:sp>
        <p:nvSpPr>
          <p:cNvPr id="52" name="Oval 51"/>
          <p:cNvSpPr/>
          <p:nvPr/>
        </p:nvSpPr>
        <p:spPr>
          <a:xfrm flipH="1">
            <a:off x="1436572" y="400414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1317064" y="4029761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484208" y="418690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547186" y="420655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436008" y="418690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501068" y="437829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219200" y="1844123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215189" y="3327148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215189" y="4849586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5400000">
            <a:off x="1784866" y="3607751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1503705" y="4121916"/>
            <a:ext cx="6858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20 POST</a:t>
            </a:r>
            <a:endParaRPr lang="en-US" sz="500" b="1" dirty="0"/>
          </a:p>
        </p:txBody>
      </p:sp>
      <p:sp>
        <p:nvSpPr>
          <p:cNvPr id="61" name="TextBox 60"/>
          <p:cNvSpPr txBox="1"/>
          <p:nvPr/>
        </p:nvSpPr>
        <p:spPr>
          <a:xfrm rot="5400000">
            <a:off x="2137475" y="4552335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2036629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5400000">
            <a:off x="1908942" y="4438441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2339501" y="3164354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367448" y="3153687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5400000">
            <a:off x="1966653" y="3460225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2359574" y="3959008"/>
            <a:ext cx="76825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>
            <a:off x="2730502" y="3535173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433050" y="3919535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sp>
        <p:nvSpPr>
          <p:cNvPr id="74" name="TextBox 73"/>
          <p:cNvSpPr txBox="1"/>
          <p:nvPr/>
        </p:nvSpPr>
        <p:spPr>
          <a:xfrm rot="10800000">
            <a:off x="2423319" y="296091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2375143" y="3153687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2375143" y="3124887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 rot="16200000">
            <a:off x="3599594" y="1892786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80" name="Straight Connector 79"/>
          <p:cNvCxnSpPr/>
          <p:nvPr/>
        </p:nvCxnSpPr>
        <p:spPr>
          <a:xfrm rot="5400000" flipH="1">
            <a:off x="3488368" y="2047962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>
            <a:off x="3511384" y="2041812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124709" y="1648184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155659" y="1645274"/>
            <a:ext cx="0" cy="76844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 rot="5400000">
            <a:off x="2747169" y="193552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sp>
        <p:nvSpPr>
          <p:cNvPr id="88" name="TextBox 87"/>
          <p:cNvSpPr txBox="1"/>
          <p:nvPr/>
        </p:nvSpPr>
        <p:spPr>
          <a:xfrm rot="16200000">
            <a:off x="2867446" y="339289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89" name="Straight Connector 88"/>
          <p:cNvCxnSpPr/>
          <p:nvPr/>
        </p:nvCxnSpPr>
        <p:spPr>
          <a:xfrm rot="5400000" flipH="1">
            <a:off x="2756220" y="3548075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143169" y="3177992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3505200" y="317492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5400000">
            <a:off x="3342199" y="339933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sp>
        <p:nvSpPr>
          <p:cNvPr id="97" name="TextBox 96"/>
          <p:cNvSpPr txBox="1"/>
          <p:nvPr/>
        </p:nvSpPr>
        <p:spPr>
          <a:xfrm rot="5400000">
            <a:off x="3179211" y="410286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OPEN</a:t>
            </a:r>
            <a:endParaRPr lang="en-US" sz="500" b="1" dirty="0"/>
          </a:p>
        </p:txBody>
      </p:sp>
      <p:sp>
        <p:nvSpPr>
          <p:cNvPr id="98" name="TextBox 97"/>
          <p:cNvSpPr txBox="1"/>
          <p:nvPr/>
        </p:nvSpPr>
        <p:spPr>
          <a:xfrm rot="5400000">
            <a:off x="3457542" y="4102267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CLOSED</a:t>
            </a:r>
            <a:endParaRPr lang="en-US" sz="500" b="1" dirty="0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3781393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rot="5400000">
            <a:off x="3623477" y="340171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4953000" y="3178189"/>
            <a:ext cx="0" cy="4509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32" idx="0"/>
            <a:endCxn id="134" idx="2"/>
          </p:cNvCxnSpPr>
          <p:nvPr/>
        </p:nvCxnSpPr>
        <p:spPr>
          <a:xfrm>
            <a:off x="3875316" y="2786744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3866032" y="2732519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3875316" y="43434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3866032" y="4289175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5007029" y="3182317"/>
            <a:ext cx="0" cy="4468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10205013">
            <a:off x="4692246" y="3646676"/>
            <a:ext cx="194177" cy="88259"/>
          </a:xfrm>
          <a:custGeom>
            <a:avLst/>
            <a:gdLst>
              <a:gd name="connsiteX0" fmla="*/ 77856 w 194177"/>
              <a:gd name="connsiteY0" fmla="*/ 40582 h 88259"/>
              <a:gd name="connsiteX1" fmla="*/ 149293 w 194177"/>
              <a:gd name="connsiteY1" fmla="*/ 88207 h 88259"/>
              <a:gd name="connsiteX2" fmla="*/ 187393 w 194177"/>
              <a:gd name="connsiteY2" fmla="*/ 31057 h 88259"/>
              <a:gd name="connsiteX3" fmla="*/ 8800 w 194177"/>
              <a:gd name="connsiteY3" fmla="*/ 66775 h 88259"/>
              <a:gd name="connsiteX4" fmla="*/ 34993 w 194177"/>
              <a:gd name="connsiteY4" fmla="*/ 100 h 88259"/>
              <a:gd name="connsiteX5" fmla="*/ 77856 w 194177"/>
              <a:gd name="connsiteY5" fmla="*/ 40582 h 8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177" h="88259">
                <a:moveTo>
                  <a:pt x="77856" y="40582"/>
                </a:moveTo>
                <a:cubicBezTo>
                  <a:pt x="96906" y="55267"/>
                  <a:pt x="131037" y="89795"/>
                  <a:pt x="149293" y="88207"/>
                </a:cubicBezTo>
                <a:cubicBezTo>
                  <a:pt x="167549" y="86620"/>
                  <a:pt x="210809" y="34629"/>
                  <a:pt x="187393" y="31057"/>
                </a:cubicBezTo>
                <a:cubicBezTo>
                  <a:pt x="163978" y="27485"/>
                  <a:pt x="34200" y="71935"/>
                  <a:pt x="8800" y="66775"/>
                </a:cubicBezTo>
                <a:cubicBezTo>
                  <a:pt x="-16600" y="61616"/>
                  <a:pt x="19515" y="2084"/>
                  <a:pt x="34993" y="100"/>
                </a:cubicBezTo>
                <a:cubicBezTo>
                  <a:pt x="50471" y="-1884"/>
                  <a:pt x="58806" y="25897"/>
                  <a:pt x="77856" y="4058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 rot="49028">
            <a:off x="4666489" y="3584842"/>
            <a:ext cx="245096" cy="205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>
            <a:endCxn id="144" idx="0"/>
          </p:cNvCxnSpPr>
          <p:nvPr/>
        </p:nvCxnSpPr>
        <p:spPr>
          <a:xfrm flipV="1">
            <a:off x="4921665" y="3749286"/>
            <a:ext cx="477651" cy="9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endCxn id="246" idx="0"/>
          </p:cNvCxnSpPr>
          <p:nvPr/>
        </p:nvCxnSpPr>
        <p:spPr>
          <a:xfrm>
            <a:off x="4911573" y="3630474"/>
            <a:ext cx="5272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4965585" y="3752487"/>
            <a:ext cx="0" cy="1701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5007029" y="3750201"/>
            <a:ext cx="0" cy="1662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Arc 245"/>
          <p:cNvSpPr/>
          <p:nvPr/>
        </p:nvSpPr>
        <p:spPr>
          <a:xfrm>
            <a:off x="5257800" y="3630474"/>
            <a:ext cx="361950" cy="371514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Arc 143"/>
          <p:cNvSpPr/>
          <p:nvPr/>
        </p:nvSpPr>
        <p:spPr>
          <a:xfrm>
            <a:off x="5313591" y="3749286"/>
            <a:ext cx="171450" cy="162823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Connector 148"/>
          <p:cNvCxnSpPr>
            <a:stCxn id="144" idx="2"/>
          </p:cNvCxnSpPr>
          <p:nvPr/>
        </p:nvCxnSpPr>
        <p:spPr>
          <a:xfrm>
            <a:off x="5485041" y="3830698"/>
            <a:ext cx="0" cy="14543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619750" y="3816231"/>
            <a:ext cx="0" cy="14687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 rot="5400000">
            <a:off x="5446693" y="5187608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63" name="TextBox 262"/>
          <p:cNvSpPr txBox="1"/>
          <p:nvPr/>
        </p:nvSpPr>
        <p:spPr>
          <a:xfrm rot="5400000">
            <a:off x="5305142" y="5550249"/>
            <a:ext cx="5334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</a:t>
            </a:r>
          </a:p>
          <a:p>
            <a:r>
              <a:rPr lang="en-US" sz="500" b="1" dirty="0" smtClean="0"/>
              <a:t>VENT SHAFT</a:t>
            </a:r>
          </a:p>
          <a:p>
            <a:r>
              <a:rPr lang="en-US" sz="500" b="1" dirty="0" smtClean="0"/>
              <a:t>TO SURFACE</a:t>
            </a:r>
            <a:endParaRPr lang="en-US" sz="500" b="1" dirty="0"/>
          </a:p>
        </p:txBody>
      </p:sp>
      <p:sp>
        <p:nvSpPr>
          <p:cNvPr id="164" name="TextBox 163"/>
          <p:cNvSpPr txBox="1"/>
          <p:nvPr/>
        </p:nvSpPr>
        <p:spPr>
          <a:xfrm>
            <a:off x="4859432" y="3602886"/>
            <a:ext cx="77593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 VENT TUBING</a:t>
            </a:r>
            <a:endParaRPr lang="en-US" sz="500" b="1" dirty="0"/>
          </a:p>
        </p:txBody>
      </p:sp>
      <p:sp>
        <p:nvSpPr>
          <p:cNvPr id="169" name="Freeform 168"/>
          <p:cNvSpPr/>
          <p:nvPr/>
        </p:nvSpPr>
        <p:spPr>
          <a:xfrm>
            <a:off x="4712662" y="191164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Freeform 169"/>
          <p:cNvSpPr/>
          <p:nvPr/>
        </p:nvSpPr>
        <p:spPr>
          <a:xfrm>
            <a:off x="4925573" y="192014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Freeform 170"/>
          <p:cNvSpPr/>
          <p:nvPr/>
        </p:nvSpPr>
        <p:spPr>
          <a:xfrm>
            <a:off x="5166978" y="193036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2" name="Freeform 171"/>
          <p:cNvSpPr/>
          <p:nvPr/>
        </p:nvSpPr>
        <p:spPr>
          <a:xfrm>
            <a:off x="4008084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Freeform 172"/>
          <p:cNvSpPr/>
          <p:nvPr/>
        </p:nvSpPr>
        <p:spPr>
          <a:xfrm>
            <a:off x="4220995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Freeform 173"/>
          <p:cNvSpPr/>
          <p:nvPr/>
        </p:nvSpPr>
        <p:spPr>
          <a:xfrm>
            <a:off x="4462400" y="190500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Freeform 174"/>
          <p:cNvSpPr/>
          <p:nvPr/>
        </p:nvSpPr>
        <p:spPr>
          <a:xfrm>
            <a:off x="3334804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6" name="Freeform 175"/>
          <p:cNvSpPr/>
          <p:nvPr/>
        </p:nvSpPr>
        <p:spPr>
          <a:xfrm>
            <a:off x="3547715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Freeform 176"/>
          <p:cNvSpPr/>
          <p:nvPr/>
        </p:nvSpPr>
        <p:spPr>
          <a:xfrm>
            <a:off x="3789120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Freeform 177"/>
          <p:cNvSpPr/>
          <p:nvPr/>
        </p:nvSpPr>
        <p:spPr>
          <a:xfrm>
            <a:off x="2667000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Freeform 180"/>
          <p:cNvSpPr/>
          <p:nvPr/>
        </p:nvSpPr>
        <p:spPr>
          <a:xfrm>
            <a:off x="2879911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Freeform 181"/>
          <p:cNvSpPr/>
          <p:nvPr/>
        </p:nvSpPr>
        <p:spPr>
          <a:xfrm>
            <a:off x="3121316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Freeform 183"/>
          <p:cNvSpPr/>
          <p:nvPr/>
        </p:nvSpPr>
        <p:spPr>
          <a:xfrm>
            <a:off x="1977551" y="18841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Freeform 184"/>
          <p:cNvSpPr/>
          <p:nvPr/>
        </p:nvSpPr>
        <p:spPr>
          <a:xfrm>
            <a:off x="2190462" y="18926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Freeform 185"/>
          <p:cNvSpPr/>
          <p:nvPr/>
        </p:nvSpPr>
        <p:spPr>
          <a:xfrm>
            <a:off x="2431867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Freeform 186"/>
          <p:cNvSpPr/>
          <p:nvPr/>
        </p:nvSpPr>
        <p:spPr>
          <a:xfrm>
            <a:off x="4833207" y="490808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Freeform 187"/>
          <p:cNvSpPr/>
          <p:nvPr/>
        </p:nvSpPr>
        <p:spPr>
          <a:xfrm>
            <a:off x="5046118" y="491658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Freeform 188"/>
          <p:cNvSpPr/>
          <p:nvPr/>
        </p:nvSpPr>
        <p:spPr>
          <a:xfrm>
            <a:off x="5287523" y="492680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Freeform 189"/>
          <p:cNvSpPr/>
          <p:nvPr/>
        </p:nvSpPr>
        <p:spPr>
          <a:xfrm>
            <a:off x="4128629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Freeform 190"/>
          <p:cNvSpPr/>
          <p:nvPr/>
        </p:nvSpPr>
        <p:spPr>
          <a:xfrm>
            <a:off x="4341540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Freeform 191"/>
          <p:cNvSpPr/>
          <p:nvPr/>
        </p:nvSpPr>
        <p:spPr>
          <a:xfrm>
            <a:off x="4582945" y="490143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Freeform 192"/>
          <p:cNvSpPr/>
          <p:nvPr/>
        </p:nvSpPr>
        <p:spPr>
          <a:xfrm>
            <a:off x="3455349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Freeform 196"/>
          <p:cNvSpPr/>
          <p:nvPr/>
        </p:nvSpPr>
        <p:spPr>
          <a:xfrm>
            <a:off x="3668260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Freeform 198"/>
          <p:cNvSpPr/>
          <p:nvPr/>
        </p:nvSpPr>
        <p:spPr>
          <a:xfrm>
            <a:off x="3909665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Freeform 199"/>
          <p:cNvSpPr/>
          <p:nvPr/>
        </p:nvSpPr>
        <p:spPr>
          <a:xfrm>
            <a:off x="2787545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Freeform 203"/>
          <p:cNvSpPr/>
          <p:nvPr/>
        </p:nvSpPr>
        <p:spPr>
          <a:xfrm>
            <a:off x="3000456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Freeform 204"/>
          <p:cNvSpPr/>
          <p:nvPr/>
        </p:nvSpPr>
        <p:spPr>
          <a:xfrm>
            <a:off x="3241861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Freeform 205"/>
          <p:cNvSpPr/>
          <p:nvPr/>
        </p:nvSpPr>
        <p:spPr>
          <a:xfrm>
            <a:off x="2098096" y="488061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Freeform 206"/>
          <p:cNvSpPr/>
          <p:nvPr/>
        </p:nvSpPr>
        <p:spPr>
          <a:xfrm>
            <a:off x="2311007" y="488911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Freeform 207"/>
          <p:cNvSpPr/>
          <p:nvPr/>
        </p:nvSpPr>
        <p:spPr>
          <a:xfrm>
            <a:off x="2552412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 rot="5400000">
            <a:off x="8244707" y="488666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13" name="Freeform 212"/>
          <p:cNvSpPr/>
          <p:nvPr/>
        </p:nvSpPr>
        <p:spPr>
          <a:xfrm>
            <a:off x="7530386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Freeform 215"/>
          <p:cNvSpPr/>
          <p:nvPr/>
        </p:nvSpPr>
        <p:spPr>
          <a:xfrm>
            <a:off x="6857106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Freeform 216"/>
          <p:cNvSpPr/>
          <p:nvPr/>
        </p:nvSpPr>
        <p:spPr>
          <a:xfrm>
            <a:off x="7070017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Freeform 217"/>
          <p:cNvSpPr/>
          <p:nvPr/>
        </p:nvSpPr>
        <p:spPr>
          <a:xfrm>
            <a:off x="7311422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Freeform 218"/>
          <p:cNvSpPr/>
          <p:nvPr/>
        </p:nvSpPr>
        <p:spPr>
          <a:xfrm>
            <a:off x="6189302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Freeform 219"/>
          <p:cNvSpPr/>
          <p:nvPr/>
        </p:nvSpPr>
        <p:spPr>
          <a:xfrm>
            <a:off x="6402213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Freeform 220"/>
          <p:cNvSpPr/>
          <p:nvPr/>
        </p:nvSpPr>
        <p:spPr>
          <a:xfrm>
            <a:off x="6643618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Freeform 221"/>
          <p:cNvSpPr/>
          <p:nvPr/>
        </p:nvSpPr>
        <p:spPr>
          <a:xfrm>
            <a:off x="5499853" y="493676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3" name="Freeform 222"/>
          <p:cNvSpPr/>
          <p:nvPr/>
        </p:nvSpPr>
        <p:spPr>
          <a:xfrm>
            <a:off x="5712764" y="494526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Freeform 271"/>
          <p:cNvSpPr/>
          <p:nvPr/>
        </p:nvSpPr>
        <p:spPr>
          <a:xfrm>
            <a:off x="5954169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TextBox 272"/>
          <p:cNvSpPr txBox="1"/>
          <p:nvPr/>
        </p:nvSpPr>
        <p:spPr>
          <a:xfrm rot="5400000">
            <a:off x="8244707" y="333487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5" name="TextBox 274"/>
          <p:cNvSpPr txBox="1"/>
          <p:nvPr/>
        </p:nvSpPr>
        <p:spPr>
          <a:xfrm rot="5400000">
            <a:off x="8239531" y="181333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6" name="Freeform 275"/>
          <p:cNvSpPr/>
          <p:nvPr/>
        </p:nvSpPr>
        <p:spPr>
          <a:xfrm>
            <a:off x="6537644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Freeform 276"/>
          <p:cNvSpPr/>
          <p:nvPr/>
        </p:nvSpPr>
        <p:spPr>
          <a:xfrm>
            <a:off x="6750555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Freeform 277"/>
          <p:cNvSpPr/>
          <p:nvPr/>
        </p:nvSpPr>
        <p:spPr>
          <a:xfrm>
            <a:off x="5869840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Freeform 278"/>
          <p:cNvSpPr/>
          <p:nvPr/>
        </p:nvSpPr>
        <p:spPr>
          <a:xfrm>
            <a:off x="6082751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Freeform 279"/>
          <p:cNvSpPr/>
          <p:nvPr/>
        </p:nvSpPr>
        <p:spPr>
          <a:xfrm>
            <a:off x="6324156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Freeform 280"/>
          <p:cNvSpPr/>
          <p:nvPr/>
        </p:nvSpPr>
        <p:spPr>
          <a:xfrm>
            <a:off x="5393302" y="194202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2" name="Freeform 281"/>
          <p:cNvSpPr/>
          <p:nvPr/>
        </p:nvSpPr>
        <p:spPr>
          <a:xfrm>
            <a:off x="5634707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Freeform 282"/>
          <p:cNvSpPr/>
          <p:nvPr/>
        </p:nvSpPr>
        <p:spPr>
          <a:xfrm>
            <a:off x="7711889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Freeform 283"/>
          <p:cNvSpPr/>
          <p:nvPr/>
        </p:nvSpPr>
        <p:spPr>
          <a:xfrm>
            <a:off x="7924800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5" name="Freeform 284"/>
          <p:cNvSpPr/>
          <p:nvPr/>
        </p:nvSpPr>
        <p:spPr>
          <a:xfrm>
            <a:off x="7044085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Freeform 285"/>
          <p:cNvSpPr/>
          <p:nvPr/>
        </p:nvSpPr>
        <p:spPr>
          <a:xfrm>
            <a:off x="7256996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Freeform 286"/>
          <p:cNvSpPr/>
          <p:nvPr/>
        </p:nvSpPr>
        <p:spPr>
          <a:xfrm>
            <a:off x="7498401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Freeform 287"/>
          <p:cNvSpPr/>
          <p:nvPr/>
        </p:nvSpPr>
        <p:spPr>
          <a:xfrm>
            <a:off x="6567547" y="343048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Freeform 288"/>
          <p:cNvSpPr/>
          <p:nvPr/>
        </p:nvSpPr>
        <p:spPr>
          <a:xfrm>
            <a:off x="6808952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Freeform 289"/>
          <p:cNvSpPr/>
          <p:nvPr/>
        </p:nvSpPr>
        <p:spPr>
          <a:xfrm>
            <a:off x="6180399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Freeform 290"/>
          <p:cNvSpPr/>
          <p:nvPr/>
        </p:nvSpPr>
        <p:spPr>
          <a:xfrm>
            <a:off x="6393310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Freeform 291"/>
          <p:cNvSpPr/>
          <p:nvPr/>
        </p:nvSpPr>
        <p:spPr>
          <a:xfrm>
            <a:off x="5512595" y="342444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3" name="Freeform 292"/>
          <p:cNvSpPr/>
          <p:nvPr/>
        </p:nvSpPr>
        <p:spPr>
          <a:xfrm>
            <a:off x="5725506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4" name="Freeform 293"/>
          <p:cNvSpPr/>
          <p:nvPr/>
        </p:nvSpPr>
        <p:spPr>
          <a:xfrm>
            <a:off x="5966911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5" name="Freeform 294"/>
          <p:cNvSpPr/>
          <p:nvPr/>
        </p:nvSpPr>
        <p:spPr>
          <a:xfrm>
            <a:off x="5036057" y="34166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Freeform 295"/>
          <p:cNvSpPr/>
          <p:nvPr/>
        </p:nvSpPr>
        <p:spPr>
          <a:xfrm>
            <a:off x="5277462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Freeform 296"/>
          <p:cNvSpPr/>
          <p:nvPr/>
        </p:nvSpPr>
        <p:spPr>
          <a:xfrm>
            <a:off x="7019150" y="196135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Freeform 297"/>
          <p:cNvSpPr/>
          <p:nvPr/>
        </p:nvSpPr>
        <p:spPr>
          <a:xfrm>
            <a:off x="7246856" y="197071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9" name="Straight Connector 298"/>
          <p:cNvCxnSpPr/>
          <p:nvPr/>
        </p:nvCxnSpPr>
        <p:spPr>
          <a:xfrm>
            <a:off x="8105775" y="4660107"/>
            <a:ext cx="0" cy="8262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 rot="5400000">
            <a:off x="7942774" y="4925696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301" name="TextBox 300"/>
          <p:cNvSpPr txBox="1"/>
          <p:nvPr/>
        </p:nvSpPr>
        <p:spPr>
          <a:xfrm rot="5400000">
            <a:off x="7560626" y="4404290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16.5%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1300 ppm 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7822403" y="4931192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Oval 302"/>
          <p:cNvSpPr/>
          <p:nvPr/>
        </p:nvSpPr>
        <p:spPr>
          <a:xfrm>
            <a:off x="7844002" y="4960213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4" name="Straight Arrow Connector 303"/>
          <p:cNvCxnSpPr/>
          <p:nvPr/>
        </p:nvCxnSpPr>
        <p:spPr>
          <a:xfrm>
            <a:off x="7881498" y="4598439"/>
            <a:ext cx="0" cy="27040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741140" y="3221012"/>
            <a:ext cx="488460" cy="169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TextBox 304"/>
          <p:cNvSpPr txBox="1"/>
          <p:nvPr/>
        </p:nvSpPr>
        <p:spPr>
          <a:xfrm rot="5400000">
            <a:off x="7642285" y="2830013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POWDER TRUCK</a:t>
            </a:r>
            <a:endParaRPr lang="en-US" sz="500" b="1" dirty="0"/>
          </a:p>
        </p:txBody>
      </p:sp>
      <p:sp>
        <p:nvSpPr>
          <p:cNvPr id="306" name="TextBox 305"/>
          <p:cNvSpPr txBox="1"/>
          <p:nvPr/>
        </p:nvSpPr>
        <p:spPr>
          <a:xfrm rot="5400000">
            <a:off x="8178164" y="3505344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LOADED FACE</a:t>
            </a:r>
            <a:endParaRPr lang="en-US" sz="500" b="1" dirty="0"/>
          </a:p>
        </p:txBody>
      </p:sp>
      <p:sp>
        <p:nvSpPr>
          <p:cNvPr id="307" name="TextBox 306"/>
          <p:cNvSpPr txBox="1"/>
          <p:nvPr/>
        </p:nvSpPr>
        <p:spPr>
          <a:xfrm rot="5400000">
            <a:off x="8291779" y="1974863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8" name="TextBox 307"/>
          <p:cNvSpPr txBox="1"/>
          <p:nvPr/>
        </p:nvSpPr>
        <p:spPr>
          <a:xfrm rot="5400000">
            <a:off x="8315454" y="5025350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9" name="Oval 308"/>
          <p:cNvSpPr/>
          <p:nvPr/>
        </p:nvSpPr>
        <p:spPr>
          <a:xfrm>
            <a:off x="8199121" y="5111041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0" name="Straight Connector 309"/>
          <p:cNvCxnSpPr>
            <a:stCxn id="309" idx="4"/>
          </p:cNvCxnSpPr>
          <p:nvPr/>
        </p:nvCxnSpPr>
        <p:spPr>
          <a:xfrm>
            <a:off x="8229601" y="5187241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8229600" y="5317834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8166045" y="5234593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 flipH="1">
            <a:off x="8189730" y="5317834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 rot="5400000">
            <a:off x="8003347" y="1697760"/>
            <a:ext cx="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 rot="5400000" flipH="1">
            <a:off x="7867951" y="1682520"/>
            <a:ext cx="3048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 rot="5400000">
            <a:off x="7853012" y="1725895"/>
            <a:ext cx="60356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" name="Oval 316"/>
          <p:cNvSpPr/>
          <p:nvPr/>
        </p:nvSpPr>
        <p:spPr>
          <a:xfrm rot="5400000">
            <a:off x="8069988" y="1721265"/>
            <a:ext cx="60959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Rectangle 317"/>
          <p:cNvSpPr/>
          <p:nvPr/>
        </p:nvSpPr>
        <p:spPr>
          <a:xfrm>
            <a:off x="7623302" y="1916769"/>
            <a:ext cx="488460" cy="169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/>
          <p:cNvSpPr txBox="1"/>
          <p:nvPr/>
        </p:nvSpPr>
        <p:spPr>
          <a:xfrm rot="5400000">
            <a:off x="7572924" y="2178849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LHD</a:t>
            </a:r>
          </a:p>
          <a:p>
            <a:r>
              <a:rPr lang="en-US" sz="500" b="1" dirty="0" smtClean="0"/>
              <a:t>OBSTICLE</a:t>
            </a:r>
          </a:p>
          <a:p>
            <a:r>
              <a:rPr lang="en-US" sz="500" b="1" dirty="0" smtClean="0"/>
              <a:t>FIRE</a:t>
            </a:r>
            <a:endParaRPr lang="en-US" sz="500" b="1" dirty="0"/>
          </a:p>
        </p:txBody>
      </p:sp>
      <p:sp>
        <p:nvSpPr>
          <p:cNvPr id="76" name="Isosceles Triangle 75"/>
          <p:cNvSpPr/>
          <p:nvPr/>
        </p:nvSpPr>
        <p:spPr>
          <a:xfrm rot="5400000">
            <a:off x="7856800" y="1943592"/>
            <a:ext cx="84638" cy="10553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0" name="Straight Connector 319"/>
          <p:cNvCxnSpPr/>
          <p:nvPr/>
        </p:nvCxnSpPr>
        <p:spPr>
          <a:xfrm>
            <a:off x="7341414" y="1868312"/>
            <a:ext cx="4309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7772400" y="1656357"/>
            <a:ext cx="0" cy="222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 flipV="1">
            <a:off x="7735192" y="1648184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 flipV="1">
            <a:off x="7333979" y="1844123"/>
            <a:ext cx="401213" cy="1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" name="TextBox 325"/>
          <p:cNvSpPr txBox="1"/>
          <p:nvPr/>
        </p:nvSpPr>
        <p:spPr>
          <a:xfrm rot="5400000">
            <a:off x="7452904" y="2529234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16.5%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2000 ppm </a:t>
            </a:r>
          </a:p>
        </p:txBody>
      </p:sp>
      <p:sp>
        <p:nvSpPr>
          <p:cNvPr id="327" name="Rectangle 326"/>
          <p:cNvSpPr/>
          <p:nvPr/>
        </p:nvSpPr>
        <p:spPr>
          <a:xfrm>
            <a:off x="7207233" y="2051089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8" name="Oval 327"/>
          <p:cNvSpPr/>
          <p:nvPr/>
        </p:nvSpPr>
        <p:spPr>
          <a:xfrm>
            <a:off x="7228832" y="2080110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9" name="Straight Arrow Connector 328"/>
          <p:cNvCxnSpPr/>
          <p:nvPr/>
        </p:nvCxnSpPr>
        <p:spPr>
          <a:xfrm flipH="1" flipV="1">
            <a:off x="7324004" y="2178386"/>
            <a:ext cx="341583" cy="2600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>
            <a:off x="7333979" y="1664905"/>
            <a:ext cx="0" cy="2136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flipV="1">
            <a:off x="7357435" y="1652138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 rot="5400000">
            <a:off x="2814726" y="250928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33" name="Straight Connector 332"/>
          <p:cNvCxnSpPr/>
          <p:nvPr/>
        </p:nvCxnSpPr>
        <p:spPr>
          <a:xfrm>
            <a:off x="2991690" y="266986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H="1">
            <a:off x="3054668" y="268951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943490" y="26698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008550" y="286126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962871" y="270182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H="1">
            <a:off x="3025849" y="272147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2914671" y="27018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2979731" y="289321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4" name="Oval 343"/>
          <p:cNvSpPr/>
          <p:nvPr/>
        </p:nvSpPr>
        <p:spPr>
          <a:xfrm flipH="1">
            <a:off x="2925885" y="2324826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Oval 348"/>
          <p:cNvSpPr/>
          <p:nvPr/>
        </p:nvSpPr>
        <p:spPr>
          <a:xfrm flipH="1">
            <a:off x="2942248" y="2492513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TextBox 349"/>
          <p:cNvSpPr txBox="1"/>
          <p:nvPr/>
        </p:nvSpPr>
        <p:spPr>
          <a:xfrm rot="5400000">
            <a:off x="2854993" y="229714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51" name="TextBox 350"/>
          <p:cNvSpPr txBox="1"/>
          <p:nvPr/>
        </p:nvSpPr>
        <p:spPr>
          <a:xfrm rot="5400000">
            <a:off x="2424153" y="1412543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17.1%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250 ppm </a:t>
            </a:r>
          </a:p>
        </p:txBody>
      </p:sp>
      <p:sp>
        <p:nvSpPr>
          <p:cNvPr id="352" name="Rectangle 351"/>
          <p:cNvSpPr/>
          <p:nvPr/>
        </p:nvSpPr>
        <p:spPr>
          <a:xfrm>
            <a:off x="2690790" y="2067063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3" name="Oval 352"/>
          <p:cNvSpPr/>
          <p:nvPr/>
        </p:nvSpPr>
        <p:spPr>
          <a:xfrm>
            <a:off x="2712389" y="2096084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4" name="Straight Arrow Connector 353"/>
          <p:cNvCxnSpPr/>
          <p:nvPr/>
        </p:nvCxnSpPr>
        <p:spPr>
          <a:xfrm>
            <a:off x="2730502" y="1645274"/>
            <a:ext cx="13069" cy="3965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xtBox 354"/>
          <p:cNvSpPr txBox="1"/>
          <p:nvPr/>
        </p:nvSpPr>
        <p:spPr>
          <a:xfrm rot="5400000">
            <a:off x="2956418" y="4312412"/>
            <a:ext cx="18076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X</a:t>
            </a:r>
            <a:endParaRPr lang="en-US" sz="500" b="1" dirty="0"/>
          </a:p>
        </p:txBody>
      </p:sp>
      <p:sp>
        <p:nvSpPr>
          <p:cNvPr id="356" name="TextBox 355"/>
          <p:cNvSpPr txBox="1"/>
          <p:nvPr/>
        </p:nvSpPr>
        <p:spPr>
          <a:xfrm rot="5400000">
            <a:off x="2874103" y="4373042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GAS TEST STATION</a:t>
            </a:r>
            <a:endParaRPr lang="en-US" sz="500" b="1" dirty="0"/>
          </a:p>
        </p:txBody>
      </p:sp>
      <p:sp>
        <p:nvSpPr>
          <p:cNvPr id="357" name="TextBox 356"/>
          <p:cNvSpPr txBox="1"/>
          <p:nvPr/>
        </p:nvSpPr>
        <p:spPr>
          <a:xfrm rot="5400000">
            <a:off x="2511993" y="5608976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17.1%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500 ppm </a:t>
            </a:r>
          </a:p>
        </p:txBody>
      </p:sp>
      <p:sp>
        <p:nvSpPr>
          <p:cNvPr id="358" name="Rectangle 357"/>
          <p:cNvSpPr/>
          <p:nvPr/>
        </p:nvSpPr>
        <p:spPr>
          <a:xfrm>
            <a:off x="2706928" y="4996591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9" name="Oval 358"/>
          <p:cNvSpPr/>
          <p:nvPr/>
        </p:nvSpPr>
        <p:spPr>
          <a:xfrm>
            <a:off x="2728527" y="5025612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0" name="Straight Arrow Connector 359"/>
          <p:cNvCxnSpPr/>
          <p:nvPr/>
        </p:nvCxnSpPr>
        <p:spPr>
          <a:xfrm flipH="1" flipV="1">
            <a:off x="2774556" y="5123888"/>
            <a:ext cx="12989" cy="36251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TextBox 360"/>
          <p:cNvSpPr txBox="1"/>
          <p:nvPr/>
        </p:nvSpPr>
        <p:spPr>
          <a:xfrm rot="5400000">
            <a:off x="3897586" y="272823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62" name="TextBox 361"/>
          <p:cNvSpPr txBox="1"/>
          <p:nvPr/>
        </p:nvSpPr>
        <p:spPr>
          <a:xfrm rot="5400000">
            <a:off x="3502502" y="2884569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363" name="Straight Connector 362"/>
          <p:cNvCxnSpPr/>
          <p:nvPr/>
        </p:nvCxnSpPr>
        <p:spPr>
          <a:xfrm>
            <a:off x="3652011" y="471877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flipH="1">
            <a:off x="3714989" y="473842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3603811" y="471877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3668871" y="49101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3623192" y="475073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 flipH="1">
            <a:off x="3686170" y="477038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3574992" y="475073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3640052" y="49421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2" name="TextBox 371"/>
          <p:cNvSpPr txBox="1"/>
          <p:nvPr/>
        </p:nvSpPr>
        <p:spPr>
          <a:xfrm rot="5400000">
            <a:off x="3265829" y="4716205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3" name="TextBox 372"/>
          <p:cNvSpPr txBox="1"/>
          <p:nvPr/>
        </p:nvSpPr>
        <p:spPr>
          <a:xfrm rot="5400000">
            <a:off x="3081277" y="4713698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4" name="Oval 373"/>
          <p:cNvSpPr/>
          <p:nvPr/>
        </p:nvSpPr>
        <p:spPr>
          <a:xfrm flipH="1">
            <a:off x="3210605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5" name="Oval 374"/>
          <p:cNvSpPr/>
          <p:nvPr/>
        </p:nvSpPr>
        <p:spPr>
          <a:xfrm flipH="1">
            <a:off x="3395157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6" name="Oval 375"/>
          <p:cNvSpPr/>
          <p:nvPr/>
        </p:nvSpPr>
        <p:spPr>
          <a:xfrm>
            <a:off x="4434800" y="2836696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7" name="Straight Connector 376"/>
          <p:cNvCxnSpPr>
            <a:stCxn id="376" idx="4"/>
          </p:cNvCxnSpPr>
          <p:nvPr/>
        </p:nvCxnSpPr>
        <p:spPr>
          <a:xfrm>
            <a:off x="4465280" y="2912896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>
            <a:off x="4465279" y="3043489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>
            <a:off x="4401724" y="2960248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/>
          <p:nvPr/>
        </p:nvCxnSpPr>
        <p:spPr>
          <a:xfrm flipH="1">
            <a:off x="4425409" y="3043489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1" name="TextBox 380"/>
          <p:cNvSpPr txBox="1"/>
          <p:nvPr/>
        </p:nvSpPr>
        <p:spPr>
          <a:xfrm rot="5400000">
            <a:off x="4524707" y="306904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10 POST</a:t>
            </a:r>
            <a:endParaRPr lang="en-US" sz="500" b="1" dirty="0"/>
          </a:p>
        </p:txBody>
      </p:sp>
      <p:sp>
        <p:nvSpPr>
          <p:cNvPr id="382" name="TextBox 381"/>
          <p:cNvSpPr txBox="1"/>
          <p:nvPr/>
        </p:nvSpPr>
        <p:spPr>
          <a:xfrm rot="5400000">
            <a:off x="4701191" y="3134883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383" name="TextBox 382"/>
          <p:cNvSpPr txBox="1"/>
          <p:nvPr/>
        </p:nvSpPr>
        <p:spPr>
          <a:xfrm rot="5400000">
            <a:off x="5333037" y="255697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84" name="Straight Connector 383"/>
          <p:cNvCxnSpPr/>
          <p:nvPr/>
        </p:nvCxnSpPr>
        <p:spPr>
          <a:xfrm>
            <a:off x="5510001" y="271755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 flipH="1">
            <a:off x="5572979" y="273720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>
            <a:off x="5461801" y="271755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5526861" y="290895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5481182" y="274951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 flipH="1">
            <a:off x="5544160" y="276916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5432982" y="274951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5498042" y="294090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2" name="TextBox 391"/>
          <p:cNvSpPr txBox="1"/>
          <p:nvPr/>
        </p:nvSpPr>
        <p:spPr>
          <a:xfrm rot="5400000">
            <a:off x="5373304" y="234483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93" name="Oval 392"/>
          <p:cNvSpPr/>
          <p:nvPr/>
        </p:nvSpPr>
        <p:spPr>
          <a:xfrm flipH="1">
            <a:off x="5461495" y="253942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4" name="Oval 393"/>
          <p:cNvSpPr/>
          <p:nvPr/>
        </p:nvSpPr>
        <p:spPr>
          <a:xfrm flipH="1">
            <a:off x="5439687" y="2375729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5" name="Freeform 394"/>
          <p:cNvSpPr/>
          <p:nvPr/>
        </p:nvSpPr>
        <p:spPr>
          <a:xfrm rot="5400000">
            <a:off x="5755252" y="365123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6" name="Freeform 395"/>
          <p:cNvSpPr/>
          <p:nvPr/>
        </p:nvSpPr>
        <p:spPr>
          <a:xfrm rot="5400000">
            <a:off x="5741634" y="388514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7" name="Freeform 396"/>
          <p:cNvSpPr/>
          <p:nvPr/>
        </p:nvSpPr>
        <p:spPr>
          <a:xfrm rot="5400000">
            <a:off x="5737541" y="41295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8" name="Freeform 397"/>
          <p:cNvSpPr/>
          <p:nvPr/>
        </p:nvSpPr>
        <p:spPr>
          <a:xfrm rot="5400000">
            <a:off x="5725506" y="437906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9" name="Freeform 398"/>
          <p:cNvSpPr/>
          <p:nvPr/>
        </p:nvSpPr>
        <p:spPr>
          <a:xfrm rot="5400000">
            <a:off x="5718611" y="460520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3" name="Freeform 402"/>
          <p:cNvSpPr/>
          <p:nvPr/>
        </p:nvSpPr>
        <p:spPr>
          <a:xfrm rot="5400000">
            <a:off x="4109326" y="446192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Freeform 403"/>
          <p:cNvSpPr/>
          <p:nvPr/>
        </p:nvSpPr>
        <p:spPr>
          <a:xfrm rot="5400000">
            <a:off x="4102431" y="468806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5" name="Freeform 404"/>
          <p:cNvSpPr/>
          <p:nvPr/>
        </p:nvSpPr>
        <p:spPr>
          <a:xfrm rot="5400000">
            <a:off x="7130447" y="369893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6" name="Freeform 405"/>
          <p:cNvSpPr/>
          <p:nvPr/>
        </p:nvSpPr>
        <p:spPr>
          <a:xfrm rot="5400000">
            <a:off x="7116829" y="393284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7" name="Freeform 406"/>
          <p:cNvSpPr/>
          <p:nvPr/>
        </p:nvSpPr>
        <p:spPr>
          <a:xfrm rot="5400000">
            <a:off x="7112736" y="417720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8" name="Freeform 407"/>
          <p:cNvSpPr/>
          <p:nvPr/>
        </p:nvSpPr>
        <p:spPr>
          <a:xfrm rot="5400000">
            <a:off x="7100701" y="44267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" name="Freeform 408"/>
          <p:cNvSpPr/>
          <p:nvPr/>
        </p:nvSpPr>
        <p:spPr>
          <a:xfrm rot="5400000">
            <a:off x="7093806" y="465290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0" name="Freeform 409"/>
          <p:cNvSpPr/>
          <p:nvPr/>
        </p:nvSpPr>
        <p:spPr>
          <a:xfrm rot="5400000">
            <a:off x="7160959" y="231895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" name="Freeform 410"/>
          <p:cNvSpPr/>
          <p:nvPr/>
        </p:nvSpPr>
        <p:spPr>
          <a:xfrm rot="5400000">
            <a:off x="7147341" y="255287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2" name="Freeform 411"/>
          <p:cNvSpPr/>
          <p:nvPr/>
        </p:nvSpPr>
        <p:spPr>
          <a:xfrm rot="5400000">
            <a:off x="7143248" y="279723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3" name="Freeform 412"/>
          <p:cNvSpPr/>
          <p:nvPr/>
        </p:nvSpPr>
        <p:spPr>
          <a:xfrm rot="5400000">
            <a:off x="7131213" y="304679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4" name="Freeform 413"/>
          <p:cNvSpPr/>
          <p:nvPr/>
        </p:nvSpPr>
        <p:spPr>
          <a:xfrm rot="5400000">
            <a:off x="7124318" y="327292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6" name="Freeform 415"/>
          <p:cNvSpPr/>
          <p:nvPr/>
        </p:nvSpPr>
        <p:spPr>
          <a:xfrm rot="5400000">
            <a:off x="5682313" y="224014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7" name="Freeform 416"/>
          <p:cNvSpPr/>
          <p:nvPr/>
        </p:nvSpPr>
        <p:spPr>
          <a:xfrm rot="5400000">
            <a:off x="5668695" y="247405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8" name="Freeform 417"/>
          <p:cNvSpPr/>
          <p:nvPr/>
        </p:nvSpPr>
        <p:spPr>
          <a:xfrm rot="5400000">
            <a:off x="5664602" y="271841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9" name="Freeform 418"/>
          <p:cNvSpPr/>
          <p:nvPr/>
        </p:nvSpPr>
        <p:spPr>
          <a:xfrm rot="5400000">
            <a:off x="5652567" y="29679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0" name="Freeform 419"/>
          <p:cNvSpPr/>
          <p:nvPr/>
        </p:nvSpPr>
        <p:spPr>
          <a:xfrm rot="5400000">
            <a:off x="5645672" y="319411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7" name="Freeform 426"/>
          <p:cNvSpPr/>
          <p:nvPr/>
        </p:nvSpPr>
        <p:spPr>
          <a:xfrm rot="5400000">
            <a:off x="4141776" y="217443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8" name="Freeform 427"/>
          <p:cNvSpPr/>
          <p:nvPr/>
        </p:nvSpPr>
        <p:spPr>
          <a:xfrm rot="5400000">
            <a:off x="4128158" y="240835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9" name="Freeform 428"/>
          <p:cNvSpPr/>
          <p:nvPr/>
        </p:nvSpPr>
        <p:spPr>
          <a:xfrm rot="5400000">
            <a:off x="2548694" y="218995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0" name="Freeform 429"/>
          <p:cNvSpPr/>
          <p:nvPr/>
        </p:nvSpPr>
        <p:spPr>
          <a:xfrm rot="5400000">
            <a:off x="2535076" y="242386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1" name="Freeform 430"/>
          <p:cNvSpPr/>
          <p:nvPr/>
        </p:nvSpPr>
        <p:spPr>
          <a:xfrm rot="5400000">
            <a:off x="2530983" y="266822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2" name="Freeform 431"/>
          <p:cNvSpPr/>
          <p:nvPr/>
        </p:nvSpPr>
        <p:spPr>
          <a:xfrm rot="5400000">
            <a:off x="2518948" y="291778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3" name="Freeform 432"/>
          <p:cNvSpPr/>
          <p:nvPr/>
        </p:nvSpPr>
        <p:spPr>
          <a:xfrm rot="5400000">
            <a:off x="2512053" y="314392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4" name="Freeform 433"/>
          <p:cNvSpPr/>
          <p:nvPr/>
        </p:nvSpPr>
        <p:spPr>
          <a:xfrm rot="5400000">
            <a:off x="2498675" y="339249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5" name="Freeform 434"/>
          <p:cNvSpPr/>
          <p:nvPr/>
        </p:nvSpPr>
        <p:spPr>
          <a:xfrm rot="5400000">
            <a:off x="2491982" y="362168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6" name="Freeform 435"/>
          <p:cNvSpPr/>
          <p:nvPr/>
        </p:nvSpPr>
        <p:spPr>
          <a:xfrm rot="5400000">
            <a:off x="2481221" y="384204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7" name="Freeform 436"/>
          <p:cNvSpPr/>
          <p:nvPr/>
        </p:nvSpPr>
        <p:spPr>
          <a:xfrm rot="5400000">
            <a:off x="2467843" y="409061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8" name="Freeform 437"/>
          <p:cNvSpPr/>
          <p:nvPr/>
        </p:nvSpPr>
        <p:spPr>
          <a:xfrm rot="5400000">
            <a:off x="2461150" y="431979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9" name="Freeform 438"/>
          <p:cNvSpPr/>
          <p:nvPr/>
        </p:nvSpPr>
        <p:spPr>
          <a:xfrm rot="5400000">
            <a:off x="2454873" y="456130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" name="Freeform 439"/>
          <p:cNvSpPr/>
          <p:nvPr/>
        </p:nvSpPr>
        <p:spPr>
          <a:xfrm rot="5400000">
            <a:off x="2441495" y="48098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2" name="Freeform 441"/>
          <p:cNvSpPr/>
          <p:nvPr/>
        </p:nvSpPr>
        <p:spPr>
          <a:xfrm>
            <a:off x="3408686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3" name="Freeform 442"/>
          <p:cNvSpPr/>
          <p:nvPr/>
        </p:nvSpPr>
        <p:spPr>
          <a:xfrm>
            <a:off x="2740882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4" name="Freeform 443"/>
          <p:cNvSpPr/>
          <p:nvPr/>
        </p:nvSpPr>
        <p:spPr>
          <a:xfrm>
            <a:off x="2953793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5" name="Freeform 444"/>
          <p:cNvSpPr/>
          <p:nvPr/>
        </p:nvSpPr>
        <p:spPr>
          <a:xfrm>
            <a:off x="3195198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6" name="Freeform 445"/>
          <p:cNvSpPr/>
          <p:nvPr/>
        </p:nvSpPr>
        <p:spPr>
          <a:xfrm>
            <a:off x="2051433" y="34433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7" name="Freeform 446"/>
          <p:cNvSpPr/>
          <p:nvPr/>
        </p:nvSpPr>
        <p:spPr>
          <a:xfrm>
            <a:off x="2264344" y="34518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8" name="Freeform 447"/>
          <p:cNvSpPr/>
          <p:nvPr/>
        </p:nvSpPr>
        <p:spPr>
          <a:xfrm>
            <a:off x="2505749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9" name="TextBox 448"/>
          <p:cNvSpPr txBox="1"/>
          <p:nvPr/>
        </p:nvSpPr>
        <p:spPr>
          <a:xfrm rot="5400000">
            <a:off x="6826926" y="4161988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450" name="TextBox 449"/>
          <p:cNvSpPr txBox="1"/>
          <p:nvPr/>
        </p:nvSpPr>
        <p:spPr>
          <a:xfrm rot="5400000">
            <a:off x="6479406" y="424120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LUNCH BOX</a:t>
            </a:r>
            <a:endParaRPr lang="en-US" sz="500" b="1" dirty="0"/>
          </a:p>
        </p:txBody>
      </p:sp>
      <p:sp>
        <p:nvSpPr>
          <p:cNvPr id="337" name="TextBox 336"/>
          <p:cNvSpPr txBox="1"/>
          <p:nvPr/>
        </p:nvSpPr>
        <p:spPr>
          <a:xfrm rot="5400000">
            <a:off x="7987143" y="202756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342" name="TextBox 341"/>
          <p:cNvSpPr txBox="1"/>
          <p:nvPr/>
        </p:nvSpPr>
        <p:spPr>
          <a:xfrm rot="5400000">
            <a:off x="7924464" y="2171452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MUCK PILE IMPASSABLE</a:t>
            </a:r>
            <a:endParaRPr lang="en-US" sz="500" b="1" dirty="0"/>
          </a:p>
        </p:txBody>
      </p:sp>
      <p:cxnSp>
        <p:nvCxnSpPr>
          <p:cNvPr id="343" name="Straight Connector 342"/>
          <p:cNvCxnSpPr/>
          <p:nvPr/>
        </p:nvCxnSpPr>
        <p:spPr>
          <a:xfrm>
            <a:off x="8160057" y="1666060"/>
            <a:ext cx="10544" cy="73725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Freeform 320"/>
          <p:cNvSpPr/>
          <p:nvPr/>
        </p:nvSpPr>
        <p:spPr>
          <a:xfrm>
            <a:off x="7747558" y="496385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3" name="TextBox 322"/>
          <p:cNvSpPr txBox="1"/>
          <p:nvPr/>
        </p:nvSpPr>
        <p:spPr>
          <a:xfrm rot="5400000">
            <a:off x="8246266" y="563970"/>
            <a:ext cx="10796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TEAM #  _______</a:t>
            </a:r>
            <a:endParaRPr lang="en-US" sz="900" b="1" dirty="0"/>
          </a:p>
        </p:txBody>
      </p:sp>
      <p:sp>
        <p:nvSpPr>
          <p:cNvPr id="345" name="TextBox 344"/>
          <p:cNvSpPr txBox="1"/>
          <p:nvPr/>
        </p:nvSpPr>
        <p:spPr>
          <a:xfrm rot="5400000">
            <a:off x="7697299" y="419024"/>
            <a:ext cx="10796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#1 </a:t>
            </a:r>
            <a:r>
              <a:rPr lang="en-US" sz="900" b="1" dirty="0" smtClean="0"/>
              <a:t>JUDGE </a:t>
            </a:r>
            <a:r>
              <a:rPr lang="en-US" sz="900" b="1" dirty="0" smtClean="0"/>
              <a:t>NAME</a:t>
            </a:r>
            <a:br>
              <a:rPr lang="en-US" sz="900" b="1" dirty="0" smtClean="0"/>
            </a:br>
            <a:r>
              <a:rPr lang="en-US" sz="900" b="1" dirty="0" smtClean="0"/>
              <a:t>  _______________</a:t>
            </a:r>
            <a:endParaRPr lang="en-US" sz="900" b="1" dirty="0"/>
          </a:p>
        </p:txBody>
      </p:sp>
      <p:sp>
        <p:nvSpPr>
          <p:cNvPr id="346" name="TextBox 345"/>
          <p:cNvSpPr txBox="1"/>
          <p:nvPr/>
        </p:nvSpPr>
        <p:spPr>
          <a:xfrm rot="5400000">
            <a:off x="4205283" y="3587705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SHOP</a:t>
            </a:r>
          </a:p>
          <a:p>
            <a:r>
              <a:rPr lang="en-US" sz="500" b="1" dirty="0" smtClean="0"/>
              <a:t>EXHAUST FAN OFF</a:t>
            </a:r>
            <a:endParaRPr lang="en-US" sz="500" b="1" dirty="0"/>
          </a:p>
        </p:txBody>
      </p:sp>
      <p:cxnSp>
        <p:nvCxnSpPr>
          <p:cNvPr id="347" name="Straight Connector 346"/>
          <p:cNvCxnSpPr/>
          <p:nvPr/>
        </p:nvCxnSpPr>
        <p:spPr>
          <a:xfrm flipV="1">
            <a:off x="3814886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/>
          <p:nvPr/>
        </p:nvCxnSpPr>
        <p:spPr>
          <a:xfrm flipV="1">
            <a:off x="3535932" y="317673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1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1580472" y="1654630"/>
            <a:ext cx="686740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 rot="5400000">
            <a:off x="1600622" y="2404027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 rot="5400000">
            <a:off x="3113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 rot="5400000">
            <a:off x="4637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 rot="5400000">
            <a:off x="6096000" y="2391531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 rot="5400000">
            <a:off x="1600622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 rot="5400000">
            <a:off x="312206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 rot="5400000">
            <a:off x="4637316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 rot="5400000">
            <a:off x="610411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9" name="Straight Connector 178"/>
          <p:cNvCxnSpPr/>
          <p:nvPr/>
        </p:nvCxnSpPr>
        <p:spPr>
          <a:xfrm>
            <a:off x="1621973" y="5486400"/>
            <a:ext cx="68144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7652657" y="2405744"/>
            <a:ext cx="783774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652657" y="3171552"/>
            <a:ext cx="7837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675112" y="3886200"/>
            <a:ext cx="76131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668125" y="4653658"/>
            <a:ext cx="7683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7665587" y="388620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7652657" y="2404027"/>
            <a:ext cx="1" cy="7675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8436431" y="165463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8436430" y="3171552"/>
            <a:ext cx="1" cy="7146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8436431" y="4648202"/>
            <a:ext cx="0" cy="838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Rectangle 233"/>
          <p:cNvSpPr/>
          <p:nvPr/>
        </p:nvSpPr>
        <p:spPr>
          <a:xfrm>
            <a:off x="1" y="304800"/>
            <a:ext cx="533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1" name="Straight Connector 240"/>
          <p:cNvCxnSpPr/>
          <p:nvPr/>
        </p:nvCxnSpPr>
        <p:spPr>
          <a:xfrm flipV="1">
            <a:off x="1580472" y="1219200"/>
            <a:ext cx="0" cy="435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1621973" y="5486400"/>
            <a:ext cx="0" cy="359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V="1">
            <a:off x="849413" y="1219200"/>
            <a:ext cx="0" cy="4626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130" idx="1"/>
          </p:cNvCxnSpPr>
          <p:nvPr/>
        </p:nvCxnSpPr>
        <p:spPr>
          <a:xfrm>
            <a:off x="1981622" y="1664905"/>
            <a:ext cx="0" cy="73912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81622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0" idx="3"/>
          </p:cNvCxnSpPr>
          <p:nvPr/>
        </p:nvCxnSpPr>
        <p:spPr>
          <a:xfrm>
            <a:off x="1981622" y="4691746"/>
            <a:ext cx="0" cy="79465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5400000">
            <a:off x="8132917" y="3283182"/>
            <a:ext cx="175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2014 SOUTHEAST REGION</a:t>
            </a:r>
            <a:endParaRPr lang="en-US" sz="800" b="1" dirty="0"/>
          </a:p>
        </p:txBody>
      </p:sp>
      <p:sp>
        <p:nvSpPr>
          <p:cNvPr id="43" name="TextBox 42"/>
          <p:cNvSpPr txBox="1"/>
          <p:nvPr/>
        </p:nvSpPr>
        <p:spPr>
          <a:xfrm rot="5400000">
            <a:off x="-913615" y="4167586"/>
            <a:ext cx="2360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#2 JUDGE </a:t>
            </a:r>
            <a:r>
              <a:rPr lang="en-US" sz="1200" b="1" dirty="0" smtClean="0"/>
              <a:t>VENTILATION MAP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 rot="5400000">
            <a:off x="1248307" y="2614645"/>
            <a:ext cx="446311" cy="2462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00" b="1" dirty="0" smtClean="0"/>
              <a:t>   FRESH AIR BASE</a:t>
            </a:r>
            <a:endParaRPr lang="en-US" sz="300" b="1" dirty="0"/>
          </a:p>
        </p:txBody>
      </p:sp>
      <p:sp>
        <p:nvSpPr>
          <p:cNvPr id="52" name="Oval 51"/>
          <p:cNvSpPr/>
          <p:nvPr/>
        </p:nvSpPr>
        <p:spPr>
          <a:xfrm flipH="1">
            <a:off x="1436572" y="400414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1317064" y="4029761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484208" y="418690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547186" y="420655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436008" y="418690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501068" y="437829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219200" y="1844123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215189" y="3327148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215189" y="4849586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5400000">
            <a:off x="1784866" y="3607751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1503705" y="4121916"/>
            <a:ext cx="6858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20 POST</a:t>
            </a:r>
            <a:endParaRPr lang="en-US" sz="500" b="1" dirty="0"/>
          </a:p>
        </p:txBody>
      </p:sp>
      <p:sp>
        <p:nvSpPr>
          <p:cNvPr id="61" name="TextBox 60"/>
          <p:cNvSpPr txBox="1"/>
          <p:nvPr/>
        </p:nvSpPr>
        <p:spPr>
          <a:xfrm rot="5400000">
            <a:off x="2137475" y="4552335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2036629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5400000">
            <a:off x="1908942" y="4438441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2339501" y="3164354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367448" y="3153687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5400000">
            <a:off x="1966653" y="3460225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2359574" y="3959008"/>
            <a:ext cx="76825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>
            <a:off x="2730502" y="3535173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433050" y="3919535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sp>
        <p:nvSpPr>
          <p:cNvPr id="74" name="TextBox 73"/>
          <p:cNvSpPr txBox="1"/>
          <p:nvPr/>
        </p:nvSpPr>
        <p:spPr>
          <a:xfrm rot="10800000">
            <a:off x="2423319" y="296091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2375143" y="3153687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2375143" y="3124887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 rot="16200000">
            <a:off x="3599594" y="1892786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80" name="Straight Connector 79"/>
          <p:cNvCxnSpPr/>
          <p:nvPr/>
        </p:nvCxnSpPr>
        <p:spPr>
          <a:xfrm rot="5400000" flipH="1">
            <a:off x="3488368" y="2047962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>
            <a:off x="3511384" y="2041812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124709" y="1648184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155659" y="1645274"/>
            <a:ext cx="0" cy="76844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 rot="5400000">
            <a:off x="2747169" y="193552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sp>
        <p:nvSpPr>
          <p:cNvPr id="88" name="TextBox 87"/>
          <p:cNvSpPr txBox="1"/>
          <p:nvPr/>
        </p:nvSpPr>
        <p:spPr>
          <a:xfrm rot="16200000">
            <a:off x="2867446" y="339289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89" name="Straight Connector 88"/>
          <p:cNvCxnSpPr/>
          <p:nvPr/>
        </p:nvCxnSpPr>
        <p:spPr>
          <a:xfrm rot="5400000" flipH="1">
            <a:off x="2756220" y="3548075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143169" y="3177992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3505200" y="317492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5400000">
            <a:off x="3342199" y="339933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sp>
        <p:nvSpPr>
          <p:cNvPr id="97" name="TextBox 96"/>
          <p:cNvSpPr txBox="1"/>
          <p:nvPr/>
        </p:nvSpPr>
        <p:spPr>
          <a:xfrm rot="5400000">
            <a:off x="3179211" y="410286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OPEN</a:t>
            </a:r>
            <a:endParaRPr lang="en-US" sz="500" b="1" dirty="0"/>
          </a:p>
        </p:txBody>
      </p:sp>
      <p:sp>
        <p:nvSpPr>
          <p:cNvPr id="98" name="TextBox 97"/>
          <p:cNvSpPr txBox="1"/>
          <p:nvPr/>
        </p:nvSpPr>
        <p:spPr>
          <a:xfrm rot="5400000">
            <a:off x="3457542" y="4102267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CLOSED</a:t>
            </a:r>
            <a:endParaRPr lang="en-US" sz="500" b="1" dirty="0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3781393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rot="5400000">
            <a:off x="3623477" y="340171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4953000" y="3178189"/>
            <a:ext cx="0" cy="4509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32" idx="0"/>
            <a:endCxn id="134" idx="2"/>
          </p:cNvCxnSpPr>
          <p:nvPr/>
        </p:nvCxnSpPr>
        <p:spPr>
          <a:xfrm>
            <a:off x="3875316" y="2786744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3866032" y="2732519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3875316" y="43434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3866032" y="4289175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5007029" y="3182317"/>
            <a:ext cx="0" cy="4468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10205013">
            <a:off x="4692246" y="3646676"/>
            <a:ext cx="194177" cy="88259"/>
          </a:xfrm>
          <a:custGeom>
            <a:avLst/>
            <a:gdLst>
              <a:gd name="connsiteX0" fmla="*/ 77856 w 194177"/>
              <a:gd name="connsiteY0" fmla="*/ 40582 h 88259"/>
              <a:gd name="connsiteX1" fmla="*/ 149293 w 194177"/>
              <a:gd name="connsiteY1" fmla="*/ 88207 h 88259"/>
              <a:gd name="connsiteX2" fmla="*/ 187393 w 194177"/>
              <a:gd name="connsiteY2" fmla="*/ 31057 h 88259"/>
              <a:gd name="connsiteX3" fmla="*/ 8800 w 194177"/>
              <a:gd name="connsiteY3" fmla="*/ 66775 h 88259"/>
              <a:gd name="connsiteX4" fmla="*/ 34993 w 194177"/>
              <a:gd name="connsiteY4" fmla="*/ 100 h 88259"/>
              <a:gd name="connsiteX5" fmla="*/ 77856 w 194177"/>
              <a:gd name="connsiteY5" fmla="*/ 40582 h 8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177" h="88259">
                <a:moveTo>
                  <a:pt x="77856" y="40582"/>
                </a:moveTo>
                <a:cubicBezTo>
                  <a:pt x="96906" y="55267"/>
                  <a:pt x="131037" y="89795"/>
                  <a:pt x="149293" y="88207"/>
                </a:cubicBezTo>
                <a:cubicBezTo>
                  <a:pt x="167549" y="86620"/>
                  <a:pt x="210809" y="34629"/>
                  <a:pt x="187393" y="31057"/>
                </a:cubicBezTo>
                <a:cubicBezTo>
                  <a:pt x="163978" y="27485"/>
                  <a:pt x="34200" y="71935"/>
                  <a:pt x="8800" y="66775"/>
                </a:cubicBezTo>
                <a:cubicBezTo>
                  <a:pt x="-16600" y="61616"/>
                  <a:pt x="19515" y="2084"/>
                  <a:pt x="34993" y="100"/>
                </a:cubicBezTo>
                <a:cubicBezTo>
                  <a:pt x="50471" y="-1884"/>
                  <a:pt x="58806" y="25897"/>
                  <a:pt x="77856" y="4058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 rot="49028">
            <a:off x="4666489" y="3584842"/>
            <a:ext cx="245096" cy="205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>
            <a:endCxn id="144" idx="0"/>
          </p:cNvCxnSpPr>
          <p:nvPr/>
        </p:nvCxnSpPr>
        <p:spPr>
          <a:xfrm flipV="1">
            <a:off x="4921665" y="3749286"/>
            <a:ext cx="477651" cy="9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endCxn id="246" idx="0"/>
          </p:cNvCxnSpPr>
          <p:nvPr/>
        </p:nvCxnSpPr>
        <p:spPr>
          <a:xfrm>
            <a:off x="4911573" y="3630474"/>
            <a:ext cx="5272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4965585" y="3752487"/>
            <a:ext cx="0" cy="1701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5007029" y="3750201"/>
            <a:ext cx="0" cy="1662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Arc 245"/>
          <p:cNvSpPr/>
          <p:nvPr/>
        </p:nvSpPr>
        <p:spPr>
          <a:xfrm>
            <a:off x="5257800" y="3630474"/>
            <a:ext cx="361950" cy="371514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Arc 143"/>
          <p:cNvSpPr/>
          <p:nvPr/>
        </p:nvSpPr>
        <p:spPr>
          <a:xfrm>
            <a:off x="5313591" y="3749286"/>
            <a:ext cx="171450" cy="162823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Connector 148"/>
          <p:cNvCxnSpPr>
            <a:stCxn id="144" idx="2"/>
          </p:cNvCxnSpPr>
          <p:nvPr/>
        </p:nvCxnSpPr>
        <p:spPr>
          <a:xfrm>
            <a:off x="5485041" y="3830698"/>
            <a:ext cx="0" cy="14543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619750" y="3816231"/>
            <a:ext cx="0" cy="14687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 rot="5400000">
            <a:off x="5446693" y="5187608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63" name="TextBox 262"/>
          <p:cNvSpPr txBox="1"/>
          <p:nvPr/>
        </p:nvSpPr>
        <p:spPr>
          <a:xfrm rot="5400000">
            <a:off x="5305142" y="5550249"/>
            <a:ext cx="5334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</a:t>
            </a:r>
          </a:p>
          <a:p>
            <a:r>
              <a:rPr lang="en-US" sz="500" b="1" dirty="0" smtClean="0"/>
              <a:t>VENT SHAFT</a:t>
            </a:r>
          </a:p>
          <a:p>
            <a:r>
              <a:rPr lang="en-US" sz="500" b="1" dirty="0" smtClean="0"/>
              <a:t>TO SURFACE</a:t>
            </a:r>
            <a:endParaRPr lang="en-US" sz="500" b="1" dirty="0"/>
          </a:p>
        </p:txBody>
      </p:sp>
      <p:sp>
        <p:nvSpPr>
          <p:cNvPr id="164" name="TextBox 163"/>
          <p:cNvSpPr txBox="1"/>
          <p:nvPr/>
        </p:nvSpPr>
        <p:spPr>
          <a:xfrm>
            <a:off x="4859432" y="3602886"/>
            <a:ext cx="77593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 VENT TUBING</a:t>
            </a:r>
            <a:endParaRPr lang="en-US" sz="500" b="1" dirty="0"/>
          </a:p>
        </p:txBody>
      </p:sp>
      <p:sp>
        <p:nvSpPr>
          <p:cNvPr id="169" name="Freeform 168"/>
          <p:cNvSpPr/>
          <p:nvPr/>
        </p:nvSpPr>
        <p:spPr>
          <a:xfrm>
            <a:off x="4712662" y="191164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Freeform 169"/>
          <p:cNvSpPr/>
          <p:nvPr/>
        </p:nvSpPr>
        <p:spPr>
          <a:xfrm>
            <a:off x="4925573" y="192014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Freeform 170"/>
          <p:cNvSpPr/>
          <p:nvPr/>
        </p:nvSpPr>
        <p:spPr>
          <a:xfrm>
            <a:off x="5166978" y="193036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2" name="Freeform 171"/>
          <p:cNvSpPr/>
          <p:nvPr/>
        </p:nvSpPr>
        <p:spPr>
          <a:xfrm>
            <a:off x="4008084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Freeform 172"/>
          <p:cNvSpPr/>
          <p:nvPr/>
        </p:nvSpPr>
        <p:spPr>
          <a:xfrm>
            <a:off x="4220995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Freeform 173"/>
          <p:cNvSpPr/>
          <p:nvPr/>
        </p:nvSpPr>
        <p:spPr>
          <a:xfrm>
            <a:off x="4462400" y="190500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Freeform 174"/>
          <p:cNvSpPr/>
          <p:nvPr/>
        </p:nvSpPr>
        <p:spPr>
          <a:xfrm>
            <a:off x="3334804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6" name="Freeform 175"/>
          <p:cNvSpPr/>
          <p:nvPr/>
        </p:nvSpPr>
        <p:spPr>
          <a:xfrm>
            <a:off x="3547715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Freeform 176"/>
          <p:cNvSpPr/>
          <p:nvPr/>
        </p:nvSpPr>
        <p:spPr>
          <a:xfrm>
            <a:off x="3789120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Freeform 177"/>
          <p:cNvSpPr/>
          <p:nvPr/>
        </p:nvSpPr>
        <p:spPr>
          <a:xfrm>
            <a:off x="2667000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Freeform 180"/>
          <p:cNvSpPr/>
          <p:nvPr/>
        </p:nvSpPr>
        <p:spPr>
          <a:xfrm>
            <a:off x="2879911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Freeform 181"/>
          <p:cNvSpPr/>
          <p:nvPr/>
        </p:nvSpPr>
        <p:spPr>
          <a:xfrm>
            <a:off x="3121316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Freeform 183"/>
          <p:cNvSpPr/>
          <p:nvPr/>
        </p:nvSpPr>
        <p:spPr>
          <a:xfrm>
            <a:off x="1977551" y="18841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Freeform 184"/>
          <p:cNvSpPr/>
          <p:nvPr/>
        </p:nvSpPr>
        <p:spPr>
          <a:xfrm>
            <a:off x="2190462" y="18926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Freeform 185"/>
          <p:cNvSpPr/>
          <p:nvPr/>
        </p:nvSpPr>
        <p:spPr>
          <a:xfrm>
            <a:off x="2431867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Freeform 186"/>
          <p:cNvSpPr/>
          <p:nvPr/>
        </p:nvSpPr>
        <p:spPr>
          <a:xfrm>
            <a:off x="4833207" y="490808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Freeform 187"/>
          <p:cNvSpPr/>
          <p:nvPr/>
        </p:nvSpPr>
        <p:spPr>
          <a:xfrm>
            <a:off x="5046118" y="491658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Freeform 188"/>
          <p:cNvSpPr/>
          <p:nvPr/>
        </p:nvSpPr>
        <p:spPr>
          <a:xfrm>
            <a:off x="5287523" y="492680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Freeform 189"/>
          <p:cNvSpPr/>
          <p:nvPr/>
        </p:nvSpPr>
        <p:spPr>
          <a:xfrm>
            <a:off x="4128629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Freeform 190"/>
          <p:cNvSpPr/>
          <p:nvPr/>
        </p:nvSpPr>
        <p:spPr>
          <a:xfrm>
            <a:off x="4341540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Freeform 191"/>
          <p:cNvSpPr/>
          <p:nvPr/>
        </p:nvSpPr>
        <p:spPr>
          <a:xfrm>
            <a:off x="4582945" y="490143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Freeform 192"/>
          <p:cNvSpPr/>
          <p:nvPr/>
        </p:nvSpPr>
        <p:spPr>
          <a:xfrm>
            <a:off x="3455349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Freeform 196"/>
          <p:cNvSpPr/>
          <p:nvPr/>
        </p:nvSpPr>
        <p:spPr>
          <a:xfrm>
            <a:off x="3668260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Freeform 198"/>
          <p:cNvSpPr/>
          <p:nvPr/>
        </p:nvSpPr>
        <p:spPr>
          <a:xfrm>
            <a:off x="3909665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Freeform 199"/>
          <p:cNvSpPr/>
          <p:nvPr/>
        </p:nvSpPr>
        <p:spPr>
          <a:xfrm>
            <a:off x="2787545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Freeform 203"/>
          <p:cNvSpPr/>
          <p:nvPr/>
        </p:nvSpPr>
        <p:spPr>
          <a:xfrm>
            <a:off x="3000456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Freeform 204"/>
          <p:cNvSpPr/>
          <p:nvPr/>
        </p:nvSpPr>
        <p:spPr>
          <a:xfrm>
            <a:off x="3241861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Freeform 205"/>
          <p:cNvSpPr/>
          <p:nvPr/>
        </p:nvSpPr>
        <p:spPr>
          <a:xfrm>
            <a:off x="2098096" y="488061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Freeform 206"/>
          <p:cNvSpPr/>
          <p:nvPr/>
        </p:nvSpPr>
        <p:spPr>
          <a:xfrm>
            <a:off x="2311007" y="488911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Freeform 207"/>
          <p:cNvSpPr/>
          <p:nvPr/>
        </p:nvSpPr>
        <p:spPr>
          <a:xfrm>
            <a:off x="2552412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 rot="5400000">
            <a:off x="8244707" y="488666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13" name="Freeform 212"/>
          <p:cNvSpPr/>
          <p:nvPr/>
        </p:nvSpPr>
        <p:spPr>
          <a:xfrm>
            <a:off x="7530386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Freeform 215"/>
          <p:cNvSpPr/>
          <p:nvPr/>
        </p:nvSpPr>
        <p:spPr>
          <a:xfrm>
            <a:off x="6857106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Freeform 216"/>
          <p:cNvSpPr/>
          <p:nvPr/>
        </p:nvSpPr>
        <p:spPr>
          <a:xfrm>
            <a:off x="7070017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Freeform 217"/>
          <p:cNvSpPr/>
          <p:nvPr/>
        </p:nvSpPr>
        <p:spPr>
          <a:xfrm>
            <a:off x="7311422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Freeform 218"/>
          <p:cNvSpPr/>
          <p:nvPr/>
        </p:nvSpPr>
        <p:spPr>
          <a:xfrm>
            <a:off x="6189302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Freeform 219"/>
          <p:cNvSpPr/>
          <p:nvPr/>
        </p:nvSpPr>
        <p:spPr>
          <a:xfrm>
            <a:off x="6402213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Freeform 220"/>
          <p:cNvSpPr/>
          <p:nvPr/>
        </p:nvSpPr>
        <p:spPr>
          <a:xfrm>
            <a:off x="6643618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Freeform 221"/>
          <p:cNvSpPr/>
          <p:nvPr/>
        </p:nvSpPr>
        <p:spPr>
          <a:xfrm>
            <a:off x="5499853" y="493676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3" name="Freeform 222"/>
          <p:cNvSpPr/>
          <p:nvPr/>
        </p:nvSpPr>
        <p:spPr>
          <a:xfrm>
            <a:off x="5712764" y="494526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Freeform 271"/>
          <p:cNvSpPr/>
          <p:nvPr/>
        </p:nvSpPr>
        <p:spPr>
          <a:xfrm>
            <a:off x="5954169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TextBox 272"/>
          <p:cNvSpPr txBox="1"/>
          <p:nvPr/>
        </p:nvSpPr>
        <p:spPr>
          <a:xfrm rot="5400000">
            <a:off x="8244707" y="333487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5" name="TextBox 274"/>
          <p:cNvSpPr txBox="1"/>
          <p:nvPr/>
        </p:nvSpPr>
        <p:spPr>
          <a:xfrm rot="5400000">
            <a:off x="8239531" y="181333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6" name="Freeform 275"/>
          <p:cNvSpPr/>
          <p:nvPr/>
        </p:nvSpPr>
        <p:spPr>
          <a:xfrm>
            <a:off x="6537644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Freeform 276"/>
          <p:cNvSpPr/>
          <p:nvPr/>
        </p:nvSpPr>
        <p:spPr>
          <a:xfrm>
            <a:off x="6750555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Freeform 277"/>
          <p:cNvSpPr/>
          <p:nvPr/>
        </p:nvSpPr>
        <p:spPr>
          <a:xfrm>
            <a:off x="5869840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Freeform 278"/>
          <p:cNvSpPr/>
          <p:nvPr/>
        </p:nvSpPr>
        <p:spPr>
          <a:xfrm>
            <a:off x="6082751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Freeform 279"/>
          <p:cNvSpPr/>
          <p:nvPr/>
        </p:nvSpPr>
        <p:spPr>
          <a:xfrm>
            <a:off x="6324156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Freeform 280"/>
          <p:cNvSpPr/>
          <p:nvPr/>
        </p:nvSpPr>
        <p:spPr>
          <a:xfrm>
            <a:off x="5393302" y="194202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2" name="Freeform 281"/>
          <p:cNvSpPr/>
          <p:nvPr/>
        </p:nvSpPr>
        <p:spPr>
          <a:xfrm>
            <a:off x="5634707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Freeform 282"/>
          <p:cNvSpPr/>
          <p:nvPr/>
        </p:nvSpPr>
        <p:spPr>
          <a:xfrm>
            <a:off x="7711889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Freeform 283"/>
          <p:cNvSpPr/>
          <p:nvPr/>
        </p:nvSpPr>
        <p:spPr>
          <a:xfrm>
            <a:off x="7924800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5" name="Freeform 284"/>
          <p:cNvSpPr/>
          <p:nvPr/>
        </p:nvSpPr>
        <p:spPr>
          <a:xfrm>
            <a:off x="7044085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Freeform 285"/>
          <p:cNvSpPr/>
          <p:nvPr/>
        </p:nvSpPr>
        <p:spPr>
          <a:xfrm>
            <a:off x="7256996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Freeform 286"/>
          <p:cNvSpPr/>
          <p:nvPr/>
        </p:nvSpPr>
        <p:spPr>
          <a:xfrm>
            <a:off x="7498401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Freeform 287"/>
          <p:cNvSpPr/>
          <p:nvPr/>
        </p:nvSpPr>
        <p:spPr>
          <a:xfrm>
            <a:off x="6567547" y="343048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Freeform 288"/>
          <p:cNvSpPr/>
          <p:nvPr/>
        </p:nvSpPr>
        <p:spPr>
          <a:xfrm>
            <a:off x="6808952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Freeform 289"/>
          <p:cNvSpPr/>
          <p:nvPr/>
        </p:nvSpPr>
        <p:spPr>
          <a:xfrm>
            <a:off x="6180399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Freeform 290"/>
          <p:cNvSpPr/>
          <p:nvPr/>
        </p:nvSpPr>
        <p:spPr>
          <a:xfrm>
            <a:off x="6393310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Freeform 291"/>
          <p:cNvSpPr/>
          <p:nvPr/>
        </p:nvSpPr>
        <p:spPr>
          <a:xfrm>
            <a:off x="5512595" y="342444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3" name="Freeform 292"/>
          <p:cNvSpPr/>
          <p:nvPr/>
        </p:nvSpPr>
        <p:spPr>
          <a:xfrm>
            <a:off x="5725506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4" name="Freeform 293"/>
          <p:cNvSpPr/>
          <p:nvPr/>
        </p:nvSpPr>
        <p:spPr>
          <a:xfrm>
            <a:off x="5966911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5" name="Freeform 294"/>
          <p:cNvSpPr/>
          <p:nvPr/>
        </p:nvSpPr>
        <p:spPr>
          <a:xfrm>
            <a:off x="5036057" y="34166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Freeform 295"/>
          <p:cNvSpPr/>
          <p:nvPr/>
        </p:nvSpPr>
        <p:spPr>
          <a:xfrm>
            <a:off x="5277462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Freeform 296"/>
          <p:cNvSpPr/>
          <p:nvPr/>
        </p:nvSpPr>
        <p:spPr>
          <a:xfrm>
            <a:off x="7019150" y="196135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Freeform 297"/>
          <p:cNvSpPr/>
          <p:nvPr/>
        </p:nvSpPr>
        <p:spPr>
          <a:xfrm>
            <a:off x="7246856" y="197071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9" name="Straight Connector 298"/>
          <p:cNvCxnSpPr/>
          <p:nvPr/>
        </p:nvCxnSpPr>
        <p:spPr>
          <a:xfrm>
            <a:off x="8105775" y="4660107"/>
            <a:ext cx="0" cy="8262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 rot="5400000">
            <a:off x="7942774" y="4925696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301" name="TextBox 300"/>
          <p:cNvSpPr txBox="1"/>
          <p:nvPr/>
        </p:nvSpPr>
        <p:spPr>
          <a:xfrm rot="5400000">
            <a:off x="7560626" y="4404290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16.5%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1300 ppm 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7822403" y="4931192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Oval 302"/>
          <p:cNvSpPr/>
          <p:nvPr/>
        </p:nvSpPr>
        <p:spPr>
          <a:xfrm>
            <a:off x="7844002" y="4960213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4" name="Straight Arrow Connector 303"/>
          <p:cNvCxnSpPr/>
          <p:nvPr/>
        </p:nvCxnSpPr>
        <p:spPr>
          <a:xfrm>
            <a:off x="7881498" y="4598439"/>
            <a:ext cx="0" cy="27040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741140" y="3221012"/>
            <a:ext cx="488460" cy="169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TextBox 304"/>
          <p:cNvSpPr txBox="1"/>
          <p:nvPr/>
        </p:nvSpPr>
        <p:spPr>
          <a:xfrm rot="5400000">
            <a:off x="7642285" y="2830013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POWDER TRUCK</a:t>
            </a:r>
            <a:endParaRPr lang="en-US" sz="500" b="1" dirty="0"/>
          </a:p>
        </p:txBody>
      </p:sp>
      <p:sp>
        <p:nvSpPr>
          <p:cNvPr id="306" name="TextBox 305"/>
          <p:cNvSpPr txBox="1"/>
          <p:nvPr/>
        </p:nvSpPr>
        <p:spPr>
          <a:xfrm rot="5400000">
            <a:off x="8178164" y="3505344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LOADED FACE</a:t>
            </a:r>
            <a:endParaRPr lang="en-US" sz="500" b="1" dirty="0"/>
          </a:p>
        </p:txBody>
      </p:sp>
      <p:sp>
        <p:nvSpPr>
          <p:cNvPr id="307" name="TextBox 306"/>
          <p:cNvSpPr txBox="1"/>
          <p:nvPr/>
        </p:nvSpPr>
        <p:spPr>
          <a:xfrm rot="5400000">
            <a:off x="8291779" y="1974863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8" name="TextBox 307"/>
          <p:cNvSpPr txBox="1"/>
          <p:nvPr/>
        </p:nvSpPr>
        <p:spPr>
          <a:xfrm rot="5400000">
            <a:off x="8315454" y="5025350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9" name="Oval 308"/>
          <p:cNvSpPr/>
          <p:nvPr/>
        </p:nvSpPr>
        <p:spPr>
          <a:xfrm>
            <a:off x="8199121" y="5111041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0" name="Straight Connector 309"/>
          <p:cNvCxnSpPr>
            <a:stCxn id="309" idx="4"/>
          </p:cNvCxnSpPr>
          <p:nvPr/>
        </p:nvCxnSpPr>
        <p:spPr>
          <a:xfrm>
            <a:off x="8229601" y="5187241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8229600" y="5317834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8166045" y="5234593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 flipH="1">
            <a:off x="8189730" y="5317834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 rot="5400000">
            <a:off x="8003347" y="1697760"/>
            <a:ext cx="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 rot="5400000" flipH="1">
            <a:off x="7867951" y="1682520"/>
            <a:ext cx="3048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 rot="5400000">
            <a:off x="7853012" y="1725895"/>
            <a:ext cx="60356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" name="Oval 316"/>
          <p:cNvSpPr/>
          <p:nvPr/>
        </p:nvSpPr>
        <p:spPr>
          <a:xfrm rot="5400000">
            <a:off x="8069988" y="1721265"/>
            <a:ext cx="60959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Rectangle 317"/>
          <p:cNvSpPr/>
          <p:nvPr/>
        </p:nvSpPr>
        <p:spPr>
          <a:xfrm>
            <a:off x="7623302" y="1916769"/>
            <a:ext cx="488460" cy="169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/>
          <p:cNvSpPr txBox="1"/>
          <p:nvPr/>
        </p:nvSpPr>
        <p:spPr>
          <a:xfrm rot="5400000">
            <a:off x="7572924" y="2178849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LHD</a:t>
            </a:r>
          </a:p>
          <a:p>
            <a:r>
              <a:rPr lang="en-US" sz="500" b="1" dirty="0" smtClean="0"/>
              <a:t>OBSTICLE</a:t>
            </a:r>
          </a:p>
          <a:p>
            <a:r>
              <a:rPr lang="en-US" sz="500" b="1" dirty="0" smtClean="0"/>
              <a:t>FIRE</a:t>
            </a:r>
            <a:endParaRPr lang="en-US" sz="500" b="1" dirty="0"/>
          </a:p>
        </p:txBody>
      </p:sp>
      <p:sp>
        <p:nvSpPr>
          <p:cNvPr id="76" name="Isosceles Triangle 75"/>
          <p:cNvSpPr/>
          <p:nvPr/>
        </p:nvSpPr>
        <p:spPr>
          <a:xfrm rot="5400000">
            <a:off x="7856800" y="1943592"/>
            <a:ext cx="84638" cy="10553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0" name="Straight Connector 319"/>
          <p:cNvCxnSpPr/>
          <p:nvPr/>
        </p:nvCxnSpPr>
        <p:spPr>
          <a:xfrm>
            <a:off x="7341414" y="1868312"/>
            <a:ext cx="4309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7772400" y="1656357"/>
            <a:ext cx="0" cy="222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 flipV="1">
            <a:off x="7735192" y="1648184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 flipV="1">
            <a:off x="7333979" y="1844123"/>
            <a:ext cx="401213" cy="1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" name="TextBox 325"/>
          <p:cNvSpPr txBox="1"/>
          <p:nvPr/>
        </p:nvSpPr>
        <p:spPr>
          <a:xfrm rot="5400000">
            <a:off x="7452904" y="2529234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16.5%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2000 ppm </a:t>
            </a:r>
          </a:p>
        </p:txBody>
      </p:sp>
      <p:sp>
        <p:nvSpPr>
          <p:cNvPr id="327" name="Rectangle 326"/>
          <p:cNvSpPr/>
          <p:nvPr/>
        </p:nvSpPr>
        <p:spPr>
          <a:xfrm>
            <a:off x="7207233" y="2051089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8" name="Oval 327"/>
          <p:cNvSpPr/>
          <p:nvPr/>
        </p:nvSpPr>
        <p:spPr>
          <a:xfrm>
            <a:off x="7228832" y="2080110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9" name="Straight Arrow Connector 328"/>
          <p:cNvCxnSpPr/>
          <p:nvPr/>
        </p:nvCxnSpPr>
        <p:spPr>
          <a:xfrm flipH="1" flipV="1">
            <a:off x="7324004" y="2178386"/>
            <a:ext cx="341583" cy="2600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>
            <a:off x="7333979" y="1664905"/>
            <a:ext cx="0" cy="2136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flipV="1">
            <a:off x="7357435" y="1652138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 rot="5400000">
            <a:off x="2814726" y="250928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33" name="Straight Connector 332"/>
          <p:cNvCxnSpPr/>
          <p:nvPr/>
        </p:nvCxnSpPr>
        <p:spPr>
          <a:xfrm>
            <a:off x="2991690" y="266986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H="1">
            <a:off x="3054668" y="268951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943490" y="26698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008550" y="286126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962871" y="270182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H="1">
            <a:off x="3025849" y="272147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2914671" y="27018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2979731" y="289321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4" name="Oval 343"/>
          <p:cNvSpPr/>
          <p:nvPr/>
        </p:nvSpPr>
        <p:spPr>
          <a:xfrm flipH="1">
            <a:off x="2925885" y="2324826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Oval 348"/>
          <p:cNvSpPr/>
          <p:nvPr/>
        </p:nvSpPr>
        <p:spPr>
          <a:xfrm flipH="1">
            <a:off x="2942248" y="2492513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TextBox 349"/>
          <p:cNvSpPr txBox="1"/>
          <p:nvPr/>
        </p:nvSpPr>
        <p:spPr>
          <a:xfrm rot="5400000">
            <a:off x="2854993" y="229714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51" name="TextBox 350"/>
          <p:cNvSpPr txBox="1"/>
          <p:nvPr/>
        </p:nvSpPr>
        <p:spPr>
          <a:xfrm rot="5400000">
            <a:off x="2424153" y="1412543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17.1%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250 ppm </a:t>
            </a:r>
          </a:p>
        </p:txBody>
      </p:sp>
      <p:sp>
        <p:nvSpPr>
          <p:cNvPr id="352" name="Rectangle 351"/>
          <p:cNvSpPr/>
          <p:nvPr/>
        </p:nvSpPr>
        <p:spPr>
          <a:xfrm>
            <a:off x="2690790" y="2067063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3" name="Oval 352"/>
          <p:cNvSpPr/>
          <p:nvPr/>
        </p:nvSpPr>
        <p:spPr>
          <a:xfrm>
            <a:off x="2712389" y="2096084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4" name="Straight Arrow Connector 353"/>
          <p:cNvCxnSpPr/>
          <p:nvPr/>
        </p:nvCxnSpPr>
        <p:spPr>
          <a:xfrm>
            <a:off x="2730502" y="1645274"/>
            <a:ext cx="13069" cy="3965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xtBox 354"/>
          <p:cNvSpPr txBox="1"/>
          <p:nvPr/>
        </p:nvSpPr>
        <p:spPr>
          <a:xfrm rot="5400000">
            <a:off x="2956418" y="4312412"/>
            <a:ext cx="18076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X</a:t>
            </a:r>
            <a:endParaRPr lang="en-US" sz="500" b="1" dirty="0"/>
          </a:p>
        </p:txBody>
      </p:sp>
      <p:sp>
        <p:nvSpPr>
          <p:cNvPr id="356" name="TextBox 355"/>
          <p:cNvSpPr txBox="1"/>
          <p:nvPr/>
        </p:nvSpPr>
        <p:spPr>
          <a:xfrm rot="5400000">
            <a:off x="2874103" y="4373042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GAS TEST STATION</a:t>
            </a:r>
            <a:endParaRPr lang="en-US" sz="500" b="1" dirty="0"/>
          </a:p>
        </p:txBody>
      </p:sp>
      <p:sp>
        <p:nvSpPr>
          <p:cNvPr id="357" name="TextBox 356"/>
          <p:cNvSpPr txBox="1"/>
          <p:nvPr/>
        </p:nvSpPr>
        <p:spPr>
          <a:xfrm rot="5400000">
            <a:off x="2511993" y="5608976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17.1%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500 ppm </a:t>
            </a:r>
          </a:p>
        </p:txBody>
      </p:sp>
      <p:sp>
        <p:nvSpPr>
          <p:cNvPr id="358" name="Rectangle 357"/>
          <p:cNvSpPr/>
          <p:nvPr/>
        </p:nvSpPr>
        <p:spPr>
          <a:xfrm>
            <a:off x="2706928" y="4996591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9" name="Oval 358"/>
          <p:cNvSpPr/>
          <p:nvPr/>
        </p:nvSpPr>
        <p:spPr>
          <a:xfrm>
            <a:off x="2728527" y="5025612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0" name="Straight Arrow Connector 359"/>
          <p:cNvCxnSpPr/>
          <p:nvPr/>
        </p:nvCxnSpPr>
        <p:spPr>
          <a:xfrm flipH="1" flipV="1">
            <a:off x="2774556" y="5123888"/>
            <a:ext cx="12989" cy="36251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TextBox 360"/>
          <p:cNvSpPr txBox="1"/>
          <p:nvPr/>
        </p:nvSpPr>
        <p:spPr>
          <a:xfrm rot="5400000">
            <a:off x="3897586" y="272823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62" name="TextBox 361"/>
          <p:cNvSpPr txBox="1"/>
          <p:nvPr/>
        </p:nvSpPr>
        <p:spPr>
          <a:xfrm rot="5400000">
            <a:off x="3502502" y="2884569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363" name="Straight Connector 362"/>
          <p:cNvCxnSpPr/>
          <p:nvPr/>
        </p:nvCxnSpPr>
        <p:spPr>
          <a:xfrm>
            <a:off x="3652011" y="471877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flipH="1">
            <a:off x="3714989" y="473842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3603811" y="471877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3668871" y="49101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3623192" y="475073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 flipH="1">
            <a:off x="3686170" y="477038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3574992" y="475073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3640052" y="49421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2" name="TextBox 371"/>
          <p:cNvSpPr txBox="1"/>
          <p:nvPr/>
        </p:nvSpPr>
        <p:spPr>
          <a:xfrm rot="5400000">
            <a:off x="3265829" y="4716205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3" name="TextBox 372"/>
          <p:cNvSpPr txBox="1"/>
          <p:nvPr/>
        </p:nvSpPr>
        <p:spPr>
          <a:xfrm rot="5400000">
            <a:off x="3081277" y="4713698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4" name="Oval 373"/>
          <p:cNvSpPr/>
          <p:nvPr/>
        </p:nvSpPr>
        <p:spPr>
          <a:xfrm flipH="1">
            <a:off x="3210605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5" name="Oval 374"/>
          <p:cNvSpPr/>
          <p:nvPr/>
        </p:nvSpPr>
        <p:spPr>
          <a:xfrm flipH="1">
            <a:off x="3395157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6" name="Oval 375"/>
          <p:cNvSpPr/>
          <p:nvPr/>
        </p:nvSpPr>
        <p:spPr>
          <a:xfrm>
            <a:off x="4434800" y="2836696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7" name="Straight Connector 376"/>
          <p:cNvCxnSpPr>
            <a:stCxn id="376" idx="4"/>
          </p:cNvCxnSpPr>
          <p:nvPr/>
        </p:nvCxnSpPr>
        <p:spPr>
          <a:xfrm>
            <a:off x="4465280" y="2912896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>
            <a:off x="4465279" y="3043489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>
            <a:off x="4401724" y="2960248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/>
          <p:nvPr/>
        </p:nvCxnSpPr>
        <p:spPr>
          <a:xfrm flipH="1">
            <a:off x="4425409" y="3043489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1" name="TextBox 380"/>
          <p:cNvSpPr txBox="1"/>
          <p:nvPr/>
        </p:nvSpPr>
        <p:spPr>
          <a:xfrm rot="5400000">
            <a:off x="4524707" y="306904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10 POST</a:t>
            </a:r>
            <a:endParaRPr lang="en-US" sz="500" b="1" dirty="0"/>
          </a:p>
        </p:txBody>
      </p:sp>
      <p:sp>
        <p:nvSpPr>
          <p:cNvPr id="382" name="TextBox 381"/>
          <p:cNvSpPr txBox="1"/>
          <p:nvPr/>
        </p:nvSpPr>
        <p:spPr>
          <a:xfrm rot="5400000">
            <a:off x="4701191" y="3134883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383" name="TextBox 382"/>
          <p:cNvSpPr txBox="1"/>
          <p:nvPr/>
        </p:nvSpPr>
        <p:spPr>
          <a:xfrm rot="5400000">
            <a:off x="5333037" y="255697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84" name="Straight Connector 383"/>
          <p:cNvCxnSpPr/>
          <p:nvPr/>
        </p:nvCxnSpPr>
        <p:spPr>
          <a:xfrm>
            <a:off x="5510001" y="271755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 flipH="1">
            <a:off x="5572979" y="273720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>
            <a:off x="5461801" y="271755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5526861" y="290895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5481182" y="274951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 flipH="1">
            <a:off x="5544160" y="276916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5432982" y="274951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5498042" y="294090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2" name="TextBox 391"/>
          <p:cNvSpPr txBox="1"/>
          <p:nvPr/>
        </p:nvSpPr>
        <p:spPr>
          <a:xfrm rot="5400000">
            <a:off x="5373304" y="234483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93" name="Oval 392"/>
          <p:cNvSpPr/>
          <p:nvPr/>
        </p:nvSpPr>
        <p:spPr>
          <a:xfrm flipH="1">
            <a:off x="5461495" y="253942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4" name="Oval 393"/>
          <p:cNvSpPr/>
          <p:nvPr/>
        </p:nvSpPr>
        <p:spPr>
          <a:xfrm flipH="1">
            <a:off x="5439687" y="2375729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5" name="Freeform 394"/>
          <p:cNvSpPr/>
          <p:nvPr/>
        </p:nvSpPr>
        <p:spPr>
          <a:xfrm rot="5400000">
            <a:off x="5755252" y="365123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6" name="Freeform 395"/>
          <p:cNvSpPr/>
          <p:nvPr/>
        </p:nvSpPr>
        <p:spPr>
          <a:xfrm rot="5400000">
            <a:off x="5741634" y="388514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7" name="Freeform 396"/>
          <p:cNvSpPr/>
          <p:nvPr/>
        </p:nvSpPr>
        <p:spPr>
          <a:xfrm rot="5400000">
            <a:off x="5737541" y="41295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8" name="Freeform 397"/>
          <p:cNvSpPr/>
          <p:nvPr/>
        </p:nvSpPr>
        <p:spPr>
          <a:xfrm rot="5400000">
            <a:off x="5725506" y="437906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9" name="Freeform 398"/>
          <p:cNvSpPr/>
          <p:nvPr/>
        </p:nvSpPr>
        <p:spPr>
          <a:xfrm rot="5400000">
            <a:off x="5718611" y="460520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3" name="Freeform 402"/>
          <p:cNvSpPr/>
          <p:nvPr/>
        </p:nvSpPr>
        <p:spPr>
          <a:xfrm rot="5400000">
            <a:off x="4109326" y="446192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Freeform 403"/>
          <p:cNvSpPr/>
          <p:nvPr/>
        </p:nvSpPr>
        <p:spPr>
          <a:xfrm rot="5400000">
            <a:off x="4102431" y="468806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5" name="Freeform 404"/>
          <p:cNvSpPr/>
          <p:nvPr/>
        </p:nvSpPr>
        <p:spPr>
          <a:xfrm rot="5400000">
            <a:off x="7130447" y="369893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6" name="Freeform 405"/>
          <p:cNvSpPr/>
          <p:nvPr/>
        </p:nvSpPr>
        <p:spPr>
          <a:xfrm rot="5400000">
            <a:off x="7116829" y="393284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7" name="Freeform 406"/>
          <p:cNvSpPr/>
          <p:nvPr/>
        </p:nvSpPr>
        <p:spPr>
          <a:xfrm rot="5400000">
            <a:off x="7112736" y="417720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8" name="Freeform 407"/>
          <p:cNvSpPr/>
          <p:nvPr/>
        </p:nvSpPr>
        <p:spPr>
          <a:xfrm rot="5400000">
            <a:off x="7100701" y="44267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" name="Freeform 408"/>
          <p:cNvSpPr/>
          <p:nvPr/>
        </p:nvSpPr>
        <p:spPr>
          <a:xfrm rot="5400000">
            <a:off x="7093806" y="465290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0" name="Freeform 409"/>
          <p:cNvSpPr/>
          <p:nvPr/>
        </p:nvSpPr>
        <p:spPr>
          <a:xfrm rot="5400000">
            <a:off x="7160959" y="231895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" name="Freeform 410"/>
          <p:cNvSpPr/>
          <p:nvPr/>
        </p:nvSpPr>
        <p:spPr>
          <a:xfrm rot="5400000">
            <a:off x="7147341" y="255287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2" name="Freeform 411"/>
          <p:cNvSpPr/>
          <p:nvPr/>
        </p:nvSpPr>
        <p:spPr>
          <a:xfrm rot="5400000">
            <a:off x="7143248" y="279723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3" name="Freeform 412"/>
          <p:cNvSpPr/>
          <p:nvPr/>
        </p:nvSpPr>
        <p:spPr>
          <a:xfrm rot="5400000">
            <a:off x="7131213" y="304679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4" name="Freeform 413"/>
          <p:cNvSpPr/>
          <p:nvPr/>
        </p:nvSpPr>
        <p:spPr>
          <a:xfrm rot="5400000">
            <a:off x="7124318" y="327292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6" name="Freeform 415"/>
          <p:cNvSpPr/>
          <p:nvPr/>
        </p:nvSpPr>
        <p:spPr>
          <a:xfrm rot="5400000">
            <a:off x="5682313" y="224014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7" name="Freeform 416"/>
          <p:cNvSpPr/>
          <p:nvPr/>
        </p:nvSpPr>
        <p:spPr>
          <a:xfrm rot="5400000">
            <a:off x="5668695" y="247405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8" name="Freeform 417"/>
          <p:cNvSpPr/>
          <p:nvPr/>
        </p:nvSpPr>
        <p:spPr>
          <a:xfrm rot="5400000">
            <a:off x="5664602" y="271841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9" name="Freeform 418"/>
          <p:cNvSpPr/>
          <p:nvPr/>
        </p:nvSpPr>
        <p:spPr>
          <a:xfrm rot="5400000">
            <a:off x="5652567" y="29679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0" name="Freeform 419"/>
          <p:cNvSpPr/>
          <p:nvPr/>
        </p:nvSpPr>
        <p:spPr>
          <a:xfrm rot="5400000">
            <a:off x="5645672" y="319411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7" name="Freeform 426"/>
          <p:cNvSpPr/>
          <p:nvPr/>
        </p:nvSpPr>
        <p:spPr>
          <a:xfrm rot="5400000">
            <a:off x="4141776" y="217443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8" name="Freeform 427"/>
          <p:cNvSpPr/>
          <p:nvPr/>
        </p:nvSpPr>
        <p:spPr>
          <a:xfrm rot="5400000">
            <a:off x="4128158" y="240835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9" name="Freeform 428"/>
          <p:cNvSpPr/>
          <p:nvPr/>
        </p:nvSpPr>
        <p:spPr>
          <a:xfrm rot="5400000">
            <a:off x="2548694" y="218995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0" name="Freeform 429"/>
          <p:cNvSpPr/>
          <p:nvPr/>
        </p:nvSpPr>
        <p:spPr>
          <a:xfrm rot="5400000">
            <a:off x="2535076" y="242386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1" name="Freeform 430"/>
          <p:cNvSpPr/>
          <p:nvPr/>
        </p:nvSpPr>
        <p:spPr>
          <a:xfrm rot="5400000">
            <a:off x="2530983" y="266822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2" name="Freeform 431"/>
          <p:cNvSpPr/>
          <p:nvPr/>
        </p:nvSpPr>
        <p:spPr>
          <a:xfrm rot="5400000">
            <a:off x="2518948" y="291778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3" name="Freeform 432"/>
          <p:cNvSpPr/>
          <p:nvPr/>
        </p:nvSpPr>
        <p:spPr>
          <a:xfrm rot="5400000">
            <a:off x="2512053" y="314392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4" name="Freeform 433"/>
          <p:cNvSpPr/>
          <p:nvPr/>
        </p:nvSpPr>
        <p:spPr>
          <a:xfrm rot="5400000">
            <a:off x="2498675" y="339249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5" name="Freeform 434"/>
          <p:cNvSpPr/>
          <p:nvPr/>
        </p:nvSpPr>
        <p:spPr>
          <a:xfrm rot="5400000">
            <a:off x="2491982" y="362168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6" name="Freeform 435"/>
          <p:cNvSpPr/>
          <p:nvPr/>
        </p:nvSpPr>
        <p:spPr>
          <a:xfrm rot="5400000">
            <a:off x="2481221" y="384204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7" name="Freeform 436"/>
          <p:cNvSpPr/>
          <p:nvPr/>
        </p:nvSpPr>
        <p:spPr>
          <a:xfrm rot="5400000">
            <a:off x="2467843" y="409061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8" name="Freeform 437"/>
          <p:cNvSpPr/>
          <p:nvPr/>
        </p:nvSpPr>
        <p:spPr>
          <a:xfrm rot="5400000">
            <a:off x="2461150" y="431979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9" name="Freeform 438"/>
          <p:cNvSpPr/>
          <p:nvPr/>
        </p:nvSpPr>
        <p:spPr>
          <a:xfrm rot="5400000">
            <a:off x="2454873" y="456130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" name="Freeform 439"/>
          <p:cNvSpPr/>
          <p:nvPr/>
        </p:nvSpPr>
        <p:spPr>
          <a:xfrm rot="5400000">
            <a:off x="2441495" y="48098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2" name="Freeform 441"/>
          <p:cNvSpPr/>
          <p:nvPr/>
        </p:nvSpPr>
        <p:spPr>
          <a:xfrm>
            <a:off x="3408686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3" name="Freeform 442"/>
          <p:cNvSpPr/>
          <p:nvPr/>
        </p:nvSpPr>
        <p:spPr>
          <a:xfrm>
            <a:off x="2740882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4" name="Freeform 443"/>
          <p:cNvSpPr/>
          <p:nvPr/>
        </p:nvSpPr>
        <p:spPr>
          <a:xfrm>
            <a:off x="2953793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5" name="Freeform 444"/>
          <p:cNvSpPr/>
          <p:nvPr/>
        </p:nvSpPr>
        <p:spPr>
          <a:xfrm>
            <a:off x="3195198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6" name="Freeform 445"/>
          <p:cNvSpPr/>
          <p:nvPr/>
        </p:nvSpPr>
        <p:spPr>
          <a:xfrm>
            <a:off x="2051433" y="34433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7" name="Freeform 446"/>
          <p:cNvSpPr/>
          <p:nvPr/>
        </p:nvSpPr>
        <p:spPr>
          <a:xfrm>
            <a:off x="2264344" y="34518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8" name="Freeform 447"/>
          <p:cNvSpPr/>
          <p:nvPr/>
        </p:nvSpPr>
        <p:spPr>
          <a:xfrm>
            <a:off x="2505749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9" name="TextBox 448"/>
          <p:cNvSpPr txBox="1"/>
          <p:nvPr/>
        </p:nvSpPr>
        <p:spPr>
          <a:xfrm rot="5400000">
            <a:off x="6826926" y="4161988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450" name="TextBox 449"/>
          <p:cNvSpPr txBox="1"/>
          <p:nvPr/>
        </p:nvSpPr>
        <p:spPr>
          <a:xfrm rot="5400000">
            <a:off x="6479406" y="424120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LUNCH BOX</a:t>
            </a:r>
            <a:endParaRPr lang="en-US" sz="500" b="1" dirty="0"/>
          </a:p>
        </p:txBody>
      </p:sp>
      <p:sp>
        <p:nvSpPr>
          <p:cNvPr id="337" name="TextBox 336"/>
          <p:cNvSpPr txBox="1"/>
          <p:nvPr/>
        </p:nvSpPr>
        <p:spPr>
          <a:xfrm rot="5400000">
            <a:off x="7987143" y="202756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342" name="TextBox 341"/>
          <p:cNvSpPr txBox="1"/>
          <p:nvPr/>
        </p:nvSpPr>
        <p:spPr>
          <a:xfrm rot="5400000">
            <a:off x="7924464" y="2171452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MUCK PILE IMPASSABLE</a:t>
            </a:r>
            <a:endParaRPr lang="en-US" sz="500" b="1" dirty="0"/>
          </a:p>
        </p:txBody>
      </p:sp>
      <p:cxnSp>
        <p:nvCxnSpPr>
          <p:cNvPr id="343" name="Straight Connector 342"/>
          <p:cNvCxnSpPr/>
          <p:nvPr/>
        </p:nvCxnSpPr>
        <p:spPr>
          <a:xfrm>
            <a:off x="8160057" y="1666060"/>
            <a:ext cx="10544" cy="73725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Freeform 320"/>
          <p:cNvSpPr/>
          <p:nvPr/>
        </p:nvSpPr>
        <p:spPr>
          <a:xfrm>
            <a:off x="7747558" y="496385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3" name="TextBox 322"/>
          <p:cNvSpPr txBox="1"/>
          <p:nvPr/>
        </p:nvSpPr>
        <p:spPr>
          <a:xfrm rot="5400000">
            <a:off x="8246266" y="563970"/>
            <a:ext cx="10796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TEAM #  _______</a:t>
            </a:r>
            <a:endParaRPr lang="en-US" sz="900" b="1" dirty="0"/>
          </a:p>
        </p:txBody>
      </p:sp>
      <p:sp>
        <p:nvSpPr>
          <p:cNvPr id="345" name="TextBox 344"/>
          <p:cNvSpPr txBox="1"/>
          <p:nvPr/>
        </p:nvSpPr>
        <p:spPr>
          <a:xfrm rot="5400000">
            <a:off x="7697299" y="419024"/>
            <a:ext cx="10796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#2 </a:t>
            </a:r>
            <a:r>
              <a:rPr lang="en-US" sz="900" b="1" dirty="0" smtClean="0"/>
              <a:t>JUDGE </a:t>
            </a:r>
            <a:r>
              <a:rPr lang="en-US" sz="900" b="1" dirty="0" smtClean="0"/>
              <a:t>NAME</a:t>
            </a:r>
            <a:br>
              <a:rPr lang="en-US" sz="900" b="1" dirty="0" smtClean="0"/>
            </a:br>
            <a:r>
              <a:rPr lang="en-US" sz="900" b="1" dirty="0" smtClean="0"/>
              <a:t>  _______________</a:t>
            </a:r>
            <a:endParaRPr lang="en-US" sz="900" b="1" dirty="0"/>
          </a:p>
        </p:txBody>
      </p:sp>
      <p:sp>
        <p:nvSpPr>
          <p:cNvPr id="346" name="TextBox 345"/>
          <p:cNvSpPr txBox="1"/>
          <p:nvPr/>
        </p:nvSpPr>
        <p:spPr>
          <a:xfrm rot="5400000">
            <a:off x="4205283" y="3587705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SHOP</a:t>
            </a:r>
          </a:p>
          <a:p>
            <a:r>
              <a:rPr lang="en-US" sz="500" b="1" dirty="0" smtClean="0"/>
              <a:t>EXHAUST FAN OFF</a:t>
            </a:r>
            <a:endParaRPr lang="en-US" sz="500" b="1" dirty="0"/>
          </a:p>
        </p:txBody>
      </p:sp>
      <p:cxnSp>
        <p:nvCxnSpPr>
          <p:cNvPr id="347" name="Straight Connector 346"/>
          <p:cNvCxnSpPr/>
          <p:nvPr/>
        </p:nvCxnSpPr>
        <p:spPr>
          <a:xfrm flipV="1">
            <a:off x="3814886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/>
          <p:nvPr/>
        </p:nvCxnSpPr>
        <p:spPr>
          <a:xfrm flipV="1">
            <a:off x="3535932" y="317673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2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1580472" y="1654630"/>
            <a:ext cx="686740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 rot="5400000">
            <a:off x="1600622" y="2404027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 rot="5400000">
            <a:off x="3113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 rot="5400000">
            <a:off x="4637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 rot="5400000">
            <a:off x="6096000" y="2391531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 rot="5400000">
            <a:off x="1600622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 rot="5400000">
            <a:off x="312206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 rot="5400000">
            <a:off x="4637316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 rot="5400000">
            <a:off x="610411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9" name="Straight Connector 178"/>
          <p:cNvCxnSpPr/>
          <p:nvPr/>
        </p:nvCxnSpPr>
        <p:spPr>
          <a:xfrm>
            <a:off x="1621973" y="5486400"/>
            <a:ext cx="68144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7652657" y="2405744"/>
            <a:ext cx="783774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652657" y="3171552"/>
            <a:ext cx="7837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675112" y="3886200"/>
            <a:ext cx="76131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668125" y="4653658"/>
            <a:ext cx="7683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7665587" y="388620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7652657" y="2404027"/>
            <a:ext cx="1" cy="7675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8436431" y="165463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8436430" y="3171552"/>
            <a:ext cx="1" cy="7146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8436431" y="4648202"/>
            <a:ext cx="0" cy="838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Rectangle 233"/>
          <p:cNvSpPr/>
          <p:nvPr/>
        </p:nvSpPr>
        <p:spPr>
          <a:xfrm>
            <a:off x="1" y="304800"/>
            <a:ext cx="533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1" name="Straight Connector 240"/>
          <p:cNvCxnSpPr/>
          <p:nvPr/>
        </p:nvCxnSpPr>
        <p:spPr>
          <a:xfrm flipV="1">
            <a:off x="1580472" y="1219200"/>
            <a:ext cx="0" cy="435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1621973" y="5486400"/>
            <a:ext cx="0" cy="359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V="1">
            <a:off x="849413" y="1219201"/>
            <a:ext cx="1" cy="46264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130" idx="1"/>
          </p:cNvCxnSpPr>
          <p:nvPr/>
        </p:nvCxnSpPr>
        <p:spPr>
          <a:xfrm>
            <a:off x="1981622" y="1680838"/>
            <a:ext cx="0" cy="72318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81622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0" idx="3"/>
          </p:cNvCxnSpPr>
          <p:nvPr/>
        </p:nvCxnSpPr>
        <p:spPr>
          <a:xfrm>
            <a:off x="1981622" y="4691746"/>
            <a:ext cx="0" cy="79465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5400000">
            <a:off x="8132917" y="3283182"/>
            <a:ext cx="175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2014 SOUTHEAST REGION</a:t>
            </a:r>
            <a:endParaRPr lang="en-US" sz="800" b="1" dirty="0"/>
          </a:p>
        </p:txBody>
      </p:sp>
      <p:sp>
        <p:nvSpPr>
          <p:cNvPr id="43" name="TextBox 42"/>
          <p:cNvSpPr txBox="1"/>
          <p:nvPr/>
        </p:nvSpPr>
        <p:spPr>
          <a:xfrm rot="5400000">
            <a:off x="-283492" y="3537464"/>
            <a:ext cx="1274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PLACARD MAP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 rot="5400000">
            <a:off x="1248307" y="2614645"/>
            <a:ext cx="446311" cy="2462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00" b="1" dirty="0" smtClean="0"/>
              <a:t>   FRESH AIR BASE</a:t>
            </a:r>
            <a:endParaRPr lang="en-US" sz="300" b="1" dirty="0"/>
          </a:p>
        </p:txBody>
      </p:sp>
      <p:sp>
        <p:nvSpPr>
          <p:cNvPr id="52" name="Oval 51"/>
          <p:cNvSpPr/>
          <p:nvPr/>
        </p:nvSpPr>
        <p:spPr>
          <a:xfrm flipH="1">
            <a:off x="1436572" y="400414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1317064" y="4029761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484208" y="418690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547186" y="420655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436008" y="418690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501068" y="437829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219200" y="1844123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215189" y="3327148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215189" y="4849586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5400000">
            <a:off x="1784866" y="3607751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1503705" y="4121916"/>
            <a:ext cx="6858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20 POST</a:t>
            </a:r>
            <a:endParaRPr lang="en-US" sz="500" b="1" dirty="0"/>
          </a:p>
        </p:txBody>
      </p:sp>
      <p:sp>
        <p:nvSpPr>
          <p:cNvPr id="61" name="TextBox 60"/>
          <p:cNvSpPr txBox="1"/>
          <p:nvPr/>
        </p:nvSpPr>
        <p:spPr>
          <a:xfrm rot="5400000">
            <a:off x="2137475" y="4552335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2036629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5400000">
            <a:off x="1908942" y="4438441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2339501" y="3164354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367448" y="3153687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359574" y="3959008"/>
            <a:ext cx="76825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>
            <a:off x="2730502" y="3535173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2375143" y="3153687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2375143" y="3124887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>
            <a:off x="3488368" y="2047962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>
            <a:off x="3511384" y="2041812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124709" y="1648184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155659" y="1645274"/>
            <a:ext cx="0" cy="76844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>
            <a:off x="2756220" y="3548075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143169" y="3177992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3505200" y="317492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5400000">
            <a:off x="3342199" y="339933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sp>
        <p:nvSpPr>
          <p:cNvPr id="97" name="TextBox 96"/>
          <p:cNvSpPr txBox="1"/>
          <p:nvPr/>
        </p:nvSpPr>
        <p:spPr>
          <a:xfrm rot="5400000">
            <a:off x="3179211" y="410286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OPEN</a:t>
            </a:r>
            <a:endParaRPr lang="en-US" sz="500" b="1" dirty="0"/>
          </a:p>
        </p:txBody>
      </p:sp>
      <p:sp>
        <p:nvSpPr>
          <p:cNvPr id="98" name="TextBox 97"/>
          <p:cNvSpPr txBox="1"/>
          <p:nvPr/>
        </p:nvSpPr>
        <p:spPr>
          <a:xfrm rot="5400000">
            <a:off x="3457542" y="4102267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CLOSED</a:t>
            </a:r>
            <a:endParaRPr lang="en-US" sz="500" b="1" dirty="0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3781393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rot="5400000">
            <a:off x="3623477" y="340171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4953000" y="3178189"/>
            <a:ext cx="0" cy="4509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32" idx="0"/>
            <a:endCxn id="134" idx="2"/>
          </p:cNvCxnSpPr>
          <p:nvPr/>
        </p:nvCxnSpPr>
        <p:spPr>
          <a:xfrm>
            <a:off x="3875316" y="2786744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3866032" y="2732519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3875316" y="43434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3866032" y="4289175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5007029" y="3182317"/>
            <a:ext cx="0" cy="4468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10249398">
            <a:off x="4692246" y="3646676"/>
            <a:ext cx="194177" cy="88259"/>
          </a:xfrm>
          <a:custGeom>
            <a:avLst/>
            <a:gdLst>
              <a:gd name="connsiteX0" fmla="*/ 77856 w 194177"/>
              <a:gd name="connsiteY0" fmla="*/ 40582 h 88259"/>
              <a:gd name="connsiteX1" fmla="*/ 149293 w 194177"/>
              <a:gd name="connsiteY1" fmla="*/ 88207 h 88259"/>
              <a:gd name="connsiteX2" fmla="*/ 187393 w 194177"/>
              <a:gd name="connsiteY2" fmla="*/ 31057 h 88259"/>
              <a:gd name="connsiteX3" fmla="*/ 8800 w 194177"/>
              <a:gd name="connsiteY3" fmla="*/ 66775 h 88259"/>
              <a:gd name="connsiteX4" fmla="*/ 34993 w 194177"/>
              <a:gd name="connsiteY4" fmla="*/ 100 h 88259"/>
              <a:gd name="connsiteX5" fmla="*/ 77856 w 194177"/>
              <a:gd name="connsiteY5" fmla="*/ 40582 h 8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177" h="88259">
                <a:moveTo>
                  <a:pt x="77856" y="40582"/>
                </a:moveTo>
                <a:cubicBezTo>
                  <a:pt x="96906" y="55267"/>
                  <a:pt x="131037" y="89795"/>
                  <a:pt x="149293" y="88207"/>
                </a:cubicBezTo>
                <a:cubicBezTo>
                  <a:pt x="167549" y="86620"/>
                  <a:pt x="210809" y="34629"/>
                  <a:pt x="187393" y="31057"/>
                </a:cubicBezTo>
                <a:cubicBezTo>
                  <a:pt x="163978" y="27485"/>
                  <a:pt x="34200" y="71935"/>
                  <a:pt x="8800" y="66775"/>
                </a:cubicBezTo>
                <a:cubicBezTo>
                  <a:pt x="-16600" y="61616"/>
                  <a:pt x="19515" y="2084"/>
                  <a:pt x="34993" y="100"/>
                </a:cubicBezTo>
                <a:cubicBezTo>
                  <a:pt x="50471" y="-1884"/>
                  <a:pt x="58806" y="25897"/>
                  <a:pt x="77856" y="4058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 rot="49028">
            <a:off x="4666489" y="3584842"/>
            <a:ext cx="245096" cy="205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>
            <a:endCxn id="144" idx="0"/>
          </p:cNvCxnSpPr>
          <p:nvPr/>
        </p:nvCxnSpPr>
        <p:spPr>
          <a:xfrm flipV="1">
            <a:off x="4921665" y="3749286"/>
            <a:ext cx="477651" cy="9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endCxn id="246" idx="0"/>
          </p:cNvCxnSpPr>
          <p:nvPr/>
        </p:nvCxnSpPr>
        <p:spPr>
          <a:xfrm>
            <a:off x="4911573" y="3630474"/>
            <a:ext cx="5272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4965585" y="3752487"/>
            <a:ext cx="0" cy="1701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5007029" y="3750201"/>
            <a:ext cx="0" cy="1662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Arc 245"/>
          <p:cNvSpPr/>
          <p:nvPr/>
        </p:nvSpPr>
        <p:spPr>
          <a:xfrm>
            <a:off x="5257800" y="3630474"/>
            <a:ext cx="361950" cy="371514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Arc 143"/>
          <p:cNvSpPr/>
          <p:nvPr/>
        </p:nvSpPr>
        <p:spPr>
          <a:xfrm>
            <a:off x="5313591" y="3749286"/>
            <a:ext cx="171450" cy="162823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Connector 148"/>
          <p:cNvCxnSpPr>
            <a:stCxn id="144" idx="2"/>
          </p:cNvCxnSpPr>
          <p:nvPr/>
        </p:nvCxnSpPr>
        <p:spPr>
          <a:xfrm>
            <a:off x="5485041" y="3830698"/>
            <a:ext cx="0" cy="15033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619750" y="3816231"/>
            <a:ext cx="2096" cy="15177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 rot="5400000">
            <a:off x="5437335" y="5187608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63" name="TextBox 262"/>
          <p:cNvSpPr txBox="1"/>
          <p:nvPr/>
        </p:nvSpPr>
        <p:spPr>
          <a:xfrm rot="5400000">
            <a:off x="5308394" y="5533580"/>
            <a:ext cx="5334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</a:t>
            </a:r>
          </a:p>
          <a:p>
            <a:r>
              <a:rPr lang="en-US" sz="500" b="1" dirty="0" smtClean="0"/>
              <a:t>VENT SHAFT</a:t>
            </a:r>
          </a:p>
          <a:p>
            <a:r>
              <a:rPr lang="en-US" sz="500" b="1" dirty="0" smtClean="0"/>
              <a:t>TO SURFACE</a:t>
            </a:r>
            <a:endParaRPr lang="en-US" sz="500" b="1" dirty="0"/>
          </a:p>
        </p:txBody>
      </p:sp>
      <p:sp>
        <p:nvSpPr>
          <p:cNvPr id="163" name="TextBox 162"/>
          <p:cNvSpPr txBox="1"/>
          <p:nvPr/>
        </p:nvSpPr>
        <p:spPr>
          <a:xfrm rot="5400000">
            <a:off x="4207765" y="3578943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SHOP</a:t>
            </a:r>
          </a:p>
          <a:p>
            <a:r>
              <a:rPr lang="en-US" sz="500" b="1" dirty="0" smtClean="0"/>
              <a:t>EXHAUST FAN OFF</a:t>
            </a:r>
            <a:endParaRPr lang="en-US" sz="500" b="1" dirty="0"/>
          </a:p>
        </p:txBody>
      </p:sp>
      <p:sp>
        <p:nvSpPr>
          <p:cNvPr id="164" name="TextBox 163"/>
          <p:cNvSpPr txBox="1"/>
          <p:nvPr/>
        </p:nvSpPr>
        <p:spPr>
          <a:xfrm>
            <a:off x="4861641" y="3602886"/>
            <a:ext cx="82825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  VENTTUBING</a:t>
            </a:r>
            <a:endParaRPr lang="en-US" sz="500" b="1" dirty="0"/>
          </a:p>
        </p:txBody>
      </p:sp>
      <p:sp>
        <p:nvSpPr>
          <p:cNvPr id="169" name="Freeform 168"/>
          <p:cNvSpPr/>
          <p:nvPr/>
        </p:nvSpPr>
        <p:spPr>
          <a:xfrm>
            <a:off x="4712662" y="191164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Freeform 169"/>
          <p:cNvSpPr/>
          <p:nvPr/>
        </p:nvSpPr>
        <p:spPr>
          <a:xfrm>
            <a:off x="4925573" y="192014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Freeform 170"/>
          <p:cNvSpPr/>
          <p:nvPr/>
        </p:nvSpPr>
        <p:spPr>
          <a:xfrm>
            <a:off x="5166978" y="193036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2" name="Freeform 171"/>
          <p:cNvSpPr/>
          <p:nvPr/>
        </p:nvSpPr>
        <p:spPr>
          <a:xfrm>
            <a:off x="4008084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Freeform 172"/>
          <p:cNvSpPr/>
          <p:nvPr/>
        </p:nvSpPr>
        <p:spPr>
          <a:xfrm>
            <a:off x="4220995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Freeform 173"/>
          <p:cNvSpPr/>
          <p:nvPr/>
        </p:nvSpPr>
        <p:spPr>
          <a:xfrm>
            <a:off x="4462400" y="190500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Freeform 174"/>
          <p:cNvSpPr/>
          <p:nvPr/>
        </p:nvSpPr>
        <p:spPr>
          <a:xfrm>
            <a:off x="3334804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6" name="Freeform 175"/>
          <p:cNvSpPr/>
          <p:nvPr/>
        </p:nvSpPr>
        <p:spPr>
          <a:xfrm>
            <a:off x="3547715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Freeform 176"/>
          <p:cNvSpPr/>
          <p:nvPr/>
        </p:nvSpPr>
        <p:spPr>
          <a:xfrm>
            <a:off x="3789120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Freeform 177"/>
          <p:cNvSpPr/>
          <p:nvPr/>
        </p:nvSpPr>
        <p:spPr>
          <a:xfrm>
            <a:off x="2667000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Freeform 180"/>
          <p:cNvSpPr/>
          <p:nvPr/>
        </p:nvSpPr>
        <p:spPr>
          <a:xfrm>
            <a:off x="2879911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Freeform 181"/>
          <p:cNvSpPr/>
          <p:nvPr/>
        </p:nvSpPr>
        <p:spPr>
          <a:xfrm>
            <a:off x="3121316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Freeform 183"/>
          <p:cNvSpPr/>
          <p:nvPr/>
        </p:nvSpPr>
        <p:spPr>
          <a:xfrm>
            <a:off x="1977551" y="18841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Freeform 184"/>
          <p:cNvSpPr/>
          <p:nvPr/>
        </p:nvSpPr>
        <p:spPr>
          <a:xfrm>
            <a:off x="2190462" y="18926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Freeform 185"/>
          <p:cNvSpPr/>
          <p:nvPr/>
        </p:nvSpPr>
        <p:spPr>
          <a:xfrm>
            <a:off x="2431867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Freeform 186"/>
          <p:cNvSpPr/>
          <p:nvPr/>
        </p:nvSpPr>
        <p:spPr>
          <a:xfrm>
            <a:off x="4833207" y="490808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Freeform 187"/>
          <p:cNvSpPr/>
          <p:nvPr/>
        </p:nvSpPr>
        <p:spPr>
          <a:xfrm>
            <a:off x="5046118" y="491658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Freeform 188"/>
          <p:cNvSpPr/>
          <p:nvPr/>
        </p:nvSpPr>
        <p:spPr>
          <a:xfrm>
            <a:off x="5287523" y="492680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Freeform 189"/>
          <p:cNvSpPr/>
          <p:nvPr/>
        </p:nvSpPr>
        <p:spPr>
          <a:xfrm>
            <a:off x="4128629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Freeform 190"/>
          <p:cNvSpPr/>
          <p:nvPr/>
        </p:nvSpPr>
        <p:spPr>
          <a:xfrm>
            <a:off x="4341540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Freeform 191"/>
          <p:cNvSpPr/>
          <p:nvPr/>
        </p:nvSpPr>
        <p:spPr>
          <a:xfrm>
            <a:off x="4582945" y="490143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Freeform 192"/>
          <p:cNvSpPr/>
          <p:nvPr/>
        </p:nvSpPr>
        <p:spPr>
          <a:xfrm>
            <a:off x="3455349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Freeform 196"/>
          <p:cNvSpPr/>
          <p:nvPr/>
        </p:nvSpPr>
        <p:spPr>
          <a:xfrm>
            <a:off x="3668260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Freeform 198"/>
          <p:cNvSpPr/>
          <p:nvPr/>
        </p:nvSpPr>
        <p:spPr>
          <a:xfrm>
            <a:off x="3909665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Freeform 199"/>
          <p:cNvSpPr/>
          <p:nvPr/>
        </p:nvSpPr>
        <p:spPr>
          <a:xfrm>
            <a:off x="2787545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Freeform 203"/>
          <p:cNvSpPr/>
          <p:nvPr/>
        </p:nvSpPr>
        <p:spPr>
          <a:xfrm>
            <a:off x="3000456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Freeform 204"/>
          <p:cNvSpPr/>
          <p:nvPr/>
        </p:nvSpPr>
        <p:spPr>
          <a:xfrm>
            <a:off x="3241861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Freeform 205"/>
          <p:cNvSpPr/>
          <p:nvPr/>
        </p:nvSpPr>
        <p:spPr>
          <a:xfrm>
            <a:off x="2098096" y="488061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Freeform 206"/>
          <p:cNvSpPr/>
          <p:nvPr/>
        </p:nvSpPr>
        <p:spPr>
          <a:xfrm>
            <a:off x="2311007" y="488911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Freeform 207"/>
          <p:cNvSpPr/>
          <p:nvPr/>
        </p:nvSpPr>
        <p:spPr>
          <a:xfrm>
            <a:off x="2552412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 rot="5400000">
            <a:off x="8244707" y="488666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13" name="Freeform 212"/>
          <p:cNvSpPr/>
          <p:nvPr/>
        </p:nvSpPr>
        <p:spPr>
          <a:xfrm>
            <a:off x="7530386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Freeform 215"/>
          <p:cNvSpPr/>
          <p:nvPr/>
        </p:nvSpPr>
        <p:spPr>
          <a:xfrm>
            <a:off x="6857106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Freeform 216"/>
          <p:cNvSpPr/>
          <p:nvPr/>
        </p:nvSpPr>
        <p:spPr>
          <a:xfrm>
            <a:off x="7070017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Freeform 217"/>
          <p:cNvSpPr/>
          <p:nvPr/>
        </p:nvSpPr>
        <p:spPr>
          <a:xfrm>
            <a:off x="7311422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Freeform 218"/>
          <p:cNvSpPr/>
          <p:nvPr/>
        </p:nvSpPr>
        <p:spPr>
          <a:xfrm>
            <a:off x="6189302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Freeform 219"/>
          <p:cNvSpPr/>
          <p:nvPr/>
        </p:nvSpPr>
        <p:spPr>
          <a:xfrm>
            <a:off x="6402213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Freeform 220"/>
          <p:cNvSpPr/>
          <p:nvPr/>
        </p:nvSpPr>
        <p:spPr>
          <a:xfrm>
            <a:off x="6643618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Freeform 221"/>
          <p:cNvSpPr/>
          <p:nvPr/>
        </p:nvSpPr>
        <p:spPr>
          <a:xfrm>
            <a:off x="5499853" y="493676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3" name="Freeform 222"/>
          <p:cNvSpPr/>
          <p:nvPr/>
        </p:nvSpPr>
        <p:spPr>
          <a:xfrm>
            <a:off x="5712764" y="494526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Freeform 271"/>
          <p:cNvSpPr/>
          <p:nvPr/>
        </p:nvSpPr>
        <p:spPr>
          <a:xfrm>
            <a:off x="5954169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TextBox 272"/>
          <p:cNvSpPr txBox="1"/>
          <p:nvPr/>
        </p:nvSpPr>
        <p:spPr>
          <a:xfrm rot="5400000">
            <a:off x="8244707" y="333487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5" name="TextBox 274"/>
          <p:cNvSpPr txBox="1"/>
          <p:nvPr/>
        </p:nvSpPr>
        <p:spPr>
          <a:xfrm rot="5400000">
            <a:off x="8239531" y="181333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6" name="Freeform 275"/>
          <p:cNvSpPr/>
          <p:nvPr/>
        </p:nvSpPr>
        <p:spPr>
          <a:xfrm>
            <a:off x="6537644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Freeform 276"/>
          <p:cNvSpPr/>
          <p:nvPr/>
        </p:nvSpPr>
        <p:spPr>
          <a:xfrm>
            <a:off x="6750555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Freeform 277"/>
          <p:cNvSpPr/>
          <p:nvPr/>
        </p:nvSpPr>
        <p:spPr>
          <a:xfrm>
            <a:off x="5869840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Freeform 278"/>
          <p:cNvSpPr/>
          <p:nvPr/>
        </p:nvSpPr>
        <p:spPr>
          <a:xfrm>
            <a:off x="6082751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Freeform 279"/>
          <p:cNvSpPr/>
          <p:nvPr/>
        </p:nvSpPr>
        <p:spPr>
          <a:xfrm>
            <a:off x="6324156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Freeform 280"/>
          <p:cNvSpPr/>
          <p:nvPr/>
        </p:nvSpPr>
        <p:spPr>
          <a:xfrm>
            <a:off x="5393302" y="194202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2" name="Freeform 281"/>
          <p:cNvSpPr/>
          <p:nvPr/>
        </p:nvSpPr>
        <p:spPr>
          <a:xfrm>
            <a:off x="5634707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Freeform 282"/>
          <p:cNvSpPr/>
          <p:nvPr/>
        </p:nvSpPr>
        <p:spPr>
          <a:xfrm>
            <a:off x="7711889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Freeform 283"/>
          <p:cNvSpPr/>
          <p:nvPr/>
        </p:nvSpPr>
        <p:spPr>
          <a:xfrm>
            <a:off x="7924800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5" name="Freeform 284"/>
          <p:cNvSpPr/>
          <p:nvPr/>
        </p:nvSpPr>
        <p:spPr>
          <a:xfrm>
            <a:off x="7044085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Freeform 285"/>
          <p:cNvSpPr/>
          <p:nvPr/>
        </p:nvSpPr>
        <p:spPr>
          <a:xfrm>
            <a:off x="7256996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Freeform 286"/>
          <p:cNvSpPr/>
          <p:nvPr/>
        </p:nvSpPr>
        <p:spPr>
          <a:xfrm>
            <a:off x="7498401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Freeform 287"/>
          <p:cNvSpPr/>
          <p:nvPr/>
        </p:nvSpPr>
        <p:spPr>
          <a:xfrm>
            <a:off x="6567547" y="343048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Freeform 288"/>
          <p:cNvSpPr/>
          <p:nvPr/>
        </p:nvSpPr>
        <p:spPr>
          <a:xfrm>
            <a:off x="6808952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Freeform 289"/>
          <p:cNvSpPr/>
          <p:nvPr/>
        </p:nvSpPr>
        <p:spPr>
          <a:xfrm>
            <a:off x="6180399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Freeform 290"/>
          <p:cNvSpPr/>
          <p:nvPr/>
        </p:nvSpPr>
        <p:spPr>
          <a:xfrm>
            <a:off x="6393310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Freeform 291"/>
          <p:cNvSpPr/>
          <p:nvPr/>
        </p:nvSpPr>
        <p:spPr>
          <a:xfrm>
            <a:off x="5512595" y="342444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3" name="Freeform 292"/>
          <p:cNvSpPr/>
          <p:nvPr/>
        </p:nvSpPr>
        <p:spPr>
          <a:xfrm>
            <a:off x="5725506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4" name="Freeform 293"/>
          <p:cNvSpPr/>
          <p:nvPr/>
        </p:nvSpPr>
        <p:spPr>
          <a:xfrm>
            <a:off x="5966911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5" name="Freeform 294"/>
          <p:cNvSpPr/>
          <p:nvPr/>
        </p:nvSpPr>
        <p:spPr>
          <a:xfrm>
            <a:off x="5036057" y="34166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Freeform 295"/>
          <p:cNvSpPr/>
          <p:nvPr/>
        </p:nvSpPr>
        <p:spPr>
          <a:xfrm>
            <a:off x="5277462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Freeform 296"/>
          <p:cNvSpPr/>
          <p:nvPr/>
        </p:nvSpPr>
        <p:spPr>
          <a:xfrm>
            <a:off x="7019150" y="196135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Freeform 297"/>
          <p:cNvSpPr/>
          <p:nvPr/>
        </p:nvSpPr>
        <p:spPr>
          <a:xfrm>
            <a:off x="7246856" y="197071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9" name="Straight Connector 298"/>
          <p:cNvCxnSpPr/>
          <p:nvPr/>
        </p:nvCxnSpPr>
        <p:spPr>
          <a:xfrm>
            <a:off x="8105775" y="4660107"/>
            <a:ext cx="0" cy="8262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 rot="5400000">
            <a:off x="7942774" y="4925696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301" name="TextBox 300"/>
          <p:cNvSpPr txBox="1"/>
          <p:nvPr/>
        </p:nvSpPr>
        <p:spPr>
          <a:xfrm rot="5400000">
            <a:off x="7560626" y="4404290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16.5%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1300 ppm 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7822403" y="4931192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Oval 302"/>
          <p:cNvSpPr/>
          <p:nvPr/>
        </p:nvSpPr>
        <p:spPr>
          <a:xfrm>
            <a:off x="7844002" y="4960213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4" name="Straight Arrow Connector 303"/>
          <p:cNvCxnSpPr/>
          <p:nvPr/>
        </p:nvCxnSpPr>
        <p:spPr>
          <a:xfrm>
            <a:off x="7881498" y="4598439"/>
            <a:ext cx="0" cy="27040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741140" y="3221012"/>
            <a:ext cx="488460" cy="169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TextBox 304"/>
          <p:cNvSpPr txBox="1"/>
          <p:nvPr/>
        </p:nvSpPr>
        <p:spPr>
          <a:xfrm rot="5400000">
            <a:off x="7642285" y="2830013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POWDER TRUCK</a:t>
            </a:r>
            <a:endParaRPr lang="en-US" sz="500" b="1" dirty="0"/>
          </a:p>
        </p:txBody>
      </p:sp>
      <p:sp>
        <p:nvSpPr>
          <p:cNvPr id="306" name="TextBox 305"/>
          <p:cNvSpPr txBox="1"/>
          <p:nvPr/>
        </p:nvSpPr>
        <p:spPr>
          <a:xfrm rot="5400000">
            <a:off x="8178164" y="3505344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LOADED FACE</a:t>
            </a:r>
            <a:endParaRPr lang="en-US" sz="500" b="1" dirty="0"/>
          </a:p>
        </p:txBody>
      </p:sp>
      <p:sp>
        <p:nvSpPr>
          <p:cNvPr id="307" name="TextBox 306"/>
          <p:cNvSpPr txBox="1"/>
          <p:nvPr/>
        </p:nvSpPr>
        <p:spPr>
          <a:xfrm rot="5400000">
            <a:off x="8291779" y="1974863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8" name="TextBox 307"/>
          <p:cNvSpPr txBox="1"/>
          <p:nvPr/>
        </p:nvSpPr>
        <p:spPr>
          <a:xfrm rot="5400000">
            <a:off x="8315454" y="5025350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9" name="Oval 308"/>
          <p:cNvSpPr/>
          <p:nvPr/>
        </p:nvSpPr>
        <p:spPr>
          <a:xfrm>
            <a:off x="8199121" y="5111041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0" name="Straight Connector 309"/>
          <p:cNvCxnSpPr>
            <a:stCxn id="309" idx="4"/>
          </p:cNvCxnSpPr>
          <p:nvPr/>
        </p:nvCxnSpPr>
        <p:spPr>
          <a:xfrm>
            <a:off x="8229601" y="5187241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8229600" y="5317834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8166045" y="5234593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 flipH="1">
            <a:off x="8189730" y="5317834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 rot="5400000">
            <a:off x="8003347" y="1697760"/>
            <a:ext cx="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 rot="5400000" flipH="1">
            <a:off x="7867951" y="1682520"/>
            <a:ext cx="3048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 rot="5400000">
            <a:off x="7853012" y="1725895"/>
            <a:ext cx="60356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" name="Oval 316"/>
          <p:cNvSpPr/>
          <p:nvPr/>
        </p:nvSpPr>
        <p:spPr>
          <a:xfrm rot="5400000">
            <a:off x="8069988" y="1721265"/>
            <a:ext cx="60959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Rectangle 317"/>
          <p:cNvSpPr/>
          <p:nvPr/>
        </p:nvSpPr>
        <p:spPr>
          <a:xfrm>
            <a:off x="7623302" y="1916769"/>
            <a:ext cx="488460" cy="169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/>
          <p:cNvSpPr txBox="1"/>
          <p:nvPr/>
        </p:nvSpPr>
        <p:spPr>
          <a:xfrm rot="5400000">
            <a:off x="7572924" y="2178849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LHD</a:t>
            </a:r>
          </a:p>
          <a:p>
            <a:r>
              <a:rPr lang="en-US" sz="500" b="1" dirty="0" smtClean="0"/>
              <a:t>OBSTICLE</a:t>
            </a:r>
          </a:p>
          <a:p>
            <a:r>
              <a:rPr lang="en-US" sz="500" b="1" dirty="0" smtClean="0"/>
              <a:t>FIRE</a:t>
            </a:r>
            <a:endParaRPr lang="en-US" sz="500" b="1" dirty="0"/>
          </a:p>
        </p:txBody>
      </p:sp>
      <p:sp>
        <p:nvSpPr>
          <p:cNvPr id="76" name="Isosceles Triangle 75"/>
          <p:cNvSpPr/>
          <p:nvPr/>
        </p:nvSpPr>
        <p:spPr>
          <a:xfrm rot="5400000">
            <a:off x="7856800" y="1943592"/>
            <a:ext cx="84638" cy="10553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0" name="Straight Connector 319"/>
          <p:cNvCxnSpPr/>
          <p:nvPr/>
        </p:nvCxnSpPr>
        <p:spPr>
          <a:xfrm>
            <a:off x="7341414" y="1868312"/>
            <a:ext cx="4309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7772400" y="1656357"/>
            <a:ext cx="0" cy="222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 flipV="1">
            <a:off x="7735192" y="1648184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 flipV="1">
            <a:off x="7333979" y="1844123"/>
            <a:ext cx="401213" cy="1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" name="TextBox 325"/>
          <p:cNvSpPr txBox="1"/>
          <p:nvPr/>
        </p:nvSpPr>
        <p:spPr>
          <a:xfrm rot="5400000">
            <a:off x="7452904" y="2529234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16.5%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2000 ppm </a:t>
            </a:r>
          </a:p>
        </p:txBody>
      </p:sp>
      <p:sp>
        <p:nvSpPr>
          <p:cNvPr id="327" name="Rectangle 326"/>
          <p:cNvSpPr/>
          <p:nvPr/>
        </p:nvSpPr>
        <p:spPr>
          <a:xfrm>
            <a:off x="7207233" y="2051089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8" name="Oval 327"/>
          <p:cNvSpPr/>
          <p:nvPr/>
        </p:nvSpPr>
        <p:spPr>
          <a:xfrm>
            <a:off x="7228832" y="2080110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9" name="Straight Arrow Connector 328"/>
          <p:cNvCxnSpPr/>
          <p:nvPr/>
        </p:nvCxnSpPr>
        <p:spPr>
          <a:xfrm flipH="1" flipV="1">
            <a:off x="7324004" y="2178386"/>
            <a:ext cx="341583" cy="2600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>
            <a:off x="7333979" y="1664905"/>
            <a:ext cx="0" cy="2136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flipV="1">
            <a:off x="7357435" y="1652138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 rot="5400000">
            <a:off x="2814726" y="250928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33" name="Straight Connector 332"/>
          <p:cNvCxnSpPr/>
          <p:nvPr/>
        </p:nvCxnSpPr>
        <p:spPr>
          <a:xfrm>
            <a:off x="2991690" y="266986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H="1">
            <a:off x="3054668" y="268951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943490" y="26698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008550" y="286126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962871" y="270182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H="1">
            <a:off x="3025849" y="272147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2914671" y="27018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2979731" y="289321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4" name="Oval 343"/>
          <p:cNvSpPr/>
          <p:nvPr/>
        </p:nvSpPr>
        <p:spPr>
          <a:xfrm flipH="1">
            <a:off x="2925885" y="2324826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Oval 348"/>
          <p:cNvSpPr/>
          <p:nvPr/>
        </p:nvSpPr>
        <p:spPr>
          <a:xfrm flipH="1">
            <a:off x="2942248" y="2492513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TextBox 349"/>
          <p:cNvSpPr txBox="1"/>
          <p:nvPr/>
        </p:nvSpPr>
        <p:spPr>
          <a:xfrm rot="5400000">
            <a:off x="2854993" y="229714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51" name="TextBox 350"/>
          <p:cNvSpPr txBox="1"/>
          <p:nvPr/>
        </p:nvSpPr>
        <p:spPr>
          <a:xfrm rot="5400000">
            <a:off x="2424153" y="1412543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17.1%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250 ppm </a:t>
            </a:r>
          </a:p>
        </p:txBody>
      </p:sp>
      <p:sp>
        <p:nvSpPr>
          <p:cNvPr id="352" name="Rectangle 351"/>
          <p:cNvSpPr/>
          <p:nvPr/>
        </p:nvSpPr>
        <p:spPr>
          <a:xfrm>
            <a:off x="2690790" y="2067063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3" name="Oval 352"/>
          <p:cNvSpPr/>
          <p:nvPr/>
        </p:nvSpPr>
        <p:spPr>
          <a:xfrm>
            <a:off x="2712389" y="2096084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4" name="Straight Arrow Connector 353"/>
          <p:cNvCxnSpPr/>
          <p:nvPr/>
        </p:nvCxnSpPr>
        <p:spPr>
          <a:xfrm>
            <a:off x="2730502" y="1645274"/>
            <a:ext cx="13069" cy="3965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xtBox 354"/>
          <p:cNvSpPr txBox="1"/>
          <p:nvPr/>
        </p:nvSpPr>
        <p:spPr>
          <a:xfrm rot="5400000">
            <a:off x="2956418" y="4312412"/>
            <a:ext cx="18076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X</a:t>
            </a:r>
            <a:endParaRPr lang="en-US" sz="500" b="1" dirty="0"/>
          </a:p>
        </p:txBody>
      </p:sp>
      <p:sp>
        <p:nvSpPr>
          <p:cNvPr id="356" name="TextBox 355"/>
          <p:cNvSpPr txBox="1"/>
          <p:nvPr/>
        </p:nvSpPr>
        <p:spPr>
          <a:xfrm rot="5400000">
            <a:off x="2874103" y="4373042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GAS TEST STATION</a:t>
            </a:r>
            <a:endParaRPr lang="en-US" sz="500" b="1" dirty="0"/>
          </a:p>
        </p:txBody>
      </p:sp>
      <p:sp>
        <p:nvSpPr>
          <p:cNvPr id="357" name="TextBox 356"/>
          <p:cNvSpPr txBox="1"/>
          <p:nvPr/>
        </p:nvSpPr>
        <p:spPr>
          <a:xfrm rot="5400000">
            <a:off x="2511993" y="5608976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17.1%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500 ppm </a:t>
            </a:r>
          </a:p>
        </p:txBody>
      </p:sp>
      <p:sp>
        <p:nvSpPr>
          <p:cNvPr id="358" name="Rectangle 357"/>
          <p:cNvSpPr/>
          <p:nvPr/>
        </p:nvSpPr>
        <p:spPr>
          <a:xfrm>
            <a:off x="2706928" y="4996591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9" name="Oval 358"/>
          <p:cNvSpPr/>
          <p:nvPr/>
        </p:nvSpPr>
        <p:spPr>
          <a:xfrm>
            <a:off x="2728527" y="5025612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0" name="Straight Arrow Connector 359"/>
          <p:cNvCxnSpPr/>
          <p:nvPr/>
        </p:nvCxnSpPr>
        <p:spPr>
          <a:xfrm flipH="1" flipV="1">
            <a:off x="2774556" y="5123888"/>
            <a:ext cx="12989" cy="36251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TextBox 360"/>
          <p:cNvSpPr txBox="1"/>
          <p:nvPr/>
        </p:nvSpPr>
        <p:spPr>
          <a:xfrm rot="5400000">
            <a:off x="3897586" y="272823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62" name="TextBox 361"/>
          <p:cNvSpPr txBox="1"/>
          <p:nvPr/>
        </p:nvSpPr>
        <p:spPr>
          <a:xfrm rot="5400000">
            <a:off x="3502502" y="2884569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363" name="Straight Connector 362"/>
          <p:cNvCxnSpPr/>
          <p:nvPr/>
        </p:nvCxnSpPr>
        <p:spPr>
          <a:xfrm>
            <a:off x="3652011" y="471877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flipH="1">
            <a:off x="3714989" y="473842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3603811" y="471877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3668871" y="49101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3623192" y="475073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 flipH="1">
            <a:off x="3686170" y="477038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3574992" y="475073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3640052" y="49421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2" name="TextBox 371"/>
          <p:cNvSpPr txBox="1"/>
          <p:nvPr/>
        </p:nvSpPr>
        <p:spPr>
          <a:xfrm rot="5400000">
            <a:off x="3265829" y="4716205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3" name="TextBox 372"/>
          <p:cNvSpPr txBox="1"/>
          <p:nvPr/>
        </p:nvSpPr>
        <p:spPr>
          <a:xfrm rot="5400000">
            <a:off x="3081277" y="4713698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4" name="Oval 373"/>
          <p:cNvSpPr/>
          <p:nvPr/>
        </p:nvSpPr>
        <p:spPr>
          <a:xfrm flipH="1">
            <a:off x="3210605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5" name="Oval 374"/>
          <p:cNvSpPr/>
          <p:nvPr/>
        </p:nvSpPr>
        <p:spPr>
          <a:xfrm flipH="1">
            <a:off x="3395157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6" name="Oval 375"/>
          <p:cNvSpPr/>
          <p:nvPr/>
        </p:nvSpPr>
        <p:spPr>
          <a:xfrm>
            <a:off x="4434800" y="2836696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7" name="Straight Connector 376"/>
          <p:cNvCxnSpPr>
            <a:stCxn id="376" idx="4"/>
          </p:cNvCxnSpPr>
          <p:nvPr/>
        </p:nvCxnSpPr>
        <p:spPr>
          <a:xfrm>
            <a:off x="4465280" y="2912896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>
            <a:off x="4465279" y="3043489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>
            <a:off x="4401724" y="2960248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/>
          <p:nvPr/>
        </p:nvCxnSpPr>
        <p:spPr>
          <a:xfrm flipH="1">
            <a:off x="4425409" y="3043489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1" name="TextBox 380"/>
          <p:cNvSpPr txBox="1"/>
          <p:nvPr/>
        </p:nvSpPr>
        <p:spPr>
          <a:xfrm rot="5400000">
            <a:off x="4524707" y="306904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10 POST</a:t>
            </a:r>
            <a:endParaRPr lang="en-US" sz="500" b="1" dirty="0"/>
          </a:p>
        </p:txBody>
      </p:sp>
      <p:sp>
        <p:nvSpPr>
          <p:cNvPr id="382" name="TextBox 381"/>
          <p:cNvSpPr txBox="1"/>
          <p:nvPr/>
        </p:nvSpPr>
        <p:spPr>
          <a:xfrm rot="5400000">
            <a:off x="4701191" y="3134883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383" name="TextBox 382"/>
          <p:cNvSpPr txBox="1"/>
          <p:nvPr/>
        </p:nvSpPr>
        <p:spPr>
          <a:xfrm rot="5400000">
            <a:off x="5333037" y="255697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84" name="Straight Connector 383"/>
          <p:cNvCxnSpPr/>
          <p:nvPr/>
        </p:nvCxnSpPr>
        <p:spPr>
          <a:xfrm>
            <a:off x="5510001" y="271755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 flipH="1">
            <a:off x="5572979" y="273720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>
            <a:off x="5461801" y="271755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5526861" y="290895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5481182" y="274951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 flipH="1">
            <a:off x="5544160" y="276916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5432982" y="274951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5498042" y="294090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2" name="TextBox 391"/>
          <p:cNvSpPr txBox="1"/>
          <p:nvPr/>
        </p:nvSpPr>
        <p:spPr>
          <a:xfrm rot="5400000">
            <a:off x="5373304" y="234483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93" name="Oval 392"/>
          <p:cNvSpPr/>
          <p:nvPr/>
        </p:nvSpPr>
        <p:spPr>
          <a:xfrm flipH="1">
            <a:off x="5461495" y="253942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4" name="Oval 393"/>
          <p:cNvSpPr/>
          <p:nvPr/>
        </p:nvSpPr>
        <p:spPr>
          <a:xfrm flipH="1">
            <a:off x="5439687" y="2375729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5" name="Freeform 394"/>
          <p:cNvSpPr/>
          <p:nvPr/>
        </p:nvSpPr>
        <p:spPr>
          <a:xfrm rot="5400000">
            <a:off x="5755252" y="365123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6" name="Freeform 395"/>
          <p:cNvSpPr/>
          <p:nvPr/>
        </p:nvSpPr>
        <p:spPr>
          <a:xfrm rot="5400000">
            <a:off x="5741634" y="388514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7" name="Freeform 396"/>
          <p:cNvSpPr/>
          <p:nvPr/>
        </p:nvSpPr>
        <p:spPr>
          <a:xfrm rot="5400000">
            <a:off x="5737541" y="41295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8" name="Freeform 397"/>
          <p:cNvSpPr/>
          <p:nvPr/>
        </p:nvSpPr>
        <p:spPr>
          <a:xfrm rot="5400000">
            <a:off x="5725506" y="437906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9" name="Freeform 398"/>
          <p:cNvSpPr/>
          <p:nvPr/>
        </p:nvSpPr>
        <p:spPr>
          <a:xfrm rot="5400000">
            <a:off x="5718611" y="460520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3" name="Freeform 402"/>
          <p:cNvSpPr/>
          <p:nvPr/>
        </p:nvSpPr>
        <p:spPr>
          <a:xfrm rot="5400000">
            <a:off x="4109326" y="446192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Freeform 403"/>
          <p:cNvSpPr/>
          <p:nvPr/>
        </p:nvSpPr>
        <p:spPr>
          <a:xfrm rot="5400000">
            <a:off x="4102431" y="468806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5" name="Freeform 404"/>
          <p:cNvSpPr/>
          <p:nvPr/>
        </p:nvSpPr>
        <p:spPr>
          <a:xfrm rot="5400000">
            <a:off x="7130447" y="369893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6" name="Freeform 405"/>
          <p:cNvSpPr/>
          <p:nvPr/>
        </p:nvSpPr>
        <p:spPr>
          <a:xfrm rot="5400000">
            <a:off x="7116829" y="393284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7" name="Freeform 406"/>
          <p:cNvSpPr/>
          <p:nvPr/>
        </p:nvSpPr>
        <p:spPr>
          <a:xfrm rot="5400000">
            <a:off x="7112736" y="417720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8" name="Freeform 407"/>
          <p:cNvSpPr/>
          <p:nvPr/>
        </p:nvSpPr>
        <p:spPr>
          <a:xfrm rot="5400000">
            <a:off x="7100701" y="44267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" name="Freeform 408"/>
          <p:cNvSpPr/>
          <p:nvPr/>
        </p:nvSpPr>
        <p:spPr>
          <a:xfrm rot="5400000">
            <a:off x="7093806" y="465290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0" name="Freeform 409"/>
          <p:cNvSpPr/>
          <p:nvPr/>
        </p:nvSpPr>
        <p:spPr>
          <a:xfrm rot="5400000">
            <a:off x="7160959" y="231895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" name="Freeform 410"/>
          <p:cNvSpPr/>
          <p:nvPr/>
        </p:nvSpPr>
        <p:spPr>
          <a:xfrm rot="5400000">
            <a:off x="7147341" y="255287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2" name="Freeform 411"/>
          <p:cNvSpPr/>
          <p:nvPr/>
        </p:nvSpPr>
        <p:spPr>
          <a:xfrm rot="5400000">
            <a:off x="7143248" y="279723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3" name="Freeform 412"/>
          <p:cNvSpPr/>
          <p:nvPr/>
        </p:nvSpPr>
        <p:spPr>
          <a:xfrm rot="5400000">
            <a:off x="7131213" y="304679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4" name="Freeform 413"/>
          <p:cNvSpPr/>
          <p:nvPr/>
        </p:nvSpPr>
        <p:spPr>
          <a:xfrm rot="5400000">
            <a:off x="7124318" y="327292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6" name="Freeform 415"/>
          <p:cNvSpPr/>
          <p:nvPr/>
        </p:nvSpPr>
        <p:spPr>
          <a:xfrm rot="5400000">
            <a:off x="5682313" y="224014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7" name="Freeform 416"/>
          <p:cNvSpPr/>
          <p:nvPr/>
        </p:nvSpPr>
        <p:spPr>
          <a:xfrm rot="5400000">
            <a:off x="5668695" y="247405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8" name="Freeform 417"/>
          <p:cNvSpPr/>
          <p:nvPr/>
        </p:nvSpPr>
        <p:spPr>
          <a:xfrm rot="5400000">
            <a:off x="5664602" y="271841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9" name="Freeform 418"/>
          <p:cNvSpPr/>
          <p:nvPr/>
        </p:nvSpPr>
        <p:spPr>
          <a:xfrm rot="5400000">
            <a:off x="5652567" y="29679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0" name="Freeform 419"/>
          <p:cNvSpPr/>
          <p:nvPr/>
        </p:nvSpPr>
        <p:spPr>
          <a:xfrm rot="5400000">
            <a:off x="5645672" y="319411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7" name="Freeform 426"/>
          <p:cNvSpPr/>
          <p:nvPr/>
        </p:nvSpPr>
        <p:spPr>
          <a:xfrm rot="5400000">
            <a:off x="4141776" y="217443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8" name="Freeform 427"/>
          <p:cNvSpPr/>
          <p:nvPr/>
        </p:nvSpPr>
        <p:spPr>
          <a:xfrm rot="5400000">
            <a:off x="4128158" y="240835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9" name="Freeform 428"/>
          <p:cNvSpPr/>
          <p:nvPr/>
        </p:nvSpPr>
        <p:spPr>
          <a:xfrm rot="5400000">
            <a:off x="2548694" y="218995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0" name="Freeform 429"/>
          <p:cNvSpPr/>
          <p:nvPr/>
        </p:nvSpPr>
        <p:spPr>
          <a:xfrm rot="5400000">
            <a:off x="2535076" y="242386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1" name="Freeform 430"/>
          <p:cNvSpPr/>
          <p:nvPr/>
        </p:nvSpPr>
        <p:spPr>
          <a:xfrm rot="5400000">
            <a:off x="2530983" y="266822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2" name="Freeform 431"/>
          <p:cNvSpPr/>
          <p:nvPr/>
        </p:nvSpPr>
        <p:spPr>
          <a:xfrm rot="5400000">
            <a:off x="2518948" y="291778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3" name="Freeform 432"/>
          <p:cNvSpPr/>
          <p:nvPr/>
        </p:nvSpPr>
        <p:spPr>
          <a:xfrm rot="5400000">
            <a:off x="2512053" y="314392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4" name="Freeform 433"/>
          <p:cNvSpPr/>
          <p:nvPr/>
        </p:nvSpPr>
        <p:spPr>
          <a:xfrm rot="5400000">
            <a:off x="2498675" y="339249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5" name="Freeform 434"/>
          <p:cNvSpPr/>
          <p:nvPr/>
        </p:nvSpPr>
        <p:spPr>
          <a:xfrm rot="5400000">
            <a:off x="2491982" y="362168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6" name="Freeform 435"/>
          <p:cNvSpPr/>
          <p:nvPr/>
        </p:nvSpPr>
        <p:spPr>
          <a:xfrm rot="5400000">
            <a:off x="2481221" y="384204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7" name="Freeform 436"/>
          <p:cNvSpPr/>
          <p:nvPr/>
        </p:nvSpPr>
        <p:spPr>
          <a:xfrm rot="5400000">
            <a:off x="2467843" y="409061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8" name="Freeform 437"/>
          <p:cNvSpPr/>
          <p:nvPr/>
        </p:nvSpPr>
        <p:spPr>
          <a:xfrm rot="5400000">
            <a:off x="2461150" y="431979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9" name="Freeform 438"/>
          <p:cNvSpPr/>
          <p:nvPr/>
        </p:nvSpPr>
        <p:spPr>
          <a:xfrm rot="5400000">
            <a:off x="2454873" y="456130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" name="Freeform 439"/>
          <p:cNvSpPr/>
          <p:nvPr/>
        </p:nvSpPr>
        <p:spPr>
          <a:xfrm rot="5400000">
            <a:off x="2441495" y="48098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2" name="Freeform 441"/>
          <p:cNvSpPr/>
          <p:nvPr/>
        </p:nvSpPr>
        <p:spPr>
          <a:xfrm>
            <a:off x="3408686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3" name="Freeform 442"/>
          <p:cNvSpPr/>
          <p:nvPr/>
        </p:nvSpPr>
        <p:spPr>
          <a:xfrm>
            <a:off x="2740882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4" name="Freeform 443"/>
          <p:cNvSpPr/>
          <p:nvPr/>
        </p:nvSpPr>
        <p:spPr>
          <a:xfrm>
            <a:off x="2953793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5" name="Freeform 444"/>
          <p:cNvSpPr/>
          <p:nvPr/>
        </p:nvSpPr>
        <p:spPr>
          <a:xfrm>
            <a:off x="3195198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6" name="Freeform 445"/>
          <p:cNvSpPr/>
          <p:nvPr/>
        </p:nvSpPr>
        <p:spPr>
          <a:xfrm>
            <a:off x="2051433" y="34433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7" name="Freeform 446"/>
          <p:cNvSpPr/>
          <p:nvPr/>
        </p:nvSpPr>
        <p:spPr>
          <a:xfrm>
            <a:off x="2264344" y="34518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8" name="Freeform 447"/>
          <p:cNvSpPr/>
          <p:nvPr/>
        </p:nvSpPr>
        <p:spPr>
          <a:xfrm>
            <a:off x="2505749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9" name="TextBox 448"/>
          <p:cNvSpPr txBox="1"/>
          <p:nvPr/>
        </p:nvSpPr>
        <p:spPr>
          <a:xfrm rot="5400000">
            <a:off x="6826926" y="4161988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450" name="TextBox 449"/>
          <p:cNvSpPr txBox="1"/>
          <p:nvPr/>
        </p:nvSpPr>
        <p:spPr>
          <a:xfrm rot="5400000">
            <a:off x="6479406" y="424120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LUNCH BOX</a:t>
            </a:r>
            <a:endParaRPr lang="en-US" sz="500" b="1" dirty="0"/>
          </a:p>
        </p:txBody>
      </p:sp>
      <p:sp>
        <p:nvSpPr>
          <p:cNvPr id="337" name="TextBox 336"/>
          <p:cNvSpPr txBox="1"/>
          <p:nvPr/>
        </p:nvSpPr>
        <p:spPr>
          <a:xfrm rot="5400000">
            <a:off x="7987143" y="202756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342" name="TextBox 341"/>
          <p:cNvSpPr txBox="1"/>
          <p:nvPr/>
        </p:nvSpPr>
        <p:spPr>
          <a:xfrm rot="5400000">
            <a:off x="7924464" y="2171452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MUCK PILE IMPASSABLE</a:t>
            </a:r>
            <a:endParaRPr lang="en-US" sz="500" b="1" dirty="0"/>
          </a:p>
        </p:txBody>
      </p:sp>
      <p:cxnSp>
        <p:nvCxnSpPr>
          <p:cNvPr id="343" name="Straight Connector 342"/>
          <p:cNvCxnSpPr/>
          <p:nvPr/>
        </p:nvCxnSpPr>
        <p:spPr>
          <a:xfrm>
            <a:off x="8160057" y="1666060"/>
            <a:ext cx="10544" cy="73725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Freeform 320"/>
          <p:cNvSpPr/>
          <p:nvPr/>
        </p:nvSpPr>
        <p:spPr>
          <a:xfrm>
            <a:off x="7747558" y="496385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 rot="5400000">
            <a:off x="1095665" y="1905668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1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485" name="TextBox 484"/>
          <p:cNvSpPr txBox="1"/>
          <p:nvPr/>
        </p:nvSpPr>
        <p:spPr>
          <a:xfrm rot="5400000">
            <a:off x="1696233" y="3705185"/>
            <a:ext cx="300743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6/25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29" name="TextBox 528"/>
          <p:cNvSpPr txBox="1"/>
          <p:nvPr/>
        </p:nvSpPr>
        <p:spPr>
          <a:xfrm rot="5400000">
            <a:off x="1767401" y="4952490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4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30" name="TextBox 529"/>
          <p:cNvSpPr txBox="1"/>
          <p:nvPr/>
        </p:nvSpPr>
        <p:spPr>
          <a:xfrm rot="5400000">
            <a:off x="1096409" y="4954928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3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31" name="TextBox 530"/>
          <p:cNvSpPr txBox="1"/>
          <p:nvPr/>
        </p:nvSpPr>
        <p:spPr>
          <a:xfrm rot="5400000">
            <a:off x="1383509" y="4255148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5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32" name="TextBox 531"/>
          <p:cNvSpPr txBox="1"/>
          <p:nvPr/>
        </p:nvSpPr>
        <p:spPr>
          <a:xfrm rot="5400000">
            <a:off x="1764869" y="3392802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26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33" name="TextBox 532"/>
          <p:cNvSpPr txBox="1"/>
          <p:nvPr/>
        </p:nvSpPr>
        <p:spPr>
          <a:xfrm rot="5400000">
            <a:off x="1395702" y="2721645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27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34" name="TextBox 533"/>
          <p:cNvSpPr txBox="1"/>
          <p:nvPr/>
        </p:nvSpPr>
        <p:spPr>
          <a:xfrm rot="5400000">
            <a:off x="1777072" y="2110661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28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35" name="TextBox 534"/>
          <p:cNvSpPr txBox="1"/>
          <p:nvPr/>
        </p:nvSpPr>
        <p:spPr>
          <a:xfrm rot="16200000">
            <a:off x="1940634" y="2108506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29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36" name="TextBox 535"/>
          <p:cNvSpPr txBox="1"/>
          <p:nvPr/>
        </p:nvSpPr>
        <p:spPr>
          <a:xfrm rot="5400000">
            <a:off x="1089831" y="3424756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2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37" name="TextBox 536"/>
          <p:cNvSpPr txBox="1"/>
          <p:nvPr/>
        </p:nvSpPr>
        <p:spPr>
          <a:xfrm rot="5400000">
            <a:off x="1943831" y="1862268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30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38" name="TextBox 537"/>
          <p:cNvSpPr txBox="1"/>
          <p:nvPr/>
        </p:nvSpPr>
        <p:spPr>
          <a:xfrm rot="5400000">
            <a:off x="2655335" y="1970232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32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39" name="TextBox 538"/>
          <p:cNvSpPr txBox="1"/>
          <p:nvPr/>
        </p:nvSpPr>
        <p:spPr>
          <a:xfrm rot="5400000">
            <a:off x="2543465" y="1971018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31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40" name="TextBox 539"/>
          <p:cNvSpPr txBox="1"/>
          <p:nvPr/>
        </p:nvSpPr>
        <p:spPr>
          <a:xfrm rot="5400000">
            <a:off x="2900101" y="2458476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33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41" name="TextBox 540"/>
          <p:cNvSpPr txBox="1"/>
          <p:nvPr/>
        </p:nvSpPr>
        <p:spPr>
          <a:xfrm rot="5400000">
            <a:off x="2904697" y="2708473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34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42" name="TextBox 541"/>
          <p:cNvSpPr txBox="1"/>
          <p:nvPr/>
        </p:nvSpPr>
        <p:spPr>
          <a:xfrm rot="10800000">
            <a:off x="2600905" y="2968281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35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43" name="TextBox 542"/>
          <p:cNvSpPr txBox="1"/>
          <p:nvPr/>
        </p:nvSpPr>
        <p:spPr>
          <a:xfrm rot="5400000">
            <a:off x="2930413" y="1963360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36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44" name="TextBox 543"/>
          <p:cNvSpPr txBox="1"/>
          <p:nvPr/>
        </p:nvSpPr>
        <p:spPr>
          <a:xfrm rot="16200000">
            <a:off x="3820773" y="1977907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37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45" name="TextBox 544"/>
          <p:cNvSpPr txBox="1"/>
          <p:nvPr/>
        </p:nvSpPr>
        <p:spPr>
          <a:xfrm rot="10800000">
            <a:off x="4128629" y="2576764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38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46" name="TextBox 545"/>
          <p:cNvSpPr txBox="1"/>
          <p:nvPr/>
        </p:nvSpPr>
        <p:spPr>
          <a:xfrm rot="16200000">
            <a:off x="5356306" y="2561192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39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47" name="TextBox 546"/>
          <p:cNvSpPr txBox="1"/>
          <p:nvPr/>
        </p:nvSpPr>
        <p:spPr>
          <a:xfrm rot="16200000">
            <a:off x="5361506" y="2807220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40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48" name="TextBox 547"/>
          <p:cNvSpPr txBox="1"/>
          <p:nvPr/>
        </p:nvSpPr>
        <p:spPr>
          <a:xfrm rot="5400000">
            <a:off x="7059131" y="2032529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42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49" name="TextBox 548"/>
          <p:cNvSpPr txBox="1"/>
          <p:nvPr/>
        </p:nvSpPr>
        <p:spPr>
          <a:xfrm rot="5400000">
            <a:off x="6946482" y="2032529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41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50" name="TextBox 549"/>
          <p:cNvSpPr txBox="1"/>
          <p:nvPr/>
        </p:nvSpPr>
        <p:spPr>
          <a:xfrm rot="5400000">
            <a:off x="7133500" y="1711166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43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51" name="TextBox 550"/>
          <p:cNvSpPr txBox="1"/>
          <p:nvPr/>
        </p:nvSpPr>
        <p:spPr>
          <a:xfrm rot="16200000">
            <a:off x="7724321" y="1692195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44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52" name="TextBox 551"/>
          <p:cNvSpPr txBox="1"/>
          <p:nvPr/>
        </p:nvSpPr>
        <p:spPr>
          <a:xfrm rot="5400000">
            <a:off x="7642034" y="1925316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46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53" name="TextBox 552"/>
          <p:cNvSpPr txBox="1"/>
          <p:nvPr/>
        </p:nvSpPr>
        <p:spPr>
          <a:xfrm rot="5400000">
            <a:off x="7539044" y="1924734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45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54" name="TextBox 553"/>
          <p:cNvSpPr txBox="1"/>
          <p:nvPr/>
        </p:nvSpPr>
        <p:spPr>
          <a:xfrm rot="5400000">
            <a:off x="8011767" y="1544714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48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55" name="TextBox 554"/>
          <p:cNvSpPr txBox="1"/>
          <p:nvPr/>
        </p:nvSpPr>
        <p:spPr>
          <a:xfrm rot="5400000">
            <a:off x="7908777" y="1544132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47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56" name="TextBox 555"/>
          <p:cNvSpPr txBox="1"/>
          <p:nvPr/>
        </p:nvSpPr>
        <p:spPr>
          <a:xfrm rot="5400000">
            <a:off x="7964304" y="1923016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49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57" name="TextBox 556"/>
          <p:cNvSpPr txBox="1"/>
          <p:nvPr/>
        </p:nvSpPr>
        <p:spPr>
          <a:xfrm rot="5400000">
            <a:off x="8249436" y="1935937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50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58" name="TextBox 557"/>
          <p:cNvSpPr txBox="1"/>
          <p:nvPr/>
        </p:nvSpPr>
        <p:spPr>
          <a:xfrm rot="5400000">
            <a:off x="8253860" y="3471833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51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59" name="TextBox 558"/>
          <p:cNvSpPr txBox="1"/>
          <p:nvPr/>
        </p:nvSpPr>
        <p:spPr>
          <a:xfrm rot="5400000">
            <a:off x="7710256" y="3231140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52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60" name="TextBox 559"/>
          <p:cNvSpPr txBox="1"/>
          <p:nvPr/>
        </p:nvSpPr>
        <p:spPr>
          <a:xfrm rot="16200000">
            <a:off x="6818671" y="4198396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53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61" name="TextBox 560"/>
          <p:cNvSpPr txBox="1"/>
          <p:nvPr/>
        </p:nvSpPr>
        <p:spPr>
          <a:xfrm rot="13336645">
            <a:off x="5386466" y="3668138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54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62" name="TextBox 561"/>
          <p:cNvSpPr txBox="1"/>
          <p:nvPr/>
        </p:nvSpPr>
        <p:spPr>
          <a:xfrm>
            <a:off x="4633293" y="3177034"/>
            <a:ext cx="315623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59/68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64" name="TextBox 563"/>
          <p:cNvSpPr txBox="1"/>
          <p:nvPr/>
        </p:nvSpPr>
        <p:spPr>
          <a:xfrm rot="5400000">
            <a:off x="4574925" y="3613164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58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65" name="TextBox 564"/>
          <p:cNvSpPr txBox="1"/>
          <p:nvPr/>
        </p:nvSpPr>
        <p:spPr>
          <a:xfrm rot="16200000">
            <a:off x="3821545" y="2941054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72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66" name="TextBox 565"/>
          <p:cNvSpPr txBox="1"/>
          <p:nvPr/>
        </p:nvSpPr>
        <p:spPr>
          <a:xfrm rot="5400000">
            <a:off x="4759382" y="3405888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56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67" name="TextBox 566"/>
          <p:cNvSpPr txBox="1"/>
          <p:nvPr/>
        </p:nvSpPr>
        <p:spPr>
          <a:xfrm rot="5400000">
            <a:off x="4418689" y="2974445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70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68" name="TextBox 567"/>
          <p:cNvSpPr txBox="1"/>
          <p:nvPr/>
        </p:nvSpPr>
        <p:spPr>
          <a:xfrm>
            <a:off x="4128629" y="2785417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71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69" name="TextBox 568"/>
          <p:cNvSpPr txBox="1"/>
          <p:nvPr/>
        </p:nvSpPr>
        <p:spPr>
          <a:xfrm rot="5400000">
            <a:off x="4308503" y="2971783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69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70" name="TextBox 569"/>
          <p:cNvSpPr txBox="1"/>
          <p:nvPr/>
        </p:nvSpPr>
        <p:spPr>
          <a:xfrm rot="10800000">
            <a:off x="4151070" y="4131613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73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71" name="TextBox 570"/>
          <p:cNvSpPr txBox="1"/>
          <p:nvPr/>
        </p:nvSpPr>
        <p:spPr>
          <a:xfrm rot="5400000">
            <a:off x="3769616" y="3531773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75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72" name="TextBox 571"/>
          <p:cNvSpPr txBox="1"/>
          <p:nvPr/>
        </p:nvSpPr>
        <p:spPr>
          <a:xfrm rot="5400000">
            <a:off x="3669773" y="3531380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74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73" name="TextBox 572"/>
          <p:cNvSpPr txBox="1"/>
          <p:nvPr/>
        </p:nvSpPr>
        <p:spPr>
          <a:xfrm rot="5400000">
            <a:off x="3468392" y="3531787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77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74" name="TextBox 573"/>
          <p:cNvSpPr txBox="1"/>
          <p:nvPr/>
        </p:nvSpPr>
        <p:spPr>
          <a:xfrm rot="5400000">
            <a:off x="3354287" y="3532543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76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75" name="TextBox 574"/>
          <p:cNvSpPr txBox="1"/>
          <p:nvPr/>
        </p:nvSpPr>
        <p:spPr>
          <a:xfrm rot="16200000">
            <a:off x="3098748" y="3443848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78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76" name="TextBox 575"/>
          <p:cNvSpPr txBox="1"/>
          <p:nvPr/>
        </p:nvSpPr>
        <p:spPr>
          <a:xfrm>
            <a:off x="2626673" y="3948837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81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77" name="TextBox 576"/>
          <p:cNvSpPr txBox="1"/>
          <p:nvPr/>
        </p:nvSpPr>
        <p:spPr>
          <a:xfrm rot="5400000">
            <a:off x="2155536" y="3514661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79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78" name="TextBox 577"/>
          <p:cNvSpPr txBox="1"/>
          <p:nvPr/>
        </p:nvSpPr>
        <p:spPr>
          <a:xfrm rot="16200000">
            <a:off x="1990038" y="3508680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80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79" name="TextBox 578"/>
          <p:cNvSpPr txBox="1"/>
          <p:nvPr/>
        </p:nvSpPr>
        <p:spPr>
          <a:xfrm rot="5400000">
            <a:off x="2916280" y="4325823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82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80" name="TextBox 579"/>
          <p:cNvSpPr txBox="1"/>
          <p:nvPr/>
        </p:nvSpPr>
        <p:spPr>
          <a:xfrm rot="16200000">
            <a:off x="1943831" y="4957719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84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81" name="TextBox 580"/>
          <p:cNvSpPr txBox="1"/>
          <p:nvPr/>
        </p:nvSpPr>
        <p:spPr>
          <a:xfrm>
            <a:off x="2128073" y="4703063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83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82" name="TextBox 581"/>
          <p:cNvSpPr txBox="1"/>
          <p:nvPr/>
        </p:nvSpPr>
        <p:spPr>
          <a:xfrm rot="5400000">
            <a:off x="2768041" y="4966670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87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83" name="TextBox 582"/>
          <p:cNvSpPr txBox="1"/>
          <p:nvPr/>
        </p:nvSpPr>
        <p:spPr>
          <a:xfrm rot="5400000">
            <a:off x="2088970" y="4959895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85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84" name="TextBox 583"/>
          <p:cNvSpPr txBox="1"/>
          <p:nvPr/>
        </p:nvSpPr>
        <p:spPr>
          <a:xfrm rot="5400000">
            <a:off x="2646744" y="4973398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86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85" name="TextBox 584"/>
          <p:cNvSpPr txBox="1"/>
          <p:nvPr/>
        </p:nvSpPr>
        <p:spPr>
          <a:xfrm rot="5400000">
            <a:off x="3169735" y="4754699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88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86" name="TextBox 585"/>
          <p:cNvSpPr txBox="1"/>
          <p:nvPr/>
        </p:nvSpPr>
        <p:spPr>
          <a:xfrm rot="5400000">
            <a:off x="7771184" y="4917488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94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87" name="TextBox 586"/>
          <p:cNvSpPr txBox="1"/>
          <p:nvPr/>
        </p:nvSpPr>
        <p:spPr>
          <a:xfrm rot="5400000">
            <a:off x="7659350" y="4919647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93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88" name="TextBox 587"/>
          <p:cNvSpPr txBox="1"/>
          <p:nvPr/>
        </p:nvSpPr>
        <p:spPr>
          <a:xfrm rot="16200000">
            <a:off x="4967591" y="3424543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55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89" name="TextBox 588"/>
          <p:cNvSpPr txBox="1"/>
          <p:nvPr/>
        </p:nvSpPr>
        <p:spPr>
          <a:xfrm rot="5400000">
            <a:off x="7919545" y="5012954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95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90" name="TextBox 589"/>
          <p:cNvSpPr txBox="1"/>
          <p:nvPr/>
        </p:nvSpPr>
        <p:spPr>
          <a:xfrm rot="5400000">
            <a:off x="8205017" y="5285921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97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91" name="TextBox 590"/>
          <p:cNvSpPr txBox="1"/>
          <p:nvPr/>
        </p:nvSpPr>
        <p:spPr>
          <a:xfrm rot="5400000">
            <a:off x="8095548" y="5289176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96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592" name="TextBox 591"/>
          <p:cNvSpPr txBox="1"/>
          <p:nvPr/>
        </p:nvSpPr>
        <p:spPr>
          <a:xfrm rot="5400000">
            <a:off x="8242708" y="5009701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98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371" name="TextBox 370"/>
          <p:cNvSpPr txBox="1"/>
          <p:nvPr/>
        </p:nvSpPr>
        <p:spPr>
          <a:xfrm rot="5400000">
            <a:off x="4462156" y="3614343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57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400" name="TextBox 399"/>
          <p:cNvSpPr txBox="1"/>
          <p:nvPr/>
        </p:nvSpPr>
        <p:spPr>
          <a:xfrm>
            <a:off x="4150348" y="4353107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90             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401" name="TextBox 400"/>
          <p:cNvSpPr txBox="1"/>
          <p:nvPr/>
        </p:nvSpPr>
        <p:spPr>
          <a:xfrm rot="5400000">
            <a:off x="3327201" y="4764959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89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402" name="TextBox 401"/>
          <p:cNvSpPr txBox="1"/>
          <p:nvPr/>
        </p:nvSpPr>
        <p:spPr>
          <a:xfrm rot="5400000">
            <a:off x="5418260" y="5305144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92          </a:t>
            </a:r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415" name="TextBox 414"/>
          <p:cNvSpPr txBox="1"/>
          <p:nvPr/>
        </p:nvSpPr>
        <p:spPr>
          <a:xfrm rot="5400000">
            <a:off x="5433098" y="4698857"/>
            <a:ext cx="247070" cy="15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>
                <a:solidFill>
                  <a:schemeClr val="bg1"/>
                </a:solidFill>
              </a:rPr>
              <a:t>91          </a:t>
            </a:r>
            <a:endParaRPr lang="en-US" sz="400" dirty="0">
              <a:solidFill>
                <a:schemeClr val="bg1"/>
              </a:solidFill>
            </a:endParaRPr>
          </a:p>
        </p:txBody>
      </p:sp>
      <p:cxnSp>
        <p:nvCxnSpPr>
          <p:cNvPr id="421" name="Straight Connector 420"/>
          <p:cNvCxnSpPr/>
          <p:nvPr/>
        </p:nvCxnSpPr>
        <p:spPr>
          <a:xfrm flipV="1">
            <a:off x="3814886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/>
          <p:nvPr/>
        </p:nvCxnSpPr>
        <p:spPr>
          <a:xfrm flipV="1">
            <a:off x="3535932" y="317673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1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1580472" y="1654630"/>
            <a:ext cx="686740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 rot="5400000">
            <a:off x="1600622" y="2404027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 rot="5400000">
            <a:off x="3113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 rot="5400000">
            <a:off x="4637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 rot="5400000">
            <a:off x="6096000" y="2391531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 rot="5400000">
            <a:off x="1600622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 rot="5400000">
            <a:off x="312206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 rot="5400000">
            <a:off x="4637316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 rot="5400000">
            <a:off x="610411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9" name="Straight Connector 178"/>
          <p:cNvCxnSpPr/>
          <p:nvPr/>
        </p:nvCxnSpPr>
        <p:spPr>
          <a:xfrm>
            <a:off x="1621973" y="5486400"/>
            <a:ext cx="68144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7652658" y="2405744"/>
            <a:ext cx="783773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652657" y="3171552"/>
            <a:ext cx="7837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675112" y="3886200"/>
            <a:ext cx="76131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668125" y="4653658"/>
            <a:ext cx="7683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7665587" y="388620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7652657" y="2416630"/>
            <a:ext cx="1" cy="75492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8436431" y="165463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8436430" y="3171552"/>
            <a:ext cx="1" cy="7146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8436431" y="4648202"/>
            <a:ext cx="0" cy="838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Rectangle 233"/>
          <p:cNvSpPr/>
          <p:nvPr/>
        </p:nvSpPr>
        <p:spPr>
          <a:xfrm>
            <a:off x="1" y="304800"/>
            <a:ext cx="533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1" name="Straight Connector 240"/>
          <p:cNvCxnSpPr/>
          <p:nvPr/>
        </p:nvCxnSpPr>
        <p:spPr>
          <a:xfrm flipV="1">
            <a:off x="1580472" y="1219200"/>
            <a:ext cx="0" cy="435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1621973" y="5486400"/>
            <a:ext cx="0" cy="359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 flipV="1">
            <a:off x="849414" y="1219200"/>
            <a:ext cx="14588" cy="457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81622" y="1654630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81622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0" idx="3"/>
          </p:cNvCxnSpPr>
          <p:nvPr/>
        </p:nvCxnSpPr>
        <p:spPr>
          <a:xfrm>
            <a:off x="1981622" y="4691746"/>
            <a:ext cx="0" cy="79465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5400000">
            <a:off x="8132917" y="3283182"/>
            <a:ext cx="175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2014 SOUTHEAST REGION</a:t>
            </a:r>
            <a:endParaRPr lang="en-US" sz="800" b="1" dirty="0"/>
          </a:p>
        </p:txBody>
      </p:sp>
      <p:sp>
        <p:nvSpPr>
          <p:cNvPr id="43" name="TextBox 42"/>
          <p:cNvSpPr txBox="1"/>
          <p:nvPr/>
        </p:nvSpPr>
        <p:spPr>
          <a:xfrm rot="5400000">
            <a:off x="-283492" y="3537464"/>
            <a:ext cx="1100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TEAM MAP</a:t>
            </a:r>
            <a:endParaRPr lang="en-US" sz="1200" b="1" dirty="0"/>
          </a:p>
        </p:txBody>
      </p:sp>
      <p:sp>
        <p:nvSpPr>
          <p:cNvPr id="44" name="TextBox 43"/>
          <p:cNvSpPr txBox="1"/>
          <p:nvPr/>
        </p:nvSpPr>
        <p:spPr>
          <a:xfrm rot="5400000">
            <a:off x="1248307" y="2614645"/>
            <a:ext cx="446311" cy="2462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00" b="1" dirty="0" smtClean="0"/>
              <a:t>   FRESH AIR BASE</a:t>
            </a:r>
            <a:endParaRPr lang="en-US" sz="300" b="1" dirty="0"/>
          </a:p>
        </p:txBody>
      </p:sp>
      <p:sp>
        <p:nvSpPr>
          <p:cNvPr id="52" name="Oval 51"/>
          <p:cNvSpPr/>
          <p:nvPr/>
        </p:nvSpPr>
        <p:spPr>
          <a:xfrm flipH="1">
            <a:off x="1436572" y="400414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1307244" y="4026323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484208" y="418690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547186" y="420655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436008" y="418690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501068" y="437829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219200" y="1844123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215189" y="3327148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215189" y="4849586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057400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rot="5400000">
            <a:off x="1784866" y="3607751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 rot="5400000">
            <a:off x="1503705" y="4121916"/>
            <a:ext cx="6858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20 POST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82717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1580472" y="1654630"/>
            <a:ext cx="686740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 rot="5400000">
            <a:off x="1600622" y="2404027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 rot="5400000">
            <a:off x="3113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 rot="5400000">
            <a:off x="4637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 rot="5400000">
            <a:off x="6096000" y="2391531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 rot="5400000">
            <a:off x="1600622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 rot="5400000">
            <a:off x="312206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 rot="5400000">
            <a:off x="4637316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 rot="5400000">
            <a:off x="610411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9" name="Straight Connector 178"/>
          <p:cNvCxnSpPr/>
          <p:nvPr/>
        </p:nvCxnSpPr>
        <p:spPr>
          <a:xfrm>
            <a:off x="1621973" y="5486400"/>
            <a:ext cx="68144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7652658" y="2405744"/>
            <a:ext cx="783773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652657" y="3171552"/>
            <a:ext cx="7837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675112" y="3886200"/>
            <a:ext cx="76131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668125" y="4653658"/>
            <a:ext cx="7683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7665587" y="388620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7652657" y="2416630"/>
            <a:ext cx="1" cy="75492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8436431" y="165463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8436430" y="3171552"/>
            <a:ext cx="1" cy="7146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8436431" y="4648202"/>
            <a:ext cx="0" cy="838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Rectangle 233"/>
          <p:cNvSpPr/>
          <p:nvPr/>
        </p:nvSpPr>
        <p:spPr>
          <a:xfrm>
            <a:off x="1" y="304800"/>
            <a:ext cx="533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1" name="Straight Connector 240"/>
          <p:cNvCxnSpPr/>
          <p:nvPr/>
        </p:nvCxnSpPr>
        <p:spPr>
          <a:xfrm flipV="1">
            <a:off x="1580472" y="1219200"/>
            <a:ext cx="0" cy="435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1621973" y="5486400"/>
            <a:ext cx="0" cy="359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 flipV="1">
            <a:off x="849414" y="1219200"/>
            <a:ext cx="14588" cy="457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81622" y="1654630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81622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0" idx="3"/>
          </p:cNvCxnSpPr>
          <p:nvPr/>
        </p:nvCxnSpPr>
        <p:spPr>
          <a:xfrm>
            <a:off x="1981622" y="4691746"/>
            <a:ext cx="0" cy="79465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5400000">
            <a:off x="8132917" y="3283182"/>
            <a:ext cx="175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2014 SOUTHEAST REGION</a:t>
            </a:r>
            <a:endParaRPr lang="en-US" sz="800" b="1" dirty="0"/>
          </a:p>
        </p:txBody>
      </p:sp>
      <p:sp>
        <p:nvSpPr>
          <p:cNvPr id="44" name="TextBox 43"/>
          <p:cNvSpPr txBox="1"/>
          <p:nvPr/>
        </p:nvSpPr>
        <p:spPr>
          <a:xfrm rot="5400000">
            <a:off x="1248307" y="2614645"/>
            <a:ext cx="446311" cy="2462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00" b="1" dirty="0" smtClean="0"/>
              <a:t>   FRESH AIR BASE</a:t>
            </a:r>
            <a:endParaRPr lang="en-US" sz="300" b="1" dirty="0"/>
          </a:p>
        </p:txBody>
      </p:sp>
      <p:sp>
        <p:nvSpPr>
          <p:cNvPr id="52" name="Oval 51"/>
          <p:cNvSpPr/>
          <p:nvPr/>
        </p:nvSpPr>
        <p:spPr>
          <a:xfrm flipH="1">
            <a:off x="1436572" y="400414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1307244" y="4026323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484208" y="418690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547186" y="420655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436008" y="418690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501068" y="437829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219200" y="1844123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215189" y="3327148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215189" y="4849586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057400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rot="5400000">
            <a:off x="1784866" y="3607751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 rot="5400000">
            <a:off x="1503705" y="4121916"/>
            <a:ext cx="6858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20 POST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9404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1580472" y="1654630"/>
            <a:ext cx="686740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 rot="5400000">
            <a:off x="1600622" y="2404027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 rot="5400000">
            <a:off x="3113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 rot="5400000">
            <a:off x="4637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 rot="5400000">
            <a:off x="6096000" y="2391531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 rot="5400000">
            <a:off x="1600622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 rot="5400000">
            <a:off x="312206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 rot="5400000">
            <a:off x="4637316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 rot="5400000">
            <a:off x="610411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9" name="Straight Connector 178"/>
          <p:cNvCxnSpPr/>
          <p:nvPr/>
        </p:nvCxnSpPr>
        <p:spPr>
          <a:xfrm>
            <a:off x="1621973" y="5486400"/>
            <a:ext cx="68144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7652657" y="2405744"/>
            <a:ext cx="783774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652657" y="3171552"/>
            <a:ext cx="7837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675112" y="3886200"/>
            <a:ext cx="76131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668125" y="4653658"/>
            <a:ext cx="7683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7665587" y="388620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7652657" y="2404027"/>
            <a:ext cx="1" cy="7675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8436431" y="165463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8436430" y="3171552"/>
            <a:ext cx="1" cy="7146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8436431" y="4648202"/>
            <a:ext cx="0" cy="838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Rectangle 233"/>
          <p:cNvSpPr/>
          <p:nvPr/>
        </p:nvSpPr>
        <p:spPr>
          <a:xfrm>
            <a:off x="1" y="304800"/>
            <a:ext cx="533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1" name="Straight Connector 240"/>
          <p:cNvCxnSpPr/>
          <p:nvPr/>
        </p:nvCxnSpPr>
        <p:spPr>
          <a:xfrm flipV="1">
            <a:off x="1580472" y="1219200"/>
            <a:ext cx="0" cy="435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1621973" y="5486400"/>
            <a:ext cx="0" cy="359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V="1">
            <a:off x="849413" y="1219200"/>
            <a:ext cx="0" cy="4626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130" idx="1"/>
          </p:cNvCxnSpPr>
          <p:nvPr/>
        </p:nvCxnSpPr>
        <p:spPr>
          <a:xfrm>
            <a:off x="1981622" y="1652138"/>
            <a:ext cx="0" cy="75188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81622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0" idx="3"/>
          </p:cNvCxnSpPr>
          <p:nvPr/>
        </p:nvCxnSpPr>
        <p:spPr>
          <a:xfrm>
            <a:off x="1981622" y="4691746"/>
            <a:ext cx="0" cy="79465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5400000">
            <a:off x="8132917" y="3283182"/>
            <a:ext cx="175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2014 SOUTHEAST REGION</a:t>
            </a:r>
            <a:endParaRPr lang="en-US" sz="800" b="1" dirty="0"/>
          </a:p>
        </p:txBody>
      </p:sp>
      <p:sp>
        <p:nvSpPr>
          <p:cNvPr id="43" name="TextBox 42"/>
          <p:cNvSpPr txBox="1"/>
          <p:nvPr/>
        </p:nvSpPr>
        <p:spPr>
          <a:xfrm rot="5400000">
            <a:off x="-283492" y="3537464"/>
            <a:ext cx="1100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FIELD MAP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 rot="5400000">
            <a:off x="1248307" y="2614645"/>
            <a:ext cx="446311" cy="2462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00" b="1" dirty="0" smtClean="0"/>
              <a:t>   FRESH AIR BASE</a:t>
            </a:r>
            <a:endParaRPr lang="en-US" sz="300" b="1" dirty="0"/>
          </a:p>
        </p:txBody>
      </p:sp>
      <p:sp>
        <p:nvSpPr>
          <p:cNvPr id="52" name="Oval 51"/>
          <p:cNvSpPr/>
          <p:nvPr/>
        </p:nvSpPr>
        <p:spPr>
          <a:xfrm flipH="1">
            <a:off x="1436572" y="400414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1317064" y="4029761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484208" y="418690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547186" y="420655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436008" y="418690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501068" y="437829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219200" y="1844123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215189" y="3327148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215189" y="4849586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5400000">
            <a:off x="1784866" y="3607751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1503705" y="4121916"/>
            <a:ext cx="6858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20 POST</a:t>
            </a:r>
            <a:endParaRPr lang="en-US" sz="500" b="1" dirty="0"/>
          </a:p>
        </p:txBody>
      </p:sp>
      <p:sp>
        <p:nvSpPr>
          <p:cNvPr id="61" name="TextBox 60"/>
          <p:cNvSpPr txBox="1"/>
          <p:nvPr/>
        </p:nvSpPr>
        <p:spPr>
          <a:xfrm rot="5400000">
            <a:off x="2137475" y="4552335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2036629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5400000">
            <a:off x="1908942" y="4438441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2339501" y="3164354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367448" y="3153687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359574" y="3959008"/>
            <a:ext cx="76825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>
            <a:off x="2730502" y="3535173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2375143" y="3153687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2375143" y="3124887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>
            <a:off x="3488368" y="2047962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>
            <a:off x="3511384" y="2041812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124709" y="1648184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155659" y="1645274"/>
            <a:ext cx="0" cy="76844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>
            <a:off x="2756220" y="3548075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143169" y="3177992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3505200" y="317492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5400000">
            <a:off x="3342199" y="339933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sp>
        <p:nvSpPr>
          <p:cNvPr id="97" name="TextBox 96"/>
          <p:cNvSpPr txBox="1"/>
          <p:nvPr/>
        </p:nvSpPr>
        <p:spPr>
          <a:xfrm rot="5400000">
            <a:off x="3179211" y="410286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OPEN</a:t>
            </a:r>
            <a:endParaRPr lang="en-US" sz="500" b="1" dirty="0"/>
          </a:p>
        </p:txBody>
      </p:sp>
      <p:sp>
        <p:nvSpPr>
          <p:cNvPr id="98" name="TextBox 97"/>
          <p:cNvSpPr txBox="1"/>
          <p:nvPr/>
        </p:nvSpPr>
        <p:spPr>
          <a:xfrm rot="5400000">
            <a:off x="3457542" y="4102267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CLOSED</a:t>
            </a:r>
            <a:endParaRPr lang="en-US" sz="500" b="1" dirty="0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3781393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rot="5400000">
            <a:off x="3623477" y="340171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4953000" y="3178189"/>
            <a:ext cx="0" cy="4509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32" idx="0"/>
            <a:endCxn id="134" idx="2"/>
          </p:cNvCxnSpPr>
          <p:nvPr/>
        </p:nvCxnSpPr>
        <p:spPr>
          <a:xfrm>
            <a:off x="3875316" y="2786744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3866032" y="2732519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3875316" y="43434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3866032" y="4289175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5007029" y="3182317"/>
            <a:ext cx="0" cy="4468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10249398">
            <a:off x="4692246" y="3646676"/>
            <a:ext cx="194177" cy="88259"/>
          </a:xfrm>
          <a:custGeom>
            <a:avLst/>
            <a:gdLst>
              <a:gd name="connsiteX0" fmla="*/ 77856 w 194177"/>
              <a:gd name="connsiteY0" fmla="*/ 40582 h 88259"/>
              <a:gd name="connsiteX1" fmla="*/ 149293 w 194177"/>
              <a:gd name="connsiteY1" fmla="*/ 88207 h 88259"/>
              <a:gd name="connsiteX2" fmla="*/ 187393 w 194177"/>
              <a:gd name="connsiteY2" fmla="*/ 31057 h 88259"/>
              <a:gd name="connsiteX3" fmla="*/ 8800 w 194177"/>
              <a:gd name="connsiteY3" fmla="*/ 66775 h 88259"/>
              <a:gd name="connsiteX4" fmla="*/ 34993 w 194177"/>
              <a:gd name="connsiteY4" fmla="*/ 100 h 88259"/>
              <a:gd name="connsiteX5" fmla="*/ 77856 w 194177"/>
              <a:gd name="connsiteY5" fmla="*/ 40582 h 8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177" h="88259">
                <a:moveTo>
                  <a:pt x="77856" y="40582"/>
                </a:moveTo>
                <a:cubicBezTo>
                  <a:pt x="96906" y="55267"/>
                  <a:pt x="131037" y="89795"/>
                  <a:pt x="149293" y="88207"/>
                </a:cubicBezTo>
                <a:cubicBezTo>
                  <a:pt x="167549" y="86620"/>
                  <a:pt x="210809" y="34629"/>
                  <a:pt x="187393" y="31057"/>
                </a:cubicBezTo>
                <a:cubicBezTo>
                  <a:pt x="163978" y="27485"/>
                  <a:pt x="34200" y="71935"/>
                  <a:pt x="8800" y="66775"/>
                </a:cubicBezTo>
                <a:cubicBezTo>
                  <a:pt x="-16600" y="61616"/>
                  <a:pt x="19515" y="2084"/>
                  <a:pt x="34993" y="100"/>
                </a:cubicBezTo>
                <a:cubicBezTo>
                  <a:pt x="50471" y="-1884"/>
                  <a:pt x="58806" y="25897"/>
                  <a:pt x="77856" y="4058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 rot="49028">
            <a:off x="4666489" y="3584842"/>
            <a:ext cx="245096" cy="205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>
            <a:endCxn id="144" idx="0"/>
          </p:cNvCxnSpPr>
          <p:nvPr/>
        </p:nvCxnSpPr>
        <p:spPr>
          <a:xfrm flipV="1">
            <a:off x="4921665" y="3749286"/>
            <a:ext cx="477651" cy="9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endCxn id="246" idx="0"/>
          </p:cNvCxnSpPr>
          <p:nvPr/>
        </p:nvCxnSpPr>
        <p:spPr>
          <a:xfrm>
            <a:off x="4911573" y="3630474"/>
            <a:ext cx="5272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4965585" y="3752487"/>
            <a:ext cx="0" cy="1701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5007029" y="3750201"/>
            <a:ext cx="0" cy="1662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Arc 245"/>
          <p:cNvSpPr/>
          <p:nvPr/>
        </p:nvSpPr>
        <p:spPr>
          <a:xfrm>
            <a:off x="5257800" y="3630474"/>
            <a:ext cx="361950" cy="371514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Arc 143"/>
          <p:cNvSpPr/>
          <p:nvPr/>
        </p:nvSpPr>
        <p:spPr>
          <a:xfrm>
            <a:off x="5313591" y="3749286"/>
            <a:ext cx="171450" cy="162823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Connector 148"/>
          <p:cNvCxnSpPr>
            <a:stCxn id="144" idx="2"/>
          </p:cNvCxnSpPr>
          <p:nvPr/>
        </p:nvCxnSpPr>
        <p:spPr>
          <a:xfrm>
            <a:off x="5485041" y="3830698"/>
            <a:ext cx="0" cy="15507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619750" y="3816231"/>
            <a:ext cx="2096" cy="15652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 rot="5400000">
            <a:off x="5441929" y="522817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63" name="TextBox 262"/>
          <p:cNvSpPr txBox="1"/>
          <p:nvPr/>
        </p:nvSpPr>
        <p:spPr>
          <a:xfrm rot="5400000">
            <a:off x="5294198" y="5533580"/>
            <a:ext cx="5334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</a:t>
            </a:r>
          </a:p>
          <a:p>
            <a:r>
              <a:rPr lang="en-US" sz="500" b="1" dirty="0" smtClean="0"/>
              <a:t>VENT SHAFT</a:t>
            </a:r>
          </a:p>
          <a:p>
            <a:r>
              <a:rPr lang="en-US" sz="500" b="1" dirty="0" smtClean="0"/>
              <a:t>TO SURFACE</a:t>
            </a:r>
            <a:endParaRPr lang="en-US" sz="500" b="1" dirty="0"/>
          </a:p>
        </p:txBody>
      </p:sp>
      <p:sp>
        <p:nvSpPr>
          <p:cNvPr id="163" name="TextBox 162"/>
          <p:cNvSpPr txBox="1"/>
          <p:nvPr/>
        </p:nvSpPr>
        <p:spPr>
          <a:xfrm rot="5400000">
            <a:off x="4207765" y="3578943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SHOP</a:t>
            </a:r>
          </a:p>
          <a:p>
            <a:r>
              <a:rPr lang="en-US" sz="500" b="1" dirty="0" smtClean="0"/>
              <a:t>EXHAUST FAN OFF</a:t>
            </a:r>
            <a:endParaRPr lang="en-US" sz="500" b="1" dirty="0"/>
          </a:p>
        </p:txBody>
      </p:sp>
      <p:sp>
        <p:nvSpPr>
          <p:cNvPr id="164" name="TextBox 163"/>
          <p:cNvSpPr txBox="1"/>
          <p:nvPr/>
        </p:nvSpPr>
        <p:spPr>
          <a:xfrm>
            <a:off x="4861641" y="3602886"/>
            <a:ext cx="82825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  VENT TUBING</a:t>
            </a:r>
            <a:endParaRPr lang="en-US" sz="500" b="1" dirty="0"/>
          </a:p>
        </p:txBody>
      </p:sp>
      <p:sp>
        <p:nvSpPr>
          <p:cNvPr id="169" name="Freeform 168"/>
          <p:cNvSpPr/>
          <p:nvPr/>
        </p:nvSpPr>
        <p:spPr>
          <a:xfrm>
            <a:off x="4712662" y="191164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Freeform 169"/>
          <p:cNvSpPr/>
          <p:nvPr/>
        </p:nvSpPr>
        <p:spPr>
          <a:xfrm>
            <a:off x="4925573" y="192014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Freeform 170"/>
          <p:cNvSpPr/>
          <p:nvPr/>
        </p:nvSpPr>
        <p:spPr>
          <a:xfrm>
            <a:off x="5166978" y="193036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2" name="Freeform 171"/>
          <p:cNvSpPr/>
          <p:nvPr/>
        </p:nvSpPr>
        <p:spPr>
          <a:xfrm>
            <a:off x="4008084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Freeform 172"/>
          <p:cNvSpPr/>
          <p:nvPr/>
        </p:nvSpPr>
        <p:spPr>
          <a:xfrm>
            <a:off x="4220995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Freeform 173"/>
          <p:cNvSpPr/>
          <p:nvPr/>
        </p:nvSpPr>
        <p:spPr>
          <a:xfrm>
            <a:off x="4462400" y="190500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Freeform 174"/>
          <p:cNvSpPr/>
          <p:nvPr/>
        </p:nvSpPr>
        <p:spPr>
          <a:xfrm>
            <a:off x="3334804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6" name="Freeform 175"/>
          <p:cNvSpPr/>
          <p:nvPr/>
        </p:nvSpPr>
        <p:spPr>
          <a:xfrm>
            <a:off x="3547715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Freeform 176"/>
          <p:cNvSpPr/>
          <p:nvPr/>
        </p:nvSpPr>
        <p:spPr>
          <a:xfrm>
            <a:off x="3789120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Freeform 177"/>
          <p:cNvSpPr/>
          <p:nvPr/>
        </p:nvSpPr>
        <p:spPr>
          <a:xfrm>
            <a:off x="2667000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Freeform 180"/>
          <p:cNvSpPr/>
          <p:nvPr/>
        </p:nvSpPr>
        <p:spPr>
          <a:xfrm>
            <a:off x="2879911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Freeform 181"/>
          <p:cNvSpPr/>
          <p:nvPr/>
        </p:nvSpPr>
        <p:spPr>
          <a:xfrm>
            <a:off x="3121316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Freeform 183"/>
          <p:cNvSpPr/>
          <p:nvPr/>
        </p:nvSpPr>
        <p:spPr>
          <a:xfrm>
            <a:off x="1977551" y="18841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Freeform 184"/>
          <p:cNvSpPr/>
          <p:nvPr/>
        </p:nvSpPr>
        <p:spPr>
          <a:xfrm>
            <a:off x="2190462" y="18926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Freeform 185"/>
          <p:cNvSpPr/>
          <p:nvPr/>
        </p:nvSpPr>
        <p:spPr>
          <a:xfrm>
            <a:off x="2431867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Freeform 186"/>
          <p:cNvSpPr/>
          <p:nvPr/>
        </p:nvSpPr>
        <p:spPr>
          <a:xfrm>
            <a:off x="4833207" y="490808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Freeform 187"/>
          <p:cNvSpPr/>
          <p:nvPr/>
        </p:nvSpPr>
        <p:spPr>
          <a:xfrm>
            <a:off x="5046118" y="491658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Freeform 188"/>
          <p:cNvSpPr/>
          <p:nvPr/>
        </p:nvSpPr>
        <p:spPr>
          <a:xfrm>
            <a:off x="5287523" y="492680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Freeform 189"/>
          <p:cNvSpPr/>
          <p:nvPr/>
        </p:nvSpPr>
        <p:spPr>
          <a:xfrm>
            <a:off x="4128629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Freeform 190"/>
          <p:cNvSpPr/>
          <p:nvPr/>
        </p:nvSpPr>
        <p:spPr>
          <a:xfrm>
            <a:off x="4341540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Freeform 191"/>
          <p:cNvSpPr/>
          <p:nvPr/>
        </p:nvSpPr>
        <p:spPr>
          <a:xfrm>
            <a:off x="4582945" y="490143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Freeform 192"/>
          <p:cNvSpPr/>
          <p:nvPr/>
        </p:nvSpPr>
        <p:spPr>
          <a:xfrm>
            <a:off x="3455349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Freeform 196"/>
          <p:cNvSpPr/>
          <p:nvPr/>
        </p:nvSpPr>
        <p:spPr>
          <a:xfrm>
            <a:off x="3668260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Freeform 198"/>
          <p:cNvSpPr/>
          <p:nvPr/>
        </p:nvSpPr>
        <p:spPr>
          <a:xfrm>
            <a:off x="3909665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Freeform 199"/>
          <p:cNvSpPr/>
          <p:nvPr/>
        </p:nvSpPr>
        <p:spPr>
          <a:xfrm>
            <a:off x="2787545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Freeform 203"/>
          <p:cNvSpPr/>
          <p:nvPr/>
        </p:nvSpPr>
        <p:spPr>
          <a:xfrm>
            <a:off x="3000456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Freeform 204"/>
          <p:cNvSpPr/>
          <p:nvPr/>
        </p:nvSpPr>
        <p:spPr>
          <a:xfrm>
            <a:off x="3241861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Freeform 205"/>
          <p:cNvSpPr/>
          <p:nvPr/>
        </p:nvSpPr>
        <p:spPr>
          <a:xfrm>
            <a:off x="2098096" y="488061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Freeform 206"/>
          <p:cNvSpPr/>
          <p:nvPr/>
        </p:nvSpPr>
        <p:spPr>
          <a:xfrm>
            <a:off x="2311007" y="488911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Freeform 207"/>
          <p:cNvSpPr/>
          <p:nvPr/>
        </p:nvSpPr>
        <p:spPr>
          <a:xfrm>
            <a:off x="2552412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 rot="5400000">
            <a:off x="8244707" y="488666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13" name="Freeform 212"/>
          <p:cNvSpPr/>
          <p:nvPr/>
        </p:nvSpPr>
        <p:spPr>
          <a:xfrm>
            <a:off x="7530386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Freeform 215"/>
          <p:cNvSpPr/>
          <p:nvPr/>
        </p:nvSpPr>
        <p:spPr>
          <a:xfrm>
            <a:off x="6857106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Freeform 216"/>
          <p:cNvSpPr/>
          <p:nvPr/>
        </p:nvSpPr>
        <p:spPr>
          <a:xfrm>
            <a:off x="7070017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Freeform 217"/>
          <p:cNvSpPr/>
          <p:nvPr/>
        </p:nvSpPr>
        <p:spPr>
          <a:xfrm>
            <a:off x="7311422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Freeform 218"/>
          <p:cNvSpPr/>
          <p:nvPr/>
        </p:nvSpPr>
        <p:spPr>
          <a:xfrm>
            <a:off x="6189302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Freeform 219"/>
          <p:cNvSpPr/>
          <p:nvPr/>
        </p:nvSpPr>
        <p:spPr>
          <a:xfrm>
            <a:off x="6402213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Freeform 220"/>
          <p:cNvSpPr/>
          <p:nvPr/>
        </p:nvSpPr>
        <p:spPr>
          <a:xfrm>
            <a:off x="6643618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Freeform 221"/>
          <p:cNvSpPr/>
          <p:nvPr/>
        </p:nvSpPr>
        <p:spPr>
          <a:xfrm>
            <a:off x="5499853" y="493676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3" name="Freeform 222"/>
          <p:cNvSpPr/>
          <p:nvPr/>
        </p:nvSpPr>
        <p:spPr>
          <a:xfrm>
            <a:off x="5712764" y="494526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Freeform 271"/>
          <p:cNvSpPr/>
          <p:nvPr/>
        </p:nvSpPr>
        <p:spPr>
          <a:xfrm>
            <a:off x="5954169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TextBox 272"/>
          <p:cNvSpPr txBox="1"/>
          <p:nvPr/>
        </p:nvSpPr>
        <p:spPr>
          <a:xfrm rot="5400000">
            <a:off x="8244707" y="333487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6" name="Freeform 275"/>
          <p:cNvSpPr/>
          <p:nvPr/>
        </p:nvSpPr>
        <p:spPr>
          <a:xfrm>
            <a:off x="6537644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Freeform 276"/>
          <p:cNvSpPr/>
          <p:nvPr/>
        </p:nvSpPr>
        <p:spPr>
          <a:xfrm>
            <a:off x="6750555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Freeform 277"/>
          <p:cNvSpPr/>
          <p:nvPr/>
        </p:nvSpPr>
        <p:spPr>
          <a:xfrm>
            <a:off x="5869840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Freeform 278"/>
          <p:cNvSpPr/>
          <p:nvPr/>
        </p:nvSpPr>
        <p:spPr>
          <a:xfrm>
            <a:off x="6082751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Freeform 279"/>
          <p:cNvSpPr/>
          <p:nvPr/>
        </p:nvSpPr>
        <p:spPr>
          <a:xfrm>
            <a:off x="6324156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Freeform 280"/>
          <p:cNvSpPr/>
          <p:nvPr/>
        </p:nvSpPr>
        <p:spPr>
          <a:xfrm>
            <a:off x="5393302" y="194202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2" name="Freeform 281"/>
          <p:cNvSpPr/>
          <p:nvPr/>
        </p:nvSpPr>
        <p:spPr>
          <a:xfrm>
            <a:off x="5634707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Freeform 282"/>
          <p:cNvSpPr/>
          <p:nvPr/>
        </p:nvSpPr>
        <p:spPr>
          <a:xfrm>
            <a:off x="7711889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Freeform 283"/>
          <p:cNvSpPr/>
          <p:nvPr/>
        </p:nvSpPr>
        <p:spPr>
          <a:xfrm>
            <a:off x="7924800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5" name="Freeform 284"/>
          <p:cNvSpPr/>
          <p:nvPr/>
        </p:nvSpPr>
        <p:spPr>
          <a:xfrm>
            <a:off x="7044085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Freeform 285"/>
          <p:cNvSpPr/>
          <p:nvPr/>
        </p:nvSpPr>
        <p:spPr>
          <a:xfrm>
            <a:off x="7256996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Freeform 286"/>
          <p:cNvSpPr/>
          <p:nvPr/>
        </p:nvSpPr>
        <p:spPr>
          <a:xfrm>
            <a:off x="7498401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Freeform 287"/>
          <p:cNvSpPr/>
          <p:nvPr/>
        </p:nvSpPr>
        <p:spPr>
          <a:xfrm>
            <a:off x="6567547" y="343048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Freeform 288"/>
          <p:cNvSpPr/>
          <p:nvPr/>
        </p:nvSpPr>
        <p:spPr>
          <a:xfrm>
            <a:off x="6808952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Freeform 289"/>
          <p:cNvSpPr/>
          <p:nvPr/>
        </p:nvSpPr>
        <p:spPr>
          <a:xfrm>
            <a:off x="6180399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Freeform 290"/>
          <p:cNvSpPr/>
          <p:nvPr/>
        </p:nvSpPr>
        <p:spPr>
          <a:xfrm>
            <a:off x="6393310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Freeform 291"/>
          <p:cNvSpPr/>
          <p:nvPr/>
        </p:nvSpPr>
        <p:spPr>
          <a:xfrm>
            <a:off x="5512595" y="342444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3" name="Freeform 292"/>
          <p:cNvSpPr/>
          <p:nvPr/>
        </p:nvSpPr>
        <p:spPr>
          <a:xfrm>
            <a:off x="5725506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4" name="Freeform 293"/>
          <p:cNvSpPr/>
          <p:nvPr/>
        </p:nvSpPr>
        <p:spPr>
          <a:xfrm>
            <a:off x="5966911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5" name="Freeform 294"/>
          <p:cNvSpPr/>
          <p:nvPr/>
        </p:nvSpPr>
        <p:spPr>
          <a:xfrm>
            <a:off x="5036057" y="34166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Freeform 295"/>
          <p:cNvSpPr/>
          <p:nvPr/>
        </p:nvSpPr>
        <p:spPr>
          <a:xfrm>
            <a:off x="5277462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Freeform 296"/>
          <p:cNvSpPr/>
          <p:nvPr/>
        </p:nvSpPr>
        <p:spPr>
          <a:xfrm>
            <a:off x="7019150" y="196135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Freeform 297"/>
          <p:cNvSpPr/>
          <p:nvPr/>
        </p:nvSpPr>
        <p:spPr>
          <a:xfrm>
            <a:off x="7246856" y="197071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9" name="Straight Connector 298"/>
          <p:cNvCxnSpPr/>
          <p:nvPr/>
        </p:nvCxnSpPr>
        <p:spPr>
          <a:xfrm>
            <a:off x="8105775" y="4660107"/>
            <a:ext cx="0" cy="8262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 rot="5400000">
            <a:off x="7942774" y="4925696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301" name="TextBox 300"/>
          <p:cNvSpPr txBox="1"/>
          <p:nvPr/>
        </p:nvSpPr>
        <p:spPr>
          <a:xfrm rot="5400000">
            <a:off x="7560626" y="4404290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16.5%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1300 ppm 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7822403" y="4931192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Oval 302"/>
          <p:cNvSpPr/>
          <p:nvPr/>
        </p:nvSpPr>
        <p:spPr>
          <a:xfrm>
            <a:off x="7844002" y="4960213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4" name="Straight Arrow Connector 303"/>
          <p:cNvCxnSpPr/>
          <p:nvPr/>
        </p:nvCxnSpPr>
        <p:spPr>
          <a:xfrm>
            <a:off x="7881498" y="4598439"/>
            <a:ext cx="0" cy="27040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741140" y="3221012"/>
            <a:ext cx="488460" cy="169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TextBox 304"/>
          <p:cNvSpPr txBox="1"/>
          <p:nvPr/>
        </p:nvSpPr>
        <p:spPr>
          <a:xfrm rot="5400000">
            <a:off x="7642285" y="2830013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POWDER TRUCK</a:t>
            </a:r>
            <a:endParaRPr lang="en-US" sz="500" b="1" dirty="0"/>
          </a:p>
        </p:txBody>
      </p:sp>
      <p:sp>
        <p:nvSpPr>
          <p:cNvPr id="306" name="TextBox 305"/>
          <p:cNvSpPr txBox="1"/>
          <p:nvPr/>
        </p:nvSpPr>
        <p:spPr>
          <a:xfrm rot="5400000">
            <a:off x="8178164" y="3505344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LOADED FACE</a:t>
            </a:r>
            <a:endParaRPr lang="en-US" sz="500" b="1" dirty="0"/>
          </a:p>
        </p:txBody>
      </p:sp>
      <p:sp>
        <p:nvSpPr>
          <p:cNvPr id="308" name="TextBox 307"/>
          <p:cNvSpPr txBox="1"/>
          <p:nvPr/>
        </p:nvSpPr>
        <p:spPr>
          <a:xfrm rot="5400000">
            <a:off x="8315454" y="5025350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9" name="Oval 308"/>
          <p:cNvSpPr/>
          <p:nvPr/>
        </p:nvSpPr>
        <p:spPr>
          <a:xfrm>
            <a:off x="8199121" y="5111041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0" name="Straight Connector 309"/>
          <p:cNvCxnSpPr>
            <a:stCxn id="309" idx="4"/>
          </p:cNvCxnSpPr>
          <p:nvPr/>
        </p:nvCxnSpPr>
        <p:spPr>
          <a:xfrm>
            <a:off x="8229601" y="5187241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8229600" y="5317834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8166045" y="5234593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 flipH="1">
            <a:off x="8189730" y="5317834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 rot="5400000">
            <a:off x="8003347" y="1697760"/>
            <a:ext cx="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 rot="5400000" flipH="1">
            <a:off x="7867951" y="1682520"/>
            <a:ext cx="3048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 rot="5400000">
            <a:off x="7853012" y="1725895"/>
            <a:ext cx="60356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" name="Oval 316"/>
          <p:cNvSpPr/>
          <p:nvPr/>
        </p:nvSpPr>
        <p:spPr>
          <a:xfrm rot="5400000">
            <a:off x="8069988" y="1721265"/>
            <a:ext cx="60959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Rectangle 317"/>
          <p:cNvSpPr/>
          <p:nvPr/>
        </p:nvSpPr>
        <p:spPr>
          <a:xfrm>
            <a:off x="7623302" y="1916769"/>
            <a:ext cx="488460" cy="169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/>
          <p:cNvSpPr txBox="1"/>
          <p:nvPr/>
        </p:nvSpPr>
        <p:spPr>
          <a:xfrm rot="5400000">
            <a:off x="7572924" y="2178849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LHD</a:t>
            </a:r>
          </a:p>
          <a:p>
            <a:r>
              <a:rPr lang="en-US" sz="500" b="1" dirty="0" smtClean="0"/>
              <a:t>OBSTICLE</a:t>
            </a:r>
          </a:p>
          <a:p>
            <a:r>
              <a:rPr lang="en-US" sz="500" b="1" dirty="0" smtClean="0"/>
              <a:t>FIRE</a:t>
            </a:r>
            <a:endParaRPr lang="en-US" sz="500" b="1" dirty="0"/>
          </a:p>
        </p:txBody>
      </p:sp>
      <p:sp>
        <p:nvSpPr>
          <p:cNvPr id="76" name="Isosceles Triangle 75"/>
          <p:cNvSpPr/>
          <p:nvPr/>
        </p:nvSpPr>
        <p:spPr>
          <a:xfrm rot="5400000">
            <a:off x="7856800" y="1943592"/>
            <a:ext cx="84638" cy="10553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0" name="Straight Connector 319"/>
          <p:cNvCxnSpPr/>
          <p:nvPr/>
        </p:nvCxnSpPr>
        <p:spPr>
          <a:xfrm>
            <a:off x="7341414" y="1868312"/>
            <a:ext cx="4309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7772400" y="1656357"/>
            <a:ext cx="0" cy="222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 flipV="1">
            <a:off x="7735192" y="1648184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 flipV="1">
            <a:off x="7333979" y="1844123"/>
            <a:ext cx="401213" cy="1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" name="TextBox 325"/>
          <p:cNvSpPr txBox="1"/>
          <p:nvPr/>
        </p:nvSpPr>
        <p:spPr>
          <a:xfrm rot="5400000">
            <a:off x="7452904" y="2529234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16.5%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2000 ppm </a:t>
            </a:r>
          </a:p>
        </p:txBody>
      </p:sp>
      <p:sp>
        <p:nvSpPr>
          <p:cNvPr id="327" name="Rectangle 326"/>
          <p:cNvSpPr/>
          <p:nvPr/>
        </p:nvSpPr>
        <p:spPr>
          <a:xfrm>
            <a:off x="7207233" y="2051089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8" name="Oval 327"/>
          <p:cNvSpPr/>
          <p:nvPr/>
        </p:nvSpPr>
        <p:spPr>
          <a:xfrm>
            <a:off x="7228832" y="2080110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9" name="Straight Arrow Connector 328"/>
          <p:cNvCxnSpPr/>
          <p:nvPr/>
        </p:nvCxnSpPr>
        <p:spPr>
          <a:xfrm flipH="1" flipV="1">
            <a:off x="7324004" y="2178386"/>
            <a:ext cx="341583" cy="2600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>
            <a:off x="7333979" y="1664905"/>
            <a:ext cx="0" cy="2136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flipV="1">
            <a:off x="7357435" y="1652138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 rot="5400000">
            <a:off x="2814726" y="250928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33" name="Straight Connector 332"/>
          <p:cNvCxnSpPr/>
          <p:nvPr/>
        </p:nvCxnSpPr>
        <p:spPr>
          <a:xfrm>
            <a:off x="2991690" y="266986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H="1">
            <a:off x="3054668" y="268951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943490" y="26698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008550" y="286126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962871" y="270182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H="1">
            <a:off x="3025849" y="272147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2914671" y="27018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2979731" y="289321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4" name="Oval 343"/>
          <p:cNvSpPr/>
          <p:nvPr/>
        </p:nvSpPr>
        <p:spPr>
          <a:xfrm flipH="1">
            <a:off x="2925885" y="2324826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Oval 348"/>
          <p:cNvSpPr/>
          <p:nvPr/>
        </p:nvSpPr>
        <p:spPr>
          <a:xfrm flipH="1">
            <a:off x="2942248" y="2492513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TextBox 349"/>
          <p:cNvSpPr txBox="1"/>
          <p:nvPr/>
        </p:nvSpPr>
        <p:spPr>
          <a:xfrm rot="5400000">
            <a:off x="2854993" y="229714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51" name="TextBox 350"/>
          <p:cNvSpPr txBox="1"/>
          <p:nvPr/>
        </p:nvSpPr>
        <p:spPr>
          <a:xfrm rot="5400000">
            <a:off x="2424153" y="1412543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17.1%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250 ppm </a:t>
            </a:r>
          </a:p>
        </p:txBody>
      </p:sp>
      <p:sp>
        <p:nvSpPr>
          <p:cNvPr id="352" name="Rectangle 351"/>
          <p:cNvSpPr/>
          <p:nvPr/>
        </p:nvSpPr>
        <p:spPr>
          <a:xfrm>
            <a:off x="2690790" y="2067063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3" name="Oval 352"/>
          <p:cNvSpPr/>
          <p:nvPr/>
        </p:nvSpPr>
        <p:spPr>
          <a:xfrm>
            <a:off x="2712389" y="2096084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4" name="Straight Arrow Connector 353"/>
          <p:cNvCxnSpPr/>
          <p:nvPr/>
        </p:nvCxnSpPr>
        <p:spPr>
          <a:xfrm>
            <a:off x="2730502" y="1645274"/>
            <a:ext cx="13069" cy="3965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xtBox 354"/>
          <p:cNvSpPr txBox="1"/>
          <p:nvPr/>
        </p:nvSpPr>
        <p:spPr>
          <a:xfrm rot="5400000">
            <a:off x="2956418" y="4312412"/>
            <a:ext cx="18076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X</a:t>
            </a:r>
            <a:endParaRPr lang="en-US" sz="500" b="1" dirty="0"/>
          </a:p>
        </p:txBody>
      </p:sp>
      <p:sp>
        <p:nvSpPr>
          <p:cNvPr id="356" name="TextBox 355"/>
          <p:cNvSpPr txBox="1"/>
          <p:nvPr/>
        </p:nvSpPr>
        <p:spPr>
          <a:xfrm rot="5400000">
            <a:off x="2874103" y="4373042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GAS TEST STATION</a:t>
            </a:r>
            <a:endParaRPr lang="en-US" sz="500" b="1" dirty="0"/>
          </a:p>
        </p:txBody>
      </p:sp>
      <p:sp>
        <p:nvSpPr>
          <p:cNvPr id="357" name="TextBox 356"/>
          <p:cNvSpPr txBox="1"/>
          <p:nvPr/>
        </p:nvSpPr>
        <p:spPr>
          <a:xfrm rot="5400000">
            <a:off x="2511993" y="5608976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17.1%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500 ppm </a:t>
            </a:r>
          </a:p>
        </p:txBody>
      </p:sp>
      <p:sp>
        <p:nvSpPr>
          <p:cNvPr id="358" name="Rectangle 357"/>
          <p:cNvSpPr/>
          <p:nvPr/>
        </p:nvSpPr>
        <p:spPr>
          <a:xfrm>
            <a:off x="2706928" y="4996591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9" name="Oval 358"/>
          <p:cNvSpPr/>
          <p:nvPr/>
        </p:nvSpPr>
        <p:spPr>
          <a:xfrm>
            <a:off x="2728527" y="5025612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0" name="Straight Arrow Connector 359"/>
          <p:cNvCxnSpPr/>
          <p:nvPr/>
        </p:nvCxnSpPr>
        <p:spPr>
          <a:xfrm flipH="1" flipV="1">
            <a:off x="2774556" y="5123888"/>
            <a:ext cx="12989" cy="36251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TextBox 360"/>
          <p:cNvSpPr txBox="1"/>
          <p:nvPr/>
        </p:nvSpPr>
        <p:spPr>
          <a:xfrm rot="5400000">
            <a:off x="3897586" y="272823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62" name="TextBox 361"/>
          <p:cNvSpPr txBox="1"/>
          <p:nvPr/>
        </p:nvSpPr>
        <p:spPr>
          <a:xfrm rot="5400000">
            <a:off x="3502502" y="2884569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363" name="Straight Connector 362"/>
          <p:cNvCxnSpPr/>
          <p:nvPr/>
        </p:nvCxnSpPr>
        <p:spPr>
          <a:xfrm>
            <a:off x="3652011" y="471877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flipH="1">
            <a:off x="3714989" y="473842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3603811" y="471877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3668871" y="49101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3623192" y="475073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 flipH="1">
            <a:off x="3686170" y="477038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3574992" y="475073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3640052" y="49421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2" name="TextBox 371"/>
          <p:cNvSpPr txBox="1"/>
          <p:nvPr/>
        </p:nvSpPr>
        <p:spPr>
          <a:xfrm rot="5400000">
            <a:off x="3265829" y="4716205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3" name="TextBox 372"/>
          <p:cNvSpPr txBox="1"/>
          <p:nvPr/>
        </p:nvSpPr>
        <p:spPr>
          <a:xfrm rot="5400000">
            <a:off x="3081277" y="4713698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4" name="Oval 373"/>
          <p:cNvSpPr/>
          <p:nvPr/>
        </p:nvSpPr>
        <p:spPr>
          <a:xfrm flipH="1">
            <a:off x="3210605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5" name="Oval 374"/>
          <p:cNvSpPr/>
          <p:nvPr/>
        </p:nvSpPr>
        <p:spPr>
          <a:xfrm flipH="1">
            <a:off x="3395157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6" name="Oval 375"/>
          <p:cNvSpPr/>
          <p:nvPr/>
        </p:nvSpPr>
        <p:spPr>
          <a:xfrm>
            <a:off x="4434800" y="2836696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7" name="Straight Connector 376"/>
          <p:cNvCxnSpPr>
            <a:stCxn id="376" idx="4"/>
          </p:cNvCxnSpPr>
          <p:nvPr/>
        </p:nvCxnSpPr>
        <p:spPr>
          <a:xfrm>
            <a:off x="4465280" y="2912896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>
            <a:off x="4465279" y="3043489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>
            <a:off x="4401724" y="2960248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/>
          <p:nvPr/>
        </p:nvCxnSpPr>
        <p:spPr>
          <a:xfrm flipH="1">
            <a:off x="4425409" y="3043489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1" name="TextBox 380"/>
          <p:cNvSpPr txBox="1"/>
          <p:nvPr/>
        </p:nvSpPr>
        <p:spPr>
          <a:xfrm rot="5400000">
            <a:off x="4524707" y="306904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10 POST</a:t>
            </a:r>
            <a:endParaRPr lang="en-US" sz="500" b="1" dirty="0"/>
          </a:p>
        </p:txBody>
      </p:sp>
      <p:sp>
        <p:nvSpPr>
          <p:cNvPr id="382" name="TextBox 381"/>
          <p:cNvSpPr txBox="1"/>
          <p:nvPr/>
        </p:nvSpPr>
        <p:spPr>
          <a:xfrm rot="5400000">
            <a:off x="4701191" y="3134883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383" name="TextBox 382"/>
          <p:cNvSpPr txBox="1"/>
          <p:nvPr/>
        </p:nvSpPr>
        <p:spPr>
          <a:xfrm rot="5400000">
            <a:off x="5333037" y="255697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84" name="Straight Connector 383"/>
          <p:cNvCxnSpPr/>
          <p:nvPr/>
        </p:nvCxnSpPr>
        <p:spPr>
          <a:xfrm>
            <a:off x="5510001" y="271755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 flipH="1">
            <a:off x="5572979" y="273720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>
            <a:off x="5461801" y="271755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5526861" y="290895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5481182" y="274951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 flipH="1">
            <a:off x="5544160" y="276916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5432982" y="274951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5498042" y="294090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2" name="TextBox 391"/>
          <p:cNvSpPr txBox="1"/>
          <p:nvPr/>
        </p:nvSpPr>
        <p:spPr>
          <a:xfrm rot="5400000">
            <a:off x="5373304" y="234483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93" name="Oval 392"/>
          <p:cNvSpPr/>
          <p:nvPr/>
        </p:nvSpPr>
        <p:spPr>
          <a:xfrm flipH="1">
            <a:off x="5461495" y="253942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4" name="Oval 393"/>
          <p:cNvSpPr/>
          <p:nvPr/>
        </p:nvSpPr>
        <p:spPr>
          <a:xfrm flipH="1">
            <a:off x="5439687" y="2375729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5" name="Freeform 394"/>
          <p:cNvSpPr/>
          <p:nvPr/>
        </p:nvSpPr>
        <p:spPr>
          <a:xfrm rot="5400000">
            <a:off x="5755252" y="365123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6" name="Freeform 395"/>
          <p:cNvSpPr/>
          <p:nvPr/>
        </p:nvSpPr>
        <p:spPr>
          <a:xfrm rot="5400000">
            <a:off x="5741634" y="388514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7" name="Freeform 396"/>
          <p:cNvSpPr/>
          <p:nvPr/>
        </p:nvSpPr>
        <p:spPr>
          <a:xfrm rot="5400000">
            <a:off x="5737541" y="41295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8" name="Freeform 397"/>
          <p:cNvSpPr/>
          <p:nvPr/>
        </p:nvSpPr>
        <p:spPr>
          <a:xfrm rot="5400000">
            <a:off x="5725506" y="437906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9" name="Freeform 398"/>
          <p:cNvSpPr/>
          <p:nvPr/>
        </p:nvSpPr>
        <p:spPr>
          <a:xfrm rot="5400000">
            <a:off x="5718611" y="460520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3" name="Freeform 402"/>
          <p:cNvSpPr/>
          <p:nvPr/>
        </p:nvSpPr>
        <p:spPr>
          <a:xfrm rot="5400000">
            <a:off x="4109326" y="446192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Freeform 403"/>
          <p:cNvSpPr/>
          <p:nvPr/>
        </p:nvSpPr>
        <p:spPr>
          <a:xfrm rot="5400000">
            <a:off x="4102431" y="468806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5" name="Freeform 404"/>
          <p:cNvSpPr/>
          <p:nvPr/>
        </p:nvSpPr>
        <p:spPr>
          <a:xfrm rot="5400000">
            <a:off x="7130447" y="369893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6" name="Freeform 405"/>
          <p:cNvSpPr/>
          <p:nvPr/>
        </p:nvSpPr>
        <p:spPr>
          <a:xfrm rot="5400000">
            <a:off x="7116829" y="393284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7" name="Freeform 406"/>
          <p:cNvSpPr/>
          <p:nvPr/>
        </p:nvSpPr>
        <p:spPr>
          <a:xfrm rot="5400000">
            <a:off x="7112736" y="417720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8" name="Freeform 407"/>
          <p:cNvSpPr/>
          <p:nvPr/>
        </p:nvSpPr>
        <p:spPr>
          <a:xfrm rot="5400000">
            <a:off x="7100701" y="44267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" name="Freeform 408"/>
          <p:cNvSpPr/>
          <p:nvPr/>
        </p:nvSpPr>
        <p:spPr>
          <a:xfrm rot="5400000">
            <a:off x="7093806" y="465290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0" name="Freeform 409"/>
          <p:cNvSpPr/>
          <p:nvPr/>
        </p:nvSpPr>
        <p:spPr>
          <a:xfrm rot="5400000">
            <a:off x="7160959" y="231895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" name="Freeform 410"/>
          <p:cNvSpPr/>
          <p:nvPr/>
        </p:nvSpPr>
        <p:spPr>
          <a:xfrm rot="5400000">
            <a:off x="7147341" y="255287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2" name="Freeform 411"/>
          <p:cNvSpPr/>
          <p:nvPr/>
        </p:nvSpPr>
        <p:spPr>
          <a:xfrm rot="5400000">
            <a:off x="7143248" y="279723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3" name="Freeform 412"/>
          <p:cNvSpPr/>
          <p:nvPr/>
        </p:nvSpPr>
        <p:spPr>
          <a:xfrm rot="5400000">
            <a:off x="7131213" y="304679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4" name="Freeform 413"/>
          <p:cNvSpPr/>
          <p:nvPr/>
        </p:nvSpPr>
        <p:spPr>
          <a:xfrm rot="5400000">
            <a:off x="7124318" y="327292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6" name="Freeform 415"/>
          <p:cNvSpPr/>
          <p:nvPr/>
        </p:nvSpPr>
        <p:spPr>
          <a:xfrm rot="5400000">
            <a:off x="5682313" y="224014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7" name="Freeform 416"/>
          <p:cNvSpPr/>
          <p:nvPr/>
        </p:nvSpPr>
        <p:spPr>
          <a:xfrm rot="5400000">
            <a:off x="5668695" y="247405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8" name="Freeform 417"/>
          <p:cNvSpPr/>
          <p:nvPr/>
        </p:nvSpPr>
        <p:spPr>
          <a:xfrm rot="5400000">
            <a:off x="5664602" y="271841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9" name="Freeform 418"/>
          <p:cNvSpPr/>
          <p:nvPr/>
        </p:nvSpPr>
        <p:spPr>
          <a:xfrm rot="5400000">
            <a:off x="5652567" y="29679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0" name="Freeform 419"/>
          <p:cNvSpPr/>
          <p:nvPr/>
        </p:nvSpPr>
        <p:spPr>
          <a:xfrm rot="5400000">
            <a:off x="5645672" y="319411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7" name="Freeform 426"/>
          <p:cNvSpPr/>
          <p:nvPr/>
        </p:nvSpPr>
        <p:spPr>
          <a:xfrm rot="5400000">
            <a:off x="4141776" y="217443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8" name="Freeform 427"/>
          <p:cNvSpPr/>
          <p:nvPr/>
        </p:nvSpPr>
        <p:spPr>
          <a:xfrm rot="5400000">
            <a:off x="4128158" y="240835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9" name="Freeform 428"/>
          <p:cNvSpPr/>
          <p:nvPr/>
        </p:nvSpPr>
        <p:spPr>
          <a:xfrm rot="5400000">
            <a:off x="2548694" y="218995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0" name="Freeform 429"/>
          <p:cNvSpPr/>
          <p:nvPr/>
        </p:nvSpPr>
        <p:spPr>
          <a:xfrm rot="5400000">
            <a:off x="2535076" y="242386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1" name="Freeform 430"/>
          <p:cNvSpPr/>
          <p:nvPr/>
        </p:nvSpPr>
        <p:spPr>
          <a:xfrm rot="5400000">
            <a:off x="2530983" y="266822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2" name="Freeform 431"/>
          <p:cNvSpPr/>
          <p:nvPr/>
        </p:nvSpPr>
        <p:spPr>
          <a:xfrm rot="5400000">
            <a:off x="2518948" y="291778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3" name="Freeform 432"/>
          <p:cNvSpPr/>
          <p:nvPr/>
        </p:nvSpPr>
        <p:spPr>
          <a:xfrm rot="5400000">
            <a:off x="2512053" y="314392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4" name="Freeform 433"/>
          <p:cNvSpPr/>
          <p:nvPr/>
        </p:nvSpPr>
        <p:spPr>
          <a:xfrm rot="5400000">
            <a:off x="2498675" y="339249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5" name="Freeform 434"/>
          <p:cNvSpPr/>
          <p:nvPr/>
        </p:nvSpPr>
        <p:spPr>
          <a:xfrm rot="5400000">
            <a:off x="2491982" y="362168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6" name="Freeform 435"/>
          <p:cNvSpPr/>
          <p:nvPr/>
        </p:nvSpPr>
        <p:spPr>
          <a:xfrm rot="5400000">
            <a:off x="2481221" y="384204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7" name="Freeform 436"/>
          <p:cNvSpPr/>
          <p:nvPr/>
        </p:nvSpPr>
        <p:spPr>
          <a:xfrm rot="5400000">
            <a:off x="2467843" y="409061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8" name="Freeform 437"/>
          <p:cNvSpPr/>
          <p:nvPr/>
        </p:nvSpPr>
        <p:spPr>
          <a:xfrm rot="5400000">
            <a:off x="2461150" y="431979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9" name="Freeform 438"/>
          <p:cNvSpPr/>
          <p:nvPr/>
        </p:nvSpPr>
        <p:spPr>
          <a:xfrm rot="5400000">
            <a:off x="2454873" y="456130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" name="Freeform 439"/>
          <p:cNvSpPr/>
          <p:nvPr/>
        </p:nvSpPr>
        <p:spPr>
          <a:xfrm rot="5400000">
            <a:off x="2441495" y="48098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2" name="Freeform 441"/>
          <p:cNvSpPr/>
          <p:nvPr/>
        </p:nvSpPr>
        <p:spPr>
          <a:xfrm>
            <a:off x="3408686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3" name="Freeform 442"/>
          <p:cNvSpPr/>
          <p:nvPr/>
        </p:nvSpPr>
        <p:spPr>
          <a:xfrm>
            <a:off x="2740882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4" name="Freeform 443"/>
          <p:cNvSpPr/>
          <p:nvPr/>
        </p:nvSpPr>
        <p:spPr>
          <a:xfrm>
            <a:off x="2953793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5" name="Freeform 444"/>
          <p:cNvSpPr/>
          <p:nvPr/>
        </p:nvSpPr>
        <p:spPr>
          <a:xfrm>
            <a:off x="3195198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6" name="Freeform 445"/>
          <p:cNvSpPr/>
          <p:nvPr/>
        </p:nvSpPr>
        <p:spPr>
          <a:xfrm>
            <a:off x="2051433" y="34433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7" name="Freeform 446"/>
          <p:cNvSpPr/>
          <p:nvPr/>
        </p:nvSpPr>
        <p:spPr>
          <a:xfrm>
            <a:off x="2264344" y="34518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8" name="Freeform 447"/>
          <p:cNvSpPr/>
          <p:nvPr/>
        </p:nvSpPr>
        <p:spPr>
          <a:xfrm>
            <a:off x="2505749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9" name="TextBox 448"/>
          <p:cNvSpPr txBox="1"/>
          <p:nvPr/>
        </p:nvSpPr>
        <p:spPr>
          <a:xfrm rot="5400000">
            <a:off x="6826926" y="4161988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450" name="TextBox 449"/>
          <p:cNvSpPr txBox="1"/>
          <p:nvPr/>
        </p:nvSpPr>
        <p:spPr>
          <a:xfrm rot="5400000">
            <a:off x="6479406" y="424120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LUNCH BOX</a:t>
            </a:r>
            <a:endParaRPr lang="en-US" sz="500" b="1" dirty="0"/>
          </a:p>
        </p:txBody>
      </p:sp>
      <p:sp>
        <p:nvSpPr>
          <p:cNvPr id="337" name="TextBox 336"/>
          <p:cNvSpPr txBox="1"/>
          <p:nvPr/>
        </p:nvSpPr>
        <p:spPr>
          <a:xfrm rot="5400000">
            <a:off x="7987143" y="202756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342" name="TextBox 341"/>
          <p:cNvSpPr txBox="1"/>
          <p:nvPr/>
        </p:nvSpPr>
        <p:spPr>
          <a:xfrm rot="5400000">
            <a:off x="7924464" y="2171452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MUCK PILE IMPASSABLE</a:t>
            </a:r>
            <a:endParaRPr lang="en-US" sz="500" b="1" dirty="0"/>
          </a:p>
        </p:txBody>
      </p:sp>
      <p:cxnSp>
        <p:nvCxnSpPr>
          <p:cNvPr id="343" name="Straight Connector 342"/>
          <p:cNvCxnSpPr/>
          <p:nvPr/>
        </p:nvCxnSpPr>
        <p:spPr>
          <a:xfrm>
            <a:off x="8160057" y="1666060"/>
            <a:ext cx="10544" cy="73725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Freeform 320"/>
          <p:cNvSpPr/>
          <p:nvPr/>
        </p:nvSpPr>
        <p:spPr>
          <a:xfrm>
            <a:off x="7747558" y="496385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3" name="TextBox 322"/>
          <p:cNvSpPr txBox="1"/>
          <p:nvPr/>
        </p:nvSpPr>
        <p:spPr>
          <a:xfrm rot="5400000">
            <a:off x="7720023" y="1372036"/>
            <a:ext cx="5341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VINCE DOOLEY</a:t>
            </a:r>
          </a:p>
          <a:p>
            <a:r>
              <a:rPr lang="en-US" sz="500" b="1" dirty="0" smtClean="0"/>
              <a:t> ID# 1350</a:t>
            </a:r>
            <a:endParaRPr lang="en-US" sz="500" b="1" dirty="0"/>
          </a:p>
        </p:txBody>
      </p:sp>
      <p:sp>
        <p:nvSpPr>
          <p:cNvPr id="345" name="TextBox 344"/>
          <p:cNvSpPr txBox="1"/>
          <p:nvPr/>
        </p:nvSpPr>
        <p:spPr>
          <a:xfrm rot="5400000">
            <a:off x="3961919" y="3008063"/>
            <a:ext cx="6771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JEREMY PRUITT ID# 1260</a:t>
            </a:r>
            <a:endParaRPr lang="en-US" sz="500" b="1" dirty="0"/>
          </a:p>
        </p:txBody>
      </p:sp>
      <p:sp>
        <p:nvSpPr>
          <p:cNvPr id="346" name="TextBox 345"/>
          <p:cNvSpPr txBox="1"/>
          <p:nvPr/>
        </p:nvSpPr>
        <p:spPr>
          <a:xfrm rot="5400000">
            <a:off x="7973950" y="5582308"/>
            <a:ext cx="534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MIKE BOBO</a:t>
            </a:r>
          </a:p>
          <a:p>
            <a:r>
              <a:rPr lang="en-US" sz="500" b="1" dirty="0" smtClean="0"/>
              <a:t> ID# 1200</a:t>
            </a:r>
            <a:endParaRPr lang="en-US" sz="500" b="1" dirty="0"/>
          </a:p>
        </p:txBody>
      </p:sp>
      <p:cxnSp>
        <p:nvCxnSpPr>
          <p:cNvPr id="347" name="Straight Connector 346"/>
          <p:cNvCxnSpPr/>
          <p:nvPr/>
        </p:nvCxnSpPr>
        <p:spPr>
          <a:xfrm flipV="1">
            <a:off x="3814886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/>
          <p:nvPr/>
        </p:nvCxnSpPr>
        <p:spPr>
          <a:xfrm flipV="1">
            <a:off x="3535932" y="317673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" name="TextBox 306"/>
          <p:cNvSpPr txBox="1"/>
          <p:nvPr/>
        </p:nvSpPr>
        <p:spPr>
          <a:xfrm rot="5400000">
            <a:off x="6029547" y="4201066"/>
            <a:ext cx="105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“HELP” “HELP” I AM BEHIND BARRICADE IN </a:t>
            </a:r>
          </a:p>
          <a:p>
            <a:r>
              <a:rPr lang="en-US" sz="600" b="1" dirty="0" smtClean="0"/>
              <a:t>THE #3 FACE</a:t>
            </a:r>
            <a:endParaRPr lang="en-US" sz="600" b="1" dirty="0"/>
          </a:p>
        </p:txBody>
      </p:sp>
      <p:sp>
        <p:nvSpPr>
          <p:cNvPr id="371" name="TextBox 370"/>
          <p:cNvSpPr txBox="1"/>
          <p:nvPr/>
        </p:nvSpPr>
        <p:spPr>
          <a:xfrm rot="5400000">
            <a:off x="7146941" y="5774103"/>
            <a:ext cx="105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The main fan is down, the motor bearing is hot, estimated repair time 2 hours</a:t>
            </a:r>
            <a:endParaRPr lang="en-US" sz="600" b="1" dirty="0"/>
          </a:p>
        </p:txBody>
      </p:sp>
    </p:spTree>
    <p:extLst>
      <p:ext uri="{BB962C8B-B14F-4D97-AF65-F5344CB8AC3E}">
        <p14:creationId xmlns:p14="http://schemas.microsoft.com/office/powerpoint/2010/main" val="9521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1580472" y="1654630"/>
            <a:ext cx="686740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 rot="5400000">
            <a:off x="1594022" y="2406789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 rot="5400000">
            <a:off x="3113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 rot="5400000">
            <a:off x="4637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 rot="5400000">
            <a:off x="6096000" y="2391531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 rot="5400000">
            <a:off x="1600622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 rot="5400000">
            <a:off x="312206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 rot="5400000">
            <a:off x="4637316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 rot="5400000">
            <a:off x="610411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9" name="Straight Connector 178"/>
          <p:cNvCxnSpPr/>
          <p:nvPr/>
        </p:nvCxnSpPr>
        <p:spPr>
          <a:xfrm>
            <a:off x="1621973" y="5486400"/>
            <a:ext cx="68144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7652657" y="2405744"/>
            <a:ext cx="783774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652657" y="3171552"/>
            <a:ext cx="7837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675112" y="3886200"/>
            <a:ext cx="76131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668125" y="4653658"/>
            <a:ext cx="7683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7665587" y="388620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7652657" y="2404027"/>
            <a:ext cx="1" cy="7675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8436431" y="165463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8436430" y="3171552"/>
            <a:ext cx="1" cy="7146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8436431" y="4648202"/>
            <a:ext cx="0" cy="838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Rectangle 233"/>
          <p:cNvSpPr/>
          <p:nvPr/>
        </p:nvSpPr>
        <p:spPr>
          <a:xfrm>
            <a:off x="1" y="304800"/>
            <a:ext cx="533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1" name="Straight Connector 240"/>
          <p:cNvCxnSpPr/>
          <p:nvPr/>
        </p:nvCxnSpPr>
        <p:spPr>
          <a:xfrm flipV="1">
            <a:off x="1587702" y="1212754"/>
            <a:ext cx="0" cy="435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1621973" y="5486400"/>
            <a:ext cx="0" cy="359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 flipV="1">
            <a:off x="849413" y="1219200"/>
            <a:ext cx="7294" cy="4626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130" idx="1"/>
          </p:cNvCxnSpPr>
          <p:nvPr/>
        </p:nvCxnSpPr>
        <p:spPr>
          <a:xfrm>
            <a:off x="1975022" y="1650946"/>
            <a:ext cx="0" cy="75584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81622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0" idx="3"/>
          </p:cNvCxnSpPr>
          <p:nvPr/>
        </p:nvCxnSpPr>
        <p:spPr>
          <a:xfrm>
            <a:off x="1981622" y="4691746"/>
            <a:ext cx="0" cy="79465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5400000">
            <a:off x="8132917" y="3283182"/>
            <a:ext cx="175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2014 SOUTHEAST REGION</a:t>
            </a:r>
            <a:endParaRPr lang="en-US" sz="800" b="1" dirty="0"/>
          </a:p>
        </p:txBody>
      </p:sp>
      <p:sp>
        <p:nvSpPr>
          <p:cNvPr id="43" name="TextBox 42"/>
          <p:cNvSpPr txBox="1"/>
          <p:nvPr/>
        </p:nvSpPr>
        <p:spPr>
          <a:xfrm rot="5400000">
            <a:off x="-628570" y="3478244"/>
            <a:ext cx="1790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EXPLORATION MAP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 rot="5400000">
            <a:off x="1248307" y="2614645"/>
            <a:ext cx="446311" cy="2462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00" b="1" dirty="0" smtClean="0"/>
              <a:t>   FRESH AIR BASE</a:t>
            </a:r>
            <a:endParaRPr lang="en-US" sz="300" b="1" dirty="0"/>
          </a:p>
        </p:txBody>
      </p:sp>
      <p:sp>
        <p:nvSpPr>
          <p:cNvPr id="52" name="Oval 51"/>
          <p:cNvSpPr/>
          <p:nvPr/>
        </p:nvSpPr>
        <p:spPr>
          <a:xfrm flipH="1">
            <a:off x="1436572" y="400414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1317064" y="4029761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484208" y="418690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547186" y="420655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436008" y="418690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501068" y="437829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219200" y="1844123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215189" y="3327148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215189" y="4849586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5400000">
            <a:off x="1784866" y="3607751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1503705" y="4121916"/>
            <a:ext cx="6858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20 POST</a:t>
            </a:r>
            <a:endParaRPr lang="en-US" sz="500" b="1" dirty="0"/>
          </a:p>
        </p:txBody>
      </p:sp>
      <p:sp>
        <p:nvSpPr>
          <p:cNvPr id="61" name="TextBox 60"/>
          <p:cNvSpPr txBox="1"/>
          <p:nvPr/>
        </p:nvSpPr>
        <p:spPr>
          <a:xfrm rot="5400000">
            <a:off x="2137475" y="4552335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2036629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5400000">
            <a:off x="1908942" y="4438441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2339501" y="3164354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367448" y="3153687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359574" y="3959008"/>
            <a:ext cx="76825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>
            <a:off x="2730502" y="3535173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442957" y="3909456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sp>
        <p:nvSpPr>
          <p:cNvPr id="74" name="TextBox 73"/>
          <p:cNvSpPr txBox="1"/>
          <p:nvPr/>
        </p:nvSpPr>
        <p:spPr>
          <a:xfrm rot="10800000">
            <a:off x="2406651" y="3008912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2375143" y="3153687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2375143" y="3124887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>
            <a:off x="3488368" y="2047962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>
            <a:off x="3511384" y="2041812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168838" y="1638616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201022" y="1648184"/>
            <a:ext cx="0" cy="76844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>
            <a:off x="2756220" y="3548075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143169" y="3177992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3505200" y="317492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5400000">
            <a:off x="3342199" y="339933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sp>
        <p:nvSpPr>
          <p:cNvPr id="97" name="TextBox 96"/>
          <p:cNvSpPr txBox="1"/>
          <p:nvPr/>
        </p:nvSpPr>
        <p:spPr>
          <a:xfrm rot="5400000">
            <a:off x="3179211" y="410286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OPEN</a:t>
            </a:r>
            <a:endParaRPr lang="en-US" sz="500" b="1" dirty="0"/>
          </a:p>
        </p:txBody>
      </p:sp>
      <p:sp>
        <p:nvSpPr>
          <p:cNvPr id="98" name="TextBox 97"/>
          <p:cNvSpPr txBox="1"/>
          <p:nvPr/>
        </p:nvSpPr>
        <p:spPr>
          <a:xfrm rot="5400000">
            <a:off x="3457542" y="4102267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CLOSED</a:t>
            </a:r>
            <a:endParaRPr lang="en-US" sz="500" b="1" dirty="0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3781393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rot="5400000">
            <a:off x="3623477" y="340171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4953000" y="3178189"/>
            <a:ext cx="0" cy="4509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32" idx="0"/>
            <a:endCxn id="134" idx="2"/>
          </p:cNvCxnSpPr>
          <p:nvPr/>
        </p:nvCxnSpPr>
        <p:spPr>
          <a:xfrm>
            <a:off x="3875316" y="2786744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3866032" y="2732519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3875316" y="43434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3866032" y="4289175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5007029" y="3182317"/>
            <a:ext cx="0" cy="4468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10237767">
            <a:off x="4692246" y="3646676"/>
            <a:ext cx="194177" cy="88259"/>
          </a:xfrm>
          <a:custGeom>
            <a:avLst/>
            <a:gdLst>
              <a:gd name="connsiteX0" fmla="*/ 77856 w 194177"/>
              <a:gd name="connsiteY0" fmla="*/ 40582 h 88259"/>
              <a:gd name="connsiteX1" fmla="*/ 149293 w 194177"/>
              <a:gd name="connsiteY1" fmla="*/ 88207 h 88259"/>
              <a:gd name="connsiteX2" fmla="*/ 187393 w 194177"/>
              <a:gd name="connsiteY2" fmla="*/ 31057 h 88259"/>
              <a:gd name="connsiteX3" fmla="*/ 8800 w 194177"/>
              <a:gd name="connsiteY3" fmla="*/ 66775 h 88259"/>
              <a:gd name="connsiteX4" fmla="*/ 34993 w 194177"/>
              <a:gd name="connsiteY4" fmla="*/ 100 h 88259"/>
              <a:gd name="connsiteX5" fmla="*/ 77856 w 194177"/>
              <a:gd name="connsiteY5" fmla="*/ 40582 h 8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177" h="88259">
                <a:moveTo>
                  <a:pt x="77856" y="40582"/>
                </a:moveTo>
                <a:cubicBezTo>
                  <a:pt x="96906" y="55267"/>
                  <a:pt x="131037" y="89795"/>
                  <a:pt x="149293" y="88207"/>
                </a:cubicBezTo>
                <a:cubicBezTo>
                  <a:pt x="167549" y="86620"/>
                  <a:pt x="210809" y="34629"/>
                  <a:pt x="187393" y="31057"/>
                </a:cubicBezTo>
                <a:cubicBezTo>
                  <a:pt x="163978" y="27485"/>
                  <a:pt x="34200" y="71935"/>
                  <a:pt x="8800" y="66775"/>
                </a:cubicBezTo>
                <a:cubicBezTo>
                  <a:pt x="-16600" y="61616"/>
                  <a:pt x="19515" y="2084"/>
                  <a:pt x="34993" y="100"/>
                </a:cubicBezTo>
                <a:cubicBezTo>
                  <a:pt x="50471" y="-1884"/>
                  <a:pt x="58806" y="25897"/>
                  <a:pt x="77856" y="4058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 rot="49028">
            <a:off x="4666489" y="3584842"/>
            <a:ext cx="245096" cy="205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>
            <a:endCxn id="144" idx="0"/>
          </p:cNvCxnSpPr>
          <p:nvPr/>
        </p:nvCxnSpPr>
        <p:spPr>
          <a:xfrm flipV="1">
            <a:off x="4921665" y="3749286"/>
            <a:ext cx="477651" cy="9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endCxn id="246" idx="0"/>
          </p:cNvCxnSpPr>
          <p:nvPr/>
        </p:nvCxnSpPr>
        <p:spPr>
          <a:xfrm>
            <a:off x="4911573" y="3630474"/>
            <a:ext cx="5272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4965585" y="3752487"/>
            <a:ext cx="0" cy="1701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5007029" y="3750201"/>
            <a:ext cx="0" cy="1662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Arc 245"/>
          <p:cNvSpPr/>
          <p:nvPr/>
        </p:nvSpPr>
        <p:spPr>
          <a:xfrm>
            <a:off x="5257800" y="3630474"/>
            <a:ext cx="361950" cy="371514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Arc 143"/>
          <p:cNvSpPr/>
          <p:nvPr/>
        </p:nvSpPr>
        <p:spPr>
          <a:xfrm>
            <a:off x="5313591" y="3749286"/>
            <a:ext cx="171450" cy="162823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Connector 148"/>
          <p:cNvCxnSpPr>
            <a:stCxn id="144" idx="2"/>
          </p:cNvCxnSpPr>
          <p:nvPr/>
        </p:nvCxnSpPr>
        <p:spPr>
          <a:xfrm flipH="1">
            <a:off x="5480474" y="3830698"/>
            <a:ext cx="4567" cy="15198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619750" y="3816231"/>
            <a:ext cx="0" cy="15342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 rot="5400000">
            <a:off x="5441424" y="5222651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63" name="TextBox 262"/>
          <p:cNvSpPr txBox="1"/>
          <p:nvPr/>
        </p:nvSpPr>
        <p:spPr>
          <a:xfrm rot="5400000">
            <a:off x="5277459" y="5523442"/>
            <a:ext cx="5334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</a:t>
            </a:r>
          </a:p>
          <a:p>
            <a:r>
              <a:rPr lang="en-US" sz="500" b="1" dirty="0" smtClean="0"/>
              <a:t>VENT SHAFT</a:t>
            </a:r>
          </a:p>
          <a:p>
            <a:r>
              <a:rPr lang="en-US" sz="500" b="1" dirty="0" smtClean="0"/>
              <a:t>TO SURFACE</a:t>
            </a:r>
            <a:endParaRPr lang="en-US" sz="500" b="1" dirty="0"/>
          </a:p>
        </p:txBody>
      </p:sp>
      <p:sp>
        <p:nvSpPr>
          <p:cNvPr id="164" name="TextBox 163"/>
          <p:cNvSpPr txBox="1"/>
          <p:nvPr/>
        </p:nvSpPr>
        <p:spPr>
          <a:xfrm>
            <a:off x="4833206" y="3613413"/>
            <a:ext cx="84099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 VENT TUBING</a:t>
            </a:r>
            <a:endParaRPr lang="en-US" sz="500" b="1" dirty="0"/>
          </a:p>
        </p:txBody>
      </p:sp>
      <p:sp>
        <p:nvSpPr>
          <p:cNvPr id="169" name="Freeform 168"/>
          <p:cNvSpPr/>
          <p:nvPr/>
        </p:nvSpPr>
        <p:spPr>
          <a:xfrm>
            <a:off x="4712662" y="191164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Freeform 169"/>
          <p:cNvSpPr/>
          <p:nvPr/>
        </p:nvSpPr>
        <p:spPr>
          <a:xfrm>
            <a:off x="4925573" y="192014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Freeform 170"/>
          <p:cNvSpPr/>
          <p:nvPr/>
        </p:nvSpPr>
        <p:spPr>
          <a:xfrm>
            <a:off x="5166978" y="193036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Freeform 173"/>
          <p:cNvSpPr/>
          <p:nvPr/>
        </p:nvSpPr>
        <p:spPr>
          <a:xfrm>
            <a:off x="4462400" y="190500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Freeform 174"/>
          <p:cNvSpPr/>
          <p:nvPr/>
        </p:nvSpPr>
        <p:spPr>
          <a:xfrm>
            <a:off x="3334804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6" name="Freeform 175"/>
          <p:cNvSpPr/>
          <p:nvPr/>
        </p:nvSpPr>
        <p:spPr>
          <a:xfrm>
            <a:off x="3547715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Freeform 176"/>
          <p:cNvSpPr/>
          <p:nvPr/>
        </p:nvSpPr>
        <p:spPr>
          <a:xfrm>
            <a:off x="3789120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Freeform 177"/>
          <p:cNvSpPr/>
          <p:nvPr/>
        </p:nvSpPr>
        <p:spPr>
          <a:xfrm>
            <a:off x="2667000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Freeform 180"/>
          <p:cNvSpPr/>
          <p:nvPr/>
        </p:nvSpPr>
        <p:spPr>
          <a:xfrm>
            <a:off x="2879911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Freeform 181"/>
          <p:cNvSpPr/>
          <p:nvPr/>
        </p:nvSpPr>
        <p:spPr>
          <a:xfrm>
            <a:off x="3121316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Freeform 183"/>
          <p:cNvSpPr/>
          <p:nvPr/>
        </p:nvSpPr>
        <p:spPr>
          <a:xfrm>
            <a:off x="1977551" y="18841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Freeform 184"/>
          <p:cNvSpPr/>
          <p:nvPr/>
        </p:nvSpPr>
        <p:spPr>
          <a:xfrm>
            <a:off x="2190462" y="18926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Freeform 185"/>
          <p:cNvSpPr/>
          <p:nvPr/>
        </p:nvSpPr>
        <p:spPr>
          <a:xfrm>
            <a:off x="2431867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Freeform 186"/>
          <p:cNvSpPr/>
          <p:nvPr/>
        </p:nvSpPr>
        <p:spPr>
          <a:xfrm>
            <a:off x="4833207" y="490808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Freeform 187"/>
          <p:cNvSpPr/>
          <p:nvPr/>
        </p:nvSpPr>
        <p:spPr>
          <a:xfrm>
            <a:off x="5046118" y="491658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Freeform 188"/>
          <p:cNvSpPr/>
          <p:nvPr/>
        </p:nvSpPr>
        <p:spPr>
          <a:xfrm>
            <a:off x="5287523" y="492680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Freeform 189"/>
          <p:cNvSpPr/>
          <p:nvPr/>
        </p:nvSpPr>
        <p:spPr>
          <a:xfrm>
            <a:off x="4128629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Freeform 190"/>
          <p:cNvSpPr/>
          <p:nvPr/>
        </p:nvSpPr>
        <p:spPr>
          <a:xfrm>
            <a:off x="4341540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Freeform 191"/>
          <p:cNvSpPr/>
          <p:nvPr/>
        </p:nvSpPr>
        <p:spPr>
          <a:xfrm>
            <a:off x="4582945" y="490143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Freeform 192"/>
          <p:cNvSpPr/>
          <p:nvPr/>
        </p:nvSpPr>
        <p:spPr>
          <a:xfrm>
            <a:off x="3455349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Freeform 196"/>
          <p:cNvSpPr/>
          <p:nvPr/>
        </p:nvSpPr>
        <p:spPr>
          <a:xfrm>
            <a:off x="3668260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Freeform 198"/>
          <p:cNvSpPr/>
          <p:nvPr/>
        </p:nvSpPr>
        <p:spPr>
          <a:xfrm>
            <a:off x="3909665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Freeform 199"/>
          <p:cNvSpPr/>
          <p:nvPr/>
        </p:nvSpPr>
        <p:spPr>
          <a:xfrm>
            <a:off x="2787545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Freeform 203"/>
          <p:cNvSpPr/>
          <p:nvPr/>
        </p:nvSpPr>
        <p:spPr>
          <a:xfrm>
            <a:off x="3000456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Freeform 204"/>
          <p:cNvSpPr/>
          <p:nvPr/>
        </p:nvSpPr>
        <p:spPr>
          <a:xfrm>
            <a:off x="3241861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Freeform 205"/>
          <p:cNvSpPr/>
          <p:nvPr/>
        </p:nvSpPr>
        <p:spPr>
          <a:xfrm>
            <a:off x="2098096" y="488061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Freeform 206"/>
          <p:cNvSpPr/>
          <p:nvPr/>
        </p:nvSpPr>
        <p:spPr>
          <a:xfrm>
            <a:off x="2311007" y="488911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Freeform 207"/>
          <p:cNvSpPr/>
          <p:nvPr/>
        </p:nvSpPr>
        <p:spPr>
          <a:xfrm>
            <a:off x="2552412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 rot="5400000">
            <a:off x="8244707" y="488666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13" name="Freeform 212"/>
          <p:cNvSpPr/>
          <p:nvPr/>
        </p:nvSpPr>
        <p:spPr>
          <a:xfrm>
            <a:off x="7530386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Freeform 215"/>
          <p:cNvSpPr/>
          <p:nvPr/>
        </p:nvSpPr>
        <p:spPr>
          <a:xfrm>
            <a:off x="6857106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Freeform 216"/>
          <p:cNvSpPr/>
          <p:nvPr/>
        </p:nvSpPr>
        <p:spPr>
          <a:xfrm>
            <a:off x="7070017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Freeform 217"/>
          <p:cNvSpPr/>
          <p:nvPr/>
        </p:nvSpPr>
        <p:spPr>
          <a:xfrm>
            <a:off x="7311422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Freeform 218"/>
          <p:cNvSpPr/>
          <p:nvPr/>
        </p:nvSpPr>
        <p:spPr>
          <a:xfrm>
            <a:off x="6189302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Freeform 219"/>
          <p:cNvSpPr/>
          <p:nvPr/>
        </p:nvSpPr>
        <p:spPr>
          <a:xfrm>
            <a:off x="6402213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Freeform 220"/>
          <p:cNvSpPr/>
          <p:nvPr/>
        </p:nvSpPr>
        <p:spPr>
          <a:xfrm>
            <a:off x="6643618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Freeform 221"/>
          <p:cNvSpPr/>
          <p:nvPr/>
        </p:nvSpPr>
        <p:spPr>
          <a:xfrm>
            <a:off x="5499853" y="493676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3" name="Freeform 222"/>
          <p:cNvSpPr/>
          <p:nvPr/>
        </p:nvSpPr>
        <p:spPr>
          <a:xfrm>
            <a:off x="5712764" y="494526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Freeform 271"/>
          <p:cNvSpPr/>
          <p:nvPr/>
        </p:nvSpPr>
        <p:spPr>
          <a:xfrm>
            <a:off x="5954169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TextBox 272"/>
          <p:cNvSpPr txBox="1"/>
          <p:nvPr/>
        </p:nvSpPr>
        <p:spPr>
          <a:xfrm rot="5400000">
            <a:off x="8244707" y="333487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5" name="TextBox 274"/>
          <p:cNvSpPr txBox="1"/>
          <p:nvPr/>
        </p:nvSpPr>
        <p:spPr>
          <a:xfrm rot="5400000">
            <a:off x="8239531" y="181333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6" name="Freeform 275"/>
          <p:cNvSpPr/>
          <p:nvPr/>
        </p:nvSpPr>
        <p:spPr>
          <a:xfrm>
            <a:off x="6537644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Freeform 276"/>
          <p:cNvSpPr/>
          <p:nvPr/>
        </p:nvSpPr>
        <p:spPr>
          <a:xfrm>
            <a:off x="6750555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Freeform 277"/>
          <p:cNvSpPr/>
          <p:nvPr/>
        </p:nvSpPr>
        <p:spPr>
          <a:xfrm>
            <a:off x="5869840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Freeform 278"/>
          <p:cNvSpPr/>
          <p:nvPr/>
        </p:nvSpPr>
        <p:spPr>
          <a:xfrm>
            <a:off x="6082751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Freeform 279"/>
          <p:cNvSpPr/>
          <p:nvPr/>
        </p:nvSpPr>
        <p:spPr>
          <a:xfrm>
            <a:off x="6324156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Freeform 280"/>
          <p:cNvSpPr/>
          <p:nvPr/>
        </p:nvSpPr>
        <p:spPr>
          <a:xfrm>
            <a:off x="5393302" y="194202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Freeform 282"/>
          <p:cNvSpPr/>
          <p:nvPr/>
        </p:nvSpPr>
        <p:spPr>
          <a:xfrm>
            <a:off x="7711889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Freeform 283"/>
          <p:cNvSpPr/>
          <p:nvPr/>
        </p:nvSpPr>
        <p:spPr>
          <a:xfrm>
            <a:off x="7924800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Freeform 285"/>
          <p:cNvSpPr/>
          <p:nvPr/>
        </p:nvSpPr>
        <p:spPr>
          <a:xfrm>
            <a:off x="7256996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Freeform 286"/>
          <p:cNvSpPr/>
          <p:nvPr/>
        </p:nvSpPr>
        <p:spPr>
          <a:xfrm>
            <a:off x="7498401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Freeform 287"/>
          <p:cNvSpPr/>
          <p:nvPr/>
        </p:nvSpPr>
        <p:spPr>
          <a:xfrm>
            <a:off x="6567547" y="343048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Freeform 288"/>
          <p:cNvSpPr/>
          <p:nvPr/>
        </p:nvSpPr>
        <p:spPr>
          <a:xfrm>
            <a:off x="6808952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Freeform 289"/>
          <p:cNvSpPr/>
          <p:nvPr/>
        </p:nvSpPr>
        <p:spPr>
          <a:xfrm>
            <a:off x="6180399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Freeform 290"/>
          <p:cNvSpPr/>
          <p:nvPr/>
        </p:nvSpPr>
        <p:spPr>
          <a:xfrm>
            <a:off x="6393310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Freeform 291"/>
          <p:cNvSpPr/>
          <p:nvPr/>
        </p:nvSpPr>
        <p:spPr>
          <a:xfrm>
            <a:off x="5512595" y="342444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3" name="Freeform 292"/>
          <p:cNvSpPr/>
          <p:nvPr/>
        </p:nvSpPr>
        <p:spPr>
          <a:xfrm>
            <a:off x="5725506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4" name="Freeform 293"/>
          <p:cNvSpPr/>
          <p:nvPr/>
        </p:nvSpPr>
        <p:spPr>
          <a:xfrm>
            <a:off x="5966911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5" name="Freeform 294"/>
          <p:cNvSpPr/>
          <p:nvPr/>
        </p:nvSpPr>
        <p:spPr>
          <a:xfrm>
            <a:off x="5036057" y="34166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Freeform 295"/>
          <p:cNvSpPr/>
          <p:nvPr/>
        </p:nvSpPr>
        <p:spPr>
          <a:xfrm>
            <a:off x="5277462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Freeform 296"/>
          <p:cNvSpPr/>
          <p:nvPr/>
        </p:nvSpPr>
        <p:spPr>
          <a:xfrm>
            <a:off x="7019150" y="196135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9" name="Straight Connector 298"/>
          <p:cNvCxnSpPr/>
          <p:nvPr/>
        </p:nvCxnSpPr>
        <p:spPr>
          <a:xfrm>
            <a:off x="8105775" y="4660107"/>
            <a:ext cx="0" cy="8262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 rot="5400000">
            <a:off x="7942774" y="4925696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301" name="TextBox 300"/>
          <p:cNvSpPr txBox="1"/>
          <p:nvPr/>
        </p:nvSpPr>
        <p:spPr>
          <a:xfrm rot="5400000">
            <a:off x="7560626" y="4404290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16.5%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1300 ppm 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7822403" y="4931192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Oval 302"/>
          <p:cNvSpPr/>
          <p:nvPr/>
        </p:nvSpPr>
        <p:spPr>
          <a:xfrm>
            <a:off x="7844002" y="4960213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4" name="Straight Arrow Connector 303"/>
          <p:cNvCxnSpPr/>
          <p:nvPr/>
        </p:nvCxnSpPr>
        <p:spPr>
          <a:xfrm>
            <a:off x="7881498" y="4598439"/>
            <a:ext cx="0" cy="27040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741140" y="3221012"/>
            <a:ext cx="488460" cy="169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TextBox 304"/>
          <p:cNvSpPr txBox="1"/>
          <p:nvPr/>
        </p:nvSpPr>
        <p:spPr>
          <a:xfrm rot="5400000">
            <a:off x="7642285" y="2830013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POWDER TRUCK</a:t>
            </a:r>
            <a:endParaRPr lang="en-US" sz="500" b="1" dirty="0"/>
          </a:p>
        </p:txBody>
      </p:sp>
      <p:sp>
        <p:nvSpPr>
          <p:cNvPr id="306" name="TextBox 305"/>
          <p:cNvSpPr txBox="1"/>
          <p:nvPr/>
        </p:nvSpPr>
        <p:spPr>
          <a:xfrm rot="5400000">
            <a:off x="8178164" y="3505344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LOADED FACE</a:t>
            </a:r>
            <a:endParaRPr lang="en-US" sz="500" b="1" dirty="0"/>
          </a:p>
        </p:txBody>
      </p:sp>
      <p:sp>
        <p:nvSpPr>
          <p:cNvPr id="307" name="TextBox 306"/>
          <p:cNvSpPr txBox="1"/>
          <p:nvPr/>
        </p:nvSpPr>
        <p:spPr>
          <a:xfrm rot="5400000">
            <a:off x="8291779" y="1974863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8" name="TextBox 307"/>
          <p:cNvSpPr txBox="1"/>
          <p:nvPr/>
        </p:nvSpPr>
        <p:spPr>
          <a:xfrm rot="5400000">
            <a:off x="8315454" y="5025350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9" name="Oval 308"/>
          <p:cNvSpPr/>
          <p:nvPr/>
        </p:nvSpPr>
        <p:spPr>
          <a:xfrm>
            <a:off x="8199121" y="5111041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0" name="Straight Connector 309"/>
          <p:cNvCxnSpPr>
            <a:stCxn id="309" idx="4"/>
          </p:cNvCxnSpPr>
          <p:nvPr/>
        </p:nvCxnSpPr>
        <p:spPr>
          <a:xfrm>
            <a:off x="8229601" y="5187241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8229600" y="5317834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8166045" y="5234593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 flipH="1">
            <a:off x="8189730" y="5317834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 rot="5400000">
            <a:off x="8003347" y="1697760"/>
            <a:ext cx="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 rot="5400000" flipH="1">
            <a:off x="7867951" y="1682520"/>
            <a:ext cx="3048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 rot="5400000">
            <a:off x="7853012" y="1725895"/>
            <a:ext cx="60356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" name="Oval 316"/>
          <p:cNvSpPr/>
          <p:nvPr/>
        </p:nvSpPr>
        <p:spPr>
          <a:xfrm rot="5400000">
            <a:off x="8069988" y="1721265"/>
            <a:ext cx="60959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Rectangle 317"/>
          <p:cNvSpPr/>
          <p:nvPr/>
        </p:nvSpPr>
        <p:spPr>
          <a:xfrm>
            <a:off x="7623302" y="1916769"/>
            <a:ext cx="488460" cy="169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/>
          <p:cNvSpPr txBox="1"/>
          <p:nvPr/>
        </p:nvSpPr>
        <p:spPr>
          <a:xfrm rot="5400000">
            <a:off x="7572924" y="2178849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LHD</a:t>
            </a:r>
          </a:p>
          <a:p>
            <a:r>
              <a:rPr lang="en-US" sz="500" b="1" dirty="0" smtClean="0"/>
              <a:t>OBSTICLE</a:t>
            </a:r>
          </a:p>
          <a:p>
            <a:r>
              <a:rPr lang="en-US" sz="500" b="1" dirty="0" smtClean="0"/>
              <a:t>FIRE</a:t>
            </a:r>
            <a:endParaRPr lang="en-US" sz="500" b="1" dirty="0"/>
          </a:p>
        </p:txBody>
      </p:sp>
      <p:sp>
        <p:nvSpPr>
          <p:cNvPr id="76" name="Isosceles Triangle 75"/>
          <p:cNvSpPr/>
          <p:nvPr/>
        </p:nvSpPr>
        <p:spPr>
          <a:xfrm rot="5400000">
            <a:off x="7856800" y="1943592"/>
            <a:ext cx="84638" cy="10553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0" name="Straight Connector 319"/>
          <p:cNvCxnSpPr/>
          <p:nvPr/>
        </p:nvCxnSpPr>
        <p:spPr>
          <a:xfrm>
            <a:off x="7341414" y="1868312"/>
            <a:ext cx="4309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7772400" y="1656357"/>
            <a:ext cx="0" cy="222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 flipV="1">
            <a:off x="7735192" y="1648184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 flipV="1">
            <a:off x="7333979" y="1844123"/>
            <a:ext cx="401213" cy="1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" name="TextBox 325"/>
          <p:cNvSpPr txBox="1"/>
          <p:nvPr/>
        </p:nvSpPr>
        <p:spPr>
          <a:xfrm rot="5400000">
            <a:off x="7452904" y="2529234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16.5%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2000 ppm </a:t>
            </a:r>
          </a:p>
        </p:txBody>
      </p:sp>
      <p:sp>
        <p:nvSpPr>
          <p:cNvPr id="327" name="Rectangle 326"/>
          <p:cNvSpPr/>
          <p:nvPr/>
        </p:nvSpPr>
        <p:spPr>
          <a:xfrm>
            <a:off x="7207233" y="2051089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8" name="Oval 327"/>
          <p:cNvSpPr/>
          <p:nvPr/>
        </p:nvSpPr>
        <p:spPr>
          <a:xfrm>
            <a:off x="7228832" y="2080110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9" name="Straight Arrow Connector 328"/>
          <p:cNvCxnSpPr/>
          <p:nvPr/>
        </p:nvCxnSpPr>
        <p:spPr>
          <a:xfrm flipH="1" flipV="1">
            <a:off x="7324004" y="2178386"/>
            <a:ext cx="341583" cy="2600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>
            <a:off x="7333979" y="1664905"/>
            <a:ext cx="0" cy="2136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flipV="1">
            <a:off x="7357435" y="1652138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 rot="5400000">
            <a:off x="2814726" y="250928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33" name="Straight Connector 332"/>
          <p:cNvCxnSpPr/>
          <p:nvPr/>
        </p:nvCxnSpPr>
        <p:spPr>
          <a:xfrm>
            <a:off x="2991690" y="266986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H="1">
            <a:off x="3054668" y="268951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943490" y="26698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008550" y="286126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962871" y="270182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H="1">
            <a:off x="3025849" y="272147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2914671" y="27018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2979731" y="289321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4" name="Oval 343"/>
          <p:cNvSpPr/>
          <p:nvPr/>
        </p:nvSpPr>
        <p:spPr>
          <a:xfrm flipH="1">
            <a:off x="2925885" y="2324826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Oval 348"/>
          <p:cNvSpPr/>
          <p:nvPr/>
        </p:nvSpPr>
        <p:spPr>
          <a:xfrm flipH="1">
            <a:off x="2942248" y="2492513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TextBox 349"/>
          <p:cNvSpPr txBox="1"/>
          <p:nvPr/>
        </p:nvSpPr>
        <p:spPr>
          <a:xfrm rot="5400000">
            <a:off x="2854993" y="229714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51" name="TextBox 350"/>
          <p:cNvSpPr txBox="1"/>
          <p:nvPr/>
        </p:nvSpPr>
        <p:spPr>
          <a:xfrm rot="5400000">
            <a:off x="2424153" y="1412543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17.1%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250 ppm </a:t>
            </a:r>
          </a:p>
        </p:txBody>
      </p:sp>
      <p:sp>
        <p:nvSpPr>
          <p:cNvPr id="352" name="Rectangle 351"/>
          <p:cNvSpPr/>
          <p:nvPr/>
        </p:nvSpPr>
        <p:spPr>
          <a:xfrm>
            <a:off x="2690790" y="2067063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3" name="Oval 352"/>
          <p:cNvSpPr/>
          <p:nvPr/>
        </p:nvSpPr>
        <p:spPr>
          <a:xfrm>
            <a:off x="2712389" y="2096084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4" name="Straight Arrow Connector 353"/>
          <p:cNvCxnSpPr/>
          <p:nvPr/>
        </p:nvCxnSpPr>
        <p:spPr>
          <a:xfrm>
            <a:off x="2730502" y="1645274"/>
            <a:ext cx="13069" cy="3965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xtBox 354"/>
          <p:cNvSpPr txBox="1"/>
          <p:nvPr/>
        </p:nvSpPr>
        <p:spPr>
          <a:xfrm rot="5400000">
            <a:off x="2956418" y="4312412"/>
            <a:ext cx="18076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X</a:t>
            </a:r>
            <a:endParaRPr lang="en-US" sz="500" b="1" dirty="0"/>
          </a:p>
        </p:txBody>
      </p:sp>
      <p:sp>
        <p:nvSpPr>
          <p:cNvPr id="356" name="TextBox 355"/>
          <p:cNvSpPr txBox="1"/>
          <p:nvPr/>
        </p:nvSpPr>
        <p:spPr>
          <a:xfrm rot="5400000">
            <a:off x="2874103" y="4373042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GAS TEST STATION</a:t>
            </a:r>
            <a:endParaRPr lang="en-US" sz="500" b="1" dirty="0"/>
          </a:p>
        </p:txBody>
      </p:sp>
      <p:sp>
        <p:nvSpPr>
          <p:cNvPr id="357" name="TextBox 356"/>
          <p:cNvSpPr txBox="1"/>
          <p:nvPr/>
        </p:nvSpPr>
        <p:spPr>
          <a:xfrm rot="5400000">
            <a:off x="2511993" y="5608976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17.1%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500 ppm </a:t>
            </a:r>
          </a:p>
        </p:txBody>
      </p:sp>
      <p:sp>
        <p:nvSpPr>
          <p:cNvPr id="358" name="Rectangle 357"/>
          <p:cNvSpPr/>
          <p:nvPr/>
        </p:nvSpPr>
        <p:spPr>
          <a:xfrm>
            <a:off x="2706928" y="4996591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9" name="Oval 358"/>
          <p:cNvSpPr/>
          <p:nvPr/>
        </p:nvSpPr>
        <p:spPr>
          <a:xfrm>
            <a:off x="2728527" y="5025612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0" name="Straight Arrow Connector 359"/>
          <p:cNvCxnSpPr/>
          <p:nvPr/>
        </p:nvCxnSpPr>
        <p:spPr>
          <a:xfrm flipH="1" flipV="1">
            <a:off x="2774556" y="5123888"/>
            <a:ext cx="12989" cy="36251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TextBox 360"/>
          <p:cNvSpPr txBox="1"/>
          <p:nvPr/>
        </p:nvSpPr>
        <p:spPr>
          <a:xfrm rot="5400000">
            <a:off x="3897586" y="272823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62" name="TextBox 361"/>
          <p:cNvSpPr txBox="1"/>
          <p:nvPr/>
        </p:nvSpPr>
        <p:spPr>
          <a:xfrm rot="5400000">
            <a:off x="3502502" y="2884569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363" name="Straight Connector 362"/>
          <p:cNvCxnSpPr/>
          <p:nvPr/>
        </p:nvCxnSpPr>
        <p:spPr>
          <a:xfrm>
            <a:off x="3652011" y="471877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flipH="1">
            <a:off x="3714989" y="473842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3603811" y="471877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3668871" y="49101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3623192" y="475073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 flipH="1">
            <a:off x="3686170" y="477038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3574992" y="475073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3640052" y="49421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2" name="TextBox 371"/>
          <p:cNvSpPr txBox="1"/>
          <p:nvPr/>
        </p:nvSpPr>
        <p:spPr>
          <a:xfrm rot="5400000">
            <a:off x="3265829" y="4716205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3" name="TextBox 372"/>
          <p:cNvSpPr txBox="1"/>
          <p:nvPr/>
        </p:nvSpPr>
        <p:spPr>
          <a:xfrm rot="5400000">
            <a:off x="3081277" y="4713698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4" name="Oval 373"/>
          <p:cNvSpPr/>
          <p:nvPr/>
        </p:nvSpPr>
        <p:spPr>
          <a:xfrm flipH="1">
            <a:off x="3210605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5" name="Oval 374"/>
          <p:cNvSpPr/>
          <p:nvPr/>
        </p:nvSpPr>
        <p:spPr>
          <a:xfrm flipH="1">
            <a:off x="3395157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6" name="Oval 375"/>
          <p:cNvSpPr/>
          <p:nvPr/>
        </p:nvSpPr>
        <p:spPr>
          <a:xfrm>
            <a:off x="4434800" y="2836696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7" name="Straight Connector 376"/>
          <p:cNvCxnSpPr>
            <a:stCxn id="376" idx="4"/>
          </p:cNvCxnSpPr>
          <p:nvPr/>
        </p:nvCxnSpPr>
        <p:spPr>
          <a:xfrm>
            <a:off x="4465280" y="2912896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>
            <a:off x="4465279" y="3043489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>
            <a:off x="4401724" y="2960248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/>
          <p:nvPr/>
        </p:nvCxnSpPr>
        <p:spPr>
          <a:xfrm flipH="1">
            <a:off x="4425409" y="3043489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1" name="TextBox 380"/>
          <p:cNvSpPr txBox="1"/>
          <p:nvPr/>
        </p:nvSpPr>
        <p:spPr>
          <a:xfrm rot="5400000">
            <a:off x="4524707" y="306904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10 POST</a:t>
            </a:r>
            <a:endParaRPr lang="en-US" sz="500" b="1" dirty="0"/>
          </a:p>
        </p:txBody>
      </p:sp>
      <p:sp>
        <p:nvSpPr>
          <p:cNvPr id="382" name="TextBox 381"/>
          <p:cNvSpPr txBox="1"/>
          <p:nvPr/>
        </p:nvSpPr>
        <p:spPr>
          <a:xfrm rot="5400000">
            <a:off x="4701191" y="3134883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383" name="TextBox 382"/>
          <p:cNvSpPr txBox="1"/>
          <p:nvPr/>
        </p:nvSpPr>
        <p:spPr>
          <a:xfrm rot="5400000">
            <a:off x="5333037" y="255697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84" name="Straight Connector 383"/>
          <p:cNvCxnSpPr/>
          <p:nvPr/>
        </p:nvCxnSpPr>
        <p:spPr>
          <a:xfrm>
            <a:off x="5510001" y="271755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 flipH="1">
            <a:off x="5572979" y="273720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>
            <a:off x="5461801" y="271755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5526861" y="290895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5481182" y="274951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 flipH="1">
            <a:off x="5544160" y="276916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5432982" y="274951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5498042" y="294090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2" name="TextBox 391"/>
          <p:cNvSpPr txBox="1"/>
          <p:nvPr/>
        </p:nvSpPr>
        <p:spPr>
          <a:xfrm rot="5400000">
            <a:off x="5373304" y="234483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93" name="Oval 392"/>
          <p:cNvSpPr/>
          <p:nvPr/>
        </p:nvSpPr>
        <p:spPr>
          <a:xfrm flipH="1">
            <a:off x="5461495" y="253942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4" name="Oval 393"/>
          <p:cNvSpPr/>
          <p:nvPr/>
        </p:nvSpPr>
        <p:spPr>
          <a:xfrm flipH="1">
            <a:off x="5439687" y="2375729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5" name="Freeform 394"/>
          <p:cNvSpPr/>
          <p:nvPr/>
        </p:nvSpPr>
        <p:spPr>
          <a:xfrm rot="5400000">
            <a:off x="5755252" y="365123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6" name="Freeform 395"/>
          <p:cNvSpPr/>
          <p:nvPr/>
        </p:nvSpPr>
        <p:spPr>
          <a:xfrm rot="5400000">
            <a:off x="5741634" y="388514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7" name="Freeform 396"/>
          <p:cNvSpPr/>
          <p:nvPr/>
        </p:nvSpPr>
        <p:spPr>
          <a:xfrm rot="5400000">
            <a:off x="5737541" y="41295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8" name="Freeform 397"/>
          <p:cNvSpPr/>
          <p:nvPr/>
        </p:nvSpPr>
        <p:spPr>
          <a:xfrm rot="5400000">
            <a:off x="5725506" y="437906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9" name="Freeform 398"/>
          <p:cNvSpPr/>
          <p:nvPr/>
        </p:nvSpPr>
        <p:spPr>
          <a:xfrm rot="5400000">
            <a:off x="5718611" y="460520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3" name="Freeform 402"/>
          <p:cNvSpPr/>
          <p:nvPr/>
        </p:nvSpPr>
        <p:spPr>
          <a:xfrm rot="5400000">
            <a:off x="4109326" y="446192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Freeform 403"/>
          <p:cNvSpPr/>
          <p:nvPr/>
        </p:nvSpPr>
        <p:spPr>
          <a:xfrm rot="5400000">
            <a:off x="4102431" y="468806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5" name="Freeform 404"/>
          <p:cNvSpPr/>
          <p:nvPr/>
        </p:nvSpPr>
        <p:spPr>
          <a:xfrm rot="5400000">
            <a:off x="7130447" y="369893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6" name="Freeform 405"/>
          <p:cNvSpPr/>
          <p:nvPr/>
        </p:nvSpPr>
        <p:spPr>
          <a:xfrm rot="5400000">
            <a:off x="7116829" y="393284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7" name="Freeform 406"/>
          <p:cNvSpPr/>
          <p:nvPr/>
        </p:nvSpPr>
        <p:spPr>
          <a:xfrm rot="5400000">
            <a:off x="7112736" y="417720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8" name="Freeform 407"/>
          <p:cNvSpPr/>
          <p:nvPr/>
        </p:nvSpPr>
        <p:spPr>
          <a:xfrm rot="5400000">
            <a:off x="7100701" y="44267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" name="Freeform 408"/>
          <p:cNvSpPr/>
          <p:nvPr/>
        </p:nvSpPr>
        <p:spPr>
          <a:xfrm rot="5400000">
            <a:off x="7093806" y="465290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0" name="Freeform 409"/>
          <p:cNvSpPr/>
          <p:nvPr/>
        </p:nvSpPr>
        <p:spPr>
          <a:xfrm rot="5400000">
            <a:off x="7160959" y="231895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" name="Freeform 410"/>
          <p:cNvSpPr/>
          <p:nvPr/>
        </p:nvSpPr>
        <p:spPr>
          <a:xfrm rot="5400000">
            <a:off x="7147341" y="255287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2" name="Freeform 411"/>
          <p:cNvSpPr/>
          <p:nvPr/>
        </p:nvSpPr>
        <p:spPr>
          <a:xfrm rot="5400000">
            <a:off x="7143248" y="279723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3" name="Freeform 412"/>
          <p:cNvSpPr/>
          <p:nvPr/>
        </p:nvSpPr>
        <p:spPr>
          <a:xfrm rot="5400000">
            <a:off x="7131213" y="304679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4" name="Freeform 413"/>
          <p:cNvSpPr/>
          <p:nvPr/>
        </p:nvSpPr>
        <p:spPr>
          <a:xfrm rot="5400000">
            <a:off x="7124318" y="327292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6" name="Freeform 415"/>
          <p:cNvSpPr/>
          <p:nvPr/>
        </p:nvSpPr>
        <p:spPr>
          <a:xfrm rot="5400000">
            <a:off x="5682313" y="224014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7" name="Freeform 416"/>
          <p:cNvSpPr/>
          <p:nvPr/>
        </p:nvSpPr>
        <p:spPr>
          <a:xfrm rot="5400000">
            <a:off x="5668695" y="247405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8" name="Freeform 417"/>
          <p:cNvSpPr/>
          <p:nvPr/>
        </p:nvSpPr>
        <p:spPr>
          <a:xfrm rot="5400000">
            <a:off x="5664602" y="271841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9" name="Freeform 418"/>
          <p:cNvSpPr/>
          <p:nvPr/>
        </p:nvSpPr>
        <p:spPr>
          <a:xfrm rot="5400000">
            <a:off x="5652567" y="29679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0" name="Freeform 419"/>
          <p:cNvSpPr/>
          <p:nvPr/>
        </p:nvSpPr>
        <p:spPr>
          <a:xfrm rot="5400000">
            <a:off x="5645672" y="319411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8" name="Freeform 427"/>
          <p:cNvSpPr/>
          <p:nvPr/>
        </p:nvSpPr>
        <p:spPr>
          <a:xfrm rot="5400000">
            <a:off x="4213850" y="2198937"/>
            <a:ext cx="253865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9" name="Freeform 428"/>
          <p:cNvSpPr/>
          <p:nvPr/>
        </p:nvSpPr>
        <p:spPr>
          <a:xfrm rot="5400000">
            <a:off x="2548694" y="218995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0" name="Freeform 429"/>
          <p:cNvSpPr/>
          <p:nvPr/>
        </p:nvSpPr>
        <p:spPr>
          <a:xfrm rot="5400000">
            <a:off x="2535076" y="242386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1" name="Freeform 430"/>
          <p:cNvSpPr/>
          <p:nvPr/>
        </p:nvSpPr>
        <p:spPr>
          <a:xfrm rot="5400000">
            <a:off x="2530983" y="266822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2" name="Freeform 431"/>
          <p:cNvSpPr/>
          <p:nvPr/>
        </p:nvSpPr>
        <p:spPr>
          <a:xfrm rot="5400000">
            <a:off x="2518948" y="291778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3" name="Freeform 432"/>
          <p:cNvSpPr/>
          <p:nvPr/>
        </p:nvSpPr>
        <p:spPr>
          <a:xfrm rot="5400000">
            <a:off x="2512053" y="314392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6" name="Freeform 435"/>
          <p:cNvSpPr/>
          <p:nvPr/>
        </p:nvSpPr>
        <p:spPr>
          <a:xfrm rot="5400000">
            <a:off x="2481221" y="384204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7" name="Freeform 436"/>
          <p:cNvSpPr/>
          <p:nvPr/>
        </p:nvSpPr>
        <p:spPr>
          <a:xfrm rot="5400000">
            <a:off x="2467843" y="409061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8" name="Freeform 437"/>
          <p:cNvSpPr/>
          <p:nvPr/>
        </p:nvSpPr>
        <p:spPr>
          <a:xfrm rot="5400000">
            <a:off x="2461150" y="431979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9" name="Freeform 438"/>
          <p:cNvSpPr/>
          <p:nvPr/>
        </p:nvSpPr>
        <p:spPr>
          <a:xfrm rot="5400000">
            <a:off x="2454873" y="456130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" name="Freeform 439"/>
          <p:cNvSpPr/>
          <p:nvPr/>
        </p:nvSpPr>
        <p:spPr>
          <a:xfrm rot="5400000">
            <a:off x="2441495" y="48098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2" name="Freeform 441"/>
          <p:cNvSpPr/>
          <p:nvPr/>
        </p:nvSpPr>
        <p:spPr>
          <a:xfrm>
            <a:off x="3408686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3" name="Freeform 442"/>
          <p:cNvSpPr/>
          <p:nvPr/>
        </p:nvSpPr>
        <p:spPr>
          <a:xfrm>
            <a:off x="2740882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4" name="Freeform 443"/>
          <p:cNvSpPr/>
          <p:nvPr/>
        </p:nvSpPr>
        <p:spPr>
          <a:xfrm>
            <a:off x="2953793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5" name="Freeform 444"/>
          <p:cNvSpPr/>
          <p:nvPr/>
        </p:nvSpPr>
        <p:spPr>
          <a:xfrm>
            <a:off x="3195198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6" name="Freeform 445"/>
          <p:cNvSpPr/>
          <p:nvPr/>
        </p:nvSpPr>
        <p:spPr>
          <a:xfrm>
            <a:off x="2051433" y="34433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7" name="Freeform 446"/>
          <p:cNvSpPr/>
          <p:nvPr/>
        </p:nvSpPr>
        <p:spPr>
          <a:xfrm>
            <a:off x="2264344" y="34518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9" name="TextBox 448"/>
          <p:cNvSpPr txBox="1"/>
          <p:nvPr/>
        </p:nvSpPr>
        <p:spPr>
          <a:xfrm rot="5400000">
            <a:off x="6826926" y="4161988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450" name="TextBox 449"/>
          <p:cNvSpPr txBox="1"/>
          <p:nvPr/>
        </p:nvSpPr>
        <p:spPr>
          <a:xfrm rot="5400000">
            <a:off x="6479406" y="424120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LUNCH BOX</a:t>
            </a:r>
            <a:endParaRPr lang="en-US" sz="500" b="1" dirty="0"/>
          </a:p>
        </p:txBody>
      </p:sp>
      <p:sp>
        <p:nvSpPr>
          <p:cNvPr id="337" name="TextBox 336"/>
          <p:cNvSpPr txBox="1"/>
          <p:nvPr/>
        </p:nvSpPr>
        <p:spPr>
          <a:xfrm rot="5400000">
            <a:off x="7987143" y="202756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342" name="TextBox 341"/>
          <p:cNvSpPr txBox="1"/>
          <p:nvPr/>
        </p:nvSpPr>
        <p:spPr>
          <a:xfrm rot="5400000">
            <a:off x="7924464" y="2171452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MUCK PILE IMPASSABLE</a:t>
            </a:r>
            <a:endParaRPr lang="en-US" sz="500" b="1" dirty="0"/>
          </a:p>
        </p:txBody>
      </p:sp>
      <p:cxnSp>
        <p:nvCxnSpPr>
          <p:cNvPr id="343" name="Straight Connector 342"/>
          <p:cNvCxnSpPr/>
          <p:nvPr/>
        </p:nvCxnSpPr>
        <p:spPr>
          <a:xfrm>
            <a:off x="8160057" y="1666060"/>
            <a:ext cx="10544" cy="73725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Freeform 320"/>
          <p:cNvSpPr/>
          <p:nvPr/>
        </p:nvSpPr>
        <p:spPr>
          <a:xfrm>
            <a:off x="7747558" y="496385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3" name="TextBox 322"/>
          <p:cNvSpPr txBox="1"/>
          <p:nvPr/>
        </p:nvSpPr>
        <p:spPr>
          <a:xfrm rot="5400000">
            <a:off x="1803572" y="174450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345" name="TextBox 344"/>
          <p:cNvSpPr txBox="1"/>
          <p:nvPr/>
        </p:nvSpPr>
        <p:spPr>
          <a:xfrm rot="5400000">
            <a:off x="1801012" y="1989577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346" name="TextBox 345"/>
          <p:cNvSpPr txBox="1"/>
          <p:nvPr/>
        </p:nvSpPr>
        <p:spPr>
          <a:xfrm rot="5400000">
            <a:off x="1813487" y="330222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347" name="TextBox 346"/>
          <p:cNvSpPr txBox="1"/>
          <p:nvPr/>
        </p:nvSpPr>
        <p:spPr>
          <a:xfrm rot="5400000">
            <a:off x="1811667" y="354729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348" name="TextBox 347"/>
          <p:cNvSpPr txBox="1"/>
          <p:nvPr/>
        </p:nvSpPr>
        <p:spPr>
          <a:xfrm rot="5400000">
            <a:off x="1803571" y="490595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371" name="TextBox 370"/>
          <p:cNvSpPr txBox="1"/>
          <p:nvPr/>
        </p:nvSpPr>
        <p:spPr>
          <a:xfrm rot="5400000">
            <a:off x="1801011" y="515102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400" name="TextBox 399"/>
          <p:cNvSpPr txBox="1"/>
          <p:nvPr/>
        </p:nvSpPr>
        <p:spPr>
          <a:xfrm rot="5400000">
            <a:off x="1133290" y="5212066"/>
            <a:ext cx="816795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 </a:t>
            </a:r>
            <a:r>
              <a:rPr lang="en-US" sz="300" b="1" dirty="0" smtClean="0"/>
              <a:t>BEFORE BUILD</a:t>
            </a:r>
            <a:endParaRPr lang="en-US" sz="400" b="1" dirty="0" smtClean="0"/>
          </a:p>
        </p:txBody>
      </p:sp>
      <p:sp>
        <p:nvSpPr>
          <p:cNvPr id="415" name="TextBox 414"/>
          <p:cNvSpPr txBox="1"/>
          <p:nvPr/>
        </p:nvSpPr>
        <p:spPr>
          <a:xfrm rot="5400000">
            <a:off x="1346049" y="5002641"/>
            <a:ext cx="628691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AIR LOCK BUILD 2</a:t>
            </a:r>
            <a:endParaRPr lang="en-US" sz="400" b="1" dirty="0" smtClean="0"/>
          </a:p>
        </p:txBody>
      </p:sp>
      <p:sp>
        <p:nvSpPr>
          <p:cNvPr id="16" name="Oval 15"/>
          <p:cNvSpPr/>
          <p:nvPr/>
        </p:nvSpPr>
        <p:spPr>
          <a:xfrm>
            <a:off x="1726170" y="4962779"/>
            <a:ext cx="152400" cy="15557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2" name="Oval 421"/>
          <p:cNvSpPr/>
          <p:nvPr/>
        </p:nvSpPr>
        <p:spPr>
          <a:xfrm>
            <a:off x="1698872" y="1815132"/>
            <a:ext cx="152400" cy="15557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3" name="Oval 422"/>
          <p:cNvSpPr/>
          <p:nvPr/>
        </p:nvSpPr>
        <p:spPr>
          <a:xfrm>
            <a:off x="2686724" y="4755763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4" name="TextBox 423"/>
          <p:cNvSpPr txBox="1"/>
          <p:nvPr/>
        </p:nvSpPr>
        <p:spPr>
          <a:xfrm>
            <a:off x="2634070" y="453917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375143" y="4637290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 flipH="1" flipV="1">
            <a:off x="3195198" y="4706150"/>
            <a:ext cx="15407" cy="77076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TextBox 425"/>
          <p:cNvSpPr txBox="1"/>
          <p:nvPr/>
        </p:nvSpPr>
        <p:spPr>
          <a:xfrm rot="5400000">
            <a:off x="3119324" y="502061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441" name="TextBox 440"/>
          <p:cNvSpPr txBox="1"/>
          <p:nvPr/>
        </p:nvSpPr>
        <p:spPr>
          <a:xfrm rot="5400000">
            <a:off x="1605594" y="2650172"/>
            <a:ext cx="760041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50’ AP CHECK STOP 1 OR 2</a:t>
            </a:r>
          </a:p>
        </p:txBody>
      </p:sp>
      <p:sp>
        <p:nvSpPr>
          <p:cNvPr id="451" name="TextBox 450"/>
          <p:cNvSpPr txBox="1"/>
          <p:nvPr/>
        </p:nvSpPr>
        <p:spPr>
          <a:xfrm>
            <a:off x="2869153" y="391925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</a:t>
            </a:r>
          </a:p>
        </p:txBody>
      </p:sp>
      <p:sp>
        <p:nvSpPr>
          <p:cNvPr id="452" name="TextBox 451"/>
          <p:cNvSpPr txBox="1"/>
          <p:nvPr/>
        </p:nvSpPr>
        <p:spPr>
          <a:xfrm>
            <a:off x="2357594" y="391553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454" name="Oval 453"/>
          <p:cNvSpPr/>
          <p:nvPr/>
        </p:nvSpPr>
        <p:spPr>
          <a:xfrm>
            <a:off x="2570892" y="1888505"/>
            <a:ext cx="152400" cy="15557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5400000">
            <a:off x="1655785" y="1772263"/>
            <a:ext cx="224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</a:t>
            </a:r>
            <a:endParaRPr lang="en-US" sz="800" dirty="0"/>
          </a:p>
        </p:txBody>
      </p:sp>
      <p:sp>
        <p:nvSpPr>
          <p:cNvPr id="455" name="TextBox 454"/>
          <p:cNvSpPr txBox="1"/>
          <p:nvPr/>
        </p:nvSpPr>
        <p:spPr>
          <a:xfrm rot="5400000">
            <a:off x="2536909" y="1847614"/>
            <a:ext cx="224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2</a:t>
            </a:r>
            <a:endParaRPr lang="en-US" sz="800" dirty="0"/>
          </a:p>
        </p:txBody>
      </p:sp>
      <p:sp>
        <p:nvSpPr>
          <p:cNvPr id="456" name="TextBox 455"/>
          <p:cNvSpPr txBox="1"/>
          <p:nvPr/>
        </p:nvSpPr>
        <p:spPr>
          <a:xfrm rot="5400000">
            <a:off x="2959990" y="1662767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</a:t>
            </a:r>
          </a:p>
        </p:txBody>
      </p:sp>
      <p:sp>
        <p:nvSpPr>
          <p:cNvPr id="457" name="TextBox 456"/>
          <p:cNvSpPr txBox="1"/>
          <p:nvPr/>
        </p:nvSpPr>
        <p:spPr>
          <a:xfrm rot="5400000">
            <a:off x="2959989" y="218806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cxnSp>
        <p:nvCxnSpPr>
          <p:cNvPr id="459" name="Straight Connector 458"/>
          <p:cNvCxnSpPr/>
          <p:nvPr/>
        </p:nvCxnSpPr>
        <p:spPr>
          <a:xfrm>
            <a:off x="1583450" y="1600200"/>
            <a:ext cx="9226" cy="8715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0" name="TextBox 459"/>
          <p:cNvSpPr txBox="1"/>
          <p:nvPr/>
        </p:nvSpPr>
        <p:spPr>
          <a:xfrm rot="5400000">
            <a:off x="1316768" y="1920452"/>
            <a:ext cx="628691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AIR LOCK BUILD 1</a:t>
            </a:r>
            <a:endParaRPr lang="en-US" sz="400" b="1" dirty="0" smtClean="0"/>
          </a:p>
        </p:txBody>
      </p:sp>
      <p:sp>
        <p:nvSpPr>
          <p:cNvPr id="461" name="TextBox 460"/>
          <p:cNvSpPr txBox="1"/>
          <p:nvPr/>
        </p:nvSpPr>
        <p:spPr>
          <a:xfrm rot="10800000">
            <a:off x="2648818" y="239485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462" name="Straight Connector 461"/>
          <p:cNvCxnSpPr/>
          <p:nvPr/>
        </p:nvCxnSpPr>
        <p:spPr>
          <a:xfrm flipV="1">
            <a:off x="2387641" y="2446989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3" name="TextBox 462"/>
          <p:cNvSpPr txBox="1"/>
          <p:nvPr/>
        </p:nvSpPr>
        <p:spPr>
          <a:xfrm rot="5400000">
            <a:off x="1253829" y="2033746"/>
            <a:ext cx="578480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 </a:t>
            </a:r>
            <a:r>
              <a:rPr lang="en-US" sz="300" b="1" dirty="0" smtClean="0"/>
              <a:t>BEFORE BUILD</a:t>
            </a:r>
            <a:endParaRPr lang="en-US" sz="400" b="1" dirty="0" smtClean="0"/>
          </a:p>
        </p:txBody>
      </p:sp>
      <p:sp>
        <p:nvSpPr>
          <p:cNvPr id="464" name="TextBox 463"/>
          <p:cNvSpPr txBox="1"/>
          <p:nvPr/>
        </p:nvSpPr>
        <p:spPr>
          <a:xfrm rot="5400000">
            <a:off x="1914092" y="174883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465" name="TextBox 464"/>
          <p:cNvSpPr txBox="1"/>
          <p:nvPr/>
        </p:nvSpPr>
        <p:spPr>
          <a:xfrm rot="10800000">
            <a:off x="2365393" y="300584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</a:t>
            </a:r>
          </a:p>
        </p:txBody>
      </p:sp>
      <p:sp>
        <p:nvSpPr>
          <p:cNvPr id="466" name="TextBox 465"/>
          <p:cNvSpPr txBox="1"/>
          <p:nvPr/>
        </p:nvSpPr>
        <p:spPr>
          <a:xfrm rot="10800000">
            <a:off x="2902586" y="300771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467" name="TextBox 466"/>
          <p:cNvSpPr txBox="1"/>
          <p:nvPr/>
        </p:nvSpPr>
        <p:spPr>
          <a:xfrm rot="5400000">
            <a:off x="1653507" y="1951778"/>
            <a:ext cx="224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3</a:t>
            </a:r>
            <a:endParaRPr lang="en-US" sz="800" dirty="0"/>
          </a:p>
        </p:txBody>
      </p:sp>
      <p:sp>
        <p:nvSpPr>
          <p:cNvPr id="468" name="Oval 467"/>
          <p:cNvSpPr/>
          <p:nvPr/>
        </p:nvSpPr>
        <p:spPr>
          <a:xfrm>
            <a:off x="1698872" y="1984048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9" name="Oval 468"/>
          <p:cNvSpPr/>
          <p:nvPr/>
        </p:nvSpPr>
        <p:spPr>
          <a:xfrm>
            <a:off x="4212181" y="4967336"/>
            <a:ext cx="152400" cy="15557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0" name="TextBox 469"/>
          <p:cNvSpPr txBox="1"/>
          <p:nvPr/>
        </p:nvSpPr>
        <p:spPr>
          <a:xfrm rot="5400000">
            <a:off x="1690037" y="4923410"/>
            <a:ext cx="224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4</a:t>
            </a:r>
            <a:endParaRPr lang="en-US" sz="800" dirty="0"/>
          </a:p>
        </p:txBody>
      </p:sp>
      <p:sp>
        <p:nvSpPr>
          <p:cNvPr id="471" name="TextBox 470"/>
          <p:cNvSpPr txBox="1"/>
          <p:nvPr/>
        </p:nvSpPr>
        <p:spPr>
          <a:xfrm rot="5400000">
            <a:off x="2650297" y="4719835"/>
            <a:ext cx="224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5</a:t>
            </a:r>
            <a:endParaRPr lang="en-US" sz="800" dirty="0"/>
          </a:p>
        </p:txBody>
      </p:sp>
      <p:sp>
        <p:nvSpPr>
          <p:cNvPr id="472" name="TextBox 471"/>
          <p:cNvSpPr txBox="1"/>
          <p:nvPr/>
        </p:nvSpPr>
        <p:spPr>
          <a:xfrm rot="5400000">
            <a:off x="2668346" y="3412894"/>
            <a:ext cx="224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7</a:t>
            </a:r>
            <a:endParaRPr lang="en-US" sz="800" dirty="0"/>
          </a:p>
        </p:txBody>
      </p:sp>
      <p:sp>
        <p:nvSpPr>
          <p:cNvPr id="473" name="Oval 472"/>
          <p:cNvSpPr/>
          <p:nvPr/>
        </p:nvSpPr>
        <p:spPr>
          <a:xfrm>
            <a:off x="2704850" y="3453365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4" name="TextBox 473"/>
          <p:cNvSpPr txBox="1"/>
          <p:nvPr/>
        </p:nvSpPr>
        <p:spPr>
          <a:xfrm rot="5400000">
            <a:off x="4176048" y="4929087"/>
            <a:ext cx="224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6</a:t>
            </a:r>
            <a:endParaRPr lang="en-US" sz="800" dirty="0"/>
          </a:p>
        </p:txBody>
      </p:sp>
      <p:sp>
        <p:nvSpPr>
          <p:cNvPr id="475" name="TextBox 474"/>
          <p:cNvSpPr txBox="1"/>
          <p:nvPr/>
        </p:nvSpPr>
        <p:spPr>
          <a:xfrm>
            <a:off x="4165843" y="4565708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476" name="Straight Connector 475"/>
          <p:cNvCxnSpPr/>
          <p:nvPr/>
        </p:nvCxnSpPr>
        <p:spPr>
          <a:xfrm flipV="1">
            <a:off x="3906916" y="4663822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TextBox 477"/>
          <p:cNvSpPr txBox="1"/>
          <p:nvPr/>
        </p:nvSpPr>
        <p:spPr>
          <a:xfrm>
            <a:off x="4298225" y="429803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cxnSp>
        <p:nvCxnSpPr>
          <p:cNvPr id="479" name="Straight Connector 478"/>
          <p:cNvCxnSpPr/>
          <p:nvPr/>
        </p:nvCxnSpPr>
        <p:spPr>
          <a:xfrm flipV="1">
            <a:off x="4671690" y="4691747"/>
            <a:ext cx="13967" cy="7851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0" name="TextBox 479"/>
          <p:cNvSpPr txBox="1"/>
          <p:nvPr/>
        </p:nvSpPr>
        <p:spPr>
          <a:xfrm rot="5243676">
            <a:off x="4609782" y="5006209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48" name="Oval 47"/>
          <p:cNvSpPr/>
          <p:nvPr/>
        </p:nvSpPr>
        <p:spPr>
          <a:xfrm>
            <a:off x="2869739" y="3681356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/>
          <p:cNvSpPr/>
          <p:nvPr/>
        </p:nvSpPr>
        <p:spPr>
          <a:xfrm>
            <a:off x="2877942" y="4043306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val 481"/>
          <p:cNvSpPr/>
          <p:nvPr/>
        </p:nvSpPr>
        <p:spPr>
          <a:xfrm>
            <a:off x="2593087" y="3687524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/>
          <p:cNvSpPr/>
          <p:nvPr/>
        </p:nvSpPr>
        <p:spPr>
          <a:xfrm>
            <a:off x="2597889" y="4037438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/>
          <p:cNvSpPr/>
          <p:nvPr/>
        </p:nvSpPr>
        <p:spPr>
          <a:xfrm>
            <a:off x="2867119" y="3001618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val 484"/>
          <p:cNvSpPr/>
          <p:nvPr/>
        </p:nvSpPr>
        <p:spPr>
          <a:xfrm>
            <a:off x="2875322" y="3363568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val 485"/>
          <p:cNvSpPr/>
          <p:nvPr/>
        </p:nvSpPr>
        <p:spPr>
          <a:xfrm>
            <a:off x="2600047" y="3007786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/>
          <p:cNvSpPr/>
          <p:nvPr/>
        </p:nvSpPr>
        <p:spPr>
          <a:xfrm>
            <a:off x="2581083" y="3354708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>
          <a:xfrm>
            <a:off x="2231924" y="3692247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>
            <a:off x="2224526" y="3362423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TextBox 489"/>
          <p:cNvSpPr txBox="1"/>
          <p:nvPr/>
        </p:nvSpPr>
        <p:spPr>
          <a:xfrm rot="16200000">
            <a:off x="1948233" y="3552179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491" name="TextBox 490"/>
          <p:cNvSpPr txBox="1"/>
          <p:nvPr/>
        </p:nvSpPr>
        <p:spPr>
          <a:xfrm rot="16200000">
            <a:off x="2141808" y="344101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492" name="Straight Connector 491"/>
          <p:cNvCxnSpPr/>
          <p:nvPr/>
        </p:nvCxnSpPr>
        <p:spPr>
          <a:xfrm flipV="1">
            <a:off x="2303575" y="3166027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Straight Connector 492"/>
          <p:cNvCxnSpPr/>
          <p:nvPr/>
        </p:nvCxnSpPr>
        <p:spPr>
          <a:xfrm flipV="1">
            <a:off x="3172868" y="3161269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4" name="TextBox 493"/>
          <p:cNvSpPr txBox="1"/>
          <p:nvPr/>
        </p:nvSpPr>
        <p:spPr>
          <a:xfrm rot="5400000">
            <a:off x="3085847" y="3470044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495" name="TextBox 494"/>
          <p:cNvSpPr txBox="1"/>
          <p:nvPr/>
        </p:nvSpPr>
        <p:spPr>
          <a:xfrm rot="5400000">
            <a:off x="3543104" y="3430046"/>
            <a:ext cx="224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8</a:t>
            </a:r>
            <a:endParaRPr lang="en-US" sz="800" dirty="0"/>
          </a:p>
        </p:txBody>
      </p:sp>
      <p:sp>
        <p:nvSpPr>
          <p:cNvPr id="496" name="Oval 495"/>
          <p:cNvSpPr/>
          <p:nvPr/>
        </p:nvSpPr>
        <p:spPr>
          <a:xfrm>
            <a:off x="3589661" y="3474895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7" name="TextBox 496"/>
          <p:cNvSpPr txBox="1"/>
          <p:nvPr/>
        </p:nvSpPr>
        <p:spPr>
          <a:xfrm rot="5400000">
            <a:off x="3624931" y="332005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498" name="TextBox 497"/>
          <p:cNvSpPr txBox="1"/>
          <p:nvPr/>
        </p:nvSpPr>
        <p:spPr>
          <a:xfrm rot="5400000">
            <a:off x="3109785" y="4328377"/>
            <a:ext cx="1096615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CLOSE DOOR/AIR LOCK</a:t>
            </a:r>
          </a:p>
        </p:txBody>
      </p:sp>
      <p:sp>
        <p:nvSpPr>
          <p:cNvPr id="499" name="TextBox 498"/>
          <p:cNvSpPr txBox="1"/>
          <p:nvPr/>
        </p:nvSpPr>
        <p:spPr>
          <a:xfrm rot="5400000">
            <a:off x="4159598" y="3418021"/>
            <a:ext cx="224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9</a:t>
            </a:r>
            <a:endParaRPr lang="en-US" sz="800" dirty="0"/>
          </a:p>
        </p:txBody>
      </p:sp>
      <p:sp>
        <p:nvSpPr>
          <p:cNvPr id="500" name="Oval 499"/>
          <p:cNvSpPr/>
          <p:nvPr/>
        </p:nvSpPr>
        <p:spPr>
          <a:xfrm>
            <a:off x="4206155" y="3462870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1" name="Straight Connector 500"/>
          <p:cNvCxnSpPr/>
          <p:nvPr/>
        </p:nvCxnSpPr>
        <p:spPr>
          <a:xfrm flipV="1">
            <a:off x="4678224" y="3182317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2" name="TextBox 501"/>
          <p:cNvSpPr txBox="1"/>
          <p:nvPr/>
        </p:nvSpPr>
        <p:spPr>
          <a:xfrm rot="5400000">
            <a:off x="4593763" y="338192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03" name="TextBox 502"/>
          <p:cNvSpPr txBox="1"/>
          <p:nvPr/>
        </p:nvSpPr>
        <p:spPr>
          <a:xfrm rot="5400000">
            <a:off x="4787614" y="336553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cxnSp>
        <p:nvCxnSpPr>
          <p:cNvPr id="504" name="Straight Connector 503"/>
          <p:cNvCxnSpPr/>
          <p:nvPr/>
        </p:nvCxnSpPr>
        <p:spPr>
          <a:xfrm flipV="1">
            <a:off x="3894763" y="3125771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" name="TextBox 504"/>
          <p:cNvSpPr txBox="1"/>
          <p:nvPr/>
        </p:nvSpPr>
        <p:spPr>
          <a:xfrm>
            <a:off x="4113482" y="3017664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06" name="Straight Connector 505"/>
          <p:cNvCxnSpPr/>
          <p:nvPr/>
        </p:nvCxnSpPr>
        <p:spPr>
          <a:xfrm rot="10800000" flipV="1">
            <a:off x="3900789" y="3959072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7" name="TextBox 506"/>
          <p:cNvSpPr txBox="1"/>
          <p:nvPr/>
        </p:nvSpPr>
        <p:spPr>
          <a:xfrm rot="10800000">
            <a:off x="4121840" y="390945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08" name="TextBox 507"/>
          <p:cNvSpPr txBox="1"/>
          <p:nvPr/>
        </p:nvSpPr>
        <p:spPr>
          <a:xfrm>
            <a:off x="4032060" y="273933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09" name="TextBox 508"/>
          <p:cNvSpPr txBox="1"/>
          <p:nvPr/>
        </p:nvSpPr>
        <p:spPr>
          <a:xfrm rot="10800000">
            <a:off x="4150501" y="417751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10" name="TextBox 509"/>
          <p:cNvSpPr txBox="1"/>
          <p:nvPr/>
        </p:nvSpPr>
        <p:spPr>
          <a:xfrm>
            <a:off x="4302872" y="2848248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14" name="TextBox 513"/>
          <p:cNvSpPr txBox="1"/>
          <p:nvPr/>
        </p:nvSpPr>
        <p:spPr>
          <a:xfrm rot="5400000">
            <a:off x="3478247" y="3692816"/>
            <a:ext cx="3616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</a:t>
            </a:r>
            <a:endParaRPr lang="en-US" sz="800" dirty="0"/>
          </a:p>
        </p:txBody>
      </p:sp>
      <p:sp>
        <p:nvSpPr>
          <p:cNvPr id="515" name="Oval 514"/>
          <p:cNvSpPr/>
          <p:nvPr/>
        </p:nvSpPr>
        <p:spPr>
          <a:xfrm rot="10800000">
            <a:off x="3587701" y="3684773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6" name="TextBox 515"/>
          <p:cNvSpPr txBox="1"/>
          <p:nvPr/>
        </p:nvSpPr>
        <p:spPr>
          <a:xfrm rot="5400000">
            <a:off x="1255230" y="3003329"/>
            <a:ext cx="3409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11A</a:t>
            </a:r>
            <a:endParaRPr lang="en-US" sz="600" dirty="0"/>
          </a:p>
        </p:txBody>
      </p:sp>
      <p:sp>
        <p:nvSpPr>
          <p:cNvPr id="517" name="Oval 516"/>
          <p:cNvSpPr/>
          <p:nvPr/>
        </p:nvSpPr>
        <p:spPr>
          <a:xfrm>
            <a:off x="1354747" y="2989096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9" name="TextBox 518"/>
          <p:cNvSpPr txBox="1"/>
          <p:nvPr/>
        </p:nvSpPr>
        <p:spPr>
          <a:xfrm rot="5400000">
            <a:off x="1603135" y="2151951"/>
            <a:ext cx="3619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12</a:t>
            </a:r>
            <a:endParaRPr lang="en-US" sz="800" dirty="0"/>
          </a:p>
        </p:txBody>
      </p:sp>
      <p:sp>
        <p:nvSpPr>
          <p:cNvPr id="526" name="Oval 525"/>
          <p:cNvSpPr/>
          <p:nvPr/>
        </p:nvSpPr>
        <p:spPr>
          <a:xfrm>
            <a:off x="1703279" y="2155325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7" name="Oval 526"/>
          <p:cNvSpPr/>
          <p:nvPr/>
        </p:nvSpPr>
        <p:spPr>
          <a:xfrm>
            <a:off x="3017418" y="2019481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3336489" y="2015004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3658092" y="2010194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val 529"/>
          <p:cNvSpPr/>
          <p:nvPr/>
        </p:nvSpPr>
        <p:spPr>
          <a:xfrm>
            <a:off x="3940712" y="2010195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TextBox 530"/>
          <p:cNvSpPr txBox="1"/>
          <p:nvPr/>
        </p:nvSpPr>
        <p:spPr>
          <a:xfrm rot="5400000">
            <a:off x="4116332" y="1970964"/>
            <a:ext cx="3088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13</a:t>
            </a:r>
            <a:endParaRPr lang="en-US" sz="800" dirty="0"/>
          </a:p>
        </p:txBody>
      </p:sp>
      <p:sp>
        <p:nvSpPr>
          <p:cNvPr id="532" name="Oval 531"/>
          <p:cNvSpPr/>
          <p:nvPr/>
        </p:nvSpPr>
        <p:spPr>
          <a:xfrm>
            <a:off x="4196837" y="1992923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3" name="Freeform 532"/>
          <p:cNvSpPr/>
          <p:nvPr/>
        </p:nvSpPr>
        <p:spPr>
          <a:xfrm rot="5400000">
            <a:off x="4212422" y="2414231"/>
            <a:ext cx="253865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4" name="Freeform 533"/>
          <p:cNvSpPr/>
          <p:nvPr/>
        </p:nvSpPr>
        <p:spPr>
          <a:xfrm>
            <a:off x="4329080" y="1898114"/>
            <a:ext cx="253865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7" name="Straight Connector 536"/>
          <p:cNvCxnSpPr/>
          <p:nvPr/>
        </p:nvCxnSpPr>
        <p:spPr>
          <a:xfrm flipV="1">
            <a:off x="4667974" y="1631917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 txBox="1"/>
          <p:nvPr/>
        </p:nvSpPr>
        <p:spPr>
          <a:xfrm rot="5400000">
            <a:off x="4580953" y="194069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39" name="Straight Connector 538"/>
          <p:cNvCxnSpPr/>
          <p:nvPr/>
        </p:nvCxnSpPr>
        <p:spPr>
          <a:xfrm rot="10800000" flipV="1">
            <a:off x="3894762" y="2440660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0" name="TextBox 539"/>
          <p:cNvSpPr txBox="1"/>
          <p:nvPr/>
        </p:nvSpPr>
        <p:spPr>
          <a:xfrm rot="10800000">
            <a:off x="4112831" y="238553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41" name="TextBox 540"/>
          <p:cNvSpPr txBox="1"/>
          <p:nvPr/>
        </p:nvSpPr>
        <p:spPr>
          <a:xfrm rot="10800000">
            <a:off x="4132320" y="262670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42" name="TextBox 541"/>
          <p:cNvSpPr txBox="1"/>
          <p:nvPr/>
        </p:nvSpPr>
        <p:spPr>
          <a:xfrm rot="5400000">
            <a:off x="5636935" y="1944335"/>
            <a:ext cx="3088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14</a:t>
            </a:r>
            <a:endParaRPr lang="en-US" sz="800" dirty="0"/>
          </a:p>
        </p:txBody>
      </p:sp>
      <p:sp>
        <p:nvSpPr>
          <p:cNvPr id="543" name="Oval 542"/>
          <p:cNvSpPr/>
          <p:nvPr/>
        </p:nvSpPr>
        <p:spPr>
          <a:xfrm>
            <a:off x="5717440" y="1966294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4" name="TextBox 543"/>
          <p:cNvSpPr txBox="1"/>
          <p:nvPr/>
        </p:nvSpPr>
        <p:spPr>
          <a:xfrm rot="5400000">
            <a:off x="5650206" y="3400010"/>
            <a:ext cx="3088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15</a:t>
            </a:r>
            <a:endParaRPr lang="en-US" sz="800" dirty="0"/>
          </a:p>
        </p:txBody>
      </p:sp>
      <p:sp>
        <p:nvSpPr>
          <p:cNvPr id="545" name="Oval 544"/>
          <p:cNvSpPr/>
          <p:nvPr/>
        </p:nvSpPr>
        <p:spPr>
          <a:xfrm>
            <a:off x="5730711" y="3421969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46" name="Straight Connector 545"/>
          <p:cNvCxnSpPr/>
          <p:nvPr/>
        </p:nvCxnSpPr>
        <p:spPr>
          <a:xfrm rot="10800000" flipV="1">
            <a:off x="5403777" y="2438437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7" name="TextBox 546"/>
          <p:cNvSpPr txBox="1"/>
          <p:nvPr/>
        </p:nvSpPr>
        <p:spPr>
          <a:xfrm rot="10800000">
            <a:off x="5621846" y="238331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48" name="Straight Connector 547"/>
          <p:cNvCxnSpPr/>
          <p:nvPr/>
        </p:nvCxnSpPr>
        <p:spPr>
          <a:xfrm flipV="1">
            <a:off x="6128884" y="1634351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9" name="TextBox 548"/>
          <p:cNvSpPr txBox="1"/>
          <p:nvPr/>
        </p:nvSpPr>
        <p:spPr>
          <a:xfrm rot="5400000">
            <a:off x="6041863" y="194312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50" name="Straight Connector 549"/>
          <p:cNvCxnSpPr/>
          <p:nvPr/>
        </p:nvCxnSpPr>
        <p:spPr>
          <a:xfrm flipV="1">
            <a:off x="6134868" y="3167857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1" name="TextBox 550"/>
          <p:cNvSpPr txBox="1"/>
          <p:nvPr/>
        </p:nvSpPr>
        <p:spPr>
          <a:xfrm rot="5400000">
            <a:off x="6050407" y="353200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52" name="Straight Connector 551"/>
          <p:cNvCxnSpPr/>
          <p:nvPr/>
        </p:nvCxnSpPr>
        <p:spPr>
          <a:xfrm rot="10800000" flipV="1">
            <a:off x="5380537" y="3956526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" name="TextBox 552"/>
          <p:cNvSpPr txBox="1"/>
          <p:nvPr/>
        </p:nvSpPr>
        <p:spPr>
          <a:xfrm rot="10800000">
            <a:off x="5601588" y="390691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54" name="Straight Connector 553"/>
          <p:cNvCxnSpPr/>
          <p:nvPr/>
        </p:nvCxnSpPr>
        <p:spPr>
          <a:xfrm rot="10800000" flipV="1">
            <a:off x="5367466" y="3169828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TextBox 554"/>
          <p:cNvSpPr txBox="1"/>
          <p:nvPr/>
        </p:nvSpPr>
        <p:spPr>
          <a:xfrm rot="16200000">
            <a:off x="5214032" y="337169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56" name="TextBox 555"/>
          <p:cNvSpPr txBox="1"/>
          <p:nvPr/>
        </p:nvSpPr>
        <p:spPr>
          <a:xfrm rot="16200000">
            <a:off x="4932269" y="336376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57" name="TextBox 556"/>
          <p:cNvSpPr txBox="1"/>
          <p:nvPr/>
        </p:nvSpPr>
        <p:spPr>
          <a:xfrm rot="5400000">
            <a:off x="5655883" y="4916774"/>
            <a:ext cx="3088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16</a:t>
            </a:r>
            <a:endParaRPr lang="en-US" sz="800" dirty="0"/>
          </a:p>
        </p:txBody>
      </p:sp>
      <p:sp>
        <p:nvSpPr>
          <p:cNvPr id="558" name="Oval 557"/>
          <p:cNvSpPr/>
          <p:nvPr/>
        </p:nvSpPr>
        <p:spPr>
          <a:xfrm>
            <a:off x="5736388" y="4938733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9" name="TextBox 558"/>
          <p:cNvSpPr txBox="1"/>
          <p:nvPr/>
        </p:nvSpPr>
        <p:spPr>
          <a:xfrm rot="16200000">
            <a:off x="5217195" y="5038418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60" name="Straight Connector 559"/>
          <p:cNvCxnSpPr/>
          <p:nvPr/>
        </p:nvCxnSpPr>
        <p:spPr>
          <a:xfrm>
            <a:off x="5374898" y="4697993"/>
            <a:ext cx="5638" cy="7582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1" name="TextBox 560"/>
          <p:cNvSpPr txBox="1"/>
          <p:nvPr/>
        </p:nvSpPr>
        <p:spPr>
          <a:xfrm rot="5400000">
            <a:off x="6057863" y="508920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62" name="Straight Connector 561"/>
          <p:cNvCxnSpPr/>
          <p:nvPr/>
        </p:nvCxnSpPr>
        <p:spPr>
          <a:xfrm>
            <a:off x="6131167" y="4697993"/>
            <a:ext cx="5638" cy="7582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" name="TextBox 562"/>
          <p:cNvSpPr txBox="1"/>
          <p:nvPr/>
        </p:nvSpPr>
        <p:spPr>
          <a:xfrm rot="5400000">
            <a:off x="7032000" y="4895091"/>
            <a:ext cx="3088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19</a:t>
            </a:r>
            <a:endParaRPr lang="en-US" sz="800" dirty="0"/>
          </a:p>
        </p:txBody>
      </p:sp>
      <p:sp>
        <p:nvSpPr>
          <p:cNvPr id="564" name="Oval 563"/>
          <p:cNvSpPr/>
          <p:nvPr/>
        </p:nvSpPr>
        <p:spPr>
          <a:xfrm>
            <a:off x="7112505" y="4917050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5" name="TextBox 564"/>
          <p:cNvSpPr txBox="1"/>
          <p:nvPr/>
        </p:nvSpPr>
        <p:spPr>
          <a:xfrm rot="5400000">
            <a:off x="7098917" y="3438754"/>
            <a:ext cx="3088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18</a:t>
            </a:r>
            <a:endParaRPr lang="en-US" sz="800" dirty="0"/>
          </a:p>
        </p:txBody>
      </p:sp>
      <p:sp>
        <p:nvSpPr>
          <p:cNvPr id="566" name="Oval 565"/>
          <p:cNvSpPr/>
          <p:nvPr/>
        </p:nvSpPr>
        <p:spPr>
          <a:xfrm>
            <a:off x="7179422" y="3460713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0" name="TextBox 569"/>
          <p:cNvSpPr txBox="1"/>
          <p:nvPr/>
        </p:nvSpPr>
        <p:spPr>
          <a:xfrm rot="5400000">
            <a:off x="7253474" y="2001885"/>
            <a:ext cx="3088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17</a:t>
            </a:r>
            <a:endParaRPr lang="en-US" sz="800" dirty="0"/>
          </a:p>
        </p:txBody>
      </p:sp>
      <p:sp>
        <p:nvSpPr>
          <p:cNvPr id="571" name="Oval 570"/>
          <p:cNvSpPr/>
          <p:nvPr/>
        </p:nvSpPr>
        <p:spPr>
          <a:xfrm>
            <a:off x="7333979" y="2023844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2" name="Freeform 571"/>
          <p:cNvSpPr/>
          <p:nvPr/>
        </p:nvSpPr>
        <p:spPr>
          <a:xfrm>
            <a:off x="7484403" y="197086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1" name="Oval 420"/>
          <p:cNvSpPr/>
          <p:nvPr/>
        </p:nvSpPr>
        <p:spPr>
          <a:xfrm>
            <a:off x="3220979" y="3692233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226562" y="3374445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TextBox 433"/>
          <p:cNvSpPr txBox="1"/>
          <p:nvPr/>
        </p:nvSpPr>
        <p:spPr>
          <a:xfrm rot="5400000">
            <a:off x="8610890" y="1921750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1</a:t>
            </a:r>
            <a:endParaRPr lang="en-US" sz="500" b="1" dirty="0"/>
          </a:p>
        </p:txBody>
      </p:sp>
      <p:sp>
        <p:nvSpPr>
          <p:cNvPr id="435" name="TextBox 434"/>
          <p:cNvSpPr txBox="1"/>
          <p:nvPr/>
        </p:nvSpPr>
        <p:spPr>
          <a:xfrm rot="5400000">
            <a:off x="8644227" y="3378960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2</a:t>
            </a:r>
            <a:endParaRPr lang="en-US" sz="500" b="1" dirty="0"/>
          </a:p>
        </p:txBody>
      </p:sp>
      <p:sp>
        <p:nvSpPr>
          <p:cNvPr id="448" name="TextBox 447"/>
          <p:cNvSpPr txBox="1"/>
          <p:nvPr/>
        </p:nvSpPr>
        <p:spPr>
          <a:xfrm rot="5400000">
            <a:off x="8644226" y="4973850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</a:t>
            </a:r>
            <a:endParaRPr lang="en-US" sz="500" b="1" dirty="0"/>
          </a:p>
        </p:txBody>
      </p:sp>
      <p:sp>
        <p:nvSpPr>
          <p:cNvPr id="453" name="TextBox 452"/>
          <p:cNvSpPr txBox="1"/>
          <p:nvPr/>
        </p:nvSpPr>
        <p:spPr>
          <a:xfrm rot="5400000">
            <a:off x="7144551" y="995581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</a:t>
            </a:r>
            <a:endParaRPr lang="en-US" sz="500" b="1" dirty="0"/>
          </a:p>
        </p:txBody>
      </p:sp>
      <p:sp>
        <p:nvSpPr>
          <p:cNvPr id="458" name="TextBox 457"/>
          <p:cNvSpPr txBox="1"/>
          <p:nvPr/>
        </p:nvSpPr>
        <p:spPr>
          <a:xfrm rot="5400000">
            <a:off x="5633605" y="995581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C</a:t>
            </a:r>
            <a:endParaRPr lang="en-US" sz="500" b="1" dirty="0"/>
          </a:p>
        </p:txBody>
      </p:sp>
      <p:sp>
        <p:nvSpPr>
          <p:cNvPr id="477" name="TextBox 476"/>
          <p:cNvSpPr txBox="1"/>
          <p:nvPr/>
        </p:nvSpPr>
        <p:spPr>
          <a:xfrm rot="5400000">
            <a:off x="4084349" y="995581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B</a:t>
            </a:r>
            <a:endParaRPr lang="en-US" sz="500" b="1" dirty="0"/>
          </a:p>
        </p:txBody>
      </p:sp>
      <p:sp>
        <p:nvSpPr>
          <p:cNvPr id="511" name="TextBox 510"/>
          <p:cNvSpPr txBox="1"/>
          <p:nvPr/>
        </p:nvSpPr>
        <p:spPr>
          <a:xfrm rot="5400000">
            <a:off x="2617489" y="995581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A</a:t>
            </a:r>
            <a:endParaRPr lang="en-US" sz="500" b="1" dirty="0"/>
          </a:p>
        </p:txBody>
      </p:sp>
      <p:cxnSp>
        <p:nvCxnSpPr>
          <p:cNvPr id="518" name="Straight Connector 517"/>
          <p:cNvCxnSpPr/>
          <p:nvPr/>
        </p:nvCxnSpPr>
        <p:spPr>
          <a:xfrm>
            <a:off x="1601902" y="4598439"/>
            <a:ext cx="18111" cy="9403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 flipV="1">
            <a:off x="3132643" y="1635105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5" name="TextBox 524"/>
          <p:cNvSpPr txBox="1"/>
          <p:nvPr/>
        </p:nvSpPr>
        <p:spPr>
          <a:xfrm rot="5400000">
            <a:off x="2990779" y="1941549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67" name="TextBox 566"/>
          <p:cNvSpPr txBox="1"/>
          <p:nvPr/>
        </p:nvSpPr>
        <p:spPr>
          <a:xfrm rot="10800000">
            <a:off x="4258606" y="262670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68" name="Straight Connector 567"/>
          <p:cNvCxnSpPr/>
          <p:nvPr/>
        </p:nvCxnSpPr>
        <p:spPr>
          <a:xfrm flipV="1">
            <a:off x="7698564" y="1661076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9" name="TextBox 568"/>
          <p:cNvSpPr txBox="1"/>
          <p:nvPr/>
        </p:nvSpPr>
        <p:spPr>
          <a:xfrm rot="5400000">
            <a:off x="7605706" y="2193709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73" name="Straight Connector 572"/>
          <p:cNvCxnSpPr/>
          <p:nvPr/>
        </p:nvCxnSpPr>
        <p:spPr>
          <a:xfrm rot="10800000" flipV="1">
            <a:off x="6904358" y="2443040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TextBox 573"/>
          <p:cNvSpPr txBox="1"/>
          <p:nvPr/>
        </p:nvSpPr>
        <p:spPr>
          <a:xfrm rot="10800000">
            <a:off x="7122427" y="238791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75" name="Straight Connector 574"/>
          <p:cNvCxnSpPr/>
          <p:nvPr/>
        </p:nvCxnSpPr>
        <p:spPr>
          <a:xfrm flipH="1" flipV="1">
            <a:off x="7702746" y="3158263"/>
            <a:ext cx="22247" cy="7321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6" name="TextBox 575"/>
          <p:cNvSpPr txBox="1"/>
          <p:nvPr/>
        </p:nvSpPr>
        <p:spPr>
          <a:xfrm rot="5400000">
            <a:off x="7644521" y="369287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77" name="Straight Connector 576"/>
          <p:cNvCxnSpPr/>
          <p:nvPr/>
        </p:nvCxnSpPr>
        <p:spPr>
          <a:xfrm flipH="1" flipV="1">
            <a:off x="6802347" y="3144675"/>
            <a:ext cx="11122" cy="7674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8" name="TextBox 577"/>
          <p:cNvSpPr txBox="1"/>
          <p:nvPr/>
        </p:nvSpPr>
        <p:spPr>
          <a:xfrm rot="16200000">
            <a:off x="6649956" y="365753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79" name="Straight Connector 578"/>
          <p:cNvCxnSpPr/>
          <p:nvPr/>
        </p:nvCxnSpPr>
        <p:spPr>
          <a:xfrm flipH="1">
            <a:off x="6862135" y="3938560"/>
            <a:ext cx="786974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0" name="TextBox 579"/>
          <p:cNvSpPr txBox="1"/>
          <p:nvPr/>
        </p:nvSpPr>
        <p:spPr>
          <a:xfrm rot="10800000">
            <a:off x="7048365" y="388865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81" name="Straight Connector 580"/>
          <p:cNvCxnSpPr/>
          <p:nvPr/>
        </p:nvCxnSpPr>
        <p:spPr>
          <a:xfrm flipH="1" flipV="1">
            <a:off x="6825418" y="4707775"/>
            <a:ext cx="11122" cy="7674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2" name="TextBox 581"/>
          <p:cNvSpPr txBox="1"/>
          <p:nvPr/>
        </p:nvSpPr>
        <p:spPr>
          <a:xfrm rot="16200000">
            <a:off x="6673027" y="522063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83" name="Straight Connector 582"/>
          <p:cNvCxnSpPr/>
          <p:nvPr/>
        </p:nvCxnSpPr>
        <p:spPr>
          <a:xfrm flipH="1" flipV="1">
            <a:off x="7709231" y="4669144"/>
            <a:ext cx="11122" cy="8077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" name="TextBox 583"/>
          <p:cNvSpPr txBox="1"/>
          <p:nvPr/>
        </p:nvSpPr>
        <p:spPr>
          <a:xfrm rot="5400000">
            <a:off x="7635680" y="5200847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85" name="TextBox 584"/>
          <p:cNvSpPr txBox="1"/>
          <p:nvPr/>
        </p:nvSpPr>
        <p:spPr>
          <a:xfrm rot="5400000">
            <a:off x="7922412" y="481018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86" name="TextBox 585"/>
          <p:cNvSpPr txBox="1"/>
          <p:nvPr/>
        </p:nvSpPr>
        <p:spPr>
          <a:xfrm rot="5400000">
            <a:off x="7933234" y="521884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87" name="TextBox 586"/>
          <p:cNvSpPr txBox="1"/>
          <p:nvPr/>
        </p:nvSpPr>
        <p:spPr>
          <a:xfrm rot="5400000">
            <a:off x="8238786" y="362919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88" name="TextBox 587"/>
          <p:cNvSpPr txBox="1"/>
          <p:nvPr/>
        </p:nvSpPr>
        <p:spPr>
          <a:xfrm rot="5400000">
            <a:off x="8233889" y="323192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89" name="TextBox 588"/>
          <p:cNvSpPr txBox="1"/>
          <p:nvPr/>
        </p:nvSpPr>
        <p:spPr>
          <a:xfrm rot="5400000">
            <a:off x="7615452" y="1327893"/>
            <a:ext cx="52880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GT&amp;RR AFTER FIRE IS EXTINGUISHED</a:t>
            </a:r>
            <a:endParaRPr lang="en-US" sz="5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91" name="TextBox 590"/>
          <p:cNvSpPr txBox="1"/>
          <p:nvPr/>
        </p:nvSpPr>
        <p:spPr>
          <a:xfrm rot="5400000">
            <a:off x="8275793" y="174254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92" name="TextBox 591"/>
          <p:cNvSpPr txBox="1"/>
          <p:nvPr/>
        </p:nvSpPr>
        <p:spPr>
          <a:xfrm rot="5400000">
            <a:off x="8275792" y="217999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93" name="TextBox 592"/>
          <p:cNvSpPr txBox="1"/>
          <p:nvPr/>
        </p:nvSpPr>
        <p:spPr>
          <a:xfrm rot="5400000">
            <a:off x="7872458" y="172347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94" name="TextBox 593"/>
          <p:cNvSpPr txBox="1"/>
          <p:nvPr/>
        </p:nvSpPr>
        <p:spPr>
          <a:xfrm rot="5400000">
            <a:off x="8138282" y="5232834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95" name="TextBox 594"/>
          <p:cNvSpPr txBox="1"/>
          <p:nvPr/>
        </p:nvSpPr>
        <p:spPr>
          <a:xfrm rot="5400000">
            <a:off x="8249074" y="4791899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96" name="TextBox 595"/>
          <p:cNvSpPr txBox="1"/>
          <p:nvPr/>
        </p:nvSpPr>
        <p:spPr>
          <a:xfrm rot="5400000">
            <a:off x="8270690" y="523086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97" name="TextBox 596"/>
          <p:cNvSpPr txBox="1"/>
          <p:nvPr/>
        </p:nvSpPr>
        <p:spPr>
          <a:xfrm rot="16200000">
            <a:off x="4923582" y="376419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98" name="TextBox 597"/>
          <p:cNvSpPr txBox="1"/>
          <p:nvPr/>
        </p:nvSpPr>
        <p:spPr>
          <a:xfrm>
            <a:off x="3913279" y="429480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17" name="Down Arrow 16"/>
          <p:cNvSpPr/>
          <p:nvPr/>
        </p:nvSpPr>
        <p:spPr>
          <a:xfrm flipH="1" flipV="1">
            <a:off x="4675406" y="5500689"/>
            <a:ext cx="45719" cy="762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TextBox 599"/>
          <p:cNvSpPr txBox="1"/>
          <p:nvPr/>
        </p:nvSpPr>
        <p:spPr>
          <a:xfrm rot="5400000">
            <a:off x="4520133" y="5588566"/>
            <a:ext cx="36671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" b="1" dirty="0" smtClean="0">
                <a:solidFill>
                  <a:schemeClr val="accent2">
                    <a:lumMod val="75000"/>
                  </a:schemeClr>
                </a:solidFill>
              </a:rPr>
              <a:t>2X3 RULKE</a:t>
            </a:r>
          </a:p>
        </p:txBody>
      </p:sp>
      <p:sp>
        <p:nvSpPr>
          <p:cNvPr id="601" name="TextBox 600"/>
          <p:cNvSpPr txBox="1"/>
          <p:nvPr/>
        </p:nvSpPr>
        <p:spPr>
          <a:xfrm rot="5400000">
            <a:off x="1654336" y="5108474"/>
            <a:ext cx="2932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11</a:t>
            </a:r>
            <a:endParaRPr lang="en-US" sz="800" dirty="0"/>
          </a:p>
        </p:txBody>
      </p:sp>
      <p:sp>
        <p:nvSpPr>
          <p:cNvPr id="605" name="Oval 604"/>
          <p:cNvSpPr/>
          <p:nvPr/>
        </p:nvSpPr>
        <p:spPr>
          <a:xfrm>
            <a:off x="1721162" y="5133108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" name="TextBox 511"/>
          <p:cNvSpPr txBox="1"/>
          <p:nvPr/>
        </p:nvSpPr>
        <p:spPr>
          <a:xfrm rot="5400000">
            <a:off x="4226398" y="3587705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SHOP</a:t>
            </a:r>
          </a:p>
          <a:p>
            <a:r>
              <a:rPr lang="en-US" sz="500" b="1" dirty="0" smtClean="0"/>
              <a:t>EXHAUST FAN OFF</a:t>
            </a:r>
            <a:endParaRPr lang="en-US" sz="500" b="1" dirty="0"/>
          </a:p>
        </p:txBody>
      </p:sp>
      <p:sp>
        <p:nvSpPr>
          <p:cNvPr id="513" name="Oval 512"/>
          <p:cNvSpPr/>
          <p:nvPr/>
        </p:nvSpPr>
        <p:spPr>
          <a:xfrm>
            <a:off x="7209436" y="1780020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Oval 519"/>
          <p:cNvSpPr/>
          <p:nvPr/>
        </p:nvSpPr>
        <p:spPr>
          <a:xfrm>
            <a:off x="7419271" y="1778771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val 520"/>
          <p:cNvSpPr/>
          <p:nvPr/>
        </p:nvSpPr>
        <p:spPr>
          <a:xfrm>
            <a:off x="7627865" y="1774747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/>
          <p:cNvSpPr/>
          <p:nvPr/>
        </p:nvSpPr>
        <p:spPr>
          <a:xfrm>
            <a:off x="7822732" y="1780019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TextBox 535"/>
          <p:cNvSpPr txBox="1"/>
          <p:nvPr/>
        </p:nvSpPr>
        <p:spPr>
          <a:xfrm>
            <a:off x="2792918" y="4001789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590" name="TextBox 589"/>
          <p:cNvSpPr txBox="1"/>
          <p:nvPr/>
        </p:nvSpPr>
        <p:spPr>
          <a:xfrm>
            <a:off x="2785414" y="363800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599" name="TextBox 598"/>
          <p:cNvSpPr txBox="1"/>
          <p:nvPr/>
        </p:nvSpPr>
        <p:spPr>
          <a:xfrm>
            <a:off x="2787545" y="331360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02" name="TextBox 601"/>
          <p:cNvSpPr txBox="1"/>
          <p:nvPr/>
        </p:nvSpPr>
        <p:spPr>
          <a:xfrm>
            <a:off x="2776074" y="2955418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03" name="TextBox 602"/>
          <p:cNvSpPr txBox="1"/>
          <p:nvPr/>
        </p:nvSpPr>
        <p:spPr>
          <a:xfrm>
            <a:off x="2519305" y="398948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04" name="TextBox 603"/>
          <p:cNvSpPr txBox="1"/>
          <p:nvPr/>
        </p:nvSpPr>
        <p:spPr>
          <a:xfrm>
            <a:off x="2508323" y="363800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06" name="TextBox 605"/>
          <p:cNvSpPr txBox="1"/>
          <p:nvPr/>
        </p:nvSpPr>
        <p:spPr>
          <a:xfrm>
            <a:off x="2490305" y="330870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07" name="TextBox 606"/>
          <p:cNvSpPr txBox="1"/>
          <p:nvPr/>
        </p:nvSpPr>
        <p:spPr>
          <a:xfrm>
            <a:off x="2508323" y="2963254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08" name="TextBox 607"/>
          <p:cNvSpPr txBox="1"/>
          <p:nvPr/>
        </p:nvSpPr>
        <p:spPr>
          <a:xfrm rot="16200000">
            <a:off x="2121227" y="3315654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09" name="TextBox 608"/>
          <p:cNvSpPr txBox="1"/>
          <p:nvPr/>
        </p:nvSpPr>
        <p:spPr>
          <a:xfrm rot="16200000">
            <a:off x="2131372" y="364423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10" name="TextBox 609"/>
          <p:cNvSpPr txBox="1"/>
          <p:nvPr/>
        </p:nvSpPr>
        <p:spPr>
          <a:xfrm rot="5400000">
            <a:off x="3133588" y="332169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11" name="TextBox 610"/>
          <p:cNvSpPr txBox="1"/>
          <p:nvPr/>
        </p:nvSpPr>
        <p:spPr>
          <a:xfrm rot="5400000">
            <a:off x="3123245" y="365196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12" name="TextBox 611"/>
          <p:cNvSpPr txBox="1"/>
          <p:nvPr/>
        </p:nvSpPr>
        <p:spPr>
          <a:xfrm rot="5400000">
            <a:off x="2918095" y="1971017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13" name="TextBox 612"/>
          <p:cNvSpPr txBox="1"/>
          <p:nvPr/>
        </p:nvSpPr>
        <p:spPr>
          <a:xfrm rot="5400000">
            <a:off x="3239735" y="197890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14" name="TextBox 613"/>
          <p:cNvSpPr txBox="1"/>
          <p:nvPr/>
        </p:nvSpPr>
        <p:spPr>
          <a:xfrm rot="5400000">
            <a:off x="3563633" y="196236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15" name="TextBox 614"/>
          <p:cNvSpPr txBox="1"/>
          <p:nvPr/>
        </p:nvSpPr>
        <p:spPr>
          <a:xfrm rot="5400000">
            <a:off x="3842212" y="196714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16" name="TextBox 615"/>
          <p:cNvSpPr txBox="1"/>
          <p:nvPr/>
        </p:nvSpPr>
        <p:spPr>
          <a:xfrm rot="5400000">
            <a:off x="7116474" y="1738188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17" name="TextBox 616"/>
          <p:cNvSpPr txBox="1"/>
          <p:nvPr/>
        </p:nvSpPr>
        <p:spPr>
          <a:xfrm rot="5400000">
            <a:off x="7325369" y="173996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18" name="TextBox 617"/>
          <p:cNvSpPr txBox="1"/>
          <p:nvPr/>
        </p:nvSpPr>
        <p:spPr>
          <a:xfrm rot="5400000">
            <a:off x="7530120" y="1727797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sp>
        <p:nvSpPr>
          <p:cNvPr id="619" name="TextBox 618"/>
          <p:cNvSpPr txBox="1"/>
          <p:nvPr/>
        </p:nvSpPr>
        <p:spPr>
          <a:xfrm rot="5400000">
            <a:off x="7721447" y="1738188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</a:p>
        </p:txBody>
      </p:sp>
      <p:cxnSp>
        <p:nvCxnSpPr>
          <p:cNvPr id="522" name="Straight Connector 521"/>
          <p:cNvCxnSpPr/>
          <p:nvPr/>
        </p:nvCxnSpPr>
        <p:spPr>
          <a:xfrm flipV="1">
            <a:off x="3814886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3" name="Straight Connector 522"/>
          <p:cNvCxnSpPr/>
          <p:nvPr/>
        </p:nvCxnSpPr>
        <p:spPr>
          <a:xfrm flipV="1">
            <a:off x="3535932" y="317673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0" name="TextBox 619"/>
          <p:cNvSpPr txBox="1"/>
          <p:nvPr/>
        </p:nvSpPr>
        <p:spPr>
          <a:xfrm rot="5400000">
            <a:off x="6029547" y="4201066"/>
            <a:ext cx="105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“HELP” “HELP” I AM BEHIND BARRICADE IN </a:t>
            </a:r>
          </a:p>
          <a:p>
            <a:r>
              <a:rPr lang="en-US" sz="600" b="1" dirty="0" smtClean="0"/>
              <a:t>THE #3 FACE</a:t>
            </a:r>
            <a:endParaRPr lang="en-US" sz="600" b="1" dirty="0"/>
          </a:p>
        </p:txBody>
      </p:sp>
      <p:sp>
        <p:nvSpPr>
          <p:cNvPr id="621" name="TextBox 620"/>
          <p:cNvSpPr txBox="1"/>
          <p:nvPr/>
        </p:nvSpPr>
        <p:spPr>
          <a:xfrm rot="5400000">
            <a:off x="7146941" y="5774103"/>
            <a:ext cx="105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The main fan is down, the motor bearing is hot, estimated repair time 2 hours</a:t>
            </a:r>
            <a:endParaRPr lang="en-US" sz="600" b="1" dirty="0"/>
          </a:p>
        </p:txBody>
      </p:sp>
    </p:spTree>
    <p:extLst>
      <p:ext uri="{BB962C8B-B14F-4D97-AF65-F5344CB8AC3E}">
        <p14:creationId xmlns:p14="http://schemas.microsoft.com/office/powerpoint/2010/main" val="213960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1580472" y="1654630"/>
            <a:ext cx="686740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 rot="5400000">
            <a:off x="1600622" y="2404027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 rot="5400000">
            <a:off x="3113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 rot="5400000">
            <a:off x="4637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 rot="5400000">
            <a:off x="6093353" y="2404027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 rot="5400000">
            <a:off x="1600622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 rot="5400000">
            <a:off x="312206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 rot="5400000">
            <a:off x="4637316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 rot="5400000">
            <a:off x="610411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9" name="Straight Connector 178"/>
          <p:cNvCxnSpPr/>
          <p:nvPr/>
        </p:nvCxnSpPr>
        <p:spPr>
          <a:xfrm>
            <a:off x="1621973" y="5486400"/>
            <a:ext cx="68144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7652657" y="2405744"/>
            <a:ext cx="783774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652657" y="3171552"/>
            <a:ext cx="7837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675112" y="3886200"/>
            <a:ext cx="76131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668125" y="4653658"/>
            <a:ext cx="7683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7665587" y="388620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7652657" y="2404027"/>
            <a:ext cx="1" cy="7675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8436431" y="165463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8436430" y="3171552"/>
            <a:ext cx="1" cy="7146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8436431" y="4648202"/>
            <a:ext cx="0" cy="838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Rectangle 233"/>
          <p:cNvSpPr/>
          <p:nvPr/>
        </p:nvSpPr>
        <p:spPr>
          <a:xfrm>
            <a:off x="1" y="304800"/>
            <a:ext cx="533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1" name="Straight Connector 240"/>
          <p:cNvCxnSpPr/>
          <p:nvPr/>
        </p:nvCxnSpPr>
        <p:spPr>
          <a:xfrm flipV="1">
            <a:off x="1580472" y="1219200"/>
            <a:ext cx="0" cy="435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1621973" y="5486400"/>
            <a:ext cx="0" cy="359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V="1">
            <a:off x="849413" y="1219200"/>
            <a:ext cx="0" cy="4626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130" idx="1"/>
          </p:cNvCxnSpPr>
          <p:nvPr/>
        </p:nvCxnSpPr>
        <p:spPr>
          <a:xfrm>
            <a:off x="1981622" y="1680838"/>
            <a:ext cx="0" cy="72318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81622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0" idx="3"/>
          </p:cNvCxnSpPr>
          <p:nvPr/>
        </p:nvCxnSpPr>
        <p:spPr>
          <a:xfrm>
            <a:off x="1981622" y="4691746"/>
            <a:ext cx="0" cy="79465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5400000">
            <a:off x="8132917" y="3283182"/>
            <a:ext cx="175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2014 SOUTHEAST REGION</a:t>
            </a:r>
            <a:endParaRPr lang="en-US" sz="800" b="1" dirty="0"/>
          </a:p>
        </p:txBody>
      </p:sp>
      <p:sp>
        <p:nvSpPr>
          <p:cNvPr id="43" name="TextBox 42"/>
          <p:cNvSpPr txBox="1"/>
          <p:nvPr/>
        </p:nvSpPr>
        <p:spPr>
          <a:xfrm rot="5400000">
            <a:off x="-283492" y="3445131"/>
            <a:ext cx="1100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VENTILATION  MAP A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 rot="5400000">
            <a:off x="1248307" y="2614645"/>
            <a:ext cx="446311" cy="2462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00" b="1" dirty="0" smtClean="0"/>
              <a:t>   FRESH AIR BASE</a:t>
            </a:r>
            <a:endParaRPr lang="en-US" sz="300" b="1" dirty="0"/>
          </a:p>
        </p:txBody>
      </p:sp>
      <p:sp>
        <p:nvSpPr>
          <p:cNvPr id="52" name="Oval 51"/>
          <p:cNvSpPr/>
          <p:nvPr/>
        </p:nvSpPr>
        <p:spPr>
          <a:xfrm flipH="1">
            <a:off x="1436572" y="400414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1317064" y="4029761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484208" y="418690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547186" y="420655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436008" y="418690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501068" y="437829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100396" y="5049132"/>
            <a:ext cx="430597" cy="47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5400000">
            <a:off x="1784866" y="3607751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1503705" y="4121916"/>
            <a:ext cx="6858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20 POST</a:t>
            </a:r>
            <a:endParaRPr lang="en-US" sz="500" b="1" dirty="0"/>
          </a:p>
        </p:txBody>
      </p:sp>
      <p:sp>
        <p:nvSpPr>
          <p:cNvPr id="61" name="TextBox 60"/>
          <p:cNvSpPr txBox="1"/>
          <p:nvPr/>
        </p:nvSpPr>
        <p:spPr>
          <a:xfrm rot="5400000">
            <a:off x="2137475" y="4552335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2036629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5400000">
            <a:off x="1908942" y="4438441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2339501" y="3164354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367448" y="3153687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5400000">
            <a:off x="1966653" y="3460225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2359574" y="3959008"/>
            <a:ext cx="76825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>
            <a:off x="2730502" y="3535173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433050" y="3919535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sp>
        <p:nvSpPr>
          <p:cNvPr id="74" name="TextBox 73"/>
          <p:cNvSpPr txBox="1"/>
          <p:nvPr/>
        </p:nvSpPr>
        <p:spPr>
          <a:xfrm rot="10800000">
            <a:off x="2423319" y="296091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2375143" y="3153687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2375143" y="3124887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 rot="16200000">
            <a:off x="3599594" y="1892786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80" name="Straight Connector 79"/>
          <p:cNvCxnSpPr/>
          <p:nvPr/>
        </p:nvCxnSpPr>
        <p:spPr>
          <a:xfrm rot="5400000" flipH="1">
            <a:off x="3488368" y="2047962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>
            <a:off x="3511384" y="2041812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124709" y="1648184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155659" y="1645274"/>
            <a:ext cx="0" cy="76844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 rot="5400000">
            <a:off x="2747169" y="193552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sp>
        <p:nvSpPr>
          <p:cNvPr id="88" name="TextBox 87"/>
          <p:cNvSpPr txBox="1"/>
          <p:nvPr/>
        </p:nvSpPr>
        <p:spPr>
          <a:xfrm rot="16200000">
            <a:off x="2867446" y="339289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89" name="Straight Connector 88"/>
          <p:cNvCxnSpPr/>
          <p:nvPr/>
        </p:nvCxnSpPr>
        <p:spPr>
          <a:xfrm rot="5400000" flipH="1">
            <a:off x="2756220" y="3548075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143169" y="3177992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3505200" y="317492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5400000">
            <a:off x="3342199" y="339933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sp>
        <p:nvSpPr>
          <p:cNvPr id="97" name="TextBox 96"/>
          <p:cNvSpPr txBox="1"/>
          <p:nvPr/>
        </p:nvSpPr>
        <p:spPr>
          <a:xfrm rot="5400000">
            <a:off x="3179211" y="410286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OPEN</a:t>
            </a:r>
            <a:endParaRPr lang="en-US" sz="500" b="1" dirty="0"/>
          </a:p>
        </p:txBody>
      </p:sp>
      <p:sp>
        <p:nvSpPr>
          <p:cNvPr id="98" name="TextBox 97"/>
          <p:cNvSpPr txBox="1"/>
          <p:nvPr/>
        </p:nvSpPr>
        <p:spPr>
          <a:xfrm rot="5400000">
            <a:off x="3457542" y="4102267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OPEN</a:t>
            </a:r>
            <a:endParaRPr lang="en-US" sz="500" b="1" dirty="0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3781393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rot="5400000">
            <a:off x="3623477" y="340171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4953000" y="3178189"/>
            <a:ext cx="0" cy="4509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32" idx="0"/>
            <a:endCxn id="134" idx="2"/>
          </p:cNvCxnSpPr>
          <p:nvPr/>
        </p:nvCxnSpPr>
        <p:spPr>
          <a:xfrm>
            <a:off x="3875316" y="2786744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3866032" y="2732519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3875316" y="43434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3866032" y="4289175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5007029" y="3182317"/>
            <a:ext cx="0" cy="4468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10446114">
            <a:off x="4692246" y="3646676"/>
            <a:ext cx="194177" cy="88259"/>
          </a:xfrm>
          <a:custGeom>
            <a:avLst/>
            <a:gdLst>
              <a:gd name="connsiteX0" fmla="*/ 77856 w 194177"/>
              <a:gd name="connsiteY0" fmla="*/ 40582 h 88259"/>
              <a:gd name="connsiteX1" fmla="*/ 149293 w 194177"/>
              <a:gd name="connsiteY1" fmla="*/ 88207 h 88259"/>
              <a:gd name="connsiteX2" fmla="*/ 187393 w 194177"/>
              <a:gd name="connsiteY2" fmla="*/ 31057 h 88259"/>
              <a:gd name="connsiteX3" fmla="*/ 8800 w 194177"/>
              <a:gd name="connsiteY3" fmla="*/ 66775 h 88259"/>
              <a:gd name="connsiteX4" fmla="*/ 34993 w 194177"/>
              <a:gd name="connsiteY4" fmla="*/ 100 h 88259"/>
              <a:gd name="connsiteX5" fmla="*/ 77856 w 194177"/>
              <a:gd name="connsiteY5" fmla="*/ 40582 h 8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177" h="88259">
                <a:moveTo>
                  <a:pt x="77856" y="40582"/>
                </a:moveTo>
                <a:cubicBezTo>
                  <a:pt x="96906" y="55267"/>
                  <a:pt x="131037" y="89795"/>
                  <a:pt x="149293" y="88207"/>
                </a:cubicBezTo>
                <a:cubicBezTo>
                  <a:pt x="167549" y="86620"/>
                  <a:pt x="210809" y="34629"/>
                  <a:pt x="187393" y="31057"/>
                </a:cubicBezTo>
                <a:cubicBezTo>
                  <a:pt x="163978" y="27485"/>
                  <a:pt x="34200" y="71935"/>
                  <a:pt x="8800" y="66775"/>
                </a:cubicBezTo>
                <a:cubicBezTo>
                  <a:pt x="-16600" y="61616"/>
                  <a:pt x="19515" y="2084"/>
                  <a:pt x="34993" y="100"/>
                </a:cubicBezTo>
                <a:cubicBezTo>
                  <a:pt x="50471" y="-1884"/>
                  <a:pt x="58806" y="25897"/>
                  <a:pt x="77856" y="4058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 rot="49028">
            <a:off x="4666489" y="3584842"/>
            <a:ext cx="245096" cy="205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>
            <a:endCxn id="144" idx="0"/>
          </p:cNvCxnSpPr>
          <p:nvPr/>
        </p:nvCxnSpPr>
        <p:spPr>
          <a:xfrm flipV="1">
            <a:off x="4921665" y="3749286"/>
            <a:ext cx="477651" cy="9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endCxn id="246" idx="0"/>
          </p:cNvCxnSpPr>
          <p:nvPr/>
        </p:nvCxnSpPr>
        <p:spPr>
          <a:xfrm>
            <a:off x="4911573" y="3630474"/>
            <a:ext cx="5272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4965585" y="3752487"/>
            <a:ext cx="0" cy="1701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5007029" y="3750201"/>
            <a:ext cx="0" cy="1662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Arc 245"/>
          <p:cNvSpPr/>
          <p:nvPr/>
        </p:nvSpPr>
        <p:spPr>
          <a:xfrm>
            <a:off x="5257800" y="3630474"/>
            <a:ext cx="361950" cy="371514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Arc 143"/>
          <p:cNvSpPr/>
          <p:nvPr/>
        </p:nvSpPr>
        <p:spPr>
          <a:xfrm>
            <a:off x="5313591" y="3749286"/>
            <a:ext cx="171450" cy="162823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Connector 148"/>
          <p:cNvCxnSpPr>
            <a:stCxn id="144" idx="2"/>
          </p:cNvCxnSpPr>
          <p:nvPr/>
        </p:nvCxnSpPr>
        <p:spPr>
          <a:xfrm flipH="1">
            <a:off x="5481182" y="3830698"/>
            <a:ext cx="3859" cy="15033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619750" y="3816231"/>
            <a:ext cx="0" cy="15177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 rot="5400000">
            <a:off x="5452984" y="521261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63" name="TextBox 262"/>
          <p:cNvSpPr txBox="1"/>
          <p:nvPr/>
        </p:nvSpPr>
        <p:spPr>
          <a:xfrm rot="5400000">
            <a:off x="5306965" y="5524323"/>
            <a:ext cx="5334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</a:t>
            </a:r>
          </a:p>
          <a:p>
            <a:r>
              <a:rPr lang="en-US" sz="500" b="1" dirty="0" smtClean="0"/>
              <a:t>VENT SHAFT</a:t>
            </a:r>
          </a:p>
          <a:p>
            <a:r>
              <a:rPr lang="en-US" sz="500" b="1" dirty="0" smtClean="0"/>
              <a:t>TO SURFACE</a:t>
            </a:r>
            <a:endParaRPr lang="en-US" sz="500" b="1" dirty="0"/>
          </a:p>
        </p:txBody>
      </p:sp>
      <p:sp>
        <p:nvSpPr>
          <p:cNvPr id="164" name="TextBox 163"/>
          <p:cNvSpPr txBox="1"/>
          <p:nvPr/>
        </p:nvSpPr>
        <p:spPr>
          <a:xfrm>
            <a:off x="4831695" y="3602886"/>
            <a:ext cx="81577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  VENTTUBING</a:t>
            </a:r>
            <a:endParaRPr lang="en-US" sz="500" b="1" dirty="0"/>
          </a:p>
        </p:txBody>
      </p:sp>
      <p:sp>
        <p:nvSpPr>
          <p:cNvPr id="184" name="Freeform 183"/>
          <p:cNvSpPr/>
          <p:nvPr/>
        </p:nvSpPr>
        <p:spPr>
          <a:xfrm>
            <a:off x="1977551" y="18841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 rot="5400000">
            <a:off x="8244707" y="488666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3" name="TextBox 272"/>
          <p:cNvSpPr txBox="1"/>
          <p:nvPr/>
        </p:nvSpPr>
        <p:spPr>
          <a:xfrm rot="5400000">
            <a:off x="8244707" y="333487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5" name="TextBox 274"/>
          <p:cNvSpPr txBox="1"/>
          <p:nvPr/>
        </p:nvSpPr>
        <p:spPr>
          <a:xfrm rot="5400000">
            <a:off x="8237695" y="182032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6" name="Freeform 275"/>
          <p:cNvSpPr/>
          <p:nvPr/>
        </p:nvSpPr>
        <p:spPr>
          <a:xfrm>
            <a:off x="6537644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Freeform 276"/>
          <p:cNvSpPr/>
          <p:nvPr/>
        </p:nvSpPr>
        <p:spPr>
          <a:xfrm>
            <a:off x="6750555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Freeform 278"/>
          <p:cNvSpPr/>
          <p:nvPr/>
        </p:nvSpPr>
        <p:spPr>
          <a:xfrm>
            <a:off x="6082751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Freeform 279"/>
          <p:cNvSpPr/>
          <p:nvPr/>
        </p:nvSpPr>
        <p:spPr>
          <a:xfrm>
            <a:off x="6324156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Freeform 282"/>
          <p:cNvSpPr/>
          <p:nvPr/>
        </p:nvSpPr>
        <p:spPr>
          <a:xfrm>
            <a:off x="7711889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Freeform 283"/>
          <p:cNvSpPr/>
          <p:nvPr/>
        </p:nvSpPr>
        <p:spPr>
          <a:xfrm>
            <a:off x="7924800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5" name="Freeform 294"/>
          <p:cNvSpPr/>
          <p:nvPr/>
        </p:nvSpPr>
        <p:spPr>
          <a:xfrm>
            <a:off x="5036057" y="34166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Freeform 295"/>
          <p:cNvSpPr/>
          <p:nvPr/>
        </p:nvSpPr>
        <p:spPr>
          <a:xfrm>
            <a:off x="5277462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Freeform 296"/>
          <p:cNvSpPr/>
          <p:nvPr/>
        </p:nvSpPr>
        <p:spPr>
          <a:xfrm>
            <a:off x="7019150" y="197071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Freeform 297"/>
          <p:cNvSpPr/>
          <p:nvPr/>
        </p:nvSpPr>
        <p:spPr>
          <a:xfrm>
            <a:off x="7246856" y="197071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9" name="Straight Connector 298"/>
          <p:cNvCxnSpPr/>
          <p:nvPr/>
        </p:nvCxnSpPr>
        <p:spPr>
          <a:xfrm>
            <a:off x="8105775" y="4660107"/>
            <a:ext cx="0" cy="8262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 rot="5400000">
            <a:off x="7942774" y="4925696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301" name="TextBox 300"/>
          <p:cNvSpPr txBox="1"/>
          <p:nvPr/>
        </p:nvSpPr>
        <p:spPr>
          <a:xfrm rot="5400000">
            <a:off x="7560626" y="4435068"/>
            <a:ext cx="576472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CLEAR AIR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7822403" y="4931192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Oval 302"/>
          <p:cNvSpPr/>
          <p:nvPr/>
        </p:nvSpPr>
        <p:spPr>
          <a:xfrm>
            <a:off x="7844002" y="4960213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4" name="Straight Arrow Connector 303"/>
          <p:cNvCxnSpPr/>
          <p:nvPr/>
        </p:nvCxnSpPr>
        <p:spPr>
          <a:xfrm>
            <a:off x="7881498" y="4598439"/>
            <a:ext cx="0" cy="27040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741140" y="3221012"/>
            <a:ext cx="488460" cy="169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TextBox 304"/>
          <p:cNvSpPr txBox="1"/>
          <p:nvPr/>
        </p:nvSpPr>
        <p:spPr>
          <a:xfrm rot="5400000">
            <a:off x="7642285" y="2830013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POWDER TRUCK</a:t>
            </a:r>
            <a:endParaRPr lang="en-US" sz="500" b="1" dirty="0"/>
          </a:p>
        </p:txBody>
      </p:sp>
      <p:sp>
        <p:nvSpPr>
          <p:cNvPr id="306" name="TextBox 305"/>
          <p:cNvSpPr txBox="1"/>
          <p:nvPr/>
        </p:nvSpPr>
        <p:spPr>
          <a:xfrm rot="5400000">
            <a:off x="8178164" y="3505344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LOADED FACE</a:t>
            </a:r>
            <a:endParaRPr lang="en-US" sz="500" b="1" dirty="0"/>
          </a:p>
        </p:txBody>
      </p:sp>
      <p:sp>
        <p:nvSpPr>
          <p:cNvPr id="307" name="TextBox 306"/>
          <p:cNvSpPr txBox="1"/>
          <p:nvPr/>
        </p:nvSpPr>
        <p:spPr>
          <a:xfrm rot="5400000">
            <a:off x="8291779" y="1974863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8" name="TextBox 307"/>
          <p:cNvSpPr txBox="1"/>
          <p:nvPr/>
        </p:nvSpPr>
        <p:spPr>
          <a:xfrm rot="5400000">
            <a:off x="8315454" y="5025350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9" name="Oval 308"/>
          <p:cNvSpPr/>
          <p:nvPr/>
        </p:nvSpPr>
        <p:spPr>
          <a:xfrm>
            <a:off x="8199121" y="5111041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0" name="Straight Connector 309"/>
          <p:cNvCxnSpPr>
            <a:stCxn id="309" idx="4"/>
          </p:cNvCxnSpPr>
          <p:nvPr/>
        </p:nvCxnSpPr>
        <p:spPr>
          <a:xfrm>
            <a:off x="8229601" y="5187241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8229600" y="5317834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8166045" y="5234593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 flipH="1">
            <a:off x="8189730" y="5317834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 rot="5400000">
            <a:off x="7572924" y="2178849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LHD</a:t>
            </a:r>
          </a:p>
          <a:p>
            <a:r>
              <a:rPr lang="en-US" sz="500" b="1" dirty="0" smtClean="0"/>
              <a:t>OBSTICLE</a:t>
            </a:r>
          </a:p>
          <a:p>
            <a:r>
              <a:rPr lang="en-US" sz="500" b="1" dirty="0" smtClean="0"/>
              <a:t>FIRE</a:t>
            </a:r>
            <a:endParaRPr lang="en-US" sz="500" b="1" dirty="0"/>
          </a:p>
        </p:txBody>
      </p:sp>
      <p:sp>
        <p:nvSpPr>
          <p:cNvPr id="76" name="Isosceles Triangle 75"/>
          <p:cNvSpPr/>
          <p:nvPr/>
        </p:nvSpPr>
        <p:spPr>
          <a:xfrm rot="5400000">
            <a:off x="7856800" y="1943592"/>
            <a:ext cx="84638" cy="10553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0" name="Straight Connector 319"/>
          <p:cNvCxnSpPr/>
          <p:nvPr/>
        </p:nvCxnSpPr>
        <p:spPr>
          <a:xfrm>
            <a:off x="7341414" y="1868312"/>
            <a:ext cx="4309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7772400" y="1656357"/>
            <a:ext cx="0" cy="222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 flipV="1">
            <a:off x="7735192" y="1648184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 flipV="1">
            <a:off x="7333979" y="1844123"/>
            <a:ext cx="401213" cy="1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" name="TextBox 325"/>
          <p:cNvSpPr txBox="1"/>
          <p:nvPr/>
        </p:nvSpPr>
        <p:spPr>
          <a:xfrm rot="5400000">
            <a:off x="7452904" y="2529234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16.5%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2000 ppm </a:t>
            </a:r>
          </a:p>
        </p:txBody>
      </p:sp>
      <p:sp>
        <p:nvSpPr>
          <p:cNvPr id="327" name="Rectangle 326"/>
          <p:cNvSpPr/>
          <p:nvPr/>
        </p:nvSpPr>
        <p:spPr>
          <a:xfrm>
            <a:off x="7207233" y="2051089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8" name="Oval 327"/>
          <p:cNvSpPr/>
          <p:nvPr/>
        </p:nvSpPr>
        <p:spPr>
          <a:xfrm>
            <a:off x="7228832" y="2080110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9" name="Straight Arrow Connector 328"/>
          <p:cNvCxnSpPr/>
          <p:nvPr/>
        </p:nvCxnSpPr>
        <p:spPr>
          <a:xfrm flipH="1" flipV="1">
            <a:off x="7324004" y="2178386"/>
            <a:ext cx="341583" cy="2600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>
            <a:off x="7333979" y="1664905"/>
            <a:ext cx="0" cy="2136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flipV="1">
            <a:off x="7357435" y="1652138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 rot="5400000">
            <a:off x="2814726" y="250928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33" name="Straight Connector 332"/>
          <p:cNvCxnSpPr/>
          <p:nvPr/>
        </p:nvCxnSpPr>
        <p:spPr>
          <a:xfrm>
            <a:off x="2991690" y="266986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H="1">
            <a:off x="3054668" y="268951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943490" y="26698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008550" y="286126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962871" y="270182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H="1">
            <a:off x="3025849" y="272147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2914671" y="27018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2979731" y="289321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4" name="Oval 343"/>
          <p:cNvSpPr/>
          <p:nvPr/>
        </p:nvSpPr>
        <p:spPr>
          <a:xfrm flipH="1">
            <a:off x="2925885" y="2324826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Oval 348"/>
          <p:cNvSpPr/>
          <p:nvPr/>
        </p:nvSpPr>
        <p:spPr>
          <a:xfrm flipH="1">
            <a:off x="2942248" y="2492513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TextBox 349"/>
          <p:cNvSpPr txBox="1"/>
          <p:nvPr/>
        </p:nvSpPr>
        <p:spPr>
          <a:xfrm rot="5400000">
            <a:off x="2854993" y="229714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51" name="TextBox 350"/>
          <p:cNvSpPr txBox="1"/>
          <p:nvPr/>
        </p:nvSpPr>
        <p:spPr>
          <a:xfrm rot="5400000">
            <a:off x="2452664" y="1513407"/>
            <a:ext cx="576472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CLEAR AIR</a:t>
            </a:r>
          </a:p>
        </p:txBody>
      </p:sp>
      <p:sp>
        <p:nvSpPr>
          <p:cNvPr id="352" name="Rectangle 351"/>
          <p:cNvSpPr/>
          <p:nvPr/>
        </p:nvSpPr>
        <p:spPr>
          <a:xfrm>
            <a:off x="2690790" y="2067063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3" name="Oval 352"/>
          <p:cNvSpPr/>
          <p:nvPr/>
        </p:nvSpPr>
        <p:spPr>
          <a:xfrm>
            <a:off x="2712389" y="2096084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4" name="Straight Arrow Connector 353"/>
          <p:cNvCxnSpPr/>
          <p:nvPr/>
        </p:nvCxnSpPr>
        <p:spPr>
          <a:xfrm>
            <a:off x="2730502" y="1645274"/>
            <a:ext cx="13069" cy="3965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xtBox 354"/>
          <p:cNvSpPr txBox="1"/>
          <p:nvPr/>
        </p:nvSpPr>
        <p:spPr>
          <a:xfrm rot="5400000">
            <a:off x="2956418" y="4312412"/>
            <a:ext cx="18076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X</a:t>
            </a:r>
            <a:endParaRPr lang="en-US" sz="500" b="1" dirty="0"/>
          </a:p>
        </p:txBody>
      </p:sp>
      <p:sp>
        <p:nvSpPr>
          <p:cNvPr id="356" name="TextBox 355"/>
          <p:cNvSpPr txBox="1"/>
          <p:nvPr/>
        </p:nvSpPr>
        <p:spPr>
          <a:xfrm rot="5400000">
            <a:off x="2874103" y="4373042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GAS TEST STATION</a:t>
            </a:r>
            <a:endParaRPr lang="en-US" sz="500" b="1" dirty="0"/>
          </a:p>
        </p:txBody>
      </p:sp>
      <p:sp>
        <p:nvSpPr>
          <p:cNvPr id="357" name="TextBox 356"/>
          <p:cNvSpPr txBox="1"/>
          <p:nvPr/>
        </p:nvSpPr>
        <p:spPr>
          <a:xfrm rot="5400000">
            <a:off x="2511993" y="5639754"/>
            <a:ext cx="576472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CLEAR</a:t>
            </a:r>
          </a:p>
        </p:txBody>
      </p:sp>
      <p:sp>
        <p:nvSpPr>
          <p:cNvPr id="358" name="Rectangle 357"/>
          <p:cNvSpPr/>
          <p:nvPr/>
        </p:nvSpPr>
        <p:spPr>
          <a:xfrm>
            <a:off x="2706928" y="4996591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9" name="Oval 358"/>
          <p:cNvSpPr/>
          <p:nvPr/>
        </p:nvSpPr>
        <p:spPr>
          <a:xfrm>
            <a:off x="2728527" y="5025612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0" name="Straight Arrow Connector 359"/>
          <p:cNvCxnSpPr/>
          <p:nvPr/>
        </p:nvCxnSpPr>
        <p:spPr>
          <a:xfrm flipH="1" flipV="1">
            <a:off x="2774556" y="5123888"/>
            <a:ext cx="12989" cy="36251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TextBox 360"/>
          <p:cNvSpPr txBox="1"/>
          <p:nvPr/>
        </p:nvSpPr>
        <p:spPr>
          <a:xfrm rot="5400000">
            <a:off x="3897586" y="272823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62" name="TextBox 361"/>
          <p:cNvSpPr txBox="1"/>
          <p:nvPr/>
        </p:nvSpPr>
        <p:spPr>
          <a:xfrm rot="5400000">
            <a:off x="3502502" y="2884569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363" name="Straight Connector 362"/>
          <p:cNvCxnSpPr/>
          <p:nvPr/>
        </p:nvCxnSpPr>
        <p:spPr>
          <a:xfrm>
            <a:off x="3652011" y="471877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flipH="1">
            <a:off x="3714989" y="473842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3603811" y="471877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3668871" y="49101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3623192" y="475073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 flipH="1">
            <a:off x="3686170" y="477038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3574992" y="475073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3640052" y="49421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2" name="TextBox 371"/>
          <p:cNvSpPr txBox="1"/>
          <p:nvPr/>
        </p:nvSpPr>
        <p:spPr>
          <a:xfrm rot="5400000">
            <a:off x="3265829" y="4716205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3" name="TextBox 372"/>
          <p:cNvSpPr txBox="1"/>
          <p:nvPr/>
        </p:nvSpPr>
        <p:spPr>
          <a:xfrm rot="5400000">
            <a:off x="3081277" y="4713698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4" name="Oval 373"/>
          <p:cNvSpPr/>
          <p:nvPr/>
        </p:nvSpPr>
        <p:spPr>
          <a:xfrm flipH="1">
            <a:off x="3210605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5" name="Oval 374"/>
          <p:cNvSpPr/>
          <p:nvPr/>
        </p:nvSpPr>
        <p:spPr>
          <a:xfrm flipH="1">
            <a:off x="3395157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6" name="Oval 375"/>
          <p:cNvSpPr/>
          <p:nvPr/>
        </p:nvSpPr>
        <p:spPr>
          <a:xfrm>
            <a:off x="4434800" y="2836696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7" name="Straight Connector 376"/>
          <p:cNvCxnSpPr>
            <a:stCxn id="376" idx="4"/>
          </p:cNvCxnSpPr>
          <p:nvPr/>
        </p:nvCxnSpPr>
        <p:spPr>
          <a:xfrm>
            <a:off x="4465280" y="2912896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>
            <a:off x="4465279" y="3043489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>
            <a:off x="4401724" y="2960248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/>
          <p:nvPr/>
        </p:nvCxnSpPr>
        <p:spPr>
          <a:xfrm flipH="1">
            <a:off x="4425409" y="3043489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1" name="TextBox 380"/>
          <p:cNvSpPr txBox="1"/>
          <p:nvPr/>
        </p:nvSpPr>
        <p:spPr>
          <a:xfrm rot="5400000">
            <a:off x="4524707" y="306904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10 POST</a:t>
            </a:r>
            <a:endParaRPr lang="en-US" sz="500" b="1" dirty="0"/>
          </a:p>
        </p:txBody>
      </p:sp>
      <p:sp>
        <p:nvSpPr>
          <p:cNvPr id="382" name="TextBox 381"/>
          <p:cNvSpPr txBox="1"/>
          <p:nvPr/>
        </p:nvSpPr>
        <p:spPr>
          <a:xfrm rot="5400000">
            <a:off x="4701191" y="3134883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383" name="TextBox 382"/>
          <p:cNvSpPr txBox="1"/>
          <p:nvPr/>
        </p:nvSpPr>
        <p:spPr>
          <a:xfrm rot="5400000">
            <a:off x="5333037" y="255697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84" name="Straight Connector 383"/>
          <p:cNvCxnSpPr/>
          <p:nvPr/>
        </p:nvCxnSpPr>
        <p:spPr>
          <a:xfrm>
            <a:off x="5510001" y="271755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 flipH="1">
            <a:off x="5572979" y="273720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>
            <a:off x="5461801" y="271755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5526861" y="290895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5481182" y="274951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 flipH="1">
            <a:off x="5544160" y="276916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5432982" y="274951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5498042" y="294090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2" name="TextBox 391"/>
          <p:cNvSpPr txBox="1"/>
          <p:nvPr/>
        </p:nvSpPr>
        <p:spPr>
          <a:xfrm rot="5400000">
            <a:off x="5373304" y="234483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93" name="Oval 392"/>
          <p:cNvSpPr/>
          <p:nvPr/>
        </p:nvSpPr>
        <p:spPr>
          <a:xfrm flipH="1">
            <a:off x="5461495" y="253942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4" name="Oval 393"/>
          <p:cNvSpPr/>
          <p:nvPr/>
        </p:nvSpPr>
        <p:spPr>
          <a:xfrm flipH="1">
            <a:off x="5439687" y="2375729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5" name="Freeform 394"/>
          <p:cNvSpPr/>
          <p:nvPr/>
        </p:nvSpPr>
        <p:spPr>
          <a:xfrm rot="5400000">
            <a:off x="5755252" y="365123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6" name="Freeform 395"/>
          <p:cNvSpPr/>
          <p:nvPr/>
        </p:nvSpPr>
        <p:spPr>
          <a:xfrm rot="5400000">
            <a:off x="5741634" y="388514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7" name="Freeform 396"/>
          <p:cNvSpPr/>
          <p:nvPr/>
        </p:nvSpPr>
        <p:spPr>
          <a:xfrm rot="5400000">
            <a:off x="5737541" y="41295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8" name="Freeform 427"/>
          <p:cNvSpPr/>
          <p:nvPr/>
        </p:nvSpPr>
        <p:spPr>
          <a:xfrm rot="5400000">
            <a:off x="4128158" y="240835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4" name="Freeform 433"/>
          <p:cNvSpPr/>
          <p:nvPr/>
        </p:nvSpPr>
        <p:spPr>
          <a:xfrm rot="5400000">
            <a:off x="2498675" y="339249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5" name="Freeform 434"/>
          <p:cNvSpPr/>
          <p:nvPr/>
        </p:nvSpPr>
        <p:spPr>
          <a:xfrm rot="5400000">
            <a:off x="2491982" y="362168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6" name="Freeform 435"/>
          <p:cNvSpPr/>
          <p:nvPr/>
        </p:nvSpPr>
        <p:spPr>
          <a:xfrm rot="5400000">
            <a:off x="2481221" y="384204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7" name="Freeform 436"/>
          <p:cNvSpPr/>
          <p:nvPr/>
        </p:nvSpPr>
        <p:spPr>
          <a:xfrm rot="5400000">
            <a:off x="2467843" y="409061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8" name="Freeform 437"/>
          <p:cNvSpPr/>
          <p:nvPr/>
        </p:nvSpPr>
        <p:spPr>
          <a:xfrm rot="5400000">
            <a:off x="2461150" y="431979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2" name="Freeform 441"/>
          <p:cNvSpPr/>
          <p:nvPr/>
        </p:nvSpPr>
        <p:spPr>
          <a:xfrm>
            <a:off x="3408686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3" name="Freeform 442"/>
          <p:cNvSpPr/>
          <p:nvPr/>
        </p:nvSpPr>
        <p:spPr>
          <a:xfrm>
            <a:off x="2740882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4" name="Freeform 443"/>
          <p:cNvSpPr/>
          <p:nvPr/>
        </p:nvSpPr>
        <p:spPr>
          <a:xfrm>
            <a:off x="2953793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5" name="Freeform 444"/>
          <p:cNvSpPr/>
          <p:nvPr/>
        </p:nvSpPr>
        <p:spPr>
          <a:xfrm>
            <a:off x="3195198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6" name="Freeform 445"/>
          <p:cNvSpPr/>
          <p:nvPr/>
        </p:nvSpPr>
        <p:spPr>
          <a:xfrm>
            <a:off x="2051433" y="34433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7" name="Freeform 446"/>
          <p:cNvSpPr/>
          <p:nvPr/>
        </p:nvSpPr>
        <p:spPr>
          <a:xfrm>
            <a:off x="2264344" y="34518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8" name="Freeform 447"/>
          <p:cNvSpPr/>
          <p:nvPr/>
        </p:nvSpPr>
        <p:spPr>
          <a:xfrm>
            <a:off x="2505749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9" name="TextBox 448"/>
          <p:cNvSpPr txBox="1"/>
          <p:nvPr/>
        </p:nvSpPr>
        <p:spPr>
          <a:xfrm rot="5400000">
            <a:off x="6826926" y="4161988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450" name="TextBox 449"/>
          <p:cNvSpPr txBox="1"/>
          <p:nvPr/>
        </p:nvSpPr>
        <p:spPr>
          <a:xfrm rot="5400000">
            <a:off x="6479406" y="424120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LUNCH BOX</a:t>
            </a:r>
            <a:endParaRPr lang="en-US" sz="500" b="1" dirty="0"/>
          </a:p>
        </p:txBody>
      </p:sp>
      <p:sp>
        <p:nvSpPr>
          <p:cNvPr id="321" name="Oval 320"/>
          <p:cNvSpPr/>
          <p:nvPr/>
        </p:nvSpPr>
        <p:spPr>
          <a:xfrm>
            <a:off x="2562242" y="4028980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2860353" y="4027105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val 336"/>
          <p:cNvSpPr/>
          <p:nvPr/>
        </p:nvSpPr>
        <p:spPr>
          <a:xfrm>
            <a:off x="2860444" y="3668850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566007" y="3666206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5562" y="3309855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864986" y="3317455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2596222" y="2962311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2877736" y="2979775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3186638" y="3675794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3191180" y="3324399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2225316" y="3661250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2229858" y="3309855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866012" y="4701140"/>
            <a:ext cx="219234" cy="78025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422" name="TextBox 421"/>
          <p:cNvSpPr txBox="1"/>
          <p:nvPr/>
        </p:nvSpPr>
        <p:spPr>
          <a:xfrm rot="5400000">
            <a:off x="1731317" y="5030982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REMOVE</a:t>
            </a:r>
            <a:endParaRPr lang="en-US" sz="1000" b="1" dirty="0"/>
          </a:p>
        </p:txBody>
      </p:sp>
      <p:cxnSp>
        <p:nvCxnSpPr>
          <p:cNvPr id="423" name="Straight Connector 422"/>
          <p:cNvCxnSpPr/>
          <p:nvPr/>
        </p:nvCxnSpPr>
        <p:spPr>
          <a:xfrm>
            <a:off x="2238774" y="4576978"/>
            <a:ext cx="971831" cy="1047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4" name="TextBox 423"/>
          <p:cNvSpPr txBox="1"/>
          <p:nvPr/>
        </p:nvSpPr>
        <p:spPr>
          <a:xfrm>
            <a:off x="2579391" y="4534989"/>
            <a:ext cx="38811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BUILD</a:t>
            </a:r>
            <a:endParaRPr lang="en-US" sz="1000" b="1" dirty="0"/>
          </a:p>
        </p:txBody>
      </p:sp>
      <p:sp>
        <p:nvSpPr>
          <p:cNvPr id="426" name="TextBox 425"/>
          <p:cNvSpPr txBox="1"/>
          <p:nvPr/>
        </p:nvSpPr>
        <p:spPr>
          <a:xfrm>
            <a:off x="5588721" y="4265263"/>
            <a:ext cx="38811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BUILD</a:t>
            </a:r>
            <a:endParaRPr lang="en-US" sz="1000" b="1" dirty="0"/>
          </a:p>
        </p:txBody>
      </p:sp>
      <p:cxnSp>
        <p:nvCxnSpPr>
          <p:cNvPr id="441" name="Straight Connector 440"/>
          <p:cNvCxnSpPr/>
          <p:nvPr/>
        </p:nvCxnSpPr>
        <p:spPr>
          <a:xfrm>
            <a:off x="5504611" y="4613111"/>
            <a:ext cx="12908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Straight Connector 454"/>
          <p:cNvCxnSpPr/>
          <p:nvPr/>
        </p:nvCxnSpPr>
        <p:spPr>
          <a:xfrm>
            <a:off x="6869906" y="4699501"/>
            <a:ext cx="952497" cy="4877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Straight Arrow Connector 455"/>
          <p:cNvCxnSpPr/>
          <p:nvPr/>
        </p:nvCxnSpPr>
        <p:spPr>
          <a:xfrm>
            <a:off x="2558597" y="5043614"/>
            <a:ext cx="430597" cy="3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7" name="Straight Arrow Connector 456"/>
          <p:cNvCxnSpPr/>
          <p:nvPr/>
        </p:nvCxnSpPr>
        <p:spPr>
          <a:xfrm>
            <a:off x="4042614" y="5053166"/>
            <a:ext cx="430597" cy="3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8" name="Straight Arrow Connector 457"/>
          <p:cNvCxnSpPr/>
          <p:nvPr/>
        </p:nvCxnSpPr>
        <p:spPr>
          <a:xfrm>
            <a:off x="6053169" y="5073253"/>
            <a:ext cx="430597" cy="3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9" name="Straight Arrow Connector 458"/>
          <p:cNvCxnSpPr/>
          <p:nvPr/>
        </p:nvCxnSpPr>
        <p:spPr>
          <a:xfrm>
            <a:off x="7059482" y="5143107"/>
            <a:ext cx="430597" cy="10847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0" name="Straight Arrow Connector 459"/>
          <p:cNvCxnSpPr/>
          <p:nvPr/>
        </p:nvCxnSpPr>
        <p:spPr>
          <a:xfrm flipH="1" flipV="1">
            <a:off x="7608806" y="4836231"/>
            <a:ext cx="312665" cy="2479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1" name="Straight Arrow Connector 460"/>
          <p:cNvCxnSpPr/>
          <p:nvPr/>
        </p:nvCxnSpPr>
        <p:spPr>
          <a:xfrm flipH="1" flipV="1">
            <a:off x="7383502" y="4360710"/>
            <a:ext cx="110373" cy="3428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2" name="Straight Arrow Connector 461"/>
          <p:cNvCxnSpPr/>
          <p:nvPr/>
        </p:nvCxnSpPr>
        <p:spPr>
          <a:xfrm flipH="1" flipV="1">
            <a:off x="7101325" y="3727568"/>
            <a:ext cx="197599" cy="3172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3" name="Straight Arrow Connector 462"/>
          <p:cNvCxnSpPr/>
          <p:nvPr/>
        </p:nvCxnSpPr>
        <p:spPr>
          <a:xfrm flipH="1" flipV="1">
            <a:off x="6361375" y="3483435"/>
            <a:ext cx="467454" cy="3718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/>
          <p:nvPr/>
        </p:nvCxnSpPr>
        <p:spPr>
          <a:xfrm>
            <a:off x="6600286" y="1667245"/>
            <a:ext cx="0" cy="72318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5" name="Freeform 464"/>
          <p:cNvSpPr/>
          <p:nvPr/>
        </p:nvSpPr>
        <p:spPr>
          <a:xfrm rot="5400000">
            <a:off x="7146310" y="227431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6" name="Freeform 465"/>
          <p:cNvSpPr/>
          <p:nvPr/>
        </p:nvSpPr>
        <p:spPr>
          <a:xfrm rot="5400000">
            <a:off x="7132692" y="250822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7" name="Freeform 466"/>
          <p:cNvSpPr/>
          <p:nvPr/>
        </p:nvSpPr>
        <p:spPr>
          <a:xfrm rot="5400000">
            <a:off x="7128599" y="275258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8" name="Straight Connector 467"/>
          <p:cNvCxnSpPr/>
          <p:nvPr/>
        </p:nvCxnSpPr>
        <p:spPr>
          <a:xfrm>
            <a:off x="6855353" y="2989096"/>
            <a:ext cx="797304" cy="59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9" name="TextBox 468"/>
          <p:cNvSpPr txBox="1"/>
          <p:nvPr/>
        </p:nvSpPr>
        <p:spPr>
          <a:xfrm rot="5400000">
            <a:off x="6449055" y="1634450"/>
            <a:ext cx="311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R</a:t>
            </a:r>
            <a:endParaRPr lang="en-US" sz="1050" b="1" dirty="0"/>
          </a:p>
        </p:txBody>
      </p:sp>
      <p:cxnSp>
        <p:nvCxnSpPr>
          <p:cNvPr id="470" name="Straight Arrow Connector 469"/>
          <p:cNvCxnSpPr/>
          <p:nvPr/>
        </p:nvCxnSpPr>
        <p:spPr>
          <a:xfrm flipH="1" flipV="1">
            <a:off x="5689101" y="3124888"/>
            <a:ext cx="255480" cy="304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1" name="Straight Arrow Connector 470"/>
          <p:cNvCxnSpPr/>
          <p:nvPr/>
        </p:nvCxnSpPr>
        <p:spPr>
          <a:xfrm flipH="1" flipV="1">
            <a:off x="5522353" y="2158580"/>
            <a:ext cx="263684" cy="21596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2" name="Straight Arrow Connector 471"/>
          <p:cNvCxnSpPr/>
          <p:nvPr/>
        </p:nvCxnSpPr>
        <p:spPr>
          <a:xfrm flipH="1" flipV="1">
            <a:off x="4932591" y="2020996"/>
            <a:ext cx="381000" cy="85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3" name="Straight Arrow Connector 472"/>
          <p:cNvCxnSpPr/>
          <p:nvPr/>
        </p:nvCxnSpPr>
        <p:spPr>
          <a:xfrm flipH="1">
            <a:off x="3274130" y="2001371"/>
            <a:ext cx="381000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4" name="Straight Arrow Connector 473"/>
          <p:cNvCxnSpPr/>
          <p:nvPr/>
        </p:nvCxnSpPr>
        <p:spPr>
          <a:xfrm flipH="1">
            <a:off x="4092211" y="2020159"/>
            <a:ext cx="381000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5" name="Straight Arrow Connector 474"/>
          <p:cNvCxnSpPr/>
          <p:nvPr/>
        </p:nvCxnSpPr>
        <p:spPr>
          <a:xfrm flipH="1">
            <a:off x="2626437" y="2027800"/>
            <a:ext cx="161351" cy="36101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6" name="Oval 475"/>
          <p:cNvSpPr/>
          <p:nvPr/>
        </p:nvSpPr>
        <p:spPr>
          <a:xfrm>
            <a:off x="2991690" y="2030713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val 476"/>
          <p:cNvSpPr/>
          <p:nvPr/>
        </p:nvSpPr>
        <p:spPr>
          <a:xfrm>
            <a:off x="3307582" y="2024966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val 477"/>
          <p:cNvSpPr/>
          <p:nvPr/>
        </p:nvSpPr>
        <p:spPr>
          <a:xfrm>
            <a:off x="3648143" y="2024966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/>
          <p:cNvSpPr/>
          <p:nvPr/>
        </p:nvSpPr>
        <p:spPr>
          <a:xfrm>
            <a:off x="3965863" y="2015237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2" name="Straight Arrow Connector 481"/>
          <p:cNvCxnSpPr/>
          <p:nvPr/>
        </p:nvCxnSpPr>
        <p:spPr>
          <a:xfrm>
            <a:off x="2719376" y="2624703"/>
            <a:ext cx="3910" cy="3851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3" name="Straight Arrow Connector 482"/>
          <p:cNvCxnSpPr>
            <a:endCxn id="88" idx="0"/>
          </p:cNvCxnSpPr>
          <p:nvPr/>
        </p:nvCxnSpPr>
        <p:spPr>
          <a:xfrm>
            <a:off x="2813070" y="3259280"/>
            <a:ext cx="293589" cy="2182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6" name="Straight Arrow Connector 485"/>
          <p:cNvCxnSpPr/>
          <p:nvPr/>
        </p:nvCxnSpPr>
        <p:spPr>
          <a:xfrm flipV="1">
            <a:off x="3441340" y="3535578"/>
            <a:ext cx="412545" cy="75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7" name="Straight Arrow Connector 486"/>
          <p:cNvCxnSpPr/>
          <p:nvPr/>
        </p:nvCxnSpPr>
        <p:spPr>
          <a:xfrm>
            <a:off x="4289486" y="3606367"/>
            <a:ext cx="412545" cy="800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8" name="Straight Arrow Connector 487"/>
          <p:cNvCxnSpPr/>
          <p:nvPr/>
        </p:nvCxnSpPr>
        <p:spPr>
          <a:xfrm>
            <a:off x="5559771" y="3886199"/>
            <a:ext cx="1" cy="3660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9" name="Straight Arrow Connector 488"/>
          <p:cNvCxnSpPr/>
          <p:nvPr/>
        </p:nvCxnSpPr>
        <p:spPr>
          <a:xfrm>
            <a:off x="5544160" y="4556801"/>
            <a:ext cx="1" cy="3660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0" name="Straight Arrow Connector 489"/>
          <p:cNvCxnSpPr/>
          <p:nvPr/>
        </p:nvCxnSpPr>
        <p:spPr>
          <a:xfrm>
            <a:off x="5029201" y="3682442"/>
            <a:ext cx="355470" cy="191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3" name="Straight Arrow Connector 492"/>
          <p:cNvCxnSpPr/>
          <p:nvPr/>
        </p:nvCxnSpPr>
        <p:spPr>
          <a:xfrm>
            <a:off x="5556786" y="5051037"/>
            <a:ext cx="804589" cy="6149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rot="5400000">
            <a:off x="8003347" y="1697760"/>
            <a:ext cx="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rot="5400000" flipH="1">
            <a:off x="7867951" y="1682520"/>
            <a:ext cx="3048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rot="5400000">
            <a:off x="7853012" y="1725895"/>
            <a:ext cx="60356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2" name="Oval 271"/>
          <p:cNvSpPr/>
          <p:nvPr/>
        </p:nvSpPr>
        <p:spPr>
          <a:xfrm rot="5400000">
            <a:off x="8069988" y="1721265"/>
            <a:ext cx="60959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4" name="TextBox 273"/>
          <p:cNvSpPr txBox="1"/>
          <p:nvPr/>
        </p:nvSpPr>
        <p:spPr>
          <a:xfrm rot="5400000">
            <a:off x="7994675" y="199611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8" name="TextBox 277"/>
          <p:cNvSpPr txBox="1"/>
          <p:nvPr/>
        </p:nvSpPr>
        <p:spPr>
          <a:xfrm rot="5400000">
            <a:off x="7905033" y="2169857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MUCK PILE IMPASSABLE</a:t>
            </a:r>
            <a:endParaRPr lang="en-US" sz="5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152918" y="1662084"/>
            <a:ext cx="10544" cy="73725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Rectangle 280"/>
          <p:cNvSpPr/>
          <p:nvPr/>
        </p:nvSpPr>
        <p:spPr>
          <a:xfrm>
            <a:off x="7632765" y="1917032"/>
            <a:ext cx="488460" cy="1692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803257" y="2855036"/>
            <a:ext cx="311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R</a:t>
            </a:r>
            <a:endParaRPr lang="en-US" sz="1050" b="1" dirty="0"/>
          </a:p>
        </p:txBody>
      </p:sp>
      <p:cxnSp>
        <p:nvCxnSpPr>
          <p:cNvPr id="285" name="Straight Connector 284"/>
          <p:cNvCxnSpPr/>
          <p:nvPr/>
        </p:nvCxnSpPr>
        <p:spPr>
          <a:xfrm>
            <a:off x="5619750" y="4613111"/>
            <a:ext cx="63127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/>
          <p:nvPr/>
        </p:nvCxnSpPr>
        <p:spPr>
          <a:xfrm>
            <a:off x="5277462" y="4613111"/>
            <a:ext cx="19866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7" name="TextBox 286"/>
          <p:cNvSpPr txBox="1"/>
          <p:nvPr/>
        </p:nvSpPr>
        <p:spPr>
          <a:xfrm rot="5400000">
            <a:off x="4224115" y="3587705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SHOP</a:t>
            </a:r>
          </a:p>
          <a:p>
            <a:r>
              <a:rPr lang="en-US" sz="500" b="1" dirty="0" smtClean="0"/>
              <a:t>EXHAUST FAN OFF</a:t>
            </a:r>
            <a:endParaRPr lang="en-US" sz="500" b="1" dirty="0"/>
          </a:p>
        </p:txBody>
      </p:sp>
      <p:cxnSp>
        <p:nvCxnSpPr>
          <p:cNvPr id="264" name="Straight Connector 263"/>
          <p:cNvCxnSpPr/>
          <p:nvPr/>
        </p:nvCxnSpPr>
        <p:spPr>
          <a:xfrm flipV="1">
            <a:off x="3814886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 flipV="1">
            <a:off x="3535932" y="317673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0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1580472" y="1654630"/>
            <a:ext cx="686740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 rot="5400000">
            <a:off x="1600622" y="2404027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 rot="5400000">
            <a:off x="3113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 rot="5400000">
            <a:off x="4637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 rot="5400000">
            <a:off x="6093353" y="2404027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 rot="5400000">
            <a:off x="1600622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 rot="5400000">
            <a:off x="312206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 rot="5400000">
            <a:off x="4637316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 rot="5400000">
            <a:off x="610411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9" name="Straight Connector 178"/>
          <p:cNvCxnSpPr/>
          <p:nvPr/>
        </p:nvCxnSpPr>
        <p:spPr>
          <a:xfrm>
            <a:off x="1621973" y="5486400"/>
            <a:ext cx="68144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7652657" y="2405744"/>
            <a:ext cx="783774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652657" y="3171552"/>
            <a:ext cx="7837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675112" y="3886200"/>
            <a:ext cx="76131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668125" y="4653658"/>
            <a:ext cx="7683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7665587" y="388620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7652657" y="2404027"/>
            <a:ext cx="1" cy="7675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8436431" y="165463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8436430" y="3171552"/>
            <a:ext cx="1" cy="7146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8436431" y="4648202"/>
            <a:ext cx="0" cy="838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Rectangle 233"/>
          <p:cNvSpPr/>
          <p:nvPr/>
        </p:nvSpPr>
        <p:spPr>
          <a:xfrm>
            <a:off x="1" y="304800"/>
            <a:ext cx="533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1" name="Straight Connector 240"/>
          <p:cNvCxnSpPr/>
          <p:nvPr/>
        </p:nvCxnSpPr>
        <p:spPr>
          <a:xfrm flipV="1">
            <a:off x="1580472" y="1219200"/>
            <a:ext cx="0" cy="435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1621973" y="5486400"/>
            <a:ext cx="0" cy="359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V="1">
            <a:off x="849413" y="1219200"/>
            <a:ext cx="0" cy="4626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130" idx="1"/>
          </p:cNvCxnSpPr>
          <p:nvPr/>
        </p:nvCxnSpPr>
        <p:spPr>
          <a:xfrm>
            <a:off x="1981622" y="1680838"/>
            <a:ext cx="0" cy="72318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81622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0" idx="3"/>
          </p:cNvCxnSpPr>
          <p:nvPr/>
        </p:nvCxnSpPr>
        <p:spPr>
          <a:xfrm>
            <a:off x="1981622" y="4691746"/>
            <a:ext cx="0" cy="79465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5400000">
            <a:off x="8132917" y="3283182"/>
            <a:ext cx="175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2014 SOUTHEAST REGION</a:t>
            </a:r>
            <a:endParaRPr lang="en-US" sz="800" b="1" dirty="0"/>
          </a:p>
        </p:txBody>
      </p:sp>
      <p:sp>
        <p:nvSpPr>
          <p:cNvPr id="43" name="TextBox 42"/>
          <p:cNvSpPr txBox="1"/>
          <p:nvPr/>
        </p:nvSpPr>
        <p:spPr>
          <a:xfrm rot="5400000">
            <a:off x="-283492" y="3445131"/>
            <a:ext cx="1100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VENTILATION  MAP B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 rot="5400000">
            <a:off x="1248307" y="2614645"/>
            <a:ext cx="446311" cy="2462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00" b="1" dirty="0" smtClean="0"/>
              <a:t>   FRESH AIR BASE</a:t>
            </a:r>
            <a:endParaRPr lang="en-US" sz="300" b="1" dirty="0"/>
          </a:p>
        </p:txBody>
      </p:sp>
      <p:sp>
        <p:nvSpPr>
          <p:cNvPr id="52" name="Oval 51"/>
          <p:cNvSpPr/>
          <p:nvPr/>
        </p:nvSpPr>
        <p:spPr>
          <a:xfrm flipH="1">
            <a:off x="1436572" y="400414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1317064" y="4029761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484208" y="418690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547186" y="420655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436008" y="418690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501068" y="437829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5400000">
            <a:off x="1784866" y="3607751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1503705" y="4121916"/>
            <a:ext cx="6858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20 POST</a:t>
            </a:r>
            <a:endParaRPr lang="en-US" sz="500" b="1" dirty="0"/>
          </a:p>
        </p:txBody>
      </p:sp>
      <p:sp>
        <p:nvSpPr>
          <p:cNvPr id="61" name="TextBox 60"/>
          <p:cNvSpPr txBox="1"/>
          <p:nvPr/>
        </p:nvSpPr>
        <p:spPr>
          <a:xfrm rot="5400000">
            <a:off x="2137475" y="4552335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2036629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5400000">
            <a:off x="1908942" y="4438441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2339501" y="3164354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367448" y="3153687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5400000">
            <a:off x="1966653" y="3460225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2359574" y="3959008"/>
            <a:ext cx="76825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>
            <a:off x="2730502" y="3535173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433050" y="3919535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sp>
        <p:nvSpPr>
          <p:cNvPr id="74" name="TextBox 73"/>
          <p:cNvSpPr txBox="1"/>
          <p:nvPr/>
        </p:nvSpPr>
        <p:spPr>
          <a:xfrm rot="10800000">
            <a:off x="2423319" y="296091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2375143" y="3153687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2375143" y="3124887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 rot="16200000">
            <a:off x="3599594" y="1892786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80" name="Straight Connector 79"/>
          <p:cNvCxnSpPr/>
          <p:nvPr/>
        </p:nvCxnSpPr>
        <p:spPr>
          <a:xfrm rot="5400000" flipH="1">
            <a:off x="3488368" y="2047962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>
            <a:off x="3511384" y="2041812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124709" y="1648184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155659" y="1645274"/>
            <a:ext cx="0" cy="76844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 rot="5400000">
            <a:off x="2747169" y="193552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sp>
        <p:nvSpPr>
          <p:cNvPr id="88" name="TextBox 87"/>
          <p:cNvSpPr txBox="1"/>
          <p:nvPr/>
        </p:nvSpPr>
        <p:spPr>
          <a:xfrm rot="16200000">
            <a:off x="2867446" y="339289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89" name="Straight Connector 88"/>
          <p:cNvCxnSpPr/>
          <p:nvPr/>
        </p:nvCxnSpPr>
        <p:spPr>
          <a:xfrm rot="5400000" flipH="1">
            <a:off x="2756220" y="3548075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143169" y="3177992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3505200" y="317492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5400000">
            <a:off x="3342199" y="339933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sp>
        <p:nvSpPr>
          <p:cNvPr id="97" name="TextBox 96"/>
          <p:cNvSpPr txBox="1"/>
          <p:nvPr/>
        </p:nvSpPr>
        <p:spPr>
          <a:xfrm rot="5400000">
            <a:off x="3179211" y="410286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OPEN</a:t>
            </a:r>
            <a:endParaRPr lang="en-US" sz="500" b="1" dirty="0"/>
          </a:p>
        </p:txBody>
      </p:sp>
      <p:sp>
        <p:nvSpPr>
          <p:cNvPr id="98" name="TextBox 97"/>
          <p:cNvSpPr txBox="1"/>
          <p:nvPr/>
        </p:nvSpPr>
        <p:spPr>
          <a:xfrm rot="5400000">
            <a:off x="3457542" y="4102267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OPEN</a:t>
            </a:r>
            <a:endParaRPr lang="en-US" sz="500" b="1" dirty="0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3781393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rot="5400000">
            <a:off x="3623477" y="340171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4953000" y="3178189"/>
            <a:ext cx="0" cy="4509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32" idx="0"/>
            <a:endCxn id="134" idx="2"/>
          </p:cNvCxnSpPr>
          <p:nvPr/>
        </p:nvCxnSpPr>
        <p:spPr>
          <a:xfrm>
            <a:off x="3875316" y="2786744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3866032" y="2732519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3875316" y="43434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3866032" y="4289175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5007029" y="3182317"/>
            <a:ext cx="0" cy="4468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10307492">
            <a:off x="4692246" y="3646676"/>
            <a:ext cx="194177" cy="88259"/>
          </a:xfrm>
          <a:custGeom>
            <a:avLst/>
            <a:gdLst>
              <a:gd name="connsiteX0" fmla="*/ 77856 w 194177"/>
              <a:gd name="connsiteY0" fmla="*/ 40582 h 88259"/>
              <a:gd name="connsiteX1" fmla="*/ 149293 w 194177"/>
              <a:gd name="connsiteY1" fmla="*/ 88207 h 88259"/>
              <a:gd name="connsiteX2" fmla="*/ 187393 w 194177"/>
              <a:gd name="connsiteY2" fmla="*/ 31057 h 88259"/>
              <a:gd name="connsiteX3" fmla="*/ 8800 w 194177"/>
              <a:gd name="connsiteY3" fmla="*/ 66775 h 88259"/>
              <a:gd name="connsiteX4" fmla="*/ 34993 w 194177"/>
              <a:gd name="connsiteY4" fmla="*/ 100 h 88259"/>
              <a:gd name="connsiteX5" fmla="*/ 77856 w 194177"/>
              <a:gd name="connsiteY5" fmla="*/ 40582 h 8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177" h="88259">
                <a:moveTo>
                  <a:pt x="77856" y="40582"/>
                </a:moveTo>
                <a:cubicBezTo>
                  <a:pt x="96906" y="55267"/>
                  <a:pt x="131037" y="89795"/>
                  <a:pt x="149293" y="88207"/>
                </a:cubicBezTo>
                <a:cubicBezTo>
                  <a:pt x="167549" y="86620"/>
                  <a:pt x="210809" y="34629"/>
                  <a:pt x="187393" y="31057"/>
                </a:cubicBezTo>
                <a:cubicBezTo>
                  <a:pt x="163978" y="27485"/>
                  <a:pt x="34200" y="71935"/>
                  <a:pt x="8800" y="66775"/>
                </a:cubicBezTo>
                <a:cubicBezTo>
                  <a:pt x="-16600" y="61616"/>
                  <a:pt x="19515" y="2084"/>
                  <a:pt x="34993" y="100"/>
                </a:cubicBezTo>
                <a:cubicBezTo>
                  <a:pt x="50471" y="-1884"/>
                  <a:pt x="58806" y="25897"/>
                  <a:pt x="77856" y="4058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 rot="49028">
            <a:off x="4666489" y="3584842"/>
            <a:ext cx="245096" cy="205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>
            <a:endCxn id="144" idx="0"/>
          </p:cNvCxnSpPr>
          <p:nvPr/>
        </p:nvCxnSpPr>
        <p:spPr>
          <a:xfrm flipV="1">
            <a:off x="4921665" y="3749286"/>
            <a:ext cx="477651" cy="9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endCxn id="246" idx="0"/>
          </p:cNvCxnSpPr>
          <p:nvPr/>
        </p:nvCxnSpPr>
        <p:spPr>
          <a:xfrm>
            <a:off x="4911573" y="3630474"/>
            <a:ext cx="5272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4965585" y="3752487"/>
            <a:ext cx="0" cy="1701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5007029" y="3750201"/>
            <a:ext cx="0" cy="1662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Arc 245"/>
          <p:cNvSpPr/>
          <p:nvPr/>
        </p:nvSpPr>
        <p:spPr>
          <a:xfrm>
            <a:off x="5257800" y="3630474"/>
            <a:ext cx="361950" cy="371514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Arc 143"/>
          <p:cNvSpPr/>
          <p:nvPr/>
        </p:nvSpPr>
        <p:spPr>
          <a:xfrm>
            <a:off x="5313591" y="3749286"/>
            <a:ext cx="171450" cy="162823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Connector 148"/>
          <p:cNvCxnSpPr>
            <a:stCxn id="144" idx="2"/>
          </p:cNvCxnSpPr>
          <p:nvPr/>
        </p:nvCxnSpPr>
        <p:spPr>
          <a:xfrm flipH="1">
            <a:off x="5480474" y="3830698"/>
            <a:ext cx="4567" cy="14744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619750" y="3816231"/>
            <a:ext cx="0" cy="14889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 rot="5400000">
            <a:off x="5435283" y="521048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63" name="TextBox 262"/>
          <p:cNvSpPr txBox="1"/>
          <p:nvPr/>
        </p:nvSpPr>
        <p:spPr>
          <a:xfrm rot="5400000">
            <a:off x="5278146" y="5533580"/>
            <a:ext cx="5334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</a:t>
            </a:r>
          </a:p>
          <a:p>
            <a:r>
              <a:rPr lang="en-US" sz="500" b="1" dirty="0" smtClean="0"/>
              <a:t>VENT SHAFT</a:t>
            </a:r>
          </a:p>
          <a:p>
            <a:r>
              <a:rPr lang="en-US" sz="500" b="1" dirty="0" smtClean="0"/>
              <a:t>TO SURFACE</a:t>
            </a:r>
            <a:endParaRPr lang="en-US" sz="500" b="1" dirty="0"/>
          </a:p>
        </p:txBody>
      </p:sp>
      <p:sp>
        <p:nvSpPr>
          <p:cNvPr id="164" name="TextBox 163"/>
          <p:cNvSpPr txBox="1"/>
          <p:nvPr/>
        </p:nvSpPr>
        <p:spPr>
          <a:xfrm>
            <a:off x="4840251" y="3595207"/>
            <a:ext cx="77949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  VENTTUBING</a:t>
            </a:r>
            <a:endParaRPr lang="en-US" sz="500" b="1" dirty="0"/>
          </a:p>
        </p:txBody>
      </p:sp>
      <p:sp>
        <p:nvSpPr>
          <p:cNvPr id="209" name="TextBox 208"/>
          <p:cNvSpPr txBox="1"/>
          <p:nvPr/>
        </p:nvSpPr>
        <p:spPr>
          <a:xfrm rot="5400000">
            <a:off x="8244707" y="488666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3" name="TextBox 272"/>
          <p:cNvSpPr txBox="1"/>
          <p:nvPr/>
        </p:nvSpPr>
        <p:spPr>
          <a:xfrm rot="5400000">
            <a:off x="8244707" y="333487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5" name="TextBox 274"/>
          <p:cNvSpPr txBox="1"/>
          <p:nvPr/>
        </p:nvSpPr>
        <p:spPr>
          <a:xfrm rot="5400000">
            <a:off x="8237695" y="182032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6" name="Freeform 275"/>
          <p:cNvSpPr/>
          <p:nvPr/>
        </p:nvSpPr>
        <p:spPr>
          <a:xfrm>
            <a:off x="6537644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Freeform 276"/>
          <p:cNvSpPr/>
          <p:nvPr/>
        </p:nvSpPr>
        <p:spPr>
          <a:xfrm>
            <a:off x="6750555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Freeform 278"/>
          <p:cNvSpPr/>
          <p:nvPr/>
        </p:nvSpPr>
        <p:spPr>
          <a:xfrm>
            <a:off x="6082751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Freeform 279"/>
          <p:cNvSpPr/>
          <p:nvPr/>
        </p:nvSpPr>
        <p:spPr>
          <a:xfrm>
            <a:off x="6324156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Freeform 282"/>
          <p:cNvSpPr/>
          <p:nvPr/>
        </p:nvSpPr>
        <p:spPr>
          <a:xfrm>
            <a:off x="7711889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Freeform 283"/>
          <p:cNvSpPr/>
          <p:nvPr/>
        </p:nvSpPr>
        <p:spPr>
          <a:xfrm>
            <a:off x="7924800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5" name="Freeform 294"/>
          <p:cNvSpPr/>
          <p:nvPr/>
        </p:nvSpPr>
        <p:spPr>
          <a:xfrm>
            <a:off x="5036057" y="34166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Freeform 295"/>
          <p:cNvSpPr/>
          <p:nvPr/>
        </p:nvSpPr>
        <p:spPr>
          <a:xfrm>
            <a:off x="5277462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Freeform 296"/>
          <p:cNvSpPr/>
          <p:nvPr/>
        </p:nvSpPr>
        <p:spPr>
          <a:xfrm>
            <a:off x="7019150" y="197071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Freeform 297"/>
          <p:cNvSpPr/>
          <p:nvPr/>
        </p:nvSpPr>
        <p:spPr>
          <a:xfrm>
            <a:off x="7246856" y="197071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9" name="Straight Connector 298"/>
          <p:cNvCxnSpPr/>
          <p:nvPr/>
        </p:nvCxnSpPr>
        <p:spPr>
          <a:xfrm>
            <a:off x="8105775" y="4660107"/>
            <a:ext cx="0" cy="8262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 rot="5400000">
            <a:off x="7942774" y="4925696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301" name="TextBox 300"/>
          <p:cNvSpPr txBox="1"/>
          <p:nvPr/>
        </p:nvSpPr>
        <p:spPr>
          <a:xfrm rot="5400000">
            <a:off x="7560626" y="4435068"/>
            <a:ext cx="576472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CLEAR AIR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7822403" y="4931192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Oval 302"/>
          <p:cNvSpPr/>
          <p:nvPr/>
        </p:nvSpPr>
        <p:spPr>
          <a:xfrm>
            <a:off x="7844002" y="4960213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4" name="Straight Arrow Connector 303"/>
          <p:cNvCxnSpPr/>
          <p:nvPr/>
        </p:nvCxnSpPr>
        <p:spPr>
          <a:xfrm>
            <a:off x="7881498" y="4598439"/>
            <a:ext cx="0" cy="27040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741140" y="3221012"/>
            <a:ext cx="488460" cy="169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TextBox 304"/>
          <p:cNvSpPr txBox="1"/>
          <p:nvPr/>
        </p:nvSpPr>
        <p:spPr>
          <a:xfrm rot="5400000">
            <a:off x="7642285" y="2830013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POWDER TRUCK</a:t>
            </a:r>
            <a:endParaRPr lang="en-US" sz="500" b="1" dirty="0"/>
          </a:p>
        </p:txBody>
      </p:sp>
      <p:sp>
        <p:nvSpPr>
          <p:cNvPr id="306" name="TextBox 305"/>
          <p:cNvSpPr txBox="1"/>
          <p:nvPr/>
        </p:nvSpPr>
        <p:spPr>
          <a:xfrm rot="5400000">
            <a:off x="8178164" y="3505344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LOADED FACE</a:t>
            </a:r>
            <a:endParaRPr lang="en-US" sz="500" b="1" dirty="0"/>
          </a:p>
        </p:txBody>
      </p:sp>
      <p:sp>
        <p:nvSpPr>
          <p:cNvPr id="307" name="TextBox 306"/>
          <p:cNvSpPr txBox="1"/>
          <p:nvPr/>
        </p:nvSpPr>
        <p:spPr>
          <a:xfrm rot="5400000">
            <a:off x="8291779" y="1974863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8" name="TextBox 307"/>
          <p:cNvSpPr txBox="1"/>
          <p:nvPr/>
        </p:nvSpPr>
        <p:spPr>
          <a:xfrm rot="5400000">
            <a:off x="8315454" y="5025350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9" name="Oval 308"/>
          <p:cNvSpPr/>
          <p:nvPr/>
        </p:nvSpPr>
        <p:spPr>
          <a:xfrm>
            <a:off x="8199121" y="5111041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0" name="Straight Connector 309"/>
          <p:cNvCxnSpPr>
            <a:stCxn id="309" idx="4"/>
          </p:cNvCxnSpPr>
          <p:nvPr/>
        </p:nvCxnSpPr>
        <p:spPr>
          <a:xfrm>
            <a:off x="8229601" y="5187241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8229600" y="5317834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8166045" y="5234593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 flipH="1">
            <a:off x="8189730" y="5317834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 rot="5400000">
            <a:off x="7572924" y="2178849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LHD</a:t>
            </a:r>
          </a:p>
          <a:p>
            <a:r>
              <a:rPr lang="en-US" sz="500" b="1" dirty="0" smtClean="0"/>
              <a:t>OBSTICLE</a:t>
            </a:r>
          </a:p>
          <a:p>
            <a:r>
              <a:rPr lang="en-US" sz="500" b="1" dirty="0" smtClean="0"/>
              <a:t>FIRE</a:t>
            </a:r>
            <a:endParaRPr lang="en-US" sz="500" b="1" dirty="0"/>
          </a:p>
        </p:txBody>
      </p:sp>
      <p:sp>
        <p:nvSpPr>
          <p:cNvPr id="76" name="Isosceles Triangle 75"/>
          <p:cNvSpPr/>
          <p:nvPr/>
        </p:nvSpPr>
        <p:spPr>
          <a:xfrm rot="5400000">
            <a:off x="7856800" y="1943592"/>
            <a:ext cx="84638" cy="10553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0" name="Straight Connector 319"/>
          <p:cNvCxnSpPr/>
          <p:nvPr/>
        </p:nvCxnSpPr>
        <p:spPr>
          <a:xfrm>
            <a:off x="7341414" y="1868312"/>
            <a:ext cx="4309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7772400" y="1656357"/>
            <a:ext cx="0" cy="222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 flipV="1">
            <a:off x="7735192" y="1648184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 flipV="1">
            <a:off x="7333979" y="1844123"/>
            <a:ext cx="401213" cy="1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" name="TextBox 325"/>
          <p:cNvSpPr txBox="1"/>
          <p:nvPr/>
        </p:nvSpPr>
        <p:spPr>
          <a:xfrm rot="5400000">
            <a:off x="7452904" y="2529234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16.5%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2000 ppm </a:t>
            </a:r>
          </a:p>
        </p:txBody>
      </p:sp>
      <p:sp>
        <p:nvSpPr>
          <p:cNvPr id="327" name="Rectangle 326"/>
          <p:cNvSpPr/>
          <p:nvPr/>
        </p:nvSpPr>
        <p:spPr>
          <a:xfrm>
            <a:off x="7207233" y="2051089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8" name="Oval 327"/>
          <p:cNvSpPr/>
          <p:nvPr/>
        </p:nvSpPr>
        <p:spPr>
          <a:xfrm>
            <a:off x="7228832" y="2080110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9" name="Straight Arrow Connector 328"/>
          <p:cNvCxnSpPr/>
          <p:nvPr/>
        </p:nvCxnSpPr>
        <p:spPr>
          <a:xfrm flipH="1" flipV="1">
            <a:off x="7324004" y="2178386"/>
            <a:ext cx="341583" cy="2600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>
            <a:off x="7333979" y="1664905"/>
            <a:ext cx="0" cy="2136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flipV="1">
            <a:off x="7357435" y="1652138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 rot="5400000">
            <a:off x="2814726" y="250928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33" name="Straight Connector 332"/>
          <p:cNvCxnSpPr/>
          <p:nvPr/>
        </p:nvCxnSpPr>
        <p:spPr>
          <a:xfrm>
            <a:off x="2991690" y="266986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H="1">
            <a:off x="3054668" y="268951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943490" y="26698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008550" y="286126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962871" y="270182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H="1">
            <a:off x="3025849" y="272147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2914671" y="27018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2979731" y="289321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4" name="Oval 343"/>
          <p:cNvSpPr/>
          <p:nvPr/>
        </p:nvSpPr>
        <p:spPr>
          <a:xfrm flipH="1">
            <a:off x="2925885" y="2324826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Oval 348"/>
          <p:cNvSpPr/>
          <p:nvPr/>
        </p:nvSpPr>
        <p:spPr>
          <a:xfrm flipH="1">
            <a:off x="2942248" y="2492513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TextBox 349"/>
          <p:cNvSpPr txBox="1"/>
          <p:nvPr/>
        </p:nvSpPr>
        <p:spPr>
          <a:xfrm rot="5400000">
            <a:off x="2854993" y="229714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51" name="TextBox 350"/>
          <p:cNvSpPr txBox="1"/>
          <p:nvPr/>
        </p:nvSpPr>
        <p:spPr>
          <a:xfrm rot="5400000">
            <a:off x="2452664" y="1513407"/>
            <a:ext cx="576472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CLEAR AIR</a:t>
            </a:r>
          </a:p>
        </p:txBody>
      </p:sp>
      <p:sp>
        <p:nvSpPr>
          <p:cNvPr id="352" name="Rectangle 351"/>
          <p:cNvSpPr/>
          <p:nvPr/>
        </p:nvSpPr>
        <p:spPr>
          <a:xfrm>
            <a:off x="2690790" y="2067063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3" name="Oval 352"/>
          <p:cNvSpPr/>
          <p:nvPr/>
        </p:nvSpPr>
        <p:spPr>
          <a:xfrm>
            <a:off x="2712389" y="2096084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4" name="Straight Arrow Connector 353"/>
          <p:cNvCxnSpPr/>
          <p:nvPr/>
        </p:nvCxnSpPr>
        <p:spPr>
          <a:xfrm>
            <a:off x="2730502" y="1645274"/>
            <a:ext cx="13069" cy="3965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xtBox 354"/>
          <p:cNvSpPr txBox="1"/>
          <p:nvPr/>
        </p:nvSpPr>
        <p:spPr>
          <a:xfrm rot="5400000">
            <a:off x="2956418" y="4312412"/>
            <a:ext cx="18076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X</a:t>
            </a:r>
            <a:endParaRPr lang="en-US" sz="500" b="1" dirty="0"/>
          </a:p>
        </p:txBody>
      </p:sp>
      <p:sp>
        <p:nvSpPr>
          <p:cNvPr id="356" name="TextBox 355"/>
          <p:cNvSpPr txBox="1"/>
          <p:nvPr/>
        </p:nvSpPr>
        <p:spPr>
          <a:xfrm rot="5400000">
            <a:off x="2874103" y="4373042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GAS TEST STATION</a:t>
            </a:r>
            <a:endParaRPr lang="en-US" sz="500" b="1" dirty="0"/>
          </a:p>
        </p:txBody>
      </p:sp>
      <p:sp>
        <p:nvSpPr>
          <p:cNvPr id="357" name="TextBox 356"/>
          <p:cNvSpPr txBox="1"/>
          <p:nvPr/>
        </p:nvSpPr>
        <p:spPr>
          <a:xfrm rot="5400000">
            <a:off x="2511993" y="5639754"/>
            <a:ext cx="576472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CLEAR</a:t>
            </a:r>
          </a:p>
        </p:txBody>
      </p:sp>
      <p:sp>
        <p:nvSpPr>
          <p:cNvPr id="358" name="Rectangle 357"/>
          <p:cNvSpPr/>
          <p:nvPr/>
        </p:nvSpPr>
        <p:spPr>
          <a:xfrm>
            <a:off x="2706928" y="4996591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9" name="Oval 358"/>
          <p:cNvSpPr/>
          <p:nvPr/>
        </p:nvSpPr>
        <p:spPr>
          <a:xfrm>
            <a:off x="2728527" y="5025612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0" name="Straight Arrow Connector 359"/>
          <p:cNvCxnSpPr/>
          <p:nvPr/>
        </p:nvCxnSpPr>
        <p:spPr>
          <a:xfrm flipH="1" flipV="1">
            <a:off x="2774556" y="5123888"/>
            <a:ext cx="12989" cy="36251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TextBox 360"/>
          <p:cNvSpPr txBox="1"/>
          <p:nvPr/>
        </p:nvSpPr>
        <p:spPr>
          <a:xfrm rot="5400000">
            <a:off x="3897586" y="272823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62" name="TextBox 361"/>
          <p:cNvSpPr txBox="1"/>
          <p:nvPr/>
        </p:nvSpPr>
        <p:spPr>
          <a:xfrm rot="5400000">
            <a:off x="3502502" y="2884569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363" name="Straight Connector 362"/>
          <p:cNvCxnSpPr/>
          <p:nvPr/>
        </p:nvCxnSpPr>
        <p:spPr>
          <a:xfrm>
            <a:off x="3652011" y="471877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flipH="1">
            <a:off x="3714989" y="473842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3603811" y="471877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3668871" y="49101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3623192" y="475073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 flipH="1">
            <a:off x="3686170" y="477038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3574992" y="475073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3640052" y="49421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2" name="TextBox 371"/>
          <p:cNvSpPr txBox="1"/>
          <p:nvPr/>
        </p:nvSpPr>
        <p:spPr>
          <a:xfrm rot="5400000">
            <a:off x="3265829" y="4716205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3" name="TextBox 372"/>
          <p:cNvSpPr txBox="1"/>
          <p:nvPr/>
        </p:nvSpPr>
        <p:spPr>
          <a:xfrm rot="5400000">
            <a:off x="3081277" y="4713698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4" name="Oval 373"/>
          <p:cNvSpPr/>
          <p:nvPr/>
        </p:nvSpPr>
        <p:spPr>
          <a:xfrm flipH="1">
            <a:off x="3210605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5" name="Oval 374"/>
          <p:cNvSpPr/>
          <p:nvPr/>
        </p:nvSpPr>
        <p:spPr>
          <a:xfrm flipH="1">
            <a:off x="3395157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6" name="Oval 375"/>
          <p:cNvSpPr/>
          <p:nvPr/>
        </p:nvSpPr>
        <p:spPr>
          <a:xfrm>
            <a:off x="4434800" y="2836696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7" name="Straight Connector 376"/>
          <p:cNvCxnSpPr>
            <a:stCxn id="376" idx="4"/>
          </p:cNvCxnSpPr>
          <p:nvPr/>
        </p:nvCxnSpPr>
        <p:spPr>
          <a:xfrm>
            <a:off x="4465280" y="2912896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>
            <a:off x="4465279" y="3043489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>
            <a:off x="4401724" y="2960248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/>
          <p:nvPr/>
        </p:nvCxnSpPr>
        <p:spPr>
          <a:xfrm flipH="1">
            <a:off x="4425409" y="3043489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1" name="TextBox 380"/>
          <p:cNvSpPr txBox="1"/>
          <p:nvPr/>
        </p:nvSpPr>
        <p:spPr>
          <a:xfrm rot="5400000">
            <a:off x="4524707" y="306904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10 POST</a:t>
            </a:r>
            <a:endParaRPr lang="en-US" sz="500" b="1" dirty="0"/>
          </a:p>
        </p:txBody>
      </p:sp>
      <p:sp>
        <p:nvSpPr>
          <p:cNvPr id="382" name="TextBox 381"/>
          <p:cNvSpPr txBox="1"/>
          <p:nvPr/>
        </p:nvSpPr>
        <p:spPr>
          <a:xfrm rot="5400000">
            <a:off x="4701191" y="3134883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383" name="TextBox 382"/>
          <p:cNvSpPr txBox="1"/>
          <p:nvPr/>
        </p:nvSpPr>
        <p:spPr>
          <a:xfrm rot="5400000">
            <a:off x="5333037" y="255697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84" name="Straight Connector 383"/>
          <p:cNvCxnSpPr/>
          <p:nvPr/>
        </p:nvCxnSpPr>
        <p:spPr>
          <a:xfrm>
            <a:off x="5510001" y="271755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 flipH="1">
            <a:off x="5572979" y="273720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>
            <a:off x="5461801" y="271755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5526861" y="290895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5481182" y="274951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 flipH="1">
            <a:off x="5544160" y="276916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5432982" y="274951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5498042" y="294090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2" name="TextBox 391"/>
          <p:cNvSpPr txBox="1"/>
          <p:nvPr/>
        </p:nvSpPr>
        <p:spPr>
          <a:xfrm rot="5400000">
            <a:off x="5373304" y="234483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93" name="Oval 392"/>
          <p:cNvSpPr/>
          <p:nvPr/>
        </p:nvSpPr>
        <p:spPr>
          <a:xfrm flipH="1">
            <a:off x="5461495" y="253942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4" name="Oval 393"/>
          <p:cNvSpPr/>
          <p:nvPr/>
        </p:nvSpPr>
        <p:spPr>
          <a:xfrm flipH="1">
            <a:off x="5439687" y="2375729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5" name="Freeform 394"/>
          <p:cNvSpPr/>
          <p:nvPr/>
        </p:nvSpPr>
        <p:spPr>
          <a:xfrm rot="5400000">
            <a:off x="5755252" y="365123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6" name="Freeform 395"/>
          <p:cNvSpPr/>
          <p:nvPr/>
        </p:nvSpPr>
        <p:spPr>
          <a:xfrm rot="5400000">
            <a:off x="5741634" y="388514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8" name="Freeform 427"/>
          <p:cNvSpPr/>
          <p:nvPr/>
        </p:nvSpPr>
        <p:spPr>
          <a:xfrm rot="5400000">
            <a:off x="4128158" y="240835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4" name="Freeform 433"/>
          <p:cNvSpPr/>
          <p:nvPr/>
        </p:nvSpPr>
        <p:spPr>
          <a:xfrm rot="5400000">
            <a:off x="2498675" y="339249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5" name="Freeform 434"/>
          <p:cNvSpPr/>
          <p:nvPr/>
        </p:nvSpPr>
        <p:spPr>
          <a:xfrm rot="5400000">
            <a:off x="2491982" y="362168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6" name="Freeform 435"/>
          <p:cNvSpPr/>
          <p:nvPr/>
        </p:nvSpPr>
        <p:spPr>
          <a:xfrm rot="5400000">
            <a:off x="2481221" y="384204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7" name="Freeform 436"/>
          <p:cNvSpPr/>
          <p:nvPr/>
        </p:nvSpPr>
        <p:spPr>
          <a:xfrm rot="5400000">
            <a:off x="2467843" y="409061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2" name="Freeform 441"/>
          <p:cNvSpPr/>
          <p:nvPr/>
        </p:nvSpPr>
        <p:spPr>
          <a:xfrm>
            <a:off x="3408686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3" name="Freeform 442"/>
          <p:cNvSpPr/>
          <p:nvPr/>
        </p:nvSpPr>
        <p:spPr>
          <a:xfrm>
            <a:off x="2740882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4" name="Freeform 443"/>
          <p:cNvSpPr/>
          <p:nvPr/>
        </p:nvSpPr>
        <p:spPr>
          <a:xfrm>
            <a:off x="2953793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5" name="Freeform 444"/>
          <p:cNvSpPr/>
          <p:nvPr/>
        </p:nvSpPr>
        <p:spPr>
          <a:xfrm>
            <a:off x="3195198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6" name="Freeform 445"/>
          <p:cNvSpPr/>
          <p:nvPr/>
        </p:nvSpPr>
        <p:spPr>
          <a:xfrm>
            <a:off x="2051433" y="34433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7" name="Freeform 446"/>
          <p:cNvSpPr/>
          <p:nvPr/>
        </p:nvSpPr>
        <p:spPr>
          <a:xfrm>
            <a:off x="2264344" y="34518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8" name="Freeform 447"/>
          <p:cNvSpPr/>
          <p:nvPr/>
        </p:nvSpPr>
        <p:spPr>
          <a:xfrm>
            <a:off x="2505749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9" name="TextBox 448"/>
          <p:cNvSpPr txBox="1"/>
          <p:nvPr/>
        </p:nvSpPr>
        <p:spPr>
          <a:xfrm rot="5400000">
            <a:off x="6826926" y="4161988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450" name="TextBox 449"/>
          <p:cNvSpPr txBox="1"/>
          <p:nvPr/>
        </p:nvSpPr>
        <p:spPr>
          <a:xfrm rot="5400000">
            <a:off x="6479406" y="424120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LUNCH BOX</a:t>
            </a:r>
            <a:endParaRPr lang="en-US" sz="500" b="1" dirty="0"/>
          </a:p>
        </p:txBody>
      </p:sp>
      <p:sp>
        <p:nvSpPr>
          <p:cNvPr id="321" name="Oval 320"/>
          <p:cNvSpPr/>
          <p:nvPr/>
        </p:nvSpPr>
        <p:spPr>
          <a:xfrm>
            <a:off x="2562242" y="4028980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2860353" y="4027105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val 336"/>
          <p:cNvSpPr/>
          <p:nvPr/>
        </p:nvSpPr>
        <p:spPr>
          <a:xfrm>
            <a:off x="2860444" y="3668850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566007" y="3666206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5562" y="3309855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864986" y="3317455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2596222" y="2962311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2877736" y="2979775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3186638" y="3675794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3191180" y="3324399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2225316" y="3661250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2229858" y="3309855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1" name="Straight Connector 440"/>
          <p:cNvCxnSpPr/>
          <p:nvPr/>
        </p:nvCxnSpPr>
        <p:spPr>
          <a:xfrm>
            <a:off x="5485041" y="4316646"/>
            <a:ext cx="12908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Straight Connector 454"/>
          <p:cNvCxnSpPr/>
          <p:nvPr/>
        </p:nvCxnSpPr>
        <p:spPr>
          <a:xfrm>
            <a:off x="6869906" y="4699501"/>
            <a:ext cx="952497" cy="4877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Straight Arrow Connector 455"/>
          <p:cNvCxnSpPr/>
          <p:nvPr/>
        </p:nvCxnSpPr>
        <p:spPr>
          <a:xfrm flipH="1" flipV="1">
            <a:off x="3287036" y="5096404"/>
            <a:ext cx="487178" cy="85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7" name="Straight Arrow Connector 456"/>
          <p:cNvCxnSpPr/>
          <p:nvPr/>
        </p:nvCxnSpPr>
        <p:spPr>
          <a:xfrm flipH="1" flipV="1">
            <a:off x="4123198" y="5089591"/>
            <a:ext cx="494434" cy="221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8" name="Straight Arrow Connector 457"/>
          <p:cNvCxnSpPr/>
          <p:nvPr/>
        </p:nvCxnSpPr>
        <p:spPr>
          <a:xfrm flipH="1" flipV="1">
            <a:off x="6629236" y="5187241"/>
            <a:ext cx="389914" cy="229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9" name="Straight Arrow Connector 458"/>
          <p:cNvCxnSpPr/>
          <p:nvPr/>
        </p:nvCxnSpPr>
        <p:spPr>
          <a:xfrm flipH="1" flipV="1">
            <a:off x="7357435" y="5253960"/>
            <a:ext cx="384115" cy="572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0" name="Straight Arrow Connector 459"/>
          <p:cNvCxnSpPr/>
          <p:nvPr/>
        </p:nvCxnSpPr>
        <p:spPr>
          <a:xfrm>
            <a:off x="7784545" y="4942673"/>
            <a:ext cx="190615" cy="2411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1" name="Straight Arrow Connector 460"/>
          <p:cNvCxnSpPr/>
          <p:nvPr/>
        </p:nvCxnSpPr>
        <p:spPr>
          <a:xfrm>
            <a:off x="7381100" y="4487434"/>
            <a:ext cx="175807" cy="2633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2" name="Straight Arrow Connector 461"/>
          <p:cNvCxnSpPr/>
          <p:nvPr/>
        </p:nvCxnSpPr>
        <p:spPr>
          <a:xfrm>
            <a:off x="7108448" y="3832265"/>
            <a:ext cx="183354" cy="29357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3" name="Straight Arrow Connector 462"/>
          <p:cNvCxnSpPr/>
          <p:nvPr/>
        </p:nvCxnSpPr>
        <p:spPr>
          <a:xfrm>
            <a:off x="6422435" y="3558541"/>
            <a:ext cx="413602" cy="443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/>
          <p:nvPr/>
        </p:nvCxnSpPr>
        <p:spPr>
          <a:xfrm>
            <a:off x="6600286" y="1667245"/>
            <a:ext cx="0" cy="72318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5" name="Freeform 464"/>
          <p:cNvSpPr/>
          <p:nvPr/>
        </p:nvSpPr>
        <p:spPr>
          <a:xfrm rot="5400000">
            <a:off x="7146310" y="227431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6" name="Freeform 465"/>
          <p:cNvSpPr/>
          <p:nvPr/>
        </p:nvSpPr>
        <p:spPr>
          <a:xfrm rot="5400000">
            <a:off x="7132692" y="250822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7" name="Freeform 466"/>
          <p:cNvSpPr/>
          <p:nvPr/>
        </p:nvSpPr>
        <p:spPr>
          <a:xfrm rot="5400000">
            <a:off x="7128599" y="275258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8" name="Straight Connector 467"/>
          <p:cNvCxnSpPr/>
          <p:nvPr/>
        </p:nvCxnSpPr>
        <p:spPr>
          <a:xfrm>
            <a:off x="6855353" y="2989096"/>
            <a:ext cx="797304" cy="59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9" name="TextBox 468"/>
          <p:cNvSpPr txBox="1"/>
          <p:nvPr/>
        </p:nvSpPr>
        <p:spPr>
          <a:xfrm rot="5400000">
            <a:off x="6449055" y="1634450"/>
            <a:ext cx="311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R</a:t>
            </a:r>
            <a:endParaRPr lang="en-US" sz="1050" b="1" dirty="0"/>
          </a:p>
        </p:txBody>
      </p:sp>
      <p:cxnSp>
        <p:nvCxnSpPr>
          <p:cNvPr id="470" name="Straight Arrow Connector 469"/>
          <p:cNvCxnSpPr/>
          <p:nvPr/>
        </p:nvCxnSpPr>
        <p:spPr>
          <a:xfrm>
            <a:off x="5858976" y="3200400"/>
            <a:ext cx="194193" cy="2693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1" name="Straight Arrow Connector 470"/>
          <p:cNvCxnSpPr/>
          <p:nvPr/>
        </p:nvCxnSpPr>
        <p:spPr>
          <a:xfrm>
            <a:off x="5783406" y="2308393"/>
            <a:ext cx="75570" cy="3811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2" name="Straight Arrow Connector 471"/>
          <p:cNvCxnSpPr/>
          <p:nvPr/>
        </p:nvCxnSpPr>
        <p:spPr>
          <a:xfrm flipV="1">
            <a:off x="4893013" y="2034395"/>
            <a:ext cx="409634" cy="45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3" name="Straight Arrow Connector 472"/>
          <p:cNvCxnSpPr/>
          <p:nvPr/>
        </p:nvCxnSpPr>
        <p:spPr>
          <a:xfrm>
            <a:off x="2860444" y="2016759"/>
            <a:ext cx="628202" cy="83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4" name="Straight Arrow Connector 473"/>
          <p:cNvCxnSpPr/>
          <p:nvPr/>
        </p:nvCxnSpPr>
        <p:spPr>
          <a:xfrm>
            <a:off x="4123198" y="2034329"/>
            <a:ext cx="457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5" name="Straight Arrow Connector 474"/>
          <p:cNvCxnSpPr/>
          <p:nvPr/>
        </p:nvCxnSpPr>
        <p:spPr>
          <a:xfrm>
            <a:off x="1645990" y="2019369"/>
            <a:ext cx="513106" cy="20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6" name="Oval 475"/>
          <p:cNvSpPr/>
          <p:nvPr/>
        </p:nvSpPr>
        <p:spPr>
          <a:xfrm>
            <a:off x="2991690" y="2030713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val 476"/>
          <p:cNvSpPr/>
          <p:nvPr/>
        </p:nvSpPr>
        <p:spPr>
          <a:xfrm>
            <a:off x="3307582" y="2024966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val 477"/>
          <p:cNvSpPr/>
          <p:nvPr/>
        </p:nvSpPr>
        <p:spPr>
          <a:xfrm>
            <a:off x="3648143" y="2024966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/>
          <p:cNvSpPr/>
          <p:nvPr/>
        </p:nvSpPr>
        <p:spPr>
          <a:xfrm>
            <a:off x="3965863" y="2015237"/>
            <a:ext cx="60430" cy="654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3" name="Straight Arrow Connector 482"/>
          <p:cNvCxnSpPr>
            <a:stCxn id="337" idx="4"/>
          </p:cNvCxnSpPr>
          <p:nvPr/>
        </p:nvCxnSpPr>
        <p:spPr>
          <a:xfrm flipV="1">
            <a:off x="2890659" y="3587132"/>
            <a:ext cx="413547" cy="1471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6" name="Straight Arrow Connector 485"/>
          <p:cNvCxnSpPr/>
          <p:nvPr/>
        </p:nvCxnSpPr>
        <p:spPr>
          <a:xfrm>
            <a:off x="4255915" y="3630474"/>
            <a:ext cx="413630" cy="720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8" name="Straight Arrow Connector 487"/>
          <p:cNvCxnSpPr/>
          <p:nvPr/>
        </p:nvCxnSpPr>
        <p:spPr>
          <a:xfrm>
            <a:off x="5559771" y="3886199"/>
            <a:ext cx="1" cy="3660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9" name="Straight Arrow Connector 488"/>
          <p:cNvCxnSpPr/>
          <p:nvPr/>
        </p:nvCxnSpPr>
        <p:spPr>
          <a:xfrm>
            <a:off x="5535999" y="4502810"/>
            <a:ext cx="1" cy="3660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0" name="Straight Arrow Connector 489"/>
          <p:cNvCxnSpPr/>
          <p:nvPr/>
        </p:nvCxnSpPr>
        <p:spPr>
          <a:xfrm>
            <a:off x="5029201" y="3682442"/>
            <a:ext cx="355470" cy="191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3" name="Straight Arrow Connector 492"/>
          <p:cNvCxnSpPr/>
          <p:nvPr/>
        </p:nvCxnSpPr>
        <p:spPr>
          <a:xfrm>
            <a:off x="5556786" y="5051037"/>
            <a:ext cx="804589" cy="6149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rot="5400000">
            <a:off x="8003347" y="1697760"/>
            <a:ext cx="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rot="5400000" flipH="1">
            <a:off x="7867951" y="1682520"/>
            <a:ext cx="3048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rot="5400000">
            <a:off x="7853012" y="1725895"/>
            <a:ext cx="60356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2" name="Oval 271"/>
          <p:cNvSpPr/>
          <p:nvPr/>
        </p:nvSpPr>
        <p:spPr>
          <a:xfrm rot="5400000">
            <a:off x="8069988" y="1721265"/>
            <a:ext cx="60959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4" name="TextBox 273"/>
          <p:cNvSpPr txBox="1"/>
          <p:nvPr/>
        </p:nvSpPr>
        <p:spPr>
          <a:xfrm rot="5400000">
            <a:off x="7994675" y="199611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8" name="TextBox 277"/>
          <p:cNvSpPr txBox="1"/>
          <p:nvPr/>
        </p:nvSpPr>
        <p:spPr>
          <a:xfrm rot="5400000">
            <a:off x="7905033" y="2169857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MUCK PILE IMPASSABLE</a:t>
            </a:r>
            <a:endParaRPr lang="en-US" sz="5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152918" y="1662084"/>
            <a:ext cx="10544" cy="73725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Rectangle 280"/>
          <p:cNvSpPr/>
          <p:nvPr/>
        </p:nvSpPr>
        <p:spPr>
          <a:xfrm>
            <a:off x="7632765" y="1917032"/>
            <a:ext cx="488460" cy="1692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803257" y="2855036"/>
            <a:ext cx="311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R</a:t>
            </a:r>
            <a:endParaRPr lang="en-US" sz="1050" b="1" dirty="0"/>
          </a:p>
        </p:txBody>
      </p:sp>
      <p:sp>
        <p:nvSpPr>
          <p:cNvPr id="288" name="Oval 287"/>
          <p:cNvSpPr/>
          <p:nvPr/>
        </p:nvSpPr>
        <p:spPr>
          <a:xfrm>
            <a:off x="1874360" y="1624447"/>
            <a:ext cx="219234" cy="78025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289" name="TextBox 288"/>
          <p:cNvSpPr txBox="1"/>
          <p:nvPr/>
        </p:nvSpPr>
        <p:spPr>
          <a:xfrm rot="5400000">
            <a:off x="1739665" y="2046072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REMOVE</a:t>
            </a:r>
            <a:endParaRPr lang="en-US" sz="1000" b="1" dirty="0"/>
          </a:p>
        </p:txBody>
      </p:sp>
      <p:cxnSp>
        <p:nvCxnSpPr>
          <p:cNvPr id="290" name="Straight Connector 289"/>
          <p:cNvCxnSpPr/>
          <p:nvPr/>
        </p:nvCxnSpPr>
        <p:spPr>
          <a:xfrm>
            <a:off x="2255531" y="2530155"/>
            <a:ext cx="9658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Arrow Connector 345"/>
          <p:cNvCxnSpPr/>
          <p:nvPr/>
        </p:nvCxnSpPr>
        <p:spPr>
          <a:xfrm flipH="1" flipV="1">
            <a:off x="5918516" y="5165322"/>
            <a:ext cx="394388" cy="114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7" name="Straight Arrow Connector 346"/>
          <p:cNvCxnSpPr/>
          <p:nvPr/>
        </p:nvCxnSpPr>
        <p:spPr>
          <a:xfrm flipH="1" flipV="1">
            <a:off x="4971007" y="5124766"/>
            <a:ext cx="394388" cy="114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8" name="Straight Arrow Connector 397"/>
          <p:cNvCxnSpPr/>
          <p:nvPr/>
        </p:nvCxnSpPr>
        <p:spPr>
          <a:xfrm flipH="1" flipV="1">
            <a:off x="2800229" y="4653659"/>
            <a:ext cx="238246" cy="3719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9" name="Straight Arrow Connector 398"/>
          <p:cNvCxnSpPr/>
          <p:nvPr/>
        </p:nvCxnSpPr>
        <p:spPr>
          <a:xfrm flipV="1">
            <a:off x="2764378" y="3979478"/>
            <a:ext cx="23168" cy="4175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3" name="Straight Arrow Connector 402"/>
          <p:cNvCxnSpPr/>
          <p:nvPr/>
        </p:nvCxnSpPr>
        <p:spPr>
          <a:xfrm>
            <a:off x="3665288" y="3584885"/>
            <a:ext cx="425027" cy="360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/>
          <p:nvPr/>
        </p:nvCxnSpPr>
        <p:spPr>
          <a:xfrm>
            <a:off x="5621846" y="4316646"/>
            <a:ext cx="691058" cy="91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5" name="Straight Connector 404"/>
          <p:cNvCxnSpPr/>
          <p:nvPr/>
        </p:nvCxnSpPr>
        <p:spPr>
          <a:xfrm>
            <a:off x="5257800" y="4306667"/>
            <a:ext cx="222674" cy="410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6" name="TextBox 405"/>
          <p:cNvSpPr txBox="1"/>
          <p:nvPr/>
        </p:nvSpPr>
        <p:spPr>
          <a:xfrm>
            <a:off x="2511538" y="2386038"/>
            <a:ext cx="42349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BUILD</a:t>
            </a:r>
            <a:endParaRPr lang="en-US" sz="1000" b="1" dirty="0"/>
          </a:p>
        </p:txBody>
      </p:sp>
      <p:sp>
        <p:nvSpPr>
          <p:cNvPr id="407" name="TextBox 406"/>
          <p:cNvSpPr txBox="1"/>
          <p:nvPr/>
        </p:nvSpPr>
        <p:spPr>
          <a:xfrm>
            <a:off x="5605017" y="4169540"/>
            <a:ext cx="42349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BUILD</a:t>
            </a:r>
            <a:endParaRPr lang="en-US" sz="1000" b="1" dirty="0"/>
          </a:p>
        </p:txBody>
      </p:sp>
      <p:sp>
        <p:nvSpPr>
          <p:cNvPr id="285" name="TextBox 284"/>
          <p:cNvSpPr txBox="1"/>
          <p:nvPr/>
        </p:nvSpPr>
        <p:spPr>
          <a:xfrm rot="5400000">
            <a:off x="4211881" y="3607285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SHOP</a:t>
            </a:r>
          </a:p>
          <a:p>
            <a:r>
              <a:rPr lang="en-US" sz="500" b="1" dirty="0" smtClean="0"/>
              <a:t>EXHAUST FAN OFF</a:t>
            </a:r>
            <a:endParaRPr lang="en-US" sz="500" b="1" dirty="0"/>
          </a:p>
        </p:txBody>
      </p:sp>
      <p:cxnSp>
        <p:nvCxnSpPr>
          <p:cNvPr id="264" name="Straight Connector 263"/>
          <p:cNvCxnSpPr/>
          <p:nvPr/>
        </p:nvCxnSpPr>
        <p:spPr>
          <a:xfrm flipV="1">
            <a:off x="3814886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 flipV="1">
            <a:off x="3535932" y="317673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77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1580472" y="1654630"/>
            <a:ext cx="686740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 rot="5400000">
            <a:off x="1594022" y="2406789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 rot="5400000">
            <a:off x="3113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 rot="5400000">
            <a:off x="4637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 rot="5400000">
            <a:off x="6096000" y="2391531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 rot="5400000">
            <a:off x="1600622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 rot="5400000">
            <a:off x="312206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 rot="5400000">
            <a:off x="4637316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 rot="5400000">
            <a:off x="610411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9" name="Straight Connector 178"/>
          <p:cNvCxnSpPr/>
          <p:nvPr/>
        </p:nvCxnSpPr>
        <p:spPr>
          <a:xfrm>
            <a:off x="1621973" y="5486400"/>
            <a:ext cx="68144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7652657" y="2405744"/>
            <a:ext cx="783774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652657" y="3171552"/>
            <a:ext cx="7837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675112" y="3886200"/>
            <a:ext cx="76131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668125" y="4653658"/>
            <a:ext cx="7683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7665587" y="388620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7652657" y="2404027"/>
            <a:ext cx="1" cy="7675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8436431" y="165463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8436430" y="3171552"/>
            <a:ext cx="1" cy="7146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8436431" y="4648202"/>
            <a:ext cx="0" cy="838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Rectangle 233"/>
          <p:cNvSpPr/>
          <p:nvPr/>
        </p:nvSpPr>
        <p:spPr>
          <a:xfrm>
            <a:off x="1" y="304800"/>
            <a:ext cx="533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1" name="Straight Connector 240"/>
          <p:cNvCxnSpPr/>
          <p:nvPr/>
        </p:nvCxnSpPr>
        <p:spPr>
          <a:xfrm flipV="1">
            <a:off x="1587702" y="1212754"/>
            <a:ext cx="0" cy="435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1621973" y="5486400"/>
            <a:ext cx="0" cy="359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V="1">
            <a:off x="849413" y="1219200"/>
            <a:ext cx="0" cy="4626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130" idx="1"/>
          </p:cNvCxnSpPr>
          <p:nvPr/>
        </p:nvCxnSpPr>
        <p:spPr>
          <a:xfrm>
            <a:off x="1975022" y="1650946"/>
            <a:ext cx="0" cy="75584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81622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0" idx="3"/>
          </p:cNvCxnSpPr>
          <p:nvPr/>
        </p:nvCxnSpPr>
        <p:spPr>
          <a:xfrm>
            <a:off x="1981622" y="4691746"/>
            <a:ext cx="0" cy="79465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5400000">
            <a:off x="8132917" y="3283182"/>
            <a:ext cx="175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2014 SOUTHEAST REGION</a:t>
            </a:r>
            <a:endParaRPr lang="en-US" sz="800" b="1" dirty="0"/>
          </a:p>
        </p:txBody>
      </p:sp>
      <p:sp>
        <p:nvSpPr>
          <p:cNvPr id="43" name="TextBox 42"/>
          <p:cNvSpPr txBox="1"/>
          <p:nvPr/>
        </p:nvSpPr>
        <p:spPr>
          <a:xfrm rot="5400000">
            <a:off x="-779165" y="3628839"/>
            <a:ext cx="2091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#1 JUDGE </a:t>
            </a:r>
            <a:r>
              <a:rPr lang="en-US" sz="1200" b="1" dirty="0" smtClean="0"/>
              <a:t>EXPLORATION MAP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 rot="5400000">
            <a:off x="1248307" y="2614645"/>
            <a:ext cx="446311" cy="2462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00" b="1" dirty="0" smtClean="0"/>
              <a:t>   FRESH AIR BASE</a:t>
            </a:r>
            <a:endParaRPr lang="en-US" sz="300" b="1" dirty="0"/>
          </a:p>
        </p:txBody>
      </p:sp>
      <p:sp>
        <p:nvSpPr>
          <p:cNvPr id="52" name="Oval 51"/>
          <p:cNvSpPr/>
          <p:nvPr/>
        </p:nvSpPr>
        <p:spPr>
          <a:xfrm flipH="1">
            <a:off x="1436572" y="400414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1317064" y="4029761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484208" y="418690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547186" y="420655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436008" y="418690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501068" y="437829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219200" y="1844123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215189" y="3327148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215189" y="4849586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5400000">
            <a:off x="1784866" y="3607751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1503705" y="4121916"/>
            <a:ext cx="6858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20 POST</a:t>
            </a:r>
            <a:endParaRPr lang="en-US" sz="500" b="1" dirty="0"/>
          </a:p>
        </p:txBody>
      </p:sp>
      <p:sp>
        <p:nvSpPr>
          <p:cNvPr id="61" name="TextBox 60"/>
          <p:cNvSpPr txBox="1"/>
          <p:nvPr/>
        </p:nvSpPr>
        <p:spPr>
          <a:xfrm rot="5400000">
            <a:off x="2137475" y="4552335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2036629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5400000">
            <a:off x="1908942" y="4438441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2339501" y="3164354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367448" y="3153687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359574" y="3959008"/>
            <a:ext cx="76825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>
            <a:off x="2730502" y="3535173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442957" y="3909456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sp>
        <p:nvSpPr>
          <p:cNvPr id="74" name="TextBox 73"/>
          <p:cNvSpPr txBox="1"/>
          <p:nvPr/>
        </p:nvSpPr>
        <p:spPr>
          <a:xfrm rot="10800000">
            <a:off x="2406651" y="3008912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2375143" y="3153687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2375143" y="3124887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>
            <a:off x="3488368" y="2047962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>
            <a:off x="3511384" y="2041812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168838" y="1638616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201022" y="1648184"/>
            <a:ext cx="0" cy="76844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>
            <a:off x="2756220" y="3548075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143169" y="3177992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3505200" y="317492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5400000">
            <a:off x="3342199" y="339933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sp>
        <p:nvSpPr>
          <p:cNvPr id="97" name="TextBox 96"/>
          <p:cNvSpPr txBox="1"/>
          <p:nvPr/>
        </p:nvSpPr>
        <p:spPr>
          <a:xfrm rot="5400000">
            <a:off x="3179211" y="410286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OPEN</a:t>
            </a:r>
            <a:endParaRPr lang="en-US" sz="500" b="1" dirty="0"/>
          </a:p>
        </p:txBody>
      </p:sp>
      <p:sp>
        <p:nvSpPr>
          <p:cNvPr id="98" name="TextBox 97"/>
          <p:cNvSpPr txBox="1"/>
          <p:nvPr/>
        </p:nvSpPr>
        <p:spPr>
          <a:xfrm rot="5400000">
            <a:off x="3457542" y="4102267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CLOSED</a:t>
            </a:r>
            <a:endParaRPr lang="en-US" sz="500" b="1" dirty="0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3781393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rot="5400000">
            <a:off x="3623477" y="340171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4953000" y="3178189"/>
            <a:ext cx="0" cy="4509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32" idx="0"/>
            <a:endCxn id="134" idx="2"/>
          </p:cNvCxnSpPr>
          <p:nvPr/>
        </p:nvCxnSpPr>
        <p:spPr>
          <a:xfrm>
            <a:off x="3875316" y="2786744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3866032" y="2732519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3875316" y="43434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3866032" y="4289175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5007029" y="3182317"/>
            <a:ext cx="0" cy="4468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10167577">
            <a:off x="4692246" y="3646676"/>
            <a:ext cx="194177" cy="88259"/>
          </a:xfrm>
          <a:custGeom>
            <a:avLst/>
            <a:gdLst>
              <a:gd name="connsiteX0" fmla="*/ 77856 w 194177"/>
              <a:gd name="connsiteY0" fmla="*/ 40582 h 88259"/>
              <a:gd name="connsiteX1" fmla="*/ 149293 w 194177"/>
              <a:gd name="connsiteY1" fmla="*/ 88207 h 88259"/>
              <a:gd name="connsiteX2" fmla="*/ 187393 w 194177"/>
              <a:gd name="connsiteY2" fmla="*/ 31057 h 88259"/>
              <a:gd name="connsiteX3" fmla="*/ 8800 w 194177"/>
              <a:gd name="connsiteY3" fmla="*/ 66775 h 88259"/>
              <a:gd name="connsiteX4" fmla="*/ 34993 w 194177"/>
              <a:gd name="connsiteY4" fmla="*/ 100 h 88259"/>
              <a:gd name="connsiteX5" fmla="*/ 77856 w 194177"/>
              <a:gd name="connsiteY5" fmla="*/ 40582 h 8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177" h="88259">
                <a:moveTo>
                  <a:pt x="77856" y="40582"/>
                </a:moveTo>
                <a:cubicBezTo>
                  <a:pt x="96906" y="55267"/>
                  <a:pt x="131037" y="89795"/>
                  <a:pt x="149293" y="88207"/>
                </a:cubicBezTo>
                <a:cubicBezTo>
                  <a:pt x="167549" y="86620"/>
                  <a:pt x="210809" y="34629"/>
                  <a:pt x="187393" y="31057"/>
                </a:cubicBezTo>
                <a:cubicBezTo>
                  <a:pt x="163978" y="27485"/>
                  <a:pt x="34200" y="71935"/>
                  <a:pt x="8800" y="66775"/>
                </a:cubicBezTo>
                <a:cubicBezTo>
                  <a:pt x="-16600" y="61616"/>
                  <a:pt x="19515" y="2084"/>
                  <a:pt x="34993" y="100"/>
                </a:cubicBezTo>
                <a:cubicBezTo>
                  <a:pt x="50471" y="-1884"/>
                  <a:pt x="58806" y="25897"/>
                  <a:pt x="77856" y="4058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 rot="49028">
            <a:off x="4666489" y="3584842"/>
            <a:ext cx="245096" cy="205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>
            <a:endCxn id="144" idx="0"/>
          </p:cNvCxnSpPr>
          <p:nvPr/>
        </p:nvCxnSpPr>
        <p:spPr>
          <a:xfrm flipV="1">
            <a:off x="4921665" y="3749286"/>
            <a:ext cx="477651" cy="9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endCxn id="246" idx="0"/>
          </p:cNvCxnSpPr>
          <p:nvPr/>
        </p:nvCxnSpPr>
        <p:spPr>
          <a:xfrm>
            <a:off x="4911573" y="3630474"/>
            <a:ext cx="5272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4965585" y="3752487"/>
            <a:ext cx="0" cy="1701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5007029" y="3750201"/>
            <a:ext cx="0" cy="1662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Arc 245"/>
          <p:cNvSpPr/>
          <p:nvPr/>
        </p:nvSpPr>
        <p:spPr>
          <a:xfrm>
            <a:off x="5257800" y="3630474"/>
            <a:ext cx="361950" cy="371514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Arc 143"/>
          <p:cNvSpPr/>
          <p:nvPr/>
        </p:nvSpPr>
        <p:spPr>
          <a:xfrm>
            <a:off x="5313591" y="3749286"/>
            <a:ext cx="171450" cy="162823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Connector 148"/>
          <p:cNvCxnSpPr>
            <a:stCxn id="144" idx="2"/>
          </p:cNvCxnSpPr>
          <p:nvPr/>
        </p:nvCxnSpPr>
        <p:spPr>
          <a:xfrm>
            <a:off x="5485041" y="3830698"/>
            <a:ext cx="0" cy="15198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619750" y="3816231"/>
            <a:ext cx="2096" cy="15342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 rot="5400000">
            <a:off x="5447134" y="5212787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63" name="TextBox 262"/>
          <p:cNvSpPr txBox="1"/>
          <p:nvPr/>
        </p:nvSpPr>
        <p:spPr>
          <a:xfrm rot="5400000">
            <a:off x="5306278" y="5522654"/>
            <a:ext cx="5334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</a:t>
            </a:r>
          </a:p>
          <a:p>
            <a:r>
              <a:rPr lang="en-US" sz="500" b="1" dirty="0" smtClean="0"/>
              <a:t>VENT SHAFT</a:t>
            </a:r>
          </a:p>
          <a:p>
            <a:r>
              <a:rPr lang="en-US" sz="500" b="1" dirty="0" smtClean="0"/>
              <a:t>TO SURFACE</a:t>
            </a:r>
            <a:endParaRPr lang="en-US" sz="500" b="1" dirty="0"/>
          </a:p>
        </p:txBody>
      </p:sp>
      <p:sp>
        <p:nvSpPr>
          <p:cNvPr id="164" name="TextBox 163"/>
          <p:cNvSpPr txBox="1"/>
          <p:nvPr/>
        </p:nvSpPr>
        <p:spPr>
          <a:xfrm>
            <a:off x="4857501" y="3597867"/>
            <a:ext cx="82332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 VENT TUBING</a:t>
            </a:r>
            <a:endParaRPr lang="en-US" sz="500" b="1" dirty="0"/>
          </a:p>
        </p:txBody>
      </p:sp>
      <p:sp>
        <p:nvSpPr>
          <p:cNvPr id="169" name="Freeform 168"/>
          <p:cNvSpPr/>
          <p:nvPr/>
        </p:nvSpPr>
        <p:spPr>
          <a:xfrm>
            <a:off x="4712662" y="191164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Freeform 169"/>
          <p:cNvSpPr/>
          <p:nvPr/>
        </p:nvSpPr>
        <p:spPr>
          <a:xfrm>
            <a:off x="4925573" y="192014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Freeform 170"/>
          <p:cNvSpPr/>
          <p:nvPr/>
        </p:nvSpPr>
        <p:spPr>
          <a:xfrm>
            <a:off x="5166978" y="193036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Freeform 173"/>
          <p:cNvSpPr/>
          <p:nvPr/>
        </p:nvSpPr>
        <p:spPr>
          <a:xfrm>
            <a:off x="4462400" y="190500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Freeform 174"/>
          <p:cNvSpPr/>
          <p:nvPr/>
        </p:nvSpPr>
        <p:spPr>
          <a:xfrm>
            <a:off x="3334804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6" name="Freeform 175"/>
          <p:cNvSpPr/>
          <p:nvPr/>
        </p:nvSpPr>
        <p:spPr>
          <a:xfrm>
            <a:off x="3547715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Freeform 176"/>
          <p:cNvSpPr/>
          <p:nvPr/>
        </p:nvSpPr>
        <p:spPr>
          <a:xfrm>
            <a:off x="3789120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Freeform 177"/>
          <p:cNvSpPr/>
          <p:nvPr/>
        </p:nvSpPr>
        <p:spPr>
          <a:xfrm>
            <a:off x="2667000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Freeform 180"/>
          <p:cNvSpPr/>
          <p:nvPr/>
        </p:nvSpPr>
        <p:spPr>
          <a:xfrm>
            <a:off x="2879911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Freeform 181"/>
          <p:cNvSpPr/>
          <p:nvPr/>
        </p:nvSpPr>
        <p:spPr>
          <a:xfrm>
            <a:off x="3121316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Freeform 183"/>
          <p:cNvSpPr/>
          <p:nvPr/>
        </p:nvSpPr>
        <p:spPr>
          <a:xfrm>
            <a:off x="1977551" y="18841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Freeform 184"/>
          <p:cNvSpPr/>
          <p:nvPr/>
        </p:nvSpPr>
        <p:spPr>
          <a:xfrm>
            <a:off x="2190462" y="18926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Freeform 185"/>
          <p:cNvSpPr/>
          <p:nvPr/>
        </p:nvSpPr>
        <p:spPr>
          <a:xfrm>
            <a:off x="2431867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Freeform 186"/>
          <p:cNvSpPr/>
          <p:nvPr/>
        </p:nvSpPr>
        <p:spPr>
          <a:xfrm>
            <a:off x="4833207" y="490808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Freeform 187"/>
          <p:cNvSpPr/>
          <p:nvPr/>
        </p:nvSpPr>
        <p:spPr>
          <a:xfrm>
            <a:off x="5046118" y="491658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Freeform 188"/>
          <p:cNvSpPr/>
          <p:nvPr/>
        </p:nvSpPr>
        <p:spPr>
          <a:xfrm>
            <a:off x="5287523" y="492680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Freeform 189"/>
          <p:cNvSpPr/>
          <p:nvPr/>
        </p:nvSpPr>
        <p:spPr>
          <a:xfrm>
            <a:off x="4128629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Freeform 190"/>
          <p:cNvSpPr/>
          <p:nvPr/>
        </p:nvSpPr>
        <p:spPr>
          <a:xfrm>
            <a:off x="4341540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Freeform 191"/>
          <p:cNvSpPr/>
          <p:nvPr/>
        </p:nvSpPr>
        <p:spPr>
          <a:xfrm>
            <a:off x="4582945" y="490143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Freeform 192"/>
          <p:cNvSpPr/>
          <p:nvPr/>
        </p:nvSpPr>
        <p:spPr>
          <a:xfrm>
            <a:off x="3455349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Freeform 196"/>
          <p:cNvSpPr/>
          <p:nvPr/>
        </p:nvSpPr>
        <p:spPr>
          <a:xfrm>
            <a:off x="3668260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Freeform 198"/>
          <p:cNvSpPr/>
          <p:nvPr/>
        </p:nvSpPr>
        <p:spPr>
          <a:xfrm>
            <a:off x="3909665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Freeform 199"/>
          <p:cNvSpPr/>
          <p:nvPr/>
        </p:nvSpPr>
        <p:spPr>
          <a:xfrm>
            <a:off x="2787545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Freeform 203"/>
          <p:cNvSpPr/>
          <p:nvPr/>
        </p:nvSpPr>
        <p:spPr>
          <a:xfrm>
            <a:off x="3000456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Freeform 204"/>
          <p:cNvSpPr/>
          <p:nvPr/>
        </p:nvSpPr>
        <p:spPr>
          <a:xfrm>
            <a:off x="3241861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Freeform 205"/>
          <p:cNvSpPr/>
          <p:nvPr/>
        </p:nvSpPr>
        <p:spPr>
          <a:xfrm>
            <a:off x="2098096" y="488061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Freeform 206"/>
          <p:cNvSpPr/>
          <p:nvPr/>
        </p:nvSpPr>
        <p:spPr>
          <a:xfrm>
            <a:off x="2311007" y="488911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Freeform 207"/>
          <p:cNvSpPr/>
          <p:nvPr/>
        </p:nvSpPr>
        <p:spPr>
          <a:xfrm>
            <a:off x="2552412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 rot="5400000">
            <a:off x="8244707" y="488666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13" name="Freeform 212"/>
          <p:cNvSpPr/>
          <p:nvPr/>
        </p:nvSpPr>
        <p:spPr>
          <a:xfrm>
            <a:off x="7530386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Freeform 215"/>
          <p:cNvSpPr/>
          <p:nvPr/>
        </p:nvSpPr>
        <p:spPr>
          <a:xfrm>
            <a:off x="6857106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Freeform 216"/>
          <p:cNvSpPr/>
          <p:nvPr/>
        </p:nvSpPr>
        <p:spPr>
          <a:xfrm>
            <a:off x="7070017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Freeform 217"/>
          <p:cNvSpPr/>
          <p:nvPr/>
        </p:nvSpPr>
        <p:spPr>
          <a:xfrm>
            <a:off x="7311422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Freeform 218"/>
          <p:cNvSpPr/>
          <p:nvPr/>
        </p:nvSpPr>
        <p:spPr>
          <a:xfrm>
            <a:off x="6189302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Freeform 219"/>
          <p:cNvSpPr/>
          <p:nvPr/>
        </p:nvSpPr>
        <p:spPr>
          <a:xfrm>
            <a:off x="6402213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Freeform 220"/>
          <p:cNvSpPr/>
          <p:nvPr/>
        </p:nvSpPr>
        <p:spPr>
          <a:xfrm>
            <a:off x="6643618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Freeform 221"/>
          <p:cNvSpPr/>
          <p:nvPr/>
        </p:nvSpPr>
        <p:spPr>
          <a:xfrm>
            <a:off x="5499853" y="493676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3" name="Freeform 222"/>
          <p:cNvSpPr/>
          <p:nvPr/>
        </p:nvSpPr>
        <p:spPr>
          <a:xfrm>
            <a:off x="5712764" y="494526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Freeform 271"/>
          <p:cNvSpPr/>
          <p:nvPr/>
        </p:nvSpPr>
        <p:spPr>
          <a:xfrm>
            <a:off x="5954169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TextBox 272"/>
          <p:cNvSpPr txBox="1"/>
          <p:nvPr/>
        </p:nvSpPr>
        <p:spPr>
          <a:xfrm rot="5400000">
            <a:off x="8244707" y="333487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5" name="TextBox 274"/>
          <p:cNvSpPr txBox="1"/>
          <p:nvPr/>
        </p:nvSpPr>
        <p:spPr>
          <a:xfrm rot="5400000">
            <a:off x="8239531" y="181333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6" name="Freeform 275"/>
          <p:cNvSpPr/>
          <p:nvPr/>
        </p:nvSpPr>
        <p:spPr>
          <a:xfrm>
            <a:off x="6537644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Freeform 276"/>
          <p:cNvSpPr/>
          <p:nvPr/>
        </p:nvSpPr>
        <p:spPr>
          <a:xfrm>
            <a:off x="6750555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Freeform 277"/>
          <p:cNvSpPr/>
          <p:nvPr/>
        </p:nvSpPr>
        <p:spPr>
          <a:xfrm>
            <a:off x="5869840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Freeform 278"/>
          <p:cNvSpPr/>
          <p:nvPr/>
        </p:nvSpPr>
        <p:spPr>
          <a:xfrm>
            <a:off x="6082751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Freeform 279"/>
          <p:cNvSpPr/>
          <p:nvPr/>
        </p:nvSpPr>
        <p:spPr>
          <a:xfrm>
            <a:off x="6324156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Freeform 280"/>
          <p:cNvSpPr/>
          <p:nvPr/>
        </p:nvSpPr>
        <p:spPr>
          <a:xfrm>
            <a:off x="5393302" y="194202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Freeform 282"/>
          <p:cNvSpPr/>
          <p:nvPr/>
        </p:nvSpPr>
        <p:spPr>
          <a:xfrm>
            <a:off x="7711889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Freeform 283"/>
          <p:cNvSpPr/>
          <p:nvPr/>
        </p:nvSpPr>
        <p:spPr>
          <a:xfrm>
            <a:off x="7924800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Freeform 285"/>
          <p:cNvSpPr/>
          <p:nvPr/>
        </p:nvSpPr>
        <p:spPr>
          <a:xfrm>
            <a:off x="7256996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Freeform 286"/>
          <p:cNvSpPr/>
          <p:nvPr/>
        </p:nvSpPr>
        <p:spPr>
          <a:xfrm>
            <a:off x="7498401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Freeform 287"/>
          <p:cNvSpPr/>
          <p:nvPr/>
        </p:nvSpPr>
        <p:spPr>
          <a:xfrm>
            <a:off x="6567547" y="343048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Freeform 288"/>
          <p:cNvSpPr/>
          <p:nvPr/>
        </p:nvSpPr>
        <p:spPr>
          <a:xfrm>
            <a:off x="6808952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Freeform 289"/>
          <p:cNvSpPr/>
          <p:nvPr/>
        </p:nvSpPr>
        <p:spPr>
          <a:xfrm>
            <a:off x="6180399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Freeform 290"/>
          <p:cNvSpPr/>
          <p:nvPr/>
        </p:nvSpPr>
        <p:spPr>
          <a:xfrm>
            <a:off x="6393310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Freeform 291"/>
          <p:cNvSpPr/>
          <p:nvPr/>
        </p:nvSpPr>
        <p:spPr>
          <a:xfrm>
            <a:off x="5512595" y="342444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3" name="Freeform 292"/>
          <p:cNvSpPr/>
          <p:nvPr/>
        </p:nvSpPr>
        <p:spPr>
          <a:xfrm>
            <a:off x="5725506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4" name="Freeform 293"/>
          <p:cNvSpPr/>
          <p:nvPr/>
        </p:nvSpPr>
        <p:spPr>
          <a:xfrm>
            <a:off x="5966911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5" name="Freeform 294"/>
          <p:cNvSpPr/>
          <p:nvPr/>
        </p:nvSpPr>
        <p:spPr>
          <a:xfrm>
            <a:off x="5036057" y="34166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Freeform 295"/>
          <p:cNvSpPr/>
          <p:nvPr/>
        </p:nvSpPr>
        <p:spPr>
          <a:xfrm>
            <a:off x="5277462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Freeform 296"/>
          <p:cNvSpPr/>
          <p:nvPr/>
        </p:nvSpPr>
        <p:spPr>
          <a:xfrm>
            <a:off x="7019150" y="196135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9" name="Straight Connector 298"/>
          <p:cNvCxnSpPr/>
          <p:nvPr/>
        </p:nvCxnSpPr>
        <p:spPr>
          <a:xfrm>
            <a:off x="8105775" y="4660107"/>
            <a:ext cx="0" cy="8262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 rot="5400000">
            <a:off x="7942774" y="4925696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301" name="TextBox 300"/>
          <p:cNvSpPr txBox="1"/>
          <p:nvPr/>
        </p:nvSpPr>
        <p:spPr>
          <a:xfrm rot="5400000">
            <a:off x="7560626" y="4404290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16.5%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1300 ppm 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7822403" y="4931192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Oval 302"/>
          <p:cNvSpPr/>
          <p:nvPr/>
        </p:nvSpPr>
        <p:spPr>
          <a:xfrm>
            <a:off x="7844002" y="4960213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4" name="Straight Arrow Connector 303"/>
          <p:cNvCxnSpPr/>
          <p:nvPr/>
        </p:nvCxnSpPr>
        <p:spPr>
          <a:xfrm>
            <a:off x="7881498" y="4598439"/>
            <a:ext cx="0" cy="27040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741140" y="3221012"/>
            <a:ext cx="488460" cy="169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TextBox 304"/>
          <p:cNvSpPr txBox="1"/>
          <p:nvPr/>
        </p:nvSpPr>
        <p:spPr>
          <a:xfrm rot="5400000">
            <a:off x="7642285" y="2830013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POWDER TRUCK</a:t>
            </a:r>
            <a:endParaRPr lang="en-US" sz="500" b="1" dirty="0"/>
          </a:p>
        </p:txBody>
      </p:sp>
      <p:sp>
        <p:nvSpPr>
          <p:cNvPr id="306" name="TextBox 305"/>
          <p:cNvSpPr txBox="1"/>
          <p:nvPr/>
        </p:nvSpPr>
        <p:spPr>
          <a:xfrm rot="5400000">
            <a:off x="8178164" y="3505344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LOADED FACE</a:t>
            </a:r>
            <a:endParaRPr lang="en-US" sz="500" b="1" dirty="0"/>
          </a:p>
        </p:txBody>
      </p:sp>
      <p:sp>
        <p:nvSpPr>
          <p:cNvPr id="307" name="TextBox 306"/>
          <p:cNvSpPr txBox="1"/>
          <p:nvPr/>
        </p:nvSpPr>
        <p:spPr>
          <a:xfrm rot="5400000">
            <a:off x="8291779" y="1974863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8" name="TextBox 307"/>
          <p:cNvSpPr txBox="1"/>
          <p:nvPr/>
        </p:nvSpPr>
        <p:spPr>
          <a:xfrm rot="5400000">
            <a:off x="8315454" y="5025350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9" name="Oval 308"/>
          <p:cNvSpPr/>
          <p:nvPr/>
        </p:nvSpPr>
        <p:spPr>
          <a:xfrm>
            <a:off x="8199121" y="5111041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0" name="Straight Connector 309"/>
          <p:cNvCxnSpPr>
            <a:stCxn id="309" idx="4"/>
          </p:cNvCxnSpPr>
          <p:nvPr/>
        </p:nvCxnSpPr>
        <p:spPr>
          <a:xfrm>
            <a:off x="8229601" y="5187241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8229600" y="5317834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8166045" y="5234593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 flipH="1">
            <a:off x="8189730" y="5317834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 rot="5400000">
            <a:off x="8003347" y="1697760"/>
            <a:ext cx="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 rot="5400000" flipH="1">
            <a:off x="7867951" y="1682520"/>
            <a:ext cx="3048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 rot="5400000">
            <a:off x="7853012" y="1725895"/>
            <a:ext cx="60356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" name="Oval 316"/>
          <p:cNvSpPr/>
          <p:nvPr/>
        </p:nvSpPr>
        <p:spPr>
          <a:xfrm rot="5400000">
            <a:off x="8069988" y="1721265"/>
            <a:ext cx="60959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Rectangle 317"/>
          <p:cNvSpPr/>
          <p:nvPr/>
        </p:nvSpPr>
        <p:spPr>
          <a:xfrm>
            <a:off x="7623302" y="1916769"/>
            <a:ext cx="488460" cy="169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/>
          <p:cNvSpPr txBox="1"/>
          <p:nvPr/>
        </p:nvSpPr>
        <p:spPr>
          <a:xfrm rot="5400000">
            <a:off x="7572924" y="2178849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LHD</a:t>
            </a:r>
          </a:p>
          <a:p>
            <a:r>
              <a:rPr lang="en-US" sz="500" b="1" dirty="0" smtClean="0"/>
              <a:t>OBSTICLE</a:t>
            </a:r>
          </a:p>
          <a:p>
            <a:r>
              <a:rPr lang="en-US" sz="500" b="1" dirty="0" smtClean="0"/>
              <a:t>FIRE</a:t>
            </a:r>
            <a:endParaRPr lang="en-US" sz="500" b="1" dirty="0"/>
          </a:p>
        </p:txBody>
      </p:sp>
      <p:sp>
        <p:nvSpPr>
          <p:cNvPr id="76" name="Isosceles Triangle 75"/>
          <p:cNvSpPr/>
          <p:nvPr/>
        </p:nvSpPr>
        <p:spPr>
          <a:xfrm rot="5400000">
            <a:off x="7856800" y="1943592"/>
            <a:ext cx="84638" cy="10553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0" name="Straight Connector 319"/>
          <p:cNvCxnSpPr/>
          <p:nvPr/>
        </p:nvCxnSpPr>
        <p:spPr>
          <a:xfrm>
            <a:off x="7341414" y="1868312"/>
            <a:ext cx="4309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7772400" y="1656357"/>
            <a:ext cx="0" cy="222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 flipV="1">
            <a:off x="7735192" y="1648184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 flipV="1">
            <a:off x="7333979" y="1844123"/>
            <a:ext cx="401213" cy="1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" name="TextBox 325"/>
          <p:cNvSpPr txBox="1"/>
          <p:nvPr/>
        </p:nvSpPr>
        <p:spPr>
          <a:xfrm rot="5400000">
            <a:off x="7452904" y="2529234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16.5%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2000 ppm </a:t>
            </a:r>
          </a:p>
        </p:txBody>
      </p:sp>
      <p:sp>
        <p:nvSpPr>
          <p:cNvPr id="327" name="Rectangle 326"/>
          <p:cNvSpPr/>
          <p:nvPr/>
        </p:nvSpPr>
        <p:spPr>
          <a:xfrm>
            <a:off x="7207233" y="2051089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8" name="Oval 327"/>
          <p:cNvSpPr/>
          <p:nvPr/>
        </p:nvSpPr>
        <p:spPr>
          <a:xfrm>
            <a:off x="7228832" y="2080110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9" name="Straight Arrow Connector 328"/>
          <p:cNvCxnSpPr/>
          <p:nvPr/>
        </p:nvCxnSpPr>
        <p:spPr>
          <a:xfrm flipH="1" flipV="1">
            <a:off x="7324004" y="2178386"/>
            <a:ext cx="341583" cy="2600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>
            <a:off x="7333979" y="1664905"/>
            <a:ext cx="0" cy="2136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flipV="1">
            <a:off x="7357435" y="1652138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 rot="5400000">
            <a:off x="2814726" y="250928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33" name="Straight Connector 332"/>
          <p:cNvCxnSpPr/>
          <p:nvPr/>
        </p:nvCxnSpPr>
        <p:spPr>
          <a:xfrm>
            <a:off x="2991690" y="266986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H="1">
            <a:off x="3054668" y="268951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943490" y="26698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008550" y="286126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962871" y="270182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H="1">
            <a:off x="3025849" y="272147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2914671" y="27018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2979731" y="289321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4" name="Oval 343"/>
          <p:cNvSpPr/>
          <p:nvPr/>
        </p:nvSpPr>
        <p:spPr>
          <a:xfrm flipH="1">
            <a:off x="2925885" y="2324826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Oval 348"/>
          <p:cNvSpPr/>
          <p:nvPr/>
        </p:nvSpPr>
        <p:spPr>
          <a:xfrm flipH="1">
            <a:off x="2942248" y="2492513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TextBox 349"/>
          <p:cNvSpPr txBox="1"/>
          <p:nvPr/>
        </p:nvSpPr>
        <p:spPr>
          <a:xfrm rot="5400000">
            <a:off x="2854993" y="229714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51" name="TextBox 350"/>
          <p:cNvSpPr txBox="1"/>
          <p:nvPr/>
        </p:nvSpPr>
        <p:spPr>
          <a:xfrm rot="5400000">
            <a:off x="2424153" y="1412543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17.1%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250 ppm </a:t>
            </a:r>
          </a:p>
        </p:txBody>
      </p:sp>
      <p:sp>
        <p:nvSpPr>
          <p:cNvPr id="352" name="Rectangle 351"/>
          <p:cNvSpPr/>
          <p:nvPr/>
        </p:nvSpPr>
        <p:spPr>
          <a:xfrm>
            <a:off x="2690790" y="2067063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3" name="Oval 352"/>
          <p:cNvSpPr/>
          <p:nvPr/>
        </p:nvSpPr>
        <p:spPr>
          <a:xfrm>
            <a:off x="2712389" y="2096084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4" name="Straight Arrow Connector 353"/>
          <p:cNvCxnSpPr/>
          <p:nvPr/>
        </p:nvCxnSpPr>
        <p:spPr>
          <a:xfrm>
            <a:off x="2730502" y="1645274"/>
            <a:ext cx="13069" cy="3965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xtBox 354"/>
          <p:cNvSpPr txBox="1"/>
          <p:nvPr/>
        </p:nvSpPr>
        <p:spPr>
          <a:xfrm rot="5400000">
            <a:off x="2956418" y="4312412"/>
            <a:ext cx="18076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X</a:t>
            </a:r>
            <a:endParaRPr lang="en-US" sz="500" b="1" dirty="0"/>
          </a:p>
        </p:txBody>
      </p:sp>
      <p:sp>
        <p:nvSpPr>
          <p:cNvPr id="356" name="TextBox 355"/>
          <p:cNvSpPr txBox="1"/>
          <p:nvPr/>
        </p:nvSpPr>
        <p:spPr>
          <a:xfrm rot="5400000">
            <a:off x="2874103" y="4373042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GAS TEST STATION</a:t>
            </a:r>
            <a:endParaRPr lang="en-US" sz="500" b="1" dirty="0"/>
          </a:p>
        </p:txBody>
      </p:sp>
      <p:sp>
        <p:nvSpPr>
          <p:cNvPr id="357" name="TextBox 356"/>
          <p:cNvSpPr txBox="1"/>
          <p:nvPr/>
        </p:nvSpPr>
        <p:spPr>
          <a:xfrm rot="5400000">
            <a:off x="2511993" y="5608976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17.1%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500 ppm </a:t>
            </a:r>
          </a:p>
        </p:txBody>
      </p:sp>
      <p:sp>
        <p:nvSpPr>
          <p:cNvPr id="358" name="Rectangle 357"/>
          <p:cNvSpPr/>
          <p:nvPr/>
        </p:nvSpPr>
        <p:spPr>
          <a:xfrm>
            <a:off x="2706928" y="4996591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9" name="Oval 358"/>
          <p:cNvSpPr/>
          <p:nvPr/>
        </p:nvSpPr>
        <p:spPr>
          <a:xfrm>
            <a:off x="2728527" y="5025612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0" name="Straight Arrow Connector 359"/>
          <p:cNvCxnSpPr/>
          <p:nvPr/>
        </p:nvCxnSpPr>
        <p:spPr>
          <a:xfrm flipH="1" flipV="1">
            <a:off x="2774556" y="5123888"/>
            <a:ext cx="12989" cy="36251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TextBox 360"/>
          <p:cNvSpPr txBox="1"/>
          <p:nvPr/>
        </p:nvSpPr>
        <p:spPr>
          <a:xfrm rot="5400000">
            <a:off x="3897586" y="272823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62" name="TextBox 361"/>
          <p:cNvSpPr txBox="1"/>
          <p:nvPr/>
        </p:nvSpPr>
        <p:spPr>
          <a:xfrm rot="5400000">
            <a:off x="3502502" y="2884569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363" name="Straight Connector 362"/>
          <p:cNvCxnSpPr/>
          <p:nvPr/>
        </p:nvCxnSpPr>
        <p:spPr>
          <a:xfrm>
            <a:off x="3652011" y="471877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flipH="1">
            <a:off x="3714989" y="473842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3603811" y="471877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3668871" y="49101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3623192" y="475073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 flipH="1">
            <a:off x="3686170" y="477038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3574992" y="475073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3640052" y="49421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2" name="TextBox 371"/>
          <p:cNvSpPr txBox="1"/>
          <p:nvPr/>
        </p:nvSpPr>
        <p:spPr>
          <a:xfrm rot="5400000">
            <a:off x="3265829" y="4716205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3" name="TextBox 372"/>
          <p:cNvSpPr txBox="1"/>
          <p:nvPr/>
        </p:nvSpPr>
        <p:spPr>
          <a:xfrm rot="5400000">
            <a:off x="3081277" y="4713698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4" name="Oval 373"/>
          <p:cNvSpPr/>
          <p:nvPr/>
        </p:nvSpPr>
        <p:spPr>
          <a:xfrm flipH="1">
            <a:off x="3210605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5" name="Oval 374"/>
          <p:cNvSpPr/>
          <p:nvPr/>
        </p:nvSpPr>
        <p:spPr>
          <a:xfrm flipH="1">
            <a:off x="3395157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6" name="Oval 375"/>
          <p:cNvSpPr/>
          <p:nvPr/>
        </p:nvSpPr>
        <p:spPr>
          <a:xfrm>
            <a:off x="4434800" y="2836696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7" name="Straight Connector 376"/>
          <p:cNvCxnSpPr>
            <a:stCxn id="376" idx="4"/>
          </p:cNvCxnSpPr>
          <p:nvPr/>
        </p:nvCxnSpPr>
        <p:spPr>
          <a:xfrm>
            <a:off x="4465280" y="2912896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>
            <a:off x="4465279" y="3043489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>
            <a:off x="4401724" y="2960248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/>
          <p:nvPr/>
        </p:nvCxnSpPr>
        <p:spPr>
          <a:xfrm flipH="1">
            <a:off x="4425409" y="3043489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1" name="TextBox 380"/>
          <p:cNvSpPr txBox="1"/>
          <p:nvPr/>
        </p:nvSpPr>
        <p:spPr>
          <a:xfrm rot="5400000">
            <a:off x="4524707" y="306904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10 POST</a:t>
            </a:r>
            <a:endParaRPr lang="en-US" sz="500" b="1" dirty="0"/>
          </a:p>
        </p:txBody>
      </p:sp>
      <p:sp>
        <p:nvSpPr>
          <p:cNvPr id="382" name="TextBox 381"/>
          <p:cNvSpPr txBox="1"/>
          <p:nvPr/>
        </p:nvSpPr>
        <p:spPr>
          <a:xfrm rot="5400000">
            <a:off x="4701191" y="3134883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383" name="TextBox 382"/>
          <p:cNvSpPr txBox="1"/>
          <p:nvPr/>
        </p:nvSpPr>
        <p:spPr>
          <a:xfrm rot="5400000">
            <a:off x="5333037" y="255697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84" name="Straight Connector 383"/>
          <p:cNvCxnSpPr/>
          <p:nvPr/>
        </p:nvCxnSpPr>
        <p:spPr>
          <a:xfrm>
            <a:off x="5510001" y="271755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 flipH="1">
            <a:off x="5572979" y="273720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>
            <a:off x="5461801" y="271755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5526861" y="290895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5481182" y="274951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 flipH="1">
            <a:off x="5544160" y="276916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5432982" y="274951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5498042" y="294090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2" name="TextBox 391"/>
          <p:cNvSpPr txBox="1"/>
          <p:nvPr/>
        </p:nvSpPr>
        <p:spPr>
          <a:xfrm rot="5400000">
            <a:off x="5373304" y="234483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93" name="Oval 392"/>
          <p:cNvSpPr/>
          <p:nvPr/>
        </p:nvSpPr>
        <p:spPr>
          <a:xfrm flipH="1">
            <a:off x="5461495" y="253942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4" name="Oval 393"/>
          <p:cNvSpPr/>
          <p:nvPr/>
        </p:nvSpPr>
        <p:spPr>
          <a:xfrm flipH="1">
            <a:off x="5439687" y="2375729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5" name="Freeform 394"/>
          <p:cNvSpPr/>
          <p:nvPr/>
        </p:nvSpPr>
        <p:spPr>
          <a:xfrm rot="5400000">
            <a:off x="5755252" y="365123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6" name="Freeform 395"/>
          <p:cNvSpPr/>
          <p:nvPr/>
        </p:nvSpPr>
        <p:spPr>
          <a:xfrm rot="5400000">
            <a:off x="5741634" y="388514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7" name="Freeform 396"/>
          <p:cNvSpPr/>
          <p:nvPr/>
        </p:nvSpPr>
        <p:spPr>
          <a:xfrm rot="5400000">
            <a:off x="5737541" y="41295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8" name="Freeform 397"/>
          <p:cNvSpPr/>
          <p:nvPr/>
        </p:nvSpPr>
        <p:spPr>
          <a:xfrm rot="5400000">
            <a:off x="5725506" y="437906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9" name="Freeform 398"/>
          <p:cNvSpPr/>
          <p:nvPr/>
        </p:nvSpPr>
        <p:spPr>
          <a:xfrm rot="5400000">
            <a:off x="5718611" y="460520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3" name="Freeform 402"/>
          <p:cNvSpPr/>
          <p:nvPr/>
        </p:nvSpPr>
        <p:spPr>
          <a:xfrm rot="5400000">
            <a:off x="4109326" y="446192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Freeform 403"/>
          <p:cNvSpPr/>
          <p:nvPr/>
        </p:nvSpPr>
        <p:spPr>
          <a:xfrm rot="5400000">
            <a:off x="4102431" y="468806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5" name="Freeform 404"/>
          <p:cNvSpPr/>
          <p:nvPr/>
        </p:nvSpPr>
        <p:spPr>
          <a:xfrm rot="5400000">
            <a:off x="7130447" y="369893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6" name="Freeform 405"/>
          <p:cNvSpPr/>
          <p:nvPr/>
        </p:nvSpPr>
        <p:spPr>
          <a:xfrm rot="5400000">
            <a:off x="7116829" y="393284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7" name="Freeform 406"/>
          <p:cNvSpPr/>
          <p:nvPr/>
        </p:nvSpPr>
        <p:spPr>
          <a:xfrm rot="5400000">
            <a:off x="7112736" y="417720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8" name="Freeform 407"/>
          <p:cNvSpPr/>
          <p:nvPr/>
        </p:nvSpPr>
        <p:spPr>
          <a:xfrm rot="5400000">
            <a:off x="7100701" y="44267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" name="Freeform 408"/>
          <p:cNvSpPr/>
          <p:nvPr/>
        </p:nvSpPr>
        <p:spPr>
          <a:xfrm rot="5400000">
            <a:off x="7093806" y="465290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0" name="Freeform 409"/>
          <p:cNvSpPr/>
          <p:nvPr/>
        </p:nvSpPr>
        <p:spPr>
          <a:xfrm rot="5400000">
            <a:off x="7160959" y="231895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" name="Freeform 410"/>
          <p:cNvSpPr/>
          <p:nvPr/>
        </p:nvSpPr>
        <p:spPr>
          <a:xfrm rot="5400000">
            <a:off x="7147341" y="255287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2" name="Freeform 411"/>
          <p:cNvSpPr/>
          <p:nvPr/>
        </p:nvSpPr>
        <p:spPr>
          <a:xfrm rot="5400000">
            <a:off x="7143248" y="279723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3" name="Freeform 412"/>
          <p:cNvSpPr/>
          <p:nvPr/>
        </p:nvSpPr>
        <p:spPr>
          <a:xfrm rot="5400000">
            <a:off x="7131213" y="304679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4" name="Freeform 413"/>
          <p:cNvSpPr/>
          <p:nvPr/>
        </p:nvSpPr>
        <p:spPr>
          <a:xfrm rot="5400000">
            <a:off x="7124318" y="327292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6" name="Freeform 415"/>
          <p:cNvSpPr/>
          <p:nvPr/>
        </p:nvSpPr>
        <p:spPr>
          <a:xfrm rot="5400000">
            <a:off x="5682313" y="224014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7" name="Freeform 416"/>
          <p:cNvSpPr/>
          <p:nvPr/>
        </p:nvSpPr>
        <p:spPr>
          <a:xfrm rot="5400000">
            <a:off x="5668695" y="247405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8" name="Freeform 417"/>
          <p:cNvSpPr/>
          <p:nvPr/>
        </p:nvSpPr>
        <p:spPr>
          <a:xfrm rot="5400000">
            <a:off x="5664602" y="271841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9" name="Freeform 418"/>
          <p:cNvSpPr/>
          <p:nvPr/>
        </p:nvSpPr>
        <p:spPr>
          <a:xfrm rot="5400000">
            <a:off x="5652567" y="29679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0" name="Freeform 419"/>
          <p:cNvSpPr/>
          <p:nvPr/>
        </p:nvSpPr>
        <p:spPr>
          <a:xfrm rot="5400000">
            <a:off x="5645672" y="319411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8" name="Freeform 427"/>
          <p:cNvSpPr/>
          <p:nvPr/>
        </p:nvSpPr>
        <p:spPr>
          <a:xfrm rot="5400000">
            <a:off x="4213850" y="2198937"/>
            <a:ext cx="253865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9" name="Freeform 428"/>
          <p:cNvSpPr/>
          <p:nvPr/>
        </p:nvSpPr>
        <p:spPr>
          <a:xfrm rot="5400000">
            <a:off x="2548694" y="218995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0" name="Freeform 429"/>
          <p:cNvSpPr/>
          <p:nvPr/>
        </p:nvSpPr>
        <p:spPr>
          <a:xfrm rot="5400000">
            <a:off x="2535076" y="242386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1" name="Freeform 430"/>
          <p:cNvSpPr/>
          <p:nvPr/>
        </p:nvSpPr>
        <p:spPr>
          <a:xfrm rot="5400000">
            <a:off x="2530983" y="266822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2" name="Freeform 431"/>
          <p:cNvSpPr/>
          <p:nvPr/>
        </p:nvSpPr>
        <p:spPr>
          <a:xfrm rot="5400000">
            <a:off x="2518948" y="291778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3" name="Freeform 432"/>
          <p:cNvSpPr/>
          <p:nvPr/>
        </p:nvSpPr>
        <p:spPr>
          <a:xfrm rot="5400000">
            <a:off x="2512053" y="314392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6" name="Freeform 435"/>
          <p:cNvSpPr/>
          <p:nvPr/>
        </p:nvSpPr>
        <p:spPr>
          <a:xfrm rot="5400000">
            <a:off x="2481221" y="384204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7" name="Freeform 436"/>
          <p:cNvSpPr/>
          <p:nvPr/>
        </p:nvSpPr>
        <p:spPr>
          <a:xfrm rot="5400000">
            <a:off x="2467843" y="409061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8" name="Freeform 437"/>
          <p:cNvSpPr/>
          <p:nvPr/>
        </p:nvSpPr>
        <p:spPr>
          <a:xfrm rot="5400000">
            <a:off x="2461150" y="431979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9" name="Freeform 438"/>
          <p:cNvSpPr/>
          <p:nvPr/>
        </p:nvSpPr>
        <p:spPr>
          <a:xfrm rot="5400000">
            <a:off x="2454873" y="456130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" name="Freeform 439"/>
          <p:cNvSpPr/>
          <p:nvPr/>
        </p:nvSpPr>
        <p:spPr>
          <a:xfrm rot="5400000">
            <a:off x="2441495" y="48098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2" name="Freeform 441"/>
          <p:cNvSpPr/>
          <p:nvPr/>
        </p:nvSpPr>
        <p:spPr>
          <a:xfrm>
            <a:off x="3408686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3" name="Freeform 442"/>
          <p:cNvSpPr/>
          <p:nvPr/>
        </p:nvSpPr>
        <p:spPr>
          <a:xfrm>
            <a:off x="2740882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4" name="Freeform 443"/>
          <p:cNvSpPr/>
          <p:nvPr/>
        </p:nvSpPr>
        <p:spPr>
          <a:xfrm>
            <a:off x="2953793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5" name="Freeform 444"/>
          <p:cNvSpPr/>
          <p:nvPr/>
        </p:nvSpPr>
        <p:spPr>
          <a:xfrm>
            <a:off x="3195198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6" name="Freeform 445"/>
          <p:cNvSpPr/>
          <p:nvPr/>
        </p:nvSpPr>
        <p:spPr>
          <a:xfrm>
            <a:off x="2051433" y="34433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7" name="Freeform 446"/>
          <p:cNvSpPr/>
          <p:nvPr/>
        </p:nvSpPr>
        <p:spPr>
          <a:xfrm>
            <a:off x="2264344" y="34518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9" name="TextBox 448"/>
          <p:cNvSpPr txBox="1"/>
          <p:nvPr/>
        </p:nvSpPr>
        <p:spPr>
          <a:xfrm rot="5400000">
            <a:off x="6826926" y="4161988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450" name="TextBox 449"/>
          <p:cNvSpPr txBox="1"/>
          <p:nvPr/>
        </p:nvSpPr>
        <p:spPr>
          <a:xfrm rot="5400000">
            <a:off x="6479406" y="424120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LUNCH BOX</a:t>
            </a:r>
            <a:endParaRPr lang="en-US" sz="500" b="1" dirty="0"/>
          </a:p>
        </p:txBody>
      </p:sp>
      <p:sp>
        <p:nvSpPr>
          <p:cNvPr id="337" name="TextBox 336"/>
          <p:cNvSpPr txBox="1"/>
          <p:nvPr/>
        </p:nvSpPr>
        <p:spPr>
          <a:xfrm rot="5400000">
            <a:off x="7987143" y="202756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342" name="TextBox 341"/>
          <p:cNvSpPr txBox="1"/>
          <p:nvPr/>
        </p:nvSpPr>
        <p:spPr>
          <a:xfrm rot="5400000">
            <a:off x="7924464" y="2171452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MUCK PILE IMPASSABLE</a:t>
            </a:r>
            <a:endParaRPr lang="en-US" sz="500" b="1" dirty="0"/>
          </a:p>
        </p:txBody>
      </p:sp>
      <p:cxnSp>
        <p:nvCxnSpPr>
          <p:cNvPr id="343" name="Straight Connector 342"/>
          <p:cNvCxnSpPr/>
          <p:nvPr/>
        </p:nvCxnSpPr>
        <p:spPr>
          <a:xfrm>
            <a:off x="8160057" y="1666060"/>
            <a:ext cx="10544" cy="73725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Freeform 320"/>
          <p:cNvSpPr/>
          <p:nvPr/>
        </p:nvSpPr>
        <p:spPr>
          <a:xfrm>
            <a:off x="7747558" y="496385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3" name="TextBox 322"/>
          <p:cNvSpPr txBox="1"/>
          <p:nvPr/>
        </p:nvSpPr>
        <p:spPr>
          <a:xfrm rot="5400000">
            <a:off x="1803572" y="174450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345" name="TextBox 344"/>
          <p:cNvSpPr txBox="1"/>
          <p:nvPr/>
        </p:nvSpPr>
        <p:spPr>
          <a:xfrm rot="5400000">
            <a:off x="1801012" y="1989577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346" name="TextBox 345"/>
          <p:cNvSpPr txBox="1"/>
          <p:nvPr/>
        </p:nvSpPr>
        <p:spPr>
          <a:xfrm rot="5400000">
            <a:off x="1813487" y="330222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347" name="TextBox 346"/>
          <p:cNvSpPr txBox="1"/>
          <p:nvPr/>
        </p:nvSpPr>
        <p:spPr>
          <a:xfrm rot="5400000">
            <a:off x="1811667" y="354729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348" name="TextBox 347"/>
          <p:cNvSpPr txBox="1"/>
          <p:nvPr/>
        </p:nvSpPr>
        <p:spPr>
          <a:xfrm rot="5400000">
            <a:off x="1803571" y="490595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371" name="TextBox 370"/>
          <p:cNvSpPr txBox="1"/>
          <p:nvPr/>
        </p:nvSpPr>
        <p:spPr>
          <a:xfrm rot="5400000">
            <a:off x="1801011" y="515102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400" name="TextBox 399"/>
          <p:cNvSpPr txBox="1"/>
          <p:nvPr/>
        </p:nvSpPr>
        <p:spPr>
          <a:xfrm rot="5400000">
            <a:off x="1133290" y="5212066"/>
            <a:ext cx="816795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 </a:t>
            </a:r>
            <a:r>
              <a:rPr lang="en-US" sz="300" b="1" dirty="0" smtClean="0"/>
              <a:t>BEFORE BUILD</a:t>
            </a:r>
            <a:endParaRPr lang="en-US" sz="400" b="1" dirty="0" smtClean="0"/>
          </a:p>
        </p:txBody>
      </p:sp>
      <p:sp>
        <p:nvSpPr>
          <p:cNvPr id="415" name="TextBox 414"/>
          <p:cNvSpPr txBox="1"/>
          <p:nvPr/>
        </p:nvSpPr>
        <p:spPr>
          <a:xfrm rot="5400000">
            <a:off x="1346049" y="5002641"/>
            <a:ext cx="628691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AIR LOCK BUILD 2</a:t>
            </a:r>
            <a:endParaRPr lang="en-US" sz="400" b="1" dirty="0" smtClean="0"/>
          </a:p>
        </p:txBody>
      </p:sp>
      <p:sp>
        <p:nvSpPr>
          <p:cNvPr id="16" name="Oval 15"/>
          <p:cNvSpPr/>
          <p:nvPr/>
        </p:nvSpPr>
        <p:spPr>
          <a:xfrm>
            <a:off x="1726170" y="4962779"/>
            <a:ext cx="152400" cy="15557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2" name="Oval 421"/>
          <p:cNvSpPr/>
          <p:nvPr/>
        </p:nvSpPr>
        <p:spPr>
          <a:xfrm>
            <a:off x="1698872" y="1815132"/>
            <a:ext cx="152400" cy="15557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3" name="Oval 422"/>
          <p:cNvSpPr/>
          <p:nvPr/>
        </p:nvSpPr>
        <p:spPr>
          <a:xfrm>
            <a:off x="2686724" y="4755763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4" name="TextBox 423"/>
          <p:cNvSpPr txBox="1"/>
          <p:nvPr/>
        </p:nvSpPr>
        <p:spPr>
          <a:xfrm>
            <a:off x="2634070" y="453917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375143" y="4637290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 flipH="1" flipV="1">
            <a:off x="3195198" y="4706150"/>
            <a:ext cx="15407" cy="77076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TextBox 425"/>
          <p:cNvSpPr txBox="1"/>
          <p:nvPr/>
        </p:nvSpPr>
        <p:spPr>
          <a:xfrm rot="5400000">
            <a:off x="3119324" y="502061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441" name="TextBox 440"/>
          <p:cNvSpPr txBox="1"/>
          <p:nvPr/>
        </p:nvSpPr>
        <p:spPr>
          <a:xfrm rot="5400000">
            <a:off x="1605594" y="2650172"/>
            <a:ext cx="760041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50’ AP CHECK STOP 1 OR 2</a:t>
            </a:r>
          </a:p>
        </p:txBody>
      </p:sp>
      <p:sp>
        <p:nvSpPr>
          <p:cNvPr id="451" name="TextBox 450"/>
          <p:cNvSpPr txBox="1"/>
          <p:nvPr/>
        </p:nvSpPr>
        <p:spPr>
          <a:xfrm>
            <a:off x="2869153" y="391925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</a:t>
            </a:r>
          </a:p>
        </p:txBody>
      </p:sp>
      <p:sp>
        <p:nvSpPr>
          <p:cNvPr id="452" name="TextBox 451"/>
          <p:cNvSpPr txBox="1"/>
          <p:nvPr/>
        </p:nvSpPr>
        <p:spPr>
          <a:xfrm>
            <a:off x="2357594" y="391553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454" name="Oval 453"/>
          <p:cNvSpPr/>
          <p:nvPr/>
        </p:nvSpPr>
        <p:spPr>
          <a:xfrm>
            <a:off x="2570892" y="1888505"/>
            <a:ext cx="152400" cy="15557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6" name="TextBox 455"/>
          <p:cNvSpPr txBox="1"/>
          <p:nvPr/>
        </p:nvSpPr>
        <p:spPr>
          <a:xfrm rot="5400000">
            <a:off x="2959990" y="1662767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</a:t>
            </a:r>
          </a:p>
        </p:txBody>
      </p:sp>
      <p:sp>
        <p:nvSpPr>
          <p:cNvPr id="457" name="TextBox 456"/>
          <p:cNvSpPr txBox="1"/>
          <p:nvPr/>
        </p:nvSpPr>
        <p:spPr>
          <a:xfrm rot="5400000">
            <a:off x="2959989" y="218806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cxnSp>
        <p:nvCxnSpPr>
          <p:cNvPr id="459" name="Straight Connector 458"/>
          <p:cNvCxnSpPr/>
          <p:nvPr/>
        </p:nvCxnSpPr>
        <p:spPr>
          <a:xfrm>
            <a:off x="1583450" y="1600200"/>
            <a:ext cx="9226" cy="8715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0" name="TextBox 459"/>
          <p:cNvSpPr txBox="1"/>
          <p:nvPr/>
        </p:nvSpPr>
        <p:spPr>
          <a:xfrm rot="5400000">
            <a:off x="1316768" y="1920452"/>
            <a:ext cx="628691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AIR LOCK BUILD 1</a:t>
            </a:r>
            <a:endParaRPr lang="en-US" sz="400" b="1" dirty="0" smtClean="0"/>
          </a:p>
        </p:txBody>
      </p:sp>
      <p:sp>
        <p:nvSpPr>
          <p:cNvPr id="461" name="TextBox 460"/>
          <p:cNvSpPr txBox="1"/>
          <p:nvPr/>
        </p:nvSpPr>
        <p:spPr>
          <a:xfrm rot="10800000">
            <a:off x="2648818" y="239485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462" name="Straight Connector 461"/>
          <p:cNvCxnSpPr/>
          <p:nvPr/>
        </p:nvCxnSpPr>
        <p:spPr>
          <a:xfrm flipV="1">
            <a:off x="2387641" y="2446989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3" name="TextBox 462"/>
          <p:cNvSpPr txBox="1"/>
          <p:nvPr/>
        </p:nvSpPr>
        <p:spPr>
          <a:xfrm rot="5400000">
            <a:off x="1253829" y="2033746"/>
            <a:ext cx="578480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 </a:t>
            </a:r>
            <a:r>
              <a:rPr lang="en-US" sz="300" b="1" dirty="0" smtClean="0"/>
              <a:t>BEFORE BUILD</a:t>
            </a:r>
            <a:endParaRPr lang="en-US" sz="400" b="1" dirty="0" smtClean="0"/>
          </a:p>
        </p:txBody>
      </p:sp>
      <p:sp>
        <p:nvSpPr>
          <p:cNvPr id="464" name="TextBox 463"/>
          <p:cNvSpPr txBox="1"/>
          <p:nvPr/>
        </p:nvSpPr>
        <p:spPr>
          <a:xfrm rot="5400000">
            <a:off x="1914092" y="174883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465" name="TextBox 464"/>
          <p:cNvSpPr txBox="1"/>
          <p:nvPr/>
        </p:nvSpPr>
        <p:spPr>
          <a:xfrm rot="10800000">
            <a:off x="2365393" y="300584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</a:t>
            </a:r>
          </a:p>
        </p:txBody>
      </p:sp>
      <p:sp>
        <p:nvSpPr>
          <p:cNvPr id="466" name="TextBox 465"/>
          <p:cNvSpPr txBox="1"/>
          <p:nvPr/>
        </p:nvSpPr>
        <p:spPr>
          <a:xfrm rot="10800000">
            <a:off x="2902586" y="300771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468" name="Oval 467"/>
          <p:cNvSpPr/>
          <p:nvPr/>
        </p:nvSpPr>
        <p:spPr>
          <a:xfrm>
            <a:off x="1698872" y="1984048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9" name="Oval 468"/>
          <p:cNvSpPr/>
          <p:nvPr/>
        </p:nvSpPr>
        <p:spPr>
          <a:xfrm>
            <a:off x="4212181" y="4967336"/>
            <a:ext cx="152400" cy="15557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0" name="TextBox 469"/>
          <p:cNvSpPr txBox="1"/>
          <p:nvPr/>
        </p:nvSpPr>
        <p:spPr>
          <a:xfrm rot="5400000">
            <a:off x="1690037" y="4923410"/>
            <a:ext cx="224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473" name="Oval 472"/>
          <p:cNvSpPr/>
          <p:nvPr/>
        </p:nvSpPr>
        <p:spPr>
          <a:xfrm>
            <a:off x="2704850" y="3453365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5" name="TextBox 474"/>
          <p:cNvSpPr txBox="1"/>
          <p:nvPr/>
        </p:nvSpPr>
        <p:spPr>
          <a:xfrm>
            <a:off x="4165843" y="4565708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476" name="Straight Connector 475"/>
          <p:cNvCxnSpPr/>
          <p:nvPr/>
        </p:nvCxnSpPr>
        <p:spPr>
          <a:xfrm flipV="1">
            <a:off x="3906916" y="4663822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TextBox 477"/>
          <p:cNvSpPr txBox="1"/>
          <p:nvPr/>
        </p:nvSpPr>
        <p:spPr>
          <a:xfrm>
            <a:off x="4298225" y="429803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cxnSp>
        <p:nvCxnSpPr>
          <p:cNvPr id="479" name="Straight Connector 478"/>
          <p:cNvCxnSpPr/>
          <p:nvPr/>
        </p:nvCxnSpPr>
        <p:spPr>
          <a:xfrm flipV="1">
            <a:off x="4671690" y="4691747"/>
            <a:ext cx="13967" cy="7851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0" name="TextBox 479"/>
          <p:cNvSpPr txBox="1"/>
          <p:nvPr/>
        </p:nvSpPr>
        <p:spPr>
          <a:xfrm rot="5243676">
            <a:off x="4609782" y="5006209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48" name="Oval 47"/>
          <p:cNvSpPr/>
          <p:nvPr/>
        </p:nvSpPr>
        <p:spPr>
          <a:xfrm>
            <a:off x="2869739" y="3681356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/>
          <p:cNvSpPr/>
          <p:nvPr/>
        </p:nvSpPr>
        <p:spPr>
          <a:xfrm>
            <a:off x="2877942" y="4043306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val 481"/>
          <p:cNvSpPr/>
          <p:nvPr/>
        </p:nvSpPr>
        <p:spPr>
          <a:xfrm>
            <a:off x="2593087" y="3687524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/>
          <p:cNvSpPr/>
          <p:nvPr/>
        </p:nvSpPr>
        <p:spPr>
          <a:xfrm>
            <a:off x="2597889" y="4037438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/>
          <p:cNvSpPr/>
          <p:nvPr/>
        </p:nvSpPr>
        <p:spPr>
          <a:xfrm>
            <a:off x="2867119" y="3001618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val 484"/>
          <p:cNvSpPr/>
          <p:nvPr/>
        </p:nvSpPr>
        <p:spPr>
          <a:xfrm>
            <a:off x="2875322" y="3363568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val 485"/>
          <p:cNvSpPr/>
          <p:nvPr/>
        </p:nvSpPr>
        <p:spPr>
          <a:xfrm>
            <a:off x="2600047" y="3007786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/>
          <p:cNvSpPr/>
          <p:nvPr/>
        </p:nvSpPr>
        <p:spPr>
          <a:xfrm>
            <a:off x="2581083" y="3354708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>
          <a:xfrm>
            <a:off x="2231924" y="3692247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>
            <a:off x="2224526" y="3362423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TextBox 489"/>
          <p:cNvSpPr txBox="1"/>
          <p:nvPr/>
        </p:nvSpPr>
        <p:spPr>
          <a:xfrm rot="16200000">
            <a:off x="1948233" y="3552179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491" name="TextBox 490"/>
          <p:cNvSpPr txBox="1"/>
          <p:nvPr/>
        </p:nvSpPr>
        <p:spPr>
          <a:xfrm rot="16200000">
            <a:off x="2141808" y="344101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492" name="Straight Connector 491"/>
          <p:cNvCxnSpPr/>
          <p:nvPr/>
        </p:nvCxnSpPr>
        <p:spPr>
          <a:xfrm flipV="1">
            <a:off x="2303575" y="3166027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Straight Connector 492"/>
          <p:cNvCxnSpPr/>
          <p:nvPr/>
        </p:nvCxnSpPr>
        <p:spPr>
          <a:xfrm flipV="1">
            <a:off x="3172868" y="3161269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4" name="TextBox 493"/>
          <p:cNvSpPr txBox="1"/>
          <p:nvPr/>
        </p:nvSpPr>
        <p:spPr>
          <a:xfrm rot="5400000">
            <a:off x="3085847" y="3470044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496" name="Oval 495"/>
          <p:cNvSpPr/>
          <p:nvPr/>
        </p:nvSpPr>
        <p:spPr>
          <a:xfrm>
            <a:off x="3589661" y="3474895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7" name="TextBox 496"/>
          <p:cNvSpPr txBox="1"/>
          <p:nvPr/>
        </p:nvSpPr>
        <p:spPr>
          <a:xfrm rot="5400000">
            <a:off x="3624931" y="332005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498" name="TextBox 497"/>
          <p:cNvSpPr txBox="1"/>
          <p:nvPr/>
        </p:nvSpPr>
        <p:spPr>
          <a:xfrm rot="5400000">
            <a:off x="3109785" y="4328377"/>
            <a:ext cx="1096615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CLOSE DOOR/AIR LOCK</a:t>
            </a:r>
          </a:p>
        </p:txBody>
      </p:sp>
      <p:sp>
        <p:nvSpPr>
          <p:cNvPr id="500" name="Oval 499"/>
          <p:cNvSpPr/>
          <p:nvPr/>
        </p:nvSpPr>
        <p:spPr>
          <a:xfrm>
            <a:off x="4206155" y="3462870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1" name="Straight Connector 500"/>
          <p:cNvCxnSpPr/>
          <p:nvPr/>
        </p:nvCxnSpPr>
        <p:spPr>
          <a:xfrm flipV="1">
            <a:off x="4678224" y="3182317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2" name="TextBox 501"/>
          <p:cNvSpPr txBox="1"/>
          <p:nvPr/>
        </p:nvSpPr>
        <p:spPr>
          <a:xfrm rot="5400000">
            <a:off x="4593763" y="338192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03" name="TextBox 502"/>
          <p:cNvSpPr txBox="1"/>
          <p:nvPr/>
        </p:nvSpPr>
        <p:spPr>
          <a:xfrm rot="5400000">
            <a:off x="4787614" y="336553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cxnSp>
        <p:nvCxnSpPr>
          <p:cNvPr id="504" name="Straight Connector 503"/>
          <p:cNvCxnSpPr/>
          <p:nvPr/>
        </p:nvCxnSpPr>
        <p:spPr>
          <a:xfrm flipV="1">
            <a:off x="3894763" y="3125771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" name="TextBox 504"/>
          <p:cNvSpPr txBox="1"/>
          <p:nvPr/>
        </p:nvSpPr>
        <p:spPr>
          <a:xfrm>
            <a:off x="4113482" y="3017664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06" name="Straight Connector 505"/>
          <p:cNvCxnSpPr/>
          <p:nvPr/>
        </p:nvCxnSpPr>
        <p:spPr>
          <a:xfrm rot="10800000" flipV="1">
            <a:off x="3900789" y="3959072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7" name="TextBox 506"/>
          <p:cNvSpPr txBox="1"/>
          <p:nvPr/>
        </p:nvSpPr>
        <p:spPr>
          <a:xfrm rot="10800000">
            <a:off x="4121840" y="390945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08" name="TextBox 507"/>
          <p:cNvSpPr txBox="1"/>
          <p:nvPr/>
        </p:nvSpPr>
        <p:spPr>
          <a:xfrm>
            <a:off x="4032060" y="273933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09" name="TextBox 508"/>
          <p:cNvSpPr txBox="1"/>
          <p:nvPr/>
        </p:nvSpPr>
        <p:spPr>
          <a:xfrm rot="10800000">
            <a:off x="4150501" y="417751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10" name="TextBox 509"/>
          <p:cNvSpPr txBox="1"/>
          <p:nvPr/>
        </p:nvSpPr>
        <p:spPr>
          <a:xfrm>
            <a:off x="4302872" y="2848248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15" name="Oval 514"/>
          <p:cNvSpPr/>
          <p:nvPr/>
        </p:nvSpPr>
        <p:spPr>
          <a:xfrm rot="10800000">
            <a:off x="3587701" y="3684773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6" name="TextBox 515"/>
          <p:cNvSpPr txBox="1"/>
          <p:nvPr/>
        </p:nvSpPr>
        <p:spPr>
          <a:xfrm rot="5400000">
            <a:off x="1255230" y="3003329"/>
            <a:ext cx="3409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" dirty="0"/>
          </a:p>
        </p:txBody>
      </p:sp>
      <p:sp>
        <p:nvSpPr>
          <p:cNvPr id="517" name="Oval 516"/>
          <p:cNvSpPr/>
          <p:nvPr/>
        </p:nvSpPr>
        <p:spPr>
          <a:xfrm>
            <a:off x="1354747" y="2989096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6" name="Oval 525"/>
          <p:cNvSpPr/>
          <p:nvPr/>
        </p:nvSpPr>
        <p:spPr>
          <a:xfrm>
            <a:off x="1703279" y="2155325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7" name="Oval 526"/>
          <p:cNvSpPr/>
          <p:nvPr/>
        </p:nvSpPr>
        <p:spPr>
          <a:xfrm>
            <a:off x="3017418" y="2019481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3336489" y="2015004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3658092" y="2010194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val 529"/>
          <p:cNvSpPr/>
          <p:nvPr/>
        </p:nvSpPr>
        <p:spPr>
          <a:xfrm>
            <a:off x="3940712" y="2010195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val 531"/>
          <p:cNvSpPr/>
          <p:nvPr/>
        </p:nvSpPr>
        <p:spPr>
          <a:xfrm>
            <a:off x="4196837" y="1992923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3" name="Freeform 532"/>
          <p:cNvSpPr/>
          <p:nvPr/>
        </p:nvSpPr>
        <p:spPr>
          <a:xfrm rot="5400000">
            <a:off x="4212422" y="2414231"/>
            <a:ext cx="253865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4" name="Freeform 533"/>
          <p:cNvSpPr/>
          <p:nvPr/>
        </p:nvSpPr>
        <p:spPr>
          <a:xfrm>
            <a:off x="4329080" y="1898114"/>
            <a:ext cx="253865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7" name="Straight Connector 536"/>
          <p:cNvCxnSpPr/>
          <p:nvPr/>
        </p:nvCxnSpPr>
        <p:spPr>
          <a:xfrm flipV="1">
            <a:off x="4667974" y="1631917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 txBox="1"/>
          <p:nvPr/>
        </p:nvSpPr>
        <p:spPr>
          <a:xfrm rot="5400000">
            <a:off x="4580953" y="194069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39" name="Straight Connector 538"/>
          <p:cNvCxnSpPr/>
          <p:nvPr/>
        </p:nvCxnSpPr>
        <p:spPr>
          <a:xfrm rot="10800000" flipV="1">
            <a:off x="3894762" y="2440660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0" name="TextBox 539"/>
          <p:cNvSpPr txBox="1"/>
          <p:nvPr/>
        </p:nvSpPr>
        <p:spPr>
          <a:xfrm rot="10800000">
            <a:off x="4112831" y="238553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41" name="TextBox 540"/>
          <p:cNvSpPr txBox="1"/>
          <p:nvPr/>
        </p:nvSpPr>
        <p:spPr>
          <a:xfrm rot="10800000">
            <a:off x="4132320" y="262670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43" name="Oval 542"/>
          <p:cNvSpPr/>
          <p:nvPr/>
        </p:nvSpPr>
        <p:spPr>
          <a:xfrm>
            <a:off x="5717440" y="1966294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5" name="Oval 544"/>
          <p:cNvSpPr/>
          <p:nvPr/>
        </p:nvSpPr>
        <p:spPr>
          <a:xfrm>
            <a:off x="5730711" y="3421969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46" name="Straight Connector 545"/>
          <p:cNvCxnSpPr/>
          <p:nvPr/>
        </p:nvCxnSpPr>
        <p:spPr>
          <a:xfrm rot="10800000" flipV="1">
            <a:off x="5403777" y="2438437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7" name="TextBox 546"/>
          <p:cNvSpPr txBox="1"/>
          <p:nvPr/>
        </p:nvSpPr>
        <p:spPr>
          <a:xfrm rot="10800000">
            <a:off x="5621846" y="238331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48" name="Straight Connector 547"/>
          <p:cNvCxnSpPr/>
          <p:nvPr/>
        </p:nvCxnSpPr>
        <p:spPr>
          <a:xfrm flipV="1">
            <a:off x="6128884" y="1634351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9" name="TextBox 548"/>
          <p:cNvSpPr txBox="1"/>
          <p:nvPr/>
        </p:nvSpPr>
        <p:spPr>
          <a:xfrm rot="5400000">
            <a:off x="6041863" y="194312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50" name="Straight Connector 549"/>
          <p:cNvCxnSpPr/>
          <p:nvPr/>
        </p:nvCxnSpPr>
        <p:spPr>
          <a:xfrm flipV="1">
            <a:off x="6134868" y="3167857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1" name="TextBox 550"/>
          <p:cNvSpPr txBox="1"/>
          <p:nvPr/>
        </p:nvSpPr>
        <p:spPr>
          <a:xfrm rot="5400000">
            <a:off x="6050407" y="353200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52" name="Straight Connector 551"/>
          <p:cNvCxnSpPr/>
          <p:nvPr/>
        </p:nvCxnSpPr>
        <p:spPr>
          <a:xfrm rot="10800000" flipV="1">
            <a:off x="5380537" y="3956526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" name="TextBox 552"/>
          <p:cNvSpPr txBox="1"/>
          <p:nvPr/>
        </p:nvSpPr>
        <p:spPr>
          <a:xfrm rot="10800000">
            <a:off x="5601588" y="390691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54" name="Straight Connector 553"/>
          <p:cNvCxnSpPr/>
          <p:nvPr/>
        </p:nvCxnSpPr>
        <p:spPr>
          <a:xfrm rot="10800000" flipV="1">
            <a:off x="5367466" y="3169828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TextBox 554"/>
          <p:cNvSpPr txBox="1"/>
          <p:nvPr/>
        </p:nvSpPr>
        <p:spPr>
          <a:xfrm rot="16200000">
            <a:off x="5214032" y="337169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56" name="TextBox 555"/>
          <p:cNvSpPr txBox="1"/>
          <p:nvPr/>
        </p:nvSpPr>
        <p:spPr>
          <a:xfrm rot="16200000">
            <a:off x="4932269" y="336376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58" name="Oval 557"/>
          <p:cNvSpPr/>
          <p:nvPr/>
        </p:nvSpPr>
        <p:spPr>
          <a:xfrm>
            <a:off x="5736388" y="4938733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9" name="TextBox 558"/>
          <p:cNvSpPr txBox="1"/>
          <p:nvPr/>
        </p:nvSpPr>
        <p:spPr>
          <a:xfrm rot="16200000">
            <a:off x="5217195" y="5038418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60" name="Straight Connector 559"/>
          <p:cNvCxnSpPr/>
          <p:nvPr/>
        </p:nvCxnSpPr>
        <p:spPr>
          <a:xfrm>
            <a:off x="5374898" y="4697993"/>
            <a:ext cx="5638" cy="7582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1" name="TextBox 560"/>
          <p:cNvSpPr txBox="1"/>
          <p:nvPr/>
        </p:nvSpPr>
        <p:spPr>
          <a:xfrm rot="5400000">
            <a:off x="6057863" y="508920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62" name="Straight Connector 561"/>
          <p:cNvCxnSpPr/>
          <p:nvPr/>
        </p:nvCxnSpPr>
        <p:spPr>
          <a:xfrm>
            <a:off x="6131167" y="4697993"/>
            <a:ext cx="5638" cy="7582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4" name="Oval 563"/>
          <p:cNvSpPr/>
          <p:nvPr/>
        </p:nvSpPr>
        <p:spPr>
          <a:xfrm>
            <a:off x="7112505" y="4917050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6" name="Oval 565"/>
          <p:cNvSpPr/>
          <p:nvPr/>
        </p:nvSpPr>
        <p:spPr>
          <a:xfrm>
            <a:off x="7179422" y="3460713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1" name="Oval 570"/>
          <p:cNvSpPr/>
          <p:nvPr/>
        </p:nvSpPr>
        <p:spPr>
          <a:xfrm>
            <a:off x="7333979" y="2023844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2" name="Freeform 571"/>
          <p:cNvSpPr/>
          <p:nvPr/>
        </p:nvSpPr>
        <p:spPr>
          <a:xfrm>
            <a:off x="7484403" y="197086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1" name="Oval 420"/>
          <p:cNvSpPr/>
          <p:nvPr/>
        </p:nvSpPr>
        <p:spPr>
          <a:xfrm>
            <a:off x="3220979" y="3692233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226562" y="3374445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TextBox 433"/>
          <p:cNvSpPr txBox="1"/>
          <p:nvPr/>
        </p:nvSpPr>
        <p:spPr>
          <a:xfrm rot="5400000">
            <a:off x="8610890" y="1921750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1</a:t>
            </a:r>
            <a:endParaRPr lang="en-US" sz="500" b="1" dirty="0"/>
          </a:p>
        </p:txBody>
      </p:sp>
      <p:sp>
        <p:nvSpPr>
          <p:cNvPr id="435" name="TextBox 434"/>
          <p:cNvSpPr txBox="1"/>
          <p:nvPr/>
        </p:nvSpPr>
        <p:spPr>
          <a:xfrm rot="5400000">
            <a:off x="8644227" y="3378960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2</a:t>
            </a:r>
            <a:endParaRPr lang="en-US" sz="500" b="1" dirty="0"/>
          </a:p>
        </p:txBody>
      </p:sp>
      <p:sp>
        <p:nvSpPr>
          <p:cNvPr id="448" name="TextBox 447"/>
          <p:cNvSpPr txBox="1"/>
          <p:nvPr/>
        </p:nvSpPr>
        <p:spPr>
          <a:xfrm rot="5400000">
            <a:off x="8644226" y="4973850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</a:t>
            </a:r>
            <a:endParaRPr lang="en-US" sz="500" b="1" dirty="0"/>
          </a:p>
        </p:txBody>
      </p:sp>
      <p:sp>
        <p:nvSpPr>
          <p:cNvPr id="453" name="TextBox 452"/>
          <p:cNvSpPr txBox="1"/>
          <p:nvPr/>
        </p:nvSpPr>
        <p:spPr>
          <a:xfrm rot="5400000">
            <a:off x="7144551" y="995581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</a:t>
            </a:r>
            <a:endParaRPr lang="en-US" sz="500" b="1" dirty="0"/>
          </a:p>
        </p:txBody>
      </p:sp>
      <p:sp>
        <p:nvSpPr>
          <p:cNvPr id="458" name="TextBox 457"/>
          <p:cNvSpPr txBox="1"/>
          <p:nvPr/>
        </p:nvSpPr>
        <p:spPr>
          <a:xfrm rot="5400000">
            <a:off x="5633605" y="995581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C</a:t>
            </a:r>
            <a:endParaRPr lang="en-US" sz="500" b="1" dirty="0"/>
          </a:p>
        </p:txBody>
      </p:sp>
      <p:sp>
        <p:nvSpPr>
          <p:cNvPr id="477" name="TextBox 476"/>
          <p:cNvSpPr txBox="1"/>
          <p:nvPr/>
        </p:nvSpPr>
        <p:spPr>
          <a:xfrm rot="5400000">
            <a:off x="4084349" y="995581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B</a:t>
            </a:r>
            <a:endParaRPr lang="en-US" sz="500" b="1" dirty="0"/>
          </a:p>
        </p:txBody>
      </p:sp>
      <p:sp>
        <p:nvSpPr>
          <p:cNvPr id="511" name="TextBox 510"/>
          <p:cNvSpPr txBox="1"/>
          <p:nvPr/>
        </p:nvSpPr>
        <p:spPr>
          <a:xfrm rot="5400000">
            <a:off x="2617489" y="995581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A</a:t>
            </a:r>
            <a:endParaRPr lang="en-US" sz="500" b="1" dirty="0"/>
          </a:p>
        </p:txBody>
      </p:sp>
      <p:cxnSp>
        <p:nvCxnSpPr>
          <p:cNvPr id="518" name="Straight Connector 517"/>
          <p:cNvCxnSpPr/>
          <p:nvPr/>
        </p:nvCxnSpPr>
        <p:spPr>
          <a:xfrm>
            <a:off x="1601902" y="4598439"/>
            <a:ext cx="18111" cy="9403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 flipV="1">
            <a:off x="3132643" y="1635105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5" name="TextBox 524"/>
          <p:cNvSpPr txBox="1"/>
          <p:nvPr/>
        </p:nvSpPr>
        <p:spPr>
          <a:xfrm rot="5400000">
            <a:off x="2990779" y="1941549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67" name="TextBox 566"/>
          <p:cNvSpPr txBox="1"/>
          <p:nvPr/>
        </p:nvSpPr>
        <p:spPr>
          <a:xfrm rot="10800000">
            <a:off x="4258606" y="262670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68" name="Straight Connector 567"/>
          <p:cNvCxnSpPr/>
          <p:nvPr/>
        </p:nvCxnSpPr>
        <p:spPr>
          <a:xfrm flipV="1">
            <a:off x="7698564" y="1661076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9" name="TextBox 568"/>
          <p:cNvSpPr txBox="1"/>
          <p:nvPr/>
        </p:nvSpPr>
        <p:spPr>
          <a:xfrm rot="5400000">
            <a:off x="7605706" y="2193709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73" name="Straight Connector 572"/>
          <p:cNvCxnSpPr/>
          <p:nvPr/>
        </p:nvCxnSpPr>
        <p:spPr>
          <a:xfrm rot="10800000" flipV="1">
            <a:off x="6904358" y="2443040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TextBox 573"/>
          <p:cNvSpPr txBox="1"/>
          <p:nvPr/>
        </p:nvSpPr>
        <p:spPr>
          <a:xfrm rot="10800000">
            <a:off x="7122427" y="238791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75" name="Straight Connector 574"/>
          <p:cNvCxnSpPr/>
          <p:nvPr/>
        </p:nvCxnSpPr>
        <p:spPr>
          <a:xfrm flipH="1" flipV="1">
            <a:off x="7702746" y="3158263"/>
            <a:ext cx="22247" cy="7321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6" name="TextBox 575"/>
          <p:cNvSpPr txBox="1"/>
          <p:nvPr/>
        </p:nvSpPr>
        <p:spPr>
          <a:xfrm rot="5400000">
            <a:off x="7644521" y="369287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77" name="Straight Connector 576"/>
          <p:cNvCxnSpPr/>
          <p:nvPr/>
        </p:nvCxnSpPr>
        <p:spPr>
          <a:xfrm flipH="1" flipV="1">
            <a:off x="6802347" y="3144675"/>
            <a:ext cx="11122" cy="7674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8" name="TextBox 577"/>
          <p:cNvSpPr txBox="1"/>
          <p:nvPr/>
        </p:nvSpPr>
        <p:spPr>
          <a:xfrm rot="16200000">
            <a:off x="6649956" y="365753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79" name="Straight Connector 578"/>
          <p:cNvCxnSpPr/>
          <p:nvPr/>
        </p:nvCxnSpPr>
        <p:spPr>
          <a:xfrm flipH="1">
            <a:off x="6862135" y="3938560"/>
            <a:ext cx="786974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0" name="TextBox 579"/>
          <p:cNvSpPr txBox="1"/>
          <p:nvPr/>
        </p:nvSpPr>
        <p:spPr>
          <a:xfrm rot="10800000">
            <a:off x="7048365" y="388865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81" name="Straight Connector 580"/>
          <p:cNvCxnSpPr/>
          <p:nvPr/>
        </p:nvCxnSpPr>
        <p:spPr>
          <a:xfrm flipH="1" flipV="1">
            <a:off x="6825418" y="4707775"/>
            <a:ext cx="11122" cy="7674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2" name="TextBox 581"/>
          <p:cNvSpPr txBox="1"/>
          <p:nvPr/>
        </p:nvSpPr>
        <p:spPr>
          <a:xfrm rot="16200000">
            <a:off x="6673027" y="522063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83" name="Straight Connector 582"/>
          <p:cNvCxnSpPr/>
          <p:nvPr/>
        </p:nvCxnSpPr>
        <p:spPr>
          <a:xfrm flipH="1" flipV="1">
            <a:off x="7709231" y="4669144"/>
            <a:ext cx="11122" cy="8077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" name="TextBox 583"/>
          <p:cNvSpPr txBox="1"/>
          <p:nvPr/>
        </p:nvSpPr>
        <p:spPr>
          <a:xfrm rot="5400000">
            <a:off x="7635680" y="5200847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85" name="TextBox 584"/>
          <p:cNvSpPr txBox="1"/>
          <p:nvPr/>
        </p:nvSpPr>
        <p:spPr>
          <a:xfrm rot="5400000">
            <a:off x="7922412" y="481018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86" name="TextBox 585"/>
          <p:cNvSpPr txBox="1"/>
          <p:nvPr/>
        </p:nvSpPr>
        <p:spPr>
          <a:xfrm rot="5400000">
            <a:off x="7933234" y="521884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87" name="TextBox 586"/>
          <p:cNvSpPr txBox="1"/>
          <p:nvPr/>
        </p:nvSpPr>
        <p:spPr>
          <a:xfrm rot="5400000">
            <a:off x="8238786" y="362919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88" name="TextBox 587"/>
          <p:cNvSpPr txBox="1"/>
          <p:nvPr/>
        </p:nvSpPr>
        <p:spPr>
          <a:xfrm rot="5400000">
            <a:off x="8233889" y="323192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89" name="TextBox 588"/>
          <p:cNvSpPr txBox="1"/>
          <p:nvPr/>
        </p:nvSpPr>
        <p:spPr>
          <a:xfrm rot="5400000">
            <a:off x="7615452" y="1374059"/>
            <a:ext cx="528801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GT&amp;RR AFTER FIRE IS EXTINGUISHED</a:t>
            </a:r>
            <a:endParaRPr lang="en-US" sz="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91" name="TextBox 590"/>
          <p:cNvSpPr txBox="1"/>
          <p:nvPr/>
        </p:nvSpPr>
        <p:spPr>
          <a:xfrm rot="5400000">
            <a:off x="8275793" y="174254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92" name="TextBox 591"/>
          <p:cNvSpPr txBox="1"/>
          <p:nvPr/>
        </p:nvSpPr>
        <p:spPr>
          <a:xfrm rot="5400000">
            <a:off x="8275792" y="217999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93" name="TextBox 592"/>
          <p:cNvSpPr txBox="1"/>
          <p:nvPr/>
        </p:nvSpPr>
        <p:spPr>
          <a:xfrm rot="5400000">
            <a:off x="7872458" y="172347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94" name="TextBox 593"/>
          <p:cNvSpPr txBox="1"/>
          <p:nvPr/>
        </p:nvSpPr>
        <p:spPr>
          <a:xfrm rot="5400000">
            <a:off x="8138282" y="5232834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95" name="TextBox 594"/>
          <p:cNvSpPr txBox="1"/>
          <p:nvPr/>
        </p:nvSpPr>
        <p:spPr>
          <a:xfrm rot="5400000">
            <a:off x="8249074" y="4791899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96" name="TextBox 595"/>
          <p:cNvSpPr txBox="1"/>
          <p:nvPr/>
        </p:nvSpPr>
        <p:spPr>
          <a:xfrm rot="5400000">
            <a:off x="8270690" y="523086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97" name="TextBox 596"/>
          <p:cNvSpPr txBox="1"/>
          <p:nvPr/>
        </p:nvSpPr>
        <p:spPr>
          <a:xfrm rot="16200000">
            <a:off x="4923582" y="376419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98" name="TextBox 597"/>
          <p:cNvSpPr txBox="1"/>
          <p:nvPr/>
        </p:nvSpPr>
        <p:spPr>
          <a:xfrm>
            <a:off x="3913279" y="429480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17" name="Down Arrow 16"/>
          <p:cNvSpPr/>
          <p:nvPr/>
        </p:nvSpPr>
        <p:spPr>
          <a:xfrm flipH="1" flipV="1">
            <a:off x="4675406" y="5500689"/>
            <a:ext cx="45719" cy="762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TextBox 599"/>
          <p:cNvSpPr txBox="1"/>
          <p:nvPr/>
        </p:nvSpPr>
        <p:spPr>
          <a:xfrm rot="5400000">
            <a:off x="4520133" y="5588566"/>
            <a:ext cx="36671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" b="1" dirty="0" smtClean="0">
                <a:solidFill>
                  <a:schemeClr val="accent2">
                    <a:lumMod val="75000"/>
                  </a:schemeClr>
                </a:solidFill>
              </a:rPr>
              <a:t>2X3 RULKE</a:t>
            </a:r>
          </a:p>
        </p:txBody>
      </p:sp>
      <p:sp>
        <p:nvSpPr>
          <p:cNvPr id="601" name="TextBox 600"/>
          <p:cNvSpPr txBox="1"/>
          <p:nvPr/>
        </p:nvSpPr>
        <p:spPr>
          <a:xfrm rot="5400000">
            <a:off x="1654336" y="5108474"/>
            <a:ext cx="2932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605" name="Oval 604"/>
          <p:cNvSpPr/>
          <p:nvPr/>
        </p:nvSpPr>
        <p:spPr>
          <a:xfrm>
            <a:off x="1721162" y="5133108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" name="TextBox 511"/>
          <p:cNvSpPr txBox="1"/>
          <p:nvPr/>
        </p:nvSpPr>
        <p:spPr>
          <a:xfrm rot="5400000">
            <a:off x="8246266" y="563970"/>
            <a:ext cx="10796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TEAM #  _______</a:t>
            </a:r>
            <a:endParaRPr lang="en-US" sz="900" b="1" dirty="0"/>
          </a:p>
        </p:txBody>
      </p:sp>
      <p:sp>
        <p:nvSpPr>
          <p:cNvPr id="513" name="TextBox 512"/>
          <p:cNvSpPr txBox="1"/>
          <p:nvPr/>
        </p:nvSpPr>
        <p:spPr>
          <a:xfrm rot="5400000">
            <a:off x="7697299" y="419024"/>
            <a:ext cx="10796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#1 JUDGE </a:t>
            </a:r>
            <a:r>
              <a:rPr lang="en-US" sz="900" b="1" dirty="0" smtClean="0"/>
              <a:t>NAME</a:t>
            </a:r>
            <a:br>
              <a:rPr lang="en-US" sz="900" b="1" dirty="0" smtClean="0"/>
            </a:br>
            <a:r>
              <a:rPr lang="en-US" sz="900" b="1" dirty="0" smtClean="0"/>
              <a:t>  _______________</a:t>
            </a:r>
            <a:endParaRPr lang="en-US" sz="900" b="1" dirty="0"/>
          </a:p>
        </p:txBody>
      </p:sp>
      <p:sp>
        <p:nvSpPr>
          <p:cNvPr id="455" name="TextBox 454"/>
          <p:cNvSpPr txBox="1"/>
          <p:nvPr/>
        </p:nvSpPr>
        <p:spPr>
          <a:xfrm rot="5400000">
            <a:off x="4215124" y="3592750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SHOP</a:t>
            </a:r>
          </a:p>
          <a:p>
            <a:r>
              <a:rPr lang="en-US" sz="500" b="1" dirty="0" smtClean="0"/>
              <a:t>EXHAUST FAN OFF</a:t>
            </a:r>
            <a:endParaRPr lang="en-US" sz="500" b="1" dirty="0"/>
          </a:p>
        </p:txBody>
      </p:sp>
      <p:cxnSp>
        <p:nvCxnSpPr>
          <p:cNvPr id="467" name="Straight Connector 466"/>
          <p:cNvCxnSpPr/>
          <p:nvPr/>
        </p:nvCxnSpPr>
        <p:spPr>
          <a:xfrm flipV="1">
            <a:off x="3814886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/>
          <p:nvPr/>
        </p:nvCxnSpPr>
        <p:spPr>
          <a:xfrm flipV="1">
            <a:off x="3535932" y="317673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2" name="TextBox 471"/>
          <p:cNvSpPr txBox="1"/>
          <p:nvPr/>
        </p:nvSpPr>
        <p:spPr>
          <a:xfrm rot="5400000">
            <a:off x="7146941" y="5774103"/>
            <a:ext cx="105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The main fan is down, the motor bearing is hot, estimated repair time 2 hours</a:t>
            </a:r>
            <a:endParaRPr lang="en-US" sz="600" b="1" dirty="0"/>
          </a:p>
        </p:txBody>
      </p:sp>
      <p:sp>
        <p:nvSpPr>
          <p:cNvPr id="474" name="TextBox 473"/>
          <p:cNvSpPr txBox="1"/>
          <p:nvPr/>
        </p:nvSpPr>
        <p:spPr>
          <a:xfrm rot="5400000">
            <a:off x="6029547" y="4201066"/>
            <a:ext cx="105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“HELP” “HELP” I AM BEHIND BARRICADE IN </a:t>
            </a:r>
          </a:p>
          <a:p>
            <a:r>
              <a:rPr lang="en-US" sz="600" b="1" dirty="0" smtClean="0"/>
              <a:t>THE #3 FACE</a:t>
            </a:r>
            <a:endParaRPr lang="en-US" sz="600" b="1" dirty="0"/>
          </a:p>
        </p:txBody>
      </p:sp>
    </p:spTree>
    <p:extLst>
      <p:ext uri="{BB962C8B-B14F-4D97-AF65-F5344CB8AC3E}">
        <p14:creationId xmlns:p14="http://schemas.microsoft.com/office/powerpoint/2010/main" val="42283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1580472" y="1654630"/>
            <a:ext cx="686740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 rot="5400000">
            <a:off x="1594022" y="2406789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 rot="5400000">
            <a:off x="3113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 rot="5400000">
            <a:off x="4637316" y="2405744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 rot="5400000">
            <a:off x="6096000" y="2391531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 rot="5400000">
            <a:off x="1600622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 rot="5400000">
            <a:off x="312206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 rot="5400000">
            <a:off x="4637316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 rot="5400000">
            <a:off x="6104113" y="3929746"/>
            <a:ext cx="762000" cy="76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9" name="Straight Connector 178"/>
          <p:cNvCxnSpPr/>
          <p:nvPr/>
        </p:nvCxnSpPr>
        <p:spPr>
          <a:xfrm>
            <a:off x="1621973" y="5486400"/>
            <a:ext cx="68144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7652657" y="2405744"/>
            <a:ext cx="783774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652657" y="3171552"/>
            <a:ext cx="7837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675112" y="3886200"/>
            <a:ext cx="76131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668125" y="4653658"/>
            <a:ext cx="7683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7665587" y="388620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7652657" y="2404027"/>
            <a:ext cx="1" cy="7675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8436431" y="165463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8436430" y="3171552"/>
            <a:ext cx="1" cy="7146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8436431" y="4648202"/>
            <a:ext cx="0" cy="838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Rectangle 233"/>
          <p:cNvSpPr/>
          <p:nvPr/>
        </p:nvSpPr>
        <p:spPr>
          <a:xfrm>
            <a:off x="1" y="304800"/>
            <a:ext cx="533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1" name="Straight Connector 240"/>
          <p:cNvCxnSpPr/>
          <p:nvPr/>
        </p:nvCxnSpPr>
        <p:spPr>
          <a:xfrm flipV="1">
            <a:off x="1587702" y="1212754"/>
            <a:ext cx="0" cy="435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1621973" y="5486400"/>
            <a:ext cx="0" cy="359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V="1">
            <a:off x="849413" y="1219200"/>
            <a:ext cx="0" cy="4626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130" idx="1"/>
          </p:cNvCxnSpPr>
          <p:nvPr/>
        </p:nvCxnSpPr>
        <p:spPr>
          <a:xfrm>
            <a:off x="1975022" y="1650946"/>
            <a:ext cx="0" cy="75584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81622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0" idx="3"/>
          </p:cNvCxnSpPr>
          <p:nvPr/>
        </p:nvCxnSpPr>
        <p:spPr>
          <a:xfrm>
            <a:off x="1981622" y="4691746"/>
            <a:ext cx="0" cy="79465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5400000">
            <a:off x="8132917" y="3283182"/>
            <a:ext cx="175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2014 SOUTHEAST REGION</a:t>
            </a:r>
            <a:endParaRPr lang="en-US" sz="800" b="1" dirty="0"/>
          </a:p>
        </p:txBody>
      </p:sp>
      <p:sp>
        <p:nvSpPr>
          <p:cNvPr id="43" name="TextBox 42"/>
          <p:cNvSpPr txBox="1"/>
          <p:nvPr/>
        </p:nvSpPr>
        <p:spPr>
          <a:xfrm rot="5400000">
            <a:off x="-779165" y="3628839"/>
            <a:ext cx="2091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#2 JUDGE </a:t>
            </a:r>
            <a:r>
              <a:rPr lang="en-US" sz="1200" b="1" dirty="0" smtClean="0"/>
              <a:t>EXPLORATION MAP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 rot="5400000">
            <a:off x="1248307" y="2614645"/>
            <a:ext cx="446311" cy="2462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00" b="1" dirty="0" smtClean="0"/>
              <a:t>   FRESH AIR BASE</a:t>
            </a:r>
            <a:endParaRPr lang="en-US" sz="300" b="1" dirty="0"/>
          </a:p>
        </p:txBody>
      </p:sp>
      <p:sp>
        <p:nvSpPr>
          <p:cNvPr id="52" name="Oval 51"/>
          <p:cNvSpPr/>
          <p:nvPr/>
        </p:nvSpPr>
        <p:spPr>
          <a:xfrm flipH="1">
            <a:off x="1436572" y="400414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1317064" y="4029761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484208" y="418690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547186" y="420655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436008" y="418690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501068" y="437829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219200" y="1844123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215189" y="3327148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215189" y="4849586"/>
            <a:ext cx="0" cy="4354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5400000">
            <a:off x="1784866" y="3607751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1503705" y="4121916"/>
            <a:ext cx="6858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20 POST</a:t>
            </a:r>
            <a:endParaRPr lang="en-US" sz="500" b="1" dirty="0"/>
          </a:p>
        </p:txBody>
      </p:sp>
      <p:sp>
        <p:nvSpPr>
          <p:cNvPr id="61" name="TextBox 60"/>
          <p:cNvSpPr txBox="1"/>
          <p:nvPr/>
        </p:nvSpPr>
        <p:spPr>
          <a:xfrm rot="5400000">
            <a:off x="2137475" y="4552335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2036629" y="3153531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5400000">
            <a:off x="1908942" y="4438441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2339501" y="3164354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367448" y="3153687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359574" y="3959008"/>
            <a:ext cx="76825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>
            <a:off x="2730502" y="3535173"/>
            <a:ext cx="0" cy="7946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442957" y="3909456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sp>
        <p:nvSpPr>
          <p:cNvPr id="74" name="TextBox 73"/>
          <p:cNvSpPr txBox="1"/>
          <p:nvPr/>
        </p:nvSpPr>
        <p:spPr>
          <a:xfrm rot="10800000">
            <a:off x="2406651" y="3008912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UNSAFE ROOF</a:t>
            </a:r>
            <a:endParaRPr lang="en-US" sz="500" b="1" dirty="0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2375143" y="3153687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2375143" y="3124887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>
            <a:off x="3488368" y="2047962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>
            <a:off x="3511384" y="2041812"/>
            <a:ext cx="7278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168838" y="1638616"/>
            <a:ext cx="0" cy="761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201022" y="1648184"/>
            <a:ext cx="0" cy="76844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>
            <a:off x="2756220" y="3548075"/>
            <a:ext cx="73151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143169" y="3177992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3505200" y="317492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5400000">
            <a:off x="3342199" y="339933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sp>
        <p:nvSpPr>
          <p:cNvPr id="97" name="TextBox 96"/>
          <p:cNvSpPr txBox="1"/>
          <p:nvPr/>
        </p:nvSpPr>
        <p:spPr>
          <a:xfrm rot="5400000">
            <a:off x="3179211" y="410286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OPEN</a:t>
            </a:r>
            <a:endParaRPr lang="en-US" sz="500" b="1" dirty="0"/>
          </a:p>
        </p:txBody>
      </p:sp>
      <p:sp>
        <p:nvSpPr>
          <p:cNvPr id="98" name="TextBox 97"/>
          <p:cNvSpPr txBox="1"/>
          <p:nvPr/>
        </p:nvSpPr>
        <p:spPr>
          <a:xfrm rot="5400000">
            <a:off x="3457542" y="4102267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DOOR CLOSED</a:t>
            </a:r>
            <a:endParaRPr lang="en-US" sz="500" b="1" dirty="0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3781393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rot="5400000">
            <a:off x="3623477" y="3401710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4953000" y="3178189"/>
            <a:ext cx="0" cy="4509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32" idx="0"/>
            <a:endCxn id="134" idx="2"/>
          </p:cNvCxnSpPr>
          <p:nvPr/>
        </p:nvCxnSpPr>
        <p:spPr>
          <a:xfrm>
            <a:off x="3875316" y="2786744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3866032" y="2732519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3875316" y="43434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3866032" y="4289175"/>
            <a:ext cx="7797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5007029" y="3182317"/>
            <a:ext cx="0" cy="4468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10167577">
            <a:off x="4692246" y="3646676"/>
            <a:ext cx="194177" cy="88259"/>
          </a:xfrm>
          <a:custGeom>
            <a:avLst/>
            <a:gdLst>
              <a:gd name="connsiteX0" fmla="*/ 77856 w 194177"/>
              <a:gd name="connsiteY0" fmla="*/ 40582 h 88259"/>
              <a:gd name="connsiteX1" fmla="*/ 149293 w 194177"/>
              <a:gd name="connsiteY1" fmla="*/ 88207 h 88259"/>
              <a:gd name="connsiteX2" fmla="*/ 187393 w 194177"/>
              <a:gd name="connsiteY2" fmla="*/ 31057 h 88259"/>
              <a:gd name="connsiteX3" fmla="*/ 8800 w 194177"/>
              <a:gd name="connsiteY3" fmla="*/ 66775 h 88259"/>
              <a:gd name="connsiteX4" fmla="*/ 34993 w 194177"/>
              <a:gd name="connsiteY4" fmla="*/ 100 h 88259"/>
              <a:gd name="connsiteX5" fmla="*/ 77856 w 194177"/>
              <a:gd name="connsiteY5" fmla="*/ 40582 h 8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177" h="88259">
                <a:moveTo>
                  <a:pt x="77856" y="40582"/>
                </a:moveTo>
                <a:cubicBezTo>
                  <a:pt x="96906" y="55267"/>
                  <a:pt x="131037" y="89795"/>
                  <a:pt x="149293" y="88207"/>
                </a:cubicBezTo>
                <a:cubicBezTo>
                  <a:pt x="167549" y="86620"/>
                  <a:pt x="210809" y="34629"/>
                  <a:pt x="187393" y="31057"/>
                </a:cubicBezTo>
                <a:cubicBezTo>
                  <a:pt x="163978" y="27485"/>
                  <a:pt x="34200" y="71935"/>
                  <a:pt x="8800" y="66775"/>
                </a:cubicBezTo>
                <a:cubicBezTo>
                  <a:pt x="-16600" y="61616"/>
                  <a:pt x="19515" y="2084"/>
                  <a:pt x="34993" y="100"/>
                </a:cubicBezTo>
                <a:cubicBezTo>
                  <a:pt x="50471" y="-1884"/>
                  <a:pt x="58806" y="25897"/>
                  <a:pt x="77856" y="4058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 rot="49028">
            <a:off x="4666489" y="3584842"/>
            <a:ext cx="245096" cy="205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>
            <a:endCxn id="144" idx="0"/>
          </p:cNvCxnSpPr>
          <p:nvPr/>
        </p:nvCxnSpPr>
        <p:spPr>
          <a:xfrm flipV="1">
            <a:off x="4921665" y="3749286"/>
            <a:ext cx="477651" cy="9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endCxn id="246" idx="0"/>
          </p:cNvCxnSpPr>
          <p:nvPr/>
        </p:nvCxnSpPr>
        <p:spPr>
          <a:xfrm>
            <a:off x="4911573" y="3630474"/>
            <a:ext cx="5272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4965585" y="3752487"/>
            <a:ext cx="0" cy="1701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5007029" y="3750201"/>
            <a:ext cx="0" cy="1662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Arc 245"/>
          <p:cNvSpPr/>
          <p:nvPr/>
        </p:nvSpPr>
        <p:spPr>
          <a:xfrm>
            <a:off x="5257800" y="3630474"/>
            <a:ext cx="361950" cy="371514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Arc 143"/>
          <p:cNvSpPr/>
          <p:nvPr/>
        </p:nvSpPr>
        <p:spPr>
          <a:xfrm>
            <a:off x="5313591" y="3749286"/>
            <a:ext cx="171450" cy="162823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Connector 148"/>
          <p:cNvCxnSpPr>
            <a:stCxn id="144" idx="2"/>
          </p:cNvCxnSpPr>
          <p:nvPr/>
        </p:nvCxnSpPr>
        <p:spPr>
          <a:xfrm>
            <a:off x="5485041" y="3830698"/>
            <a:ext cx="0" cy="15198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619750" y="3816231"/>
            <a:ext cx="2096" cy="15342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 rot="5400000">
            <a:off x="5447134" y="5212787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63" name="TextBox 262"/>
          <p:cNvSpPr txBox="1"/>
          <p:nvPr/>
        </p:nvSpPr>
        <p:spPr>
          <a:xfrm rot="5400000">
            <a:off x="5306278" y="5522654"/>
            <a:ext cx="5334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</a:t>
            </a:r>
          </a:p>
          <a:p>
            <a:r>
              <a:rPr lang="en-US" sz="500" b="1" dirty="0" smtClean="0"/>
              <a:t>VENT SHAFT</a:t>
            </a:r>
          </a:p>
          <a:p>
            <a:r>
              <a:rPr lang="en-US" sz="500" b="1" dirty="0" smtClean="0"/>
              <a:t>TO SURFACE</a:t>
            </a:r>
            <a:endParaRPr lang="en-US" sz="500" b="1" dirty="0"/>
          </a:p>
        </p:txBody>
      </p:sp>
      <p:sp>
        <p:nvSpPr>
          <p:cNvPr id="164" name="TextBox 163"/>
          <p:cNvSpPr txBox="1"/>
          <p:nvPr/>
        </p:nvSpPr>
        <p:spPr>
          <a:xfrm>
            <a:off x="4857501" y="3597867"/>
            <a:ext cx="82332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36 INCH VENT TUBING</a:t>
            </a:r>
            <a:endParaRPr lang="en-US" sz="500" b="1" dirty="0"/>
          </a:p>
        </p:txBody>
      </p:sp>
      <p:sp>
        <p:nvSpPr>
          <p:cNvPr id="169" name="Freeform 168"/>
          <p:cNvSpPr/>
          <p:nvPr/>
        </p:nvSpPr>
        <p:spPr>
          <a:xfrm>
            <a:off x="4712662" y="191164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Freeform 169"/>
          <p:cNvSpPr/>
          <p:nvPr/>
        </p:nvSpPr>
        <p:spPr>
          <a:xfrm>
            <a:off x="4925573" y="192014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Freeform 170"/>
          <p:cNvSpPr/>
          <p:nvPr/>
        </p:nvSpPr>
        <p:spPr>
          <a:xfrm>
            <a:off x="5166978" y="193036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Freeform 173"/>
          <p:cNvSpPr/>
          <p:nvPr/>
        </p:nvSpPr>
        <p:spPr>
          <a:xfrm>
            <a:off x="4462400" y="190500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Freeform 174"/>
          <p:cNvSpPr/>
          <p:nvPr/>
        </p:nvSpPr>
        <p:spPr>
          <a:xfrm>
            <a:off x="3334804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6" name="Freeform 175"/>
          <p:cNvSpPr/>
          <p:nvPr/>
        </p:nvSpPr>
        <p:spPr>
          <a:xfrm>
            <a:off x="3547715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Freeform 176"/>
          <p:cNvSpPr/>
          <p:nvPr/>
        </p:nvSpPr>
        <p:spPr>
          <a:xfrm>
            <a:off x="3789120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Freeform 177"/>
          <p:cNvSpPr/>
          <p:nvPr/>
        </p:nvSpPr>
        <p:spPr>
          <a:xfrm>
            <a:off x="2667000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Freeform 180"/>
          <p:cNvSpPr/>
          <p:nvPr/>
        </p:nvSpPr>
        <p:spPr>
          <a:xfrm>
            <a:off x="2879911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Freeform 181"/>
          <p:cNvSpPr/>
          <p:nvPr/>
        </p:nvSpPr>
        <p:spPr>
          <a:xfrm>
            <a:off x="3121316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Freeform 183"/>
          <p:cNvSpPr/>
          <p:nvPr/>
        </p:nvSpPr>
        <p:spPr>
          <a:xfrm>
            <a:off x="1977551" y="18841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Freeform 184"/>
          <p:cNvSpPr/>
          <p:nvPr/>
        </p:nvSpPr>
        <p:spPr>
          <a:xfrm>
            <a:off x="2190462" y="18926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Freeform 185"/>
          <p:cNvSpPr/>
          <p:nvPr/>
        </p:nvSpPr>
        <p:spPr>
          <a:xfrm>
            <a:off x="2431867" y="1902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Freeform 186"/>
          <p:cNvSpPr/>
          <p:nvPr/>
        </p:nvSpPr>
        <p:spPr>
          <a:xfrm>
            <a:off x="4833207" y="490808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Freeform 187"/>
          <p:cNvSpPr/>
          <p:nvPr/>
        </p:nvSpPr>
        <p:spPr>
          <a:xfrm>
            <a:off x="5046118" y="491658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Freeform 188"/>
          <p:cNvSpPr/>
          <p:nvPr/>
        </p:nvSpPr>
        <p:spPr>
          <a:xfrm>
            <a:off x="5287523" y="492680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Freeform 189"/>
          <p:cNvSpPr/>
          <p:nvPr/>
        </p:nvSpPr>
        <p:spPr>
          <a:xfrm>
            <a:off x="4128629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Freeform 190"/>
          <p:cNvSpPr/>
          <p:nvPr/>
        </p:nvSpPr>
        <p:spPr>
          <a:xfrm>
            <a:off x="4341540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Freeform 191"/>
          <p:cNvSpPr/>
          <p:nvPr/>
        </p:nvSpPr>
        <p:spPr>
          <a:xfrm>
            <a:off x="4582945" y="490143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Freeform 192"/>
          <p:cNvSpPr/>
          <p:nvPr/>
        </p:nvSpPr>
        <p:spPr>
          <a:xfrm>
            <a:off x="3455349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Freeform 196"/>
          <p:cNvSpPr/>
          <p:nvPr/>
        </p:nvSpPr>
        <p:spPr>
          <a:xfrm>
            <a:off x="3668260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Freeform 198"/>
          <p:cNvSpPr/>
          <p:nvPr/>
        </p:nvSpPr>
        <p:spPr>
          <a:xfrm>
            <a:off x="3909665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Freeform 199"/>
          <p:cNvSpPr/>
          <p:nvPr/>
        </p:nvSpPr>
        <p:spPr>
          <a:xfrm>
            <a:off x="2787545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Freeform 203"/>
          <p:cNvSpPr/>
          <p:nvPr/>
        </p:nvSpPr>
        <p:spPr>
          <a:xfrm>
            <a:off x="3000456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Freeform 204"/>
          <p:cNvSpPr/>
          <p:nvPr/>
        </p:nvSpPr>
        <p:spPr>
          <a:xfrm>
            <a:off x="3241861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Freeform 205"/>
          <p:cNvSpPr/>
          <p:nvPr/>
        </p:nvSpPr>
        <p:spPr>
          <a:xfrm>
            <a:off x="2098096" y="488061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Freeform 206"/>
          <p:cNvSpPr/>
          <p:nvPr/>
        </p:nvSpPr>
        <p:spPr>
          <a:xfrm>
            <a:off x="2311007" y="488911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Freeform 207"/>
          <p:cNvSpPr/>
          <p:nvPr/>
        </p:nvSpPr>
        <p:spPr>
          <a:xfrm>
            <a:off x="2552412" y="489933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 rot="5400000">
            <a:off x="8244707" y="488666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13" name="Freeform 212"/>
          <p:cNvSpPr/>
          <p:nvPr/>
        </p:nvSpPr>
        <p:spPr>
          <a:xfrm>
            <a:off x="7530386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Freeform 215"/>
          <p:cNvSpPr/>
          <p:nvPr/>
        </p:nvSpPr>
        <p:spPr>
          <a:xfrm>
            <a:off x="6857106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Freeform 216"/>
          <p:cNvSpPr/>
          <p:nvPr/>
        </p:nvSpPr>
        <p:spPr>
          <a:xfrm>
            <a:off x="7070017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Freeform 217"/>
          <p:cNvSpPr/>
          <p:nvPr/>
        </p:nvSpPr>
        <p:spPr>
          <a:xfrm>
            <a:off x="7311422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Freeform 218"/>
          <p:cNvSpPr/>
          <p:nvPr/>
        </p:nvSpPr>
        <p:spPr>
          <a:xfrm>
            <a:off x="6189302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Freeform 219"/>
          <p:cNvSpPr/>
          <p:nvPr/>
        </p:nvSpPr>
        <p:spPr>
          <a:xfrm>
            <a:off x="6402213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Freeform 220"/>
          <p:cNvSpPr/>
          <p:nvPr/>
        </p:nvSpPr>
        <p:spPr>
          <a:xfrm>
            <a:off x="6643618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Freeform 221"/>
          <p:cNvSpPr/>
          <p:nvPr/>
        </p:nvSpPr>
        <p:spPr>
          <a:xfrm>
            <a:off x="5499853" y="493676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3" name="Freeform 222"/>
          <p:cNvSpPr/>
          <p:nvPr/>
        </p:nvSpPr>
        <p:spPr>
          <a:xfrm>
            <a:off x="5712764" y="494526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Freeform 271"/>
          <p:cNvSpPr/>
          <p:nvPr/>
        </p:nvSpPr>
        <p:spPr>
          <a:xfrm>
            <a:off x="5954169" y="495548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TextBox 272"/>
          <p:cNvSpPr txBox="1"/>
          <p:nvPr/>
        </p:nvSpPr>
        <p:spPr>
          <a:xfrm rot="5400000">
            <a:off x="8244707" y="333487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5" name="TextBox 274"/>
          <p:cNvSpPr txBox="1"/>
          <p:nvPr/>
        </p:nvSpPr>
        <p:spPr>
          <a:xfrm rot="5400000">
            <a:off x="8239531" y="181333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76" name="Freeform 275"/>
          <p:cNvSpPr/>
          <p:nvPr/>
        </p:nvSpPr>
        <p:spPr>
          <a:xfrm>
            <a:off x="6537644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Freeform 276"/>
          <p:cNvSpPr/>
          <p:nvPr/>
        </p:nvSpPr>
        <p:spPr>
          <a:xfrm>
            <a:off x="6750555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Freeform 277"/>
          <p:cNvSpPr/>
          <p:nvPr/>
        </p:nvSpPr>
        <p:spPr>
          <a:xfrm>
            <a:off x="5869840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Freeform 278"/>
          <p:cNvSpPr/>
          <p:nvPr/>
        </p:nvSpPr>
        <p:spPr>
          <a:xfrm>
            <a:off x="6082751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Freeform 279"/>
          <p:cNvSpPr/>
          <p:nvPr/>
        </p:nvSpPr>
        <p:spPr>
          <a:xfrm>
            <a:off x="6324156" y="195224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Freeform 280"/>
          <p:cNvSpPr/>
          <p:nvPr/>
        </p:nvSpPr>
        <p:spPr>
          <a:xfrm>
            <a:off x="5393302" y="194202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Freeform 282"/>
          <p:cNvSpPr/>
          <p:nvPr/>
        </p:nvSpPr>
        <p:spPr>
          <a:xfrm>
            <a:off x="7711889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Freeform 283"/>
          <p:cNvSpPr/>
          <p:nvPr/>
        </p:nvSpPr>
        <p:spPr>
          <a:xfrm>
            <a:off x="7924800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Freeform 285"/>
          <p:cNvSpPr/>
          <p:nvPr/>
        </p:nvSpPr>
        <p:spPr>
          <a:xfrm>
            <a:off x="7256996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Freeform 286"/>
          <p:cNvSpPr/>
          <p:nvPr/>
        </p:nvSpPr>
        <p:spPr>
          <a:xfrm>
            <a:off x="7498401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Freeform 287"/>
          <p:cNvSpPr/>
          <p:nvPr/>
        </p:nvSpPr>
        <p:spPr>
          <a:xfrm>
            <a:off x="6567547" y="343048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Freeform 288"/>
          <p:cNvSpPr/>
          <p:nvPr/>
        </p:nvSpPr>
        <p:spPr>
          <a:xfrm>
            <a:off x="6808952" y="34407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Freeform 289"/>
          <p:cNvSpPr/>
          <p:nvPr/>
        </p:nvSpPr>
        <p:spPr>
          <a:xfrm>
            <a:off x="6180399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Freeform 290"/>
          <p:cNvSpPr/>
          <p:nvPr/>
        </p:nvSpPr>
        <p:spPr>
          <a:xfrm>
            <a:off x="6393310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Freeform 291"/>
          <p:cNvSpPr/>
          <p:nvPr/>
        </p:nvSpPr>
        <p:spPr>
          <a:xfrm>
            <a:off x="5512595" y="342444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3" name="Freeform 292"/>
          <p:cNvSpPr/>
          <p:nvPr/>
        </p:nvSpPr>
        <p:spPr>
          <a:xfrm>
            <a:off x="5725506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4" name="Freeform 293"/>
          <p:cNvSpPr/>
          <p:nvPr/>
        </p:nvSpPr>
        <p:spPr>
          <a:xfrm>
            <a:off x="5966911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5" name="Freeform 294"/>
          <p:cNvSpPr/>
          <p:nvPr/>
        </p:nvSpPr>
        <p:spPr>
          <a:xfrm>
            <a:off x="5036057" y="34166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Freeform 295"/>
          <p:cNvSpPr/>
          <p:nvPr/>
        </p:nvSpPr>
        <p:spPr>
          <a:xfrm>
            <a:off x="5277462" y="342689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Freeform 296"/>
          <p:cNvSpPr/>
          <p:nvPr/>
        </p:nvSpPr>
        <p:spPr>
          <a:xfrm>
            <a:off x="7019150" y="196135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9" name="Straight Connector 298"/>
          <p:cNvCxnSpPr/>
          <p:nvPr/>
        </p:nvCxnSpPr>
        <p:spPr>
          <a:xfrm>
            <a:off x="8105775" y="4660107"/>
            <a:ext cx="0" cy="8262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 rot="5400000">
            <a:off x="7942774" y="4925696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301" name="TextBox 300"/>
          <p:cNvSpPr txBox="1"/>
          <p:nvPr/>
        </p:nvSpPr>
        <p:spPr>
          <a:xfrm rot="5400000">
            <a:off x="7560626" y="4404290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16.5%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1300 ppm 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7822403" y="4931192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Oval 302"/>
          <p:cNvSpPr/>
          <p:nvPr/>
        </p:nvSpPr>
        <p:spPr>
          <a:xfrm>
            <a:off x="7844002" y="4960213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4" name="Straight Arrow Connector 303"/>
          <p:cNvCxnSpPr/>
          <p:nvPr/>
        </p:nvCxnSpPr>
        <p:spPr>
          <a:xfrm>
            <a:off x="7881498" y="4598439"/>
            <a:ext cx="0" cy="27040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741140" y="3221012"/>
            <a:ext cx="488460" cy="169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TextBox 304"/>
          <p:cNvSpPr txBox="1"/>
          <p:nvPr/>
        </p:nvSpPr>
        <p:spPr>
          <a:xfrm rot="5400000">
            <a:off x="7642285" y="2830013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POWDER TRUCK</a:t>
            </a:r>
            <a:endParaRPr lang="en-US" sz="500" b="1" dirty="0"/>
          </a:p>
        </p:txBody>
      </p:sp>
      <p:sp>
        <p:nvSpPr>
          <p:cNvPr id="306" name="TextBox 305"/>
          <p:cNvSpPr txBox="1"/>
          <p:nvPr/>
        </p:nvSpPr>
        <p:spPr>
          <a:xfrm rot="5400000">
            <a:off x="8178164" y="3505344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LOADED FACE</a:t>
            </a:r>
            <a:endParaRPr lang="en-US" sz="500" b="1" dirty="0"/>
          </a:p>
        </p:txBody>
      </p:sp>
      <p:sp>
        <p:nvSpPr>
          <p:cNvPr id="307" name="TextBox 306"/>
          <p:cNvSpPr txBox="1"/>
          <p:nvPr/>
        </p:nvSpPr>
        <p:spPr>
          <a:xfrm rot="5400000">
            <a:off x="8291779" y="1974863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8" name="TextBox 307"/>
          <p:cNvSpPr txBox="1"/>
          <p:nvPr/>
        </p:nvSpPr>
        <p:spPr>
          <a:xfrm rot="5400000">
            <a:off x="8315454" y="5025350"/>
            <a:ext cx="38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FACE</a:t>
            </a:r>
            <a:endParaRPr lang="en-US" sz="500" b="1" dirty="0"/>
          </a:p>
        </p:txBody>
      </p:sp>
      <p:sp>
        <p:nvSpPr>
          <p:cNvPr id="309" name="Oval 308"/>
          <p:cNvSpPr/>
          <p:nvPr/>
        </p:nvSpPr>
        <p:spPr>
          <a:xfrm>
            <a:off x="8199121" y="5111041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0" name="Straight Connector 309"/>
          <p:cNvCxnSpPr>
            <a:stCxn id="309" idx="4"/>
          </p:cNvCxnSpPr>
          <p:nvPr/>
        </p:nvCxnSpPr>
        <p:spPr>
          <a:xfrm>
            <a:off x="8229601" y="5187241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8229600" y="5317834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8166045" y="5234593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 flipH="1">
            <a:off x="8189730" y="5317834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 rot="5400000">
            <a:off x="8003347" y="1697760"/>
            <a:ext cx="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 rot="5400000" flipH="1">
            <a:off x="7867951" y="1682520"/>
            <a:ext cx="3048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 rot="5400000">
            <a:off x="7853012" y="1725895"/>
            <a:ext cx="60356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" name="Oval 316"/>
          <p:cNvSpPr/>
          <p:nvPr/>
        </p:nvSpPr>
        <p:spPr>
          <a:xfrm rot="5400000">
            <a:off x="8069988" y="1721265"/>
            <a:ext cx="60959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Rectangle 317"/>
          <p:cNvSpPr/>
          <p:nvPr/>
        </p:nvSpPr>
        <p:spPr>
          <a:xfrm>
            <a:off x="7623302" y="1916769"/>
            <a:ext cx="488460" cy="169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/>
          <p:cNvSpPr txBox="1"/>
          <p:nvPr/>
        </p:nvSpPr>
        <p:spPr>
          <a:xfrm rot="5400000">
            <a:off x="7572924" y="2178849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LHD</a:t>
            </a:r>
          </a:p>
          <a:p>
            <a:r>
              <a:rPr lang="en-US" sz="500" b="1" dirty="0" smtClean="0"/>
              <a:t>OBSTICLE</a:t>
            </a:r>
          </a:p>
          <a:p>
            <a:r>
              <a:rPr lang="en-US" sz="500" b="1" dirty="0" smtClean="0"/>
              <a:t>FIRE</a:t>
            </a:r>
            <a:endParaRPr lang="en-US" sz="500" b="1" dirty="0"/>
          </a:p>
        </p:txBody>
      </p:sp>
      <p:sp>
        <p:nvSpPr>
          <p:cNvPr id="76" name="Isosceles Triangle 75"/>
          <p:cNvSpPr/>
          <p:nvPr/>
        </p:nvSpPr>
        <p:spPr>
          <a:xfrm rot="5400000">
            <a:off x="7856800" y="1943592"/>
            <a:ext cx="84638" cy="10553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0" name="Straight Connector 319"/>
          <p:cNvCxnSpPr/>
          <p:nvPr/>
        </p:nvCxnSpPr>
        <p:spPr>
          <a:xfrm>
            <a:off x="7341414" y="1868312"/>
            <a:ext cx="4309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7772400" y="1656357"/>
            <a:ext cx="0" cy="222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 flipV="1">
            <a:off x="7735192" y="1648184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 flipV="1">
            <a:off x="7333979" y="1844123"/>
            <a:ext cx="401213" cy="1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" name="TextBox 325"/>
          <p:cNvSpPr txBox="1"/>
          <p:nvPr/>
        </p:nvSpPr>
        <p:spPr>
          <a:xfrm rot="5400000">
            <a:off x="7452904" y="2529234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16.5%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2000 ppm </a:t>
            </a:r>
          </a:p>
        </p:txBody>
      </p:sp>
      <p:sp>
        <p:nvSpPr>
          <p:cNvPr id="327" name="Rectangle 326"/>
          <p:cNvSpPr/>
          <p:nvPr/>
        </p:nvSpPr>
        <p:spPr>
          <a:xfrm>
            <a:off x="7207233" y="2051089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8" name="Oval 327"/>
          <p:cNvSpPr/>
          <p:nvPr/>
        </p:nvSpPr>
        <p:spPr>
          <a:xfrm>
            <a:off x="7228832" y="2080110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9" name="Straight Arrow Connector 328"/>
          <p:cNvCxnSpPr/>
          <p:nvPr/>
        </p:nvCxnSpPr>
        <p:spPr>
          <a:xfrm flipH="1" flipV="1">
            <a:off x="7324004" y="2178386"/>
            <a:ext cx="341583" cy="2600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>
            <a:off x="7333979" y="1664905"/>
            <a:ext cx="0" cy="2136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flipV="1">
            <a:off x="7357435" y="1652138"/>
            <a:ext cx="0" cy="2264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 rot="5400000">
            <a:off x="2814726" y="250928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33" name="Straight Connector 332"/>
          <p:cNvCxnSpPr/>
          <p:nvPr/>
        </p:nvCxnSpPr>
        <p:spPr>
          <a:xfrm>
            <a:off x="2991690" y="266986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H="1">
            <a:off x="3054668" y="268951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943490" y="26698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008550" y="286126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962871" y="270182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H="1">
            <a:off x="3025849" y="272147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2914671" y="27018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2979731" y="289321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4" name="Oval 343"/>
          <p:cNvSpPr/>
          <p:nvPr/>
        </p:nvSpPr>
        <p:spPr>
          <a:xfrm flipH="1">
            <a:off x="2925885" y="2324826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Oval 348"/>
          <p:cNvSpPr/>
          <p:nvPr/>
        </p:nvSpPr>
        <p:spPr>
          <a:xfrm flipH="1">
            <a:off x="2942248" y="2492513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TextBox 349"/>
          <p:cNvSpPr txBox="1"/>
          <p:nvPr/>
        </p:nvSpPr>
        <p:spPr>
          <a:xfrm rot="5400000">
            <a:off x="2854993" y="229714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51" name="TextBox 350"/>
          <p:cNvSpPr txBox="1"/>
          <p:nvPr/>
        </p:nvSpPr>
        <p:spPr>
          <a:xfrm rot="5400000">
            <a:off x="2424153" y="1412543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17.1%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250 ppm </a:t>
            </a:r>
          </a:p>
        </p:txBody>
      </p:sp>
      <p:sp>
        <p:nvSpPr>
          <p:cNvPr id="352" name="Rectangle 351"/>
          <p:cNvSpPr/>
          <p:nvPr/>
        </p:nvSpPr>
        <p:spPr>
          <a:xfrm>
            <a:off x="2690790" y="2067063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3" name="Oval 352"/>
          <p:cNvSpPr/>
          <p:nvPr/>
        </p:nvSpPr>
        <p:spPr>
          <a:xfrm>
            <a:off x="2712389" y="2096084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4" name="Straight Arrow Connector 353"/>
          <p:cNvCxnSpPr/>
          <p:nvPr/>
        </p:nvCxnSpPr>
        <p:spPr>
          <a:xfrm>
            <a:off x="2730502" y="1645274"/>
            <a:ext cx="13069" cy="3965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xtBox 354"/>
          <p:cNvSpPr txBox="1"/>
          <p:nvPr/>
        </p:nvSpPr>
        <p:spPr>
          <a:xfrm rot="5400000">
            <a:off x="2956418" y="4312412"/>
            <a:ext cx="18076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X</a:t>
            </a:r>
            <a:endParaRPr lang="en-US" sz="500" b="1" dirty="0"/>
          </a:p>
        </p:txBody>
      </p:sp>
      <p:sp>
        <p:nvSpPr>
          <p:cNvPr id="356" name="TextBox 355"/>
          <p:cNvSpPr txBox="1"/>
          <p:nvPr/>
        </p:nvSpPr>
        <p:spPr>
          <a:xfrm rot="5400000">
            <a:off x="2874103" y="4373042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GAS TEST STATION</a:t>
            </a:r>
            <a:endParaRPr lang="en-US" sz="500" b="1" dirty="0"/>
          </a:p>
        </p:txBody>
      </p:sp>
      <p:sp>
        <p:nvSpPr>
          <p:cNvPr id="357" name="TextBox 356"/>
          <p:cNvSpPr txBox="1"/>
          <p:nvPr/>
        </p:nvSpPr>
        <p:spPr>
          <a:xfrm rot="5400000">
            <a:off x="2511993" y="5608976"/>
            <a:ext cx="57647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rgbClr val="FF0000"/>
                </a:solidFill>
              </a:rPr>
              <a:t>O</a:t>
            </a:r>
            <a:r>
              <a:rPr lang="en-US" sz="300" b="1" dirty="0" smtClean="0">
                <a:solidFill>
                  <a:srgbClr val="FF0000"/>
                </a:solidFill>
              </a:rPr>
              <a:t>2</a:t>
            </a:r>
            <a:r>
              <a:rPr lang="en-US" sz="400" b="1" dirty="0" smtClean="0">
                <a:solidFill>
                  <a:srgbClr val="FF0000"/>
                </a:solidFill>
              </a:rPr>
              <a:t> = 17.1%</a:t>
            </a:r>
          </a:p>
          <a:p>
            <a:r>
              <a:rPr lang="en-US" sz="400" b="1" dirty="0" smtClean="0">
                <a:solidFill>
                  <a:srgbClr val="FF0000"/>
                </a:solidFill>
              </a:rPr>
              <a:t>CO = 500 ppm </a:t>
            </a:r>
          </a:p>
        </p:txBody>
      </p:sp>
      <p:sp>
        <p:nvSpPr>
          <p:cNvPr id="358" name="Rectangle 357"/>
          <p:cNvSpPr/>
          <p:nvPr/>
        </p:nvSpPr>
        <p:spPr>
          <a:xfrm>
            <a:off x="2706928" y="4996591"/>
            <a:ext cx="114900" cy="1272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9" name="Oval 358"/>
          <p:cNvSpPr/>
          <p:nvPr/>
        </p:nvSpPr>
        <p:spPr>
          <a:xfrm>
            <a:off x="2728527" y="5025612"/>
            <a:ext cx="71702" cy="62496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0" name="Straight Arrow Connector 359"/>
          <p:cNvCxnSpPr/>
          <p:nvPr/>
        </p:nvCxnSpPr>
        <p:spPr>
          <a:xfrm flipH="1" flipV="1">
            <a:off x="2774556" y="5123888"/>
            <a:ext cx="12989" cy="36251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TextBox 360"/>
          <p:cNvSpPr txBox="1"/>
          <p:nvPr/>
        </p:nvSpPr>
        <p:spPr>
          <a:xfrm rot="5400000">
            <a:off x="3897586" y="272823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62" name="TextBox 361"/>
          <p:cNvSpPr txBox="1"/>
          <p:nvPr/>
        </p:nvSpPr>
        <p:spPr>
          <a:xfrm rot="5400000">
            <a:off x="3502502" y="2884569"/>
            <a:ext cx="593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MINE PHONE</a:t>
            </a:r>
            <a:endParaRPr lang="en-US" sz="1000" b="1" dirty="0"/>
          </a:p>
        </p:txBody>
      </p:sp>
      <p:cxnSp>
        <p:nvCxnSpPr>
          <p:cNvPr id="363" name="Straight Connector 362"/>
          <p:cNvCxnSpPr/>
          <p:nvPr/>
        </p:nvCxnSpPr>
        <p:spPr>
          <a:xfrm>
            <a:off x="3652011" y="471877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flipH="1">
            <a:off x="3714989" y="473842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3603811" y="471877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3668871" y="491016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3623192" y="4750735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 flipH="1">
            <a:off x="3686170" y="4770382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3574992" y="4750735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3640052" y="494212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2" name="TextBox 371"/>
          <p:cNvSpPr txBox="1"/>
          <p:nvPr/>
        </p:nvSpPr>
        <p:spPr>
          <a:xfrm rot="5400000">
            <a:off x="3265829" y="4716205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3" name="TextBox 372"/>
          <p:cNvSpPr txBox="1"/>
          <p:nvPr/>
        </p:nvSpPr>
        <p:spPr>
          <a:xfrm rot="5400000">
            <a:off x="3081277" y="4713698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74" name="Oval 373"/>
          <p:cNvSpPr/>
          <p:nvPr/>
        </p:nvSpPr>
        <p:spPr>
          <a:xfrm flipH="1">
            <a:off x="3210605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5" name="Oval 374"/>
          <p:cNvSpPr/>
          <p:nvPr/>
        </p:nvSpPr>
        <p:spPr>
          <a:xfrm flipH="1">
            <a:off x="3395157" y="469950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6" name="Oval 375"/>
          <p:cNvSpPr/>
          <p:nvPr/>
        </p:nvSpPr>
        <p:spPr>
          <a:xfrm>
            <a:off x="4434800" y="2836696"/>
            <a:ext cx="60959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7" name="Straight Connector 376"/>
          <p:cNvCxnSpPr>
            <a:stCxn id="376" idx="4"/>
          </p:cNvCxnSpPr>
          <p:nvPr/>
        </p:nvCxnSpPr>
        <p:spPr>
          <a:xfrm>
            <a:off x="4465280" y="2912896"/>
            <a:ext cx="0" cy="1467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>
            <a:off x="4465279" y="3043489"/>
            <a:ext cx="57150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>
            <a:off x="4401724" y="2960248"/>
            <a:ext cx="12070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/>
          <p:nvPr/>
        </p:nvCxnSpPr>
        <p:spPr>
          <a:xfrm flipH="1">
            <a:off x="4425409" y="3043489"/>
            <a:ext cx="39871" cy="12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1" name="TextBox 380"/>
          <p:cNvSpPr txBox="1"/>
          <p:nvPr/>
        </p:nvSpPr>
        <p:spPr>
          <a:xfrm rot="5400000">
            <a:off x="4524707" y="3069049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10 POST</a:t>
            </a:r>
            <a:endParaRPr lang="en-US" sz="500" b="1" dirty="0"/>
          </a:p>
        </p:txBody>
      </p:sp>
      <p:sp>
        <p:nvSpPr>
          <p:cNvPr id="382" name="TextBox 381"/>
          <p:cNvSpPr txBox="1"/>
          <p:nvPr/>
        </p:nvSpPr>
        <p:spPr>
          <a:xfrm rot="5400000">
            <a:off x="4701191" y="3134883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383" name="TextBox 382"/>
          <p:cNvSpPr txBox="1"/>
          <p:nvPr/>
        </p:nvSpPr>
        <p:spPr>
          <a:xfrm rot="5400000">
            <a:off x="5333037" y="2556977"/>
            <a:ext cx="423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cxnSp>
        <p:nvCxnSpPr>
          <p:cNvPr id="384" name="Straight Connector 383"/>
          <p:cNvCxnSpPr/>
          <p:nvPr/>
        </p:nvCxnSpPr>
        <p:spPr>
          <a:xfrm>
            <a:off x="5510001" y="2717559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 flipH="1">
            <a:off x="5572979" y="2737206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>
            <a:off x="5461801" y="271755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5526861" y="2908951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5481182" y="2749517"/>
            <a:ext cx="0" cy="18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 flipH="1">
            <a:off x="5544160" y="2769164"/>
            <a:ext cx="1375" cy="17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5432982" y="2749517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5498042" y="2940909"/>
            <a:ext cx="949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2" name="TextBox 391"/>
          <p:cNvSpPr txBox="1"/>
          <p:nvPr/>
        </p:nvSpPr>
        <p:spPr>
          <a:xfrm rot="5400000">
            <a:off x="5373304" y="2344838"/>
            <a:ext cx="311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BC</a:t>
            </a:r>
            <a:endParaRPr lang="en-US" sz="900" b="1" dirty="0"/>
          </a:p>
        </p:txBody>
      </p:sp>
      <p:sp>
        <p:nvSpPr>
          <p:cNvPr id="393" name="Oval 392"/>
          <p:cNvSpPr/>
          <p:nvPr/>
        </p:nvSpPr>
        <p:spPr>
          <a:xfrm flipH="1">
            <a:off x="5461495" y="2539421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4" name="Oval 393"/>
          <p:cNvSpPr/>
          <p:nvPr/>
        </p:nvSpPr>
        <p:spPr>
          <a:xfrm flipH="1">
            <a:off x="5439687" y="2375729"/>
            <a:ext cx="165330" cy="1693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5" name="Freeform 394"/>
          <p:cNvSpPr/>
          <p:nvPr/>
        </p:nvSpPr>
        <p:spPr>
          <a:xfrm rot="5400000">
            <a:off x="5755252" y="365123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6" name="Freeform 395"/>
          <p:cNvSpPr/>
          <p:nvPr/>
        </p:nvSpPr>
        <p:spPr>
          <a:xfrm rot="5400000">
            <a:off x="5741634" y="388514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7" name="Freeform 396"/>
          <p:cNvSpPr/>
          <p:nvPr/>
        </p:nvSpPr>
        <p:spPr>
          <a:xfrm rot="5400000">
            <a:off x="5737541" y="412950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8" name="Freeform 397"/>
          <p:cNvSpPr/>
          <p:nvPr/>
        </p:nvSpPr>
        <p:spPr>
          <a:xfrm rot="5400000">
            <a:off x="5725506" y="437906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9" name="Freeform 398"/>
          <p:cNvSpPr/>
          <p:nvPr/>
        </p:nvSpPr>
        <p:spPr>
          <a:xfrm rot="5400000">
            <a:off x="5718611" y="460520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3" name="Freeform 402"/>
          <p:cNvSpPr/>
          <p:nvPr/>
        </p:nvSpPr>
        <p:spPr>
          <a:xfrm rot="5400000">
            <a:off x="4109326" y="446192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Freeform 403"/>
          <p:cNvSpPr/>
          <p:nvPr/>
        </p:nvSpPr>
        <p:spPr>
          <a:xfrm rot="5400000">
            <a:off x="4102431" y="468806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5" name="Freeform 404"/>
          <p:cNvSpPr/>
          <p:nvPr/>
        </p:nvSpPr>
        <p:spPr>
          <a:xfrm rot="5400000">
            <a:off x="7130447" y="369893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6" name="Freeform 405"/>
          <p:cNvSpPr/>
          <p:nvPr/>
        </p:nvSpPr>
        <p:spPr>
          <a:xfrm rot="5400000">
            <a:off x="7116829" y="393284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7" name="Freeform 406"/>
          <p:cNvSpPr/>
          <p:nvPr/>
        </p:nvSpPr>
        <p:spPr>
          <a:xfrm rot="5400000">
            <a:off x="7112736" y="417720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8" name="Freeform 407"/>
          <p:cNvSpPr/>
          <p:nvPr/>
        </p:nvSpPr>
        <p:spPr>
          <a:xfrm rot="5400000">
            <a:off x="7100701" y="44267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" name="Freeform 408"/>
          <p:cNvSpPr/>
          <p:nvPr/>
        </p:nvSpPr>
        <p:spPr>
          <a:xfrm rot="5400000">
            <a:off x="7093806" y="465290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0" name="Freeform 409"/>
          <p:cNvSpPr/>
          <p:nvPr/>
        </p:nvSpPr>
        <p:spPr>
          <a:xfrm rot="5400000">
            <a:off x="7160959" y="231895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" name="Freeform 410"/>
          <p:cNvSpPr/>
          <p:nvPr/>
        </p:nvSpPr>
        <p:spPr>
          <a:xfrm rot="5400000">
            <a:off x="7147341" y="255287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2" name="Freeform 411"/>
          <p:cNvSpPr/>
          <p:nvPr/>
        </p:nvSpPr>
        <p:spPr>
          <a:xfrm rot="5400000">
            <a:off x="7143248" y="2797233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3" name="Freeform 412"/>
          <p:cNvSpPr/>
          <p:nvPr/>
        </p:nvSpPr>
        <p:spPr>
          <a:xfrm rot="5400000">
            <a:off x="7131213" y="304679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4" name="Freeform 413"/>
          <p:cNvSpPr/>
          <p:nvPr/>
        </p:nvSpPr>
        <p:spPr>
          <a:xfrm rot="5400000">
            <a:off x="7124318" y="327292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6" name="Freeform 415"/>
          <p:cNvSpPr/>
          <p:nvPr/>
        </p:nvSpPr>
        <p:spPr>
          <a:xfrm rot="5400000">
            <a:off x="5682313" y="2240140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7" name="Freeform 416"/>
          <p:cNvSpPr/>
          <p:nvPr/>
        </p:nvSpPr>
        <p:spPr>
          <a:xfrm rot="5400000">
            <a:off x="5668695" y="2474057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8" name="Freeform 417"/>
          <p:cNvSpPr/>
          <p:nvPr/>
        </p:nvSpPr>
        <p:spPr>
          <a:xfrm rot="5400000">
            <a:off x="5664602" y="271841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9" name="Freeform 418"/>
          <p:cNvSpPr/>
          <p:nvPr/>
        </p:nvSpPr>
        <p:spPr>
          <a:xfrm rot="5400000">
            <a:off x="5652567" y="29679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0" name="Freeform 419"/>
          <p:cNvSpPr/>
          <p:nvPr/>
        </p:nvSpPr>
        <p:spPr>
          <a:xfrm rot="5400000">
            <a:off x="5645672" y="319411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8" name="Freeform 427"/>
          <p:cNvSpPr/>
          <p:nvPr/>
        </p:nvSpPr>
        <p:spPr>
          <a:xfrm rot="5400000">
            <a:off x="4213850" y="2198937"/>
            <a:ext cx="253865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9" name="Freeform 428"/>
          <p:cNvSpPr/>
          <p:nvPr/>
        </p:nvSpPr>
        <p:spPr>
          <a:xfrm rot="5400000">
            <a:off x="2548694" y="218995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0" name="Freeform 429"/>
          <p:cNvSpPr/>
          <p:nvPr/>
        </p:nvSpPr>
        <p:spPr>
          <a:xfrm rot="5400000">
            <a:off x="2535076" y="2423868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1" name="Freeform 430"/>
          <p:cNvSpPr/>
          <p:nvPr/>
        </p:nvSpPr>
        <p:spPr>
          <a:xfrm rot="5400000">
            <a:off x="2530983" y="266822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2" name="Freeform 431"/>
          <p:cNvSpPr/>
          <p:nvPr/>
        </p:nvSpPr>
        <p:spPr>
          <a:xfrm rot="5400000">
            <a:off x="2518948" y="291778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3" name="Freeform 432"/>
          <p:cNvSpPr/>
          <p:nvPr/>
        </p:nvSpPr>
        <p:spPr>
          <a:xfrm rot="5400000">
            <a:off x="2512053" y="3143922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6" name="Freeform 435"/>
          <p:cNvSpPr/>
          <p:nvPr/>
        </p:nvSpPr>
        <p:spPr>
          <a:xfrm rot="5400000">
            <a:off x="2481221" y="384204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7" name="Freeform 436"/>
          <p:cNvSpPr/>
          <p:nvPr/>
        </p:nvSpPr>
        <p:spPr>
          <a:xfrm rot="5400000">
            <a:off x="2467843" y="409061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8" name="Freeform 437"/>
          <p:cNvSpPr/>
          <p:nvPr/>
        </p:nvSpPr>
        <p:spPr>
          <a:xfrm rot="5400000">
            <a:off x="2461150" y="431979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9" name="Freeform 438"/>
          <p:cNvSpPr/>
          <p:nvPr/>
        </p:nvSpPr>
        <p:spPr>
          <a:xfrm rot="5400000">
            <a:off x="2454873" y="456130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" name="Freeform 439"/>
          <p:cNvSpPr/>
          <p:nvPr/>
        </p:nvSpPr>
        <p:spPr>
          <a:xfrm rot="5400000">
            <a:off x="2441495" y="4809874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2" name="Freeform 441"/>
          <p:cNvSpPr/>
          <p:nvPr/>
        </p:nvSpPr>
        <p:spPr>
          <a:xfrm>
            <a:off x="3408686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3" name="Freeform 442"/>
          <p:cNvSpPr/>
          <p:nvPr/>
        </p:nvSpPr>
        <p:spPr>
          <a:xfrm>
            <a:off x="2740882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4" name="Freeform 443"/>
          <p:cNvSpPr/>
          <p:nvPr/>
        </p:nvSpPr>
        <p:spPr>
          <a:xfrm>
            <a:off x="2953793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5" name="Freeform 444"/>
          <p:cNvSpPr/>
          <p:nvPr/>
        </p:nvSpPr>
        <p:spPr>
          <a:xfrm>
            <a:off x="3195198" y="3462089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6" name="Freeform 445"/>
          <p:cNvSpPr/>
          <p:nvPr/>
        </p:nvSpPr>
        <p:spPr>
          <a:xfrm>
            <a:off x="2051433" y="34433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7" name="Freeform 446"/>
          <p:cNvSpPr/>
          <p:nvPr/>
        </p:nvSpPr>
        <p:spPr>
          <a:xfrm>
            <a:off x="2264344" y="3451865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9" name="TextBox 448"/>
          <p:cNvSpPr txBox="1"/>
          <p:nvPr/>
        </p:nvSpPr>
        <p:spPr>
          <a:xfrm rot="5400000">
            <a:off x="6826926" y="4161988"/>
            <a:ext cx="32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450" name="TextBox 449"/>
          <p:cNvSpPr txBox="1"/>
          <p:nvPr/>
        </p:nvSpPr>
        <p:spPr>
          <a:xfrm rot="5400000">
            <a:off x="6479406" y="4241201"/>
            <a:ext cx="6477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LUNCH BOX</a:t>
            </a:r>
            <a:endParaRPr lang="en-US" sz="500" b="1" dirty="0"/>
          </a:p>
        </p:txBody>
      </p:sp>
      <p:sp>
        <p:nvSpPr>
          <p:cNvPr id="337" name="TextBox 336"/>
          <p:cNvSpPr txBox="1"/>
          <p:nvPr/>
        </p:nvSpPr>
        <p:spPr>
          <a:xfrm rot="5400000">
            <a:off x="7987143" y="2027563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342" name="TextBox 341"/>
          <p:cNvSpPr txBox="1"/>
          <p:nvPr/>
        </p:nvSpPr>
        <p:spPr>
          <a:xfrm rot="5400000">
            <a:off x="7924464" y="2171452"/>
            <a:ext cx="647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MUCK PILE IMPASSABLE</a:t>
            </a:r>
            <a:endParaRPr lang="en-US" sz="500" b="1" dirty="0"/>
          </a:p>
        </p:txBody>
      </p:sp>
      <p:cxnSp>
        <p:nvCxnSpPr>
          <p:cNvPr id="343" name="Straight Connector 342"/>
          <p:cNvCxnSpPr/>
          <p:nvPr/>
        </p:nvCxnSpPr>
        <p:spPr>
          <a:xfrm>
            <a:off x="8160057" y="1666060"/>
            <a:ext cx="10544" cy="73725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Freeform 320"/>
          <p:cNvSpPr/>
          <p:nvPr/>
        </p:nvSpPr>
        <p:spPr>
          <a:xfrm>
            <a:off x="7747558" y="4963856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3" name="TextBox 322"/>
          <p:cNvSpPr txBox="1"/>
          <p:nvPr/>
        </p:nvSpPr>
        <p:spPr>
          <a:xfrm rot="5400000">
            <a:off x="1803572" y="174450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345" name="TextBox 344"/>
          <p:cNvSpPr txBox="1"/>
          <p:nvPr/>
        </p:nvSpPr>
        <p:spPr>
          <a:xfrm rot="5400000">
            <a:off x="1801012" y="1989577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346" name="TextBox 345"/>
          <p:cNvSpPr txBox="1"/>
          <p:nvPr/>
        </p:nvSpPr>
        <p:spPr>
          <a:xfrm rot="5400000">
            <a:off x="1813487" y="330222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347" name="TextBox 346"/>
          <p:cNvSpPr txBox="1"/>
          <p:nvPr/>
        </p:nvSpPr>
        <p:spPr>
          <a:xfrm rot="5400000">
            <a:off x="1811667" y="354729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348" name="TextBox 347"/>
          <p:cNvSpPr txBox="1"/>
          <p:nvPr/>
        </p:nvSpPr>
        <p:spPr>
          <a:xfrm rot="5400000">
            <a:off x="1803571" y="490595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371" name="TextBox 370"/>
          <p:cNvSpPr txBox="1"/>
          <p:nvPr/>
        </p:nvSpPr>
        <p:spPr>
          <a:xfrm rot="5400000">
            <a:off x="1801011" y="515102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400" name="TextBox 399"/>
          <p:cNvSpPr txBox="1"/>
          <p:nvPr/>
        </p:nvSpPr>
        <p:spPr>
          <a:xfrm rot="5400000">
            <a:off x="1133290" y="5212066"/>
            <a:ext cx="816795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 </a:t>
            </a:r>
            <a:r>
              <a:rPr lang="en-US" sz="300" b="1" dirty="0" smtClean="0"/>
              <a:t>BEFORE BUILD</a:t>
            </a:r>
            <a:endParaRPr lang="en-US" sz="400" b="1" dirty="0" smtClean="0"/>
          </a:p>
        </p:txBody>
      </p:sp>
      <p:sp>
        <p:nvSpPr>
          <p:cNvPr id="415" name="TextBox 414"/>
          <p:cNvSpPr txBox="1"/>
          <p:nvPr/>
        </p:nvSpPr>
        <p:spPr>
          <a:xfrm rot="5400000">
            <a:off x="1346049" y="5002641"/>
            <a:ext cx="628691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AIR LOCK BUILD 2</a:t>
            </a:r>
            <a:endParaRPr lang="en-US" sz="400" b="1" dirty="0" smtClean="0"/>
          </a:p>
        </p:txBody>
      </p:sp>
      <p:sp>
        <p:nvSpPr>
          <p:cNvPr id="16" name="Oval 15"/>
          <p:cNvSpPr/>
          <p:nvPr/>
        </p:nvSpPr>
        <p:spPr>
          <a:xfrm>
            <a:off x="1726170" y="4962779"/>
            <a:ext cx="152400" cy="15557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2" name="Oval 421"/>
          <p:cNvSpPr/>
          <p:nvPr/>
        </p:nvSpPr>
        <p:spPr>
          <a:xfrm>
            <a:off x="1698872" y="1815132"/>
            <a:ext cx="152400" cy="15557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3" name="Oval 422"/>
          <p:cNvSpPr/>
          <p:nvPr/>
        </p:nvSpPr>
        <p:spPr>
          <a:xfrm>
            <a:off x="2686724" y="4755763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4" name="TextBox 423"/>
          <p:cNvSpPr txBox="1"/>
          <p:nvPr/>
        </p:nvSpPr>
        <p:spPr>
          <a:xfrm>
            <a:off x="2634070" y="453917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375143" y="4637290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 flipH="1" flipV="1">
            <a:off x="3195198" y="4706150"/>
            <a:ext cx="15407" cy="77076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TextBox 425"/>
          <p:cNvSpPr txBox="1"/>
          <p:nvPr/>
        </p:nvSpPr>
        <p:spPr>
          <a:xfrm rot="5400000">
            <a:off x="3119324" y="502061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441" name="TextBox 440"/>
          <p:cNvSpPr txBox="1"/>
          <p:nvPr/>
        </p:nvSpPr>
        <p:spPr>
          <a:xfrm rot="5400000">
            <a:off x="1605594" y="2650172"/>
            <a:ext cx="760041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50’ AP CHECK STOP 1 OR 2</a:t>
            </a:r>
          </a:p>
        </p:txBody>
      </p:sp>
      <p:sp>
        <p:nvSpPr>
          <p:cNvPr id="451" name="TextBox 450"/>
          <p:cNvSpPr txBox="1"/>
          <p:nvPr/>
        </p:nvSpPr>
        <p:spPr>
          <a:xfrm>
            <a:off x="2869153" y="391925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</a:t>
            </a:r>
          </a:p>
        </p:txBody>
      </p:sp>
      <p:sp>
        <p:nvSpPr>
          <p:cNvPr id="452" name="TextBox 451"/>
          <p:cNvSpPr txBox="1"/>
          <p:nvPr/>
        </p:nvSpPr>
        <p:spPr>
          <a:xfrm>
            <a:off x="2357594" y="391553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454" name="Oval 453"/>
          <p:cNvSpPr/>
          <p:nvPr/>
        </p:nvSpPr>
        <p:spPr>
          <a:xfrm>
            <a:off x="2570892" y="1888505"/>
            <a:ext cx="152400" cy="15557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6" name="TextBox 455"/>
          <p:cNvSpPr txBox="1"/>
          <p:nvPr/>
        </p:nvSpPr>
        <p:spPr>
          <a:xfrm rot="5400000">
            <a:off x="2959990" y="1662767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</a:t>
            </a:r>
          </a:p>
        </p:txBody>
      </p:sp>
      <p:sp>
        <p:nvSpPr>
          <p:cNvPr id="457" name="TextBox 456"/>
          <p:cNvSpPr txBox="1"/>
          <p:nvPr/>
        </p:nvSpPr>
        <p:spPr>
          <a:xfrm rot="5400000">
            <a:off x="2959989" y="218806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cxnSp>
        <p:nvCxnSpPr>
          <p:cNvPr id="459" name="Straight Connector 458"/>
          <p:cNvCxnSpPr/>
          <p:nvPr/>
        </p:nvCxnSpPr>
        <p:spPr>
          <a:xfrm>
            <a:off x="1583450" y="1600200"/>
            <a:ext cx="9226" cy="8715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0" name="TextBox 459"/>
          <p:cNvSpPr txBox="1"/>
          <p:nvPr/>
        </p:nvSpPr>
        <p:spPr>
          <a:xfrm rot="5400000">
            <a:off x="1316768" y="1920452"/>
            <a:ext cx="628691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AIR LOCK BUILD 1</a:t>
            </a:r>
            <a:endParaRPr lang="en-US" sz="400" b="1" dirty="0" smtClean="0"/>
          </a:p>
        </p:txBody>
      </p:sp>
      <p:sp>
        <p:nvSpPr>
          <p:cNvPr id="461" name="TextBox 460"/>
          <p:cNvSpPr txBox="1"/>
          <p:nvPr/>
        </p:nvSpPr>
        <p:spPr>
          <a:xfrm rot="10800000">
            <a:off x="2648818" y="239485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462" name="Straight Connector 461"/>
          <p:cNvCxnSpPr/>
          <p:nvPr/>
        </p:nvCxnSpPr>
        <p:spPr>
          <a:xfrm flipV="1">
            <a:off x="2387641" y="2446989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3" name="TextBox 462"/>
          <p:cNvSpPr txBox="1"/>
          <p:nvPr/>
        </p:nvSpPr>
        <p:spPr>
          <a:xfrm rot="5400000">
            <a:off x="1253829" y="2033746"/>
            <a:ext cx="578480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 </a:t>
            </a:r>
            <a:r>
              <a:rPr lang="en-US" sz="300" b="1" dirty="0" smtClean="0"/>
              <a:t>BEFORE BUILD</a:t>
            </a:r>
            <a:endParaRPr lang="en-US" sz="400" b="1" dirty="0" smtClean="0"/>
          </a:p>
        </p:txBody>
      </p:sp>
      <p:sp>
        <p:nvSpPr>
          <p:cNvPr id="464" name="TextBox 463"/>
          <p:cNvSpPr txBox="1"/>
          <p:nvPr/>
        </p:nvSpPr>
        <p:spPr>
          <a:xfrm rot="5400000">
            <a:off x="1914092" y="174883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465" name="TextBox 464"/>
          <p:cNvSpPr txBox="1"/>
          <p:nvPr/>
        </p:nvSpPr>
        <p:spPr>
          <a:xfrm rot="10800000">
            <a:off x="2365393" y="300584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</a:t>
            </a:r>
          </a:p>
        </p:txBody>
      </p:sp>
      <p:sp>
        <p:nvSpPr>
          <p:cNvPr id="466" name="TextBox 465"/>
          <p:cNvSpPr txBox="1"/>
          <p:nvPr/>
        </p:nvSpPr>
        <p:spPr>
          <a:xfrm rot="10800000">
            <a:off x="2902586" y="300771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468" name="Oval 467"/>
          <p:cNvSpPr/>
          <p:nvPr/>
        </p:nvSpPr>
        <p:spPr>
          <a:xfrm>
            <a:off x="1698872" y="1984048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9" name="Oval 468"/>
          <p:cNvSpPr/>
          <p:nvPr/>
        </p:nvSpPr>
        <p:spPr>
          <a:xfrm>
            <a:off x="4212181" y="4967336"/>
            <a:ext cx="152400" cy="15557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0" name="TextBox 469"/>
          <p:cNvSpPr txBox="1"/>
          <p:nvPr/>
        </p:nvSpPr>
        <p:spPr>
          <a:xfrm rot="5400000">
            <a:off x="1690037" y="4923410"/>
            <a:ext cx="224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473" name="Oval 472"/>
          <p:cNvSpPr/>
          <p:nvPr/>
        </p:nvSpPr>
        <p:spPr>
          <a:xfrm>
            <a:off x="2704850" y="3453365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5" name="TextBox 474"/>
          <p:cNvSpPr txBox="1"/>
          <p:nvPr/>
        </p:nvSpPr>
        <p:spPr>
          <a:xfrm>
            <a:off x="4165843" y="4565708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476" name="Straight Connector 475"/>
          <p:cNvCxnSpPr/>
          <p:nvPr/>
        </p:nvCxnSpPr>
        <p:spPr>
          <a:xfrm flipV="1">
            <a:off x="3906916" y="4663822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TextBox 477"/>
          <p:cNvSpPr txBox="1"/>
          <p:nvPr/>
        </p:nvSpPr>
        <p:spPr>
          <a:xfrm>
            <a:off x="4298225" y="429803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cxnSp>
        <p:nvCxnSpPr>
          <p:cNvPr id="479" name="Straight Connector 478"/>
          <p:cNvCxnSpPr/>
          <p:nvPr/>
        </p:nvCxnSpPr>
        <p:spPr>
          <a:xfrm flipV="1">
            <a:off x="4671690" y="4691747"/>
            <a:ext cx="13967" cy="7851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0" name="TextBox 479"/>
          <p:cNvSpPr txBox="1"/>
          <p:nvPr/>
        </p:nvSpPr>
        <p:spPr>
          <a:xfrm rot="5243676">
            <a:off x="4609782" y="5006209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48" name="Oval 47"/>
          <p:cNvSpPr/>
          <p:nvPr/>
        </p:nvSpPr>
        <p:spPr>
          <a:xfrm>
            <a:off x="2869739" y="3681356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/>
          <p:cNvSpPr/>
          <p:nvPr/>
        </p:nvSpPr>
        <p:spPr>
          <a:xfrm>
            <a:off x="2877942" y="4043306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val 481"/>
          <p:cNvSpPr/>
          <p:nvPr/>
        </p:nvSpPr>
        <p:spPr>
          <a:xfrm>
            <a:off x="2593087" y="3687524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/>
          <p:cNvSpPr/>
          <p:nvPr/>
        </p:nvSpPr>
        <p:spPr>
          <a:xfrm>
            <a:off x="2597889" y="4037438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/>
          <p:cNvSpPr/>
          <p:nvPr/>
        </p:nvSpPr>
        <p:spPr>
          <a:xfrm>
            <a:off x="2867119" y="3001618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val 484"/>
          <p:cNvSpPr/>
          <p:nvPr/>
        </p:nvSpPr>
        <p:spPr>
          <a:xfrm>
            <a:off x="2875322" y="3363568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val 485"/>
          <p:cNvSpPr/>
          <p:nvPr/>
        </p:nvSpPr>
        <p:spPr>
          <a:xfrm>
            <a:off x="2600047" y="3007786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/>
          <p:cNvSpPr/>
          <p:nvPr/>
        </p:nvSpPr>
        <p:spPr>
          <a:xfrm>
            <a:off x="2581083" y="3354708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>
          <a:xfrm>
            <a:off x="2231924" y="3692247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>
            <a:off x="2224526" y="3362423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TextBox 489"/>
          <p:cNvSpPr txBox="1"/>
          <p:nvPr/>
        </p:nvSpPr>
        <p:spPr>
          <a:xfrm rot="16200000">
            <a:off x="1948233" y="3552179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491" name="TextBox 490"/>
          <p:cNvSpPr txBox="1"/>
          <p:nvPr/>
        </p:nvSpPr>
        <p:spPr>
          <a:xfrm rot="16200000">
            <a:off x="2141808" y="344101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492" name="Straight Connector 491"/>
          <p:cNvCxnSpPr/>
          <p:nvPr/>
        </p:nvCxnSpPr>
        <p:spPr>
          <a:xfrm flipV="1">
            <a:off x="2303575" y="3166027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Straight Connector 492"/>
          <p:cNvCxnSpPr/>
          <p:nvPr/>
        </p:nvCxnSpPr>
        <p:spPr>
          <a:xfrm flipV="1">
            <a:off x="3172868" y="3161269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4" name="TextBox 493"/>
          <p:cNvSpPr txBox="1"/>
          <p:nvPr/>
        </p:nvSpPr>
        <p:spPr>
          <a:xfrm rot="5400000">
            <a:off x="3085847" y="3470044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496" name="Oval 495"/>
          <p:cNvSpPr/>
          <p:nvPr/>
        </p:nvSpPr>
        <p:spPr>
          <a:xfrm>
            <a:off x="3589661" y="3474895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7" name="TextBox 496"/>
          <p:cNvSpPr txBox="1"/>
          <p:nvPr/>
        </p:nvSpPr>
        <p:spPr>
          <a:xfrm rot="5400000">
            <a:off x="3624931" y="332005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498" name="TextBox 497"/>
          <p:cNvSpPr txBox="1"/>
          <p:nvPr/>
        </p:nvSpPr>
        <p:spPr>
          <a:xfrm rot="5400000">
            <a:off x="3109785" y="4328377"/>
            <a:ext cx="1096615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CLOSE DOOR/AIR LOCK</a:t>
            </a:r>
          </a:p>
        </p:txBody>
      </p:sp>
      <p:sp>
        <p:nvSpPr>
          <p:cNvPr id="500" name="Oval 499"/>
          <p:cNvSpPr/>
          <p:nvPr/>
        </p:nvSpPr>
        <p:spPr>
          <a:xfrm>
            <a:off x="4206155" y="3462870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1" name="Straight Connector 500"/>
          <p:cNvCxnSpPr/>
          <p:nvPr/>
        </p:nvCxnSpPr>
        <p:spPr>
          <a:xfrm flipV="1">
            <a:off x="4678224" y="3182317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2" name="TextBox 501"/>
          <p:cNvSpPr txBox="1"/>
          <p:nvPr/>
        </p:nvSpPr>
        <p:spPr>
          <a:xfrm rot="5400000">
            <a:off x="4593763" y="338192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03" name="TextBox 502"/>
          <p:cNvSpPr txBox="1"/>
          <p:nvPr/>
        </p:nvSpPr>
        <p:spPr>
          <a:xfrm rot="5400000">
            <a:off x="4787614" y="336553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cxnSp>
        <p:nvCxnSpPr>
          <p:cNvPr id="504" name="Straight Connector 503"/>
          <p:cNvCxnSpPr/>
          <p:nvPr/>
        </p:nvCxnSpPr>
        <p:spPr>
          <a:xfrm flipV="1">
            <a:off x="3894763" y="3125771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" name="TextBox 504"/>
          <p:cNvSpPr txBox="1"/>
          <p:nvPr/>
        </p:nvSpPr>
        <p:spPr>
          <a:xfrm>
            <a:off x="4113482" y="3017664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06" name="Straight Connector 505"/>
          <p:cNvCxnSpPr/>
          <p:nvPr/>
        </p:nvCxnSpPr>
        <p:spPr>
          <a:xfrm rot="10800000" flipV="1">
            <a:off x="3900789" y="3959072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7" name="TextBox 506"/>
          <p:cNvSpPr txBox="1"/>
          <p:nvPr/>
        </p:nvSpPr>
        <p:spPr>
          <a:xfrm rot="10800000">
            <a:off x="4121840" y="390945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08" name="TextBox 507"/>
          <p:cNvSpPr txBox="1"/>
          <p:nvPr/>
        </p:nvSpPr>
        <p:spPr>
          <a:xfrm>
            <a:off x="4032060" y="273933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09" name="TextBox 508"/>
          <p:cNvSpPr txBox="1"/>
          <p:nvPr/>
        </p:nvSpPr>
        <p:spPr>
          <a:xfrm rot="10800000">
            <a:off x="4150501" y="417751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10" name="TextBox 509"/>
          <p:cNvSpPr txBox="1"/>
          <p:nvPr/>
        </p:nvSpPr>
        <p:spPr>
          <a:xfrm>
            <a:off x="4302872" y="2848248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15" name="Oval 514"/>
          <p:cNvSpPr/>
          <p:nvPr/>
        </p:nvSpPr>
        <p:spPr>
          <a:xfrm rot="10800000">
            <a:off x="3587701" y="3684773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6" name="TextBox 515"/>
          <p:cNvSpPr txBox="1"/>
          <p:nvPr/>
        </p:nvSpPr>
        <p:spPr>
          <a:xfrm rot="5400000">
            <a:off x="1255230" y="3003329"/>
            <a:ext cx="3409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" dirty="0"/>
          </a:p>
        </p:txBody>
      </p:sp>
      <p:sp>
        <p:nvSpPr>
          <p:cNvPr id="517" name="Oval 516"/>
          <p:cNvSpPr/>
          <p:nvPr/>
        </p:nvSpPr>
        <p:spPr>
          <a:xfrm>
            <a:off x="1354747" y="2989096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6" name="Oval 525"/>
          <p:cNvSpPr/>
          <p:nvPr/>
        </p:nvSpPr>
        <p:spPr>
          <a:xfrm>
            <a:off x="1703279" y="2155325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7" name="Oval 526"/>
          <p:cNvSpPr/>
          <p:nvPr/>
        </p:nvSpPr>
        <p:spPr>
          <a:xfrm>
            <a:off x="3017418" y="2019481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3336489" y="2015004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3658092" y="2010194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val 529"/>
          <p:cNvSpPr/>
          <p:nvPr/>
        </p:nvSpPr>
        <p:spPr>
          <a:xfrm>
            <a:off x="3940712" y="2010195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val 531"/>
          <p:cNvSpPr/>
          <p:nvPr/>
        </p:nvSpPr>
        <p:spPr>
          <a:xfrm>
            <a:off x="4196837" y="1992923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3" name="Freeform 532"/>
          <p:cNvSpPr/>
          <p:nvPr/>
        </p:nvSpPr>
        <p:spPr>
          <a:xfrm rot="5400000">
            <a:off x="4212422" y="2414231"/>
            <a:ext cx="253865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4" name="Freeform 533"/>
          <p:cNvSpPr/>
          <p:nvPr/>
        </p:nvSpPr>
        <p:spPr>
          <a:xfrm>
            <a:off x="4329080" y="1898114"/>
            <a:ext cx="253865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7" name="Straight Connector 536"/>
          <p:cNvCxnSpPr/>
          <p:nvPr/>
        </p:nvCxnSpPr>
        <p:spPr>
          <a:xfrm flipV="1">
            <a:off x="4667974" y="1631917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 txBox="1"/>
          <p:nvPr/>
        </p:nvSpPr>
        <p:spPr>
          <a:xfrm rot="5400000">
            <a:off x="4580953" y="194069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39" name="Straight Connector 538"/>
          <p:cNvCxnSpPr/>
          <p:nvPr/>
        </p:nvCxnSpPr>
        <p:spPr>
          <a:xfrm rot="10800000" flipV="1">
            <a:off x="3894762" y="2440660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0" name="TextBox 539"/>
          <p:cNvSpPr txBox="1"/>
          <p:nvPr/>
        </p:nvSpPr>
        <p:spPr>
          <a:xfrm rot="10800000">
            <a:off x="4112831" y="238553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41" name="TextBox 540"/>
          <p:cNvSpPr txBox="1"/>
          <p:nvPr/>
        </p:nvSpPr>
        <p:spPr>
          <a:xfrm rot="10800000">
            <a:off x="4132320" y="262670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43" name="Oval 542"/>
          <p:cNvSpPr/>
          <p:nvPr/>
        </p:nvSpPr>
        <p:spPr>
          <a:xfrm>
            <a:off x="5717440" y="1966294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5" name="Oval 544"/>
          <p:cNvSpPr/>
          <p:nvPr/>
        </p:nvSpPr>
        <p:spPr>
          <a:xfrm>
            <a:off x="5730711" y="3421969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46" name="Straight Connector 545"/>
          <p:cNvCxnSpPr/>
          <p:nvPr/>
        </p:nvCxnSpPr>
        <p:spPr>
          <a:xfrm rot="10800000" flipV="1">
            <a:off x="5403777" y="2438437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7" name="TextBox 546"/>
          <p:cNvSpPr txBox="1"/>
          <p:nvPr/>
        </p:nvSpPr>
        <p:spPr>
          <a:xfrm rot="10800000">
            <a:off x="5621846" y="238331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48" name="Straight Connector 547"/>
          <p:cNvCxnSpPr/>
          <p:nvPr/>
        </p:nvCxnSpPr>
        <p:spPr>
          <a:xfrm flipV="1">
            <a:off x="6128884" y="1634351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9" name="TextBox 548"/>
          <p:cNvSpPr txBox="1"/>
          <p:nvPr/>
        </p:nvSpPr>
        <p:spPr>
          <a:xfrm rot="5400000">
            <a:off x="6041863" y="194312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50" name="Straight Connector 549"/>
          <p:cNvCxnSpPr/>
          <p:nvPr/>
        </p:nvCxnSpPr>
        <p:spPr>
          <a:xfrm flipV="1">
            <a:off x="6134868" y="3167857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1" name="TextBox 550"/>
          <p:cNvSpPr txBox="1"/>
          <p:nvPr/>
        </p:nvSpPr>
        <p:spPr>
          <a:xfrm rot="5400000">
            <a:off x="6050407" y="353200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52" name="Straight Connector 551"/>
          <p:cNvCxnSpPr/>
          <p:nvPr/>
        </p:nvCxnSpPr>
        <p:spPr>
          <a:xfrm rot="10800000" flipV="1">
            <a:off x="5380537" y="3956526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" name="TextBox 552"/>
          <p:cNvSpPr txBox="1"/>
          <p:nvPr/>
        </p:nvSpPr>
        <p:spPr>
          <a:xfrm rot="10800000">
            <a:off x="5601588" y="390691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54" name="Straight Connector 553"/>
          <p:cNvCxnSpPr/>
          <p:nvPr/>
        </p:nvCxnSpPr>
        <p:spPr>
          <a:xfrm rot="10800000" flipV="1">
            <a:off x="5367466" y="3169828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TextBox 554"/>
          <p:cNvSpPr txBox="1"/>
          <p:nvPr/>
        </p:nvSpPr>
        <p:spPr>
          <a:xfrm rot="16200000">
            <a:off x="5214032" y="337169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56" name="TextBox 555"/>
          <p:cNvSpPr txBox="1"/>
          <p:nvPr/>
        </p:nvSpPr>
        <p:spPr>
          <a:xfrm rot="16200000">
            <a:off x="4932269" y="336376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58" name="Oval 557"/>
          <p:cNvSpPr/>
          <p:nvPr/>
        </p:nvSpPr>
        <p:spPr>
          <a:xfrm>
            <a:off x="5736388" y="4938733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9" name="TextBox 558"/>
          <p:cNvSpPr txBox="1"/>
          <p:nvPr/>
        </p:nvSpPr>
        <p:spPr>
          <a:xfrm rot="16200000">
            <a:off x="5217195" y="5038418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60" name="Straight Connector 559"/>
          <p:cNvCxnSpPr/>
          <p:nvPr/>
        </p:nvCxnSpPr>
        <p:spPr>
          <a:xfrm>
            <a:off x="5374898" y="4697993"/>
            <a:ext cx="5638" cy="7582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1" name="TextBox 560"/>
          <p:cNvSpPr txBox="1"/>
          <p:nvPr/>
        </p:nvSpPr>
        <p:spPr>
          <a:xfrm rot="5400000">
            <a:off x="6057863" y="508920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62" name="Straight Connector 561"/>
          <p:cNvCxnSpPr/>
          <p:nvPr/>
        </p:nvCxnSpPr>
        <p:spPr>
          <a:xfrm>
            <a:off x="6131167" y="4697993"/>
            <a:ext cx="5638" cy="7582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4" name="Oval 563"/>
          <p:cNvSpPr/>
          <p:nvPr/>
        </p:nvSpPr>
        <p:spPr>
          <a:xfrm>
            <a:off x="7112505" y="4917050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6" name="Oval 565"/>
          <p:cNvSpPr/>
          <p:nvPr/>
        </p:nvSpPr>
        <p:spPr>
          <a:xfrm>
            <a:off x="7179422" y="3460713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1" name="Oval 570"/>
          <p:cNvSpPr/>
          <p:nvPr/>
        </p:nvSpPr>
        <p:spPr>
          <a:xfrm>
            <a:off x="7333979" y="2023844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2" name="Freeform 571"/>
          <p:cNvSpPr/>
          <p:nvPr/>
        </p:nvSpPr>
        <p:spPr>
          <a:xfrm>
            <a:off x="7484403" y="1970861"/>
            <a:ext cx="361950" cy="154502"/>
          </a:xfrm>
          <a:custGeom>
            <a:avLst/>
            <a:gdLst>
              <a:gd name="connsiteX0" fmla="*/ 0 w 361950"/>
              <a:gd name="connsiteY0" fmla="*/ 144977 h 154502"/>
              <a:gd name="connsiteX1" fmla="*/ 152400 w 361950"/>
              <a:gd name="connsiteY1" fmla="*/ 135452 h 154502"/>
              <a:gd name="connsiteX2" fmla="*/ 180975 w 361950"/>
              <a:gd name="connsiteY2" fmla="*/ 125927 h 154502"/>
              <a:gd name="connsiteX3" fmla="*/ 209550 w 361950"/>
              <a:gd name="connsiteY3" fmla="*/ 97352 h 154502"/>
              <a:gd name="connsiteX4" fmla="*/ 228600 w 361950"/>
              <a:gd name="connsiteY4" fmla="*/ 59252 h 154502"/>
              <a:gd name="connsiteX5" fmla="*/ 219075 w 361950"/>
              <a:gd name="connsiteY5" fmla="*/ 2102 h 154502"/>
              <a:gd name="connsiteX6" fmla="*/ 190500 w 361950"/>
              <a:gd name="connsiteY6" fmla="*/ 21152 h 154502"/>
              <a:gd name="connsiteX7" fmla="*/ 180975 w 361950"/>
              <a:gd name="connsiteY7" fmla="*/ 68777 h 154502"/>
              <a:gd name="connsiteX8" fmla="*/ 209550 w 361950"/>
              <a:gd name="connsiteY8" fmla="*/ 135452 h 154502"/>
              <a:gd name="connsiteX9" fmla="*/ 238125 w 361950"/>
              <a:gd name="connsiteY9" fmla="*/ 154502 h 154502"/>
              <a:gd name="connsiteX10" fmla="*/ 361950 w 361950"/>
              <a:gd name="connsiteY10" fmla="*/ 144977 h 15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950" h="154502">
                <a:moveTo>
                  <a:pt x="0" y="144977"/>
                </a:moveTo>
                <a:cubicBezTo>
                  <a:pt x="50800" y="141802"/>
                  <a:pt x="101781" y="140780"/>
                  <a:pt x="152400" y="135452"/>
                </a:cubicBezTo>
                <a:cubicBezTo>
                  <a:pt x="162385" y="134401"/>
                  <a:pt x="172621" y="131496"/>
                  <a:pt x="180975" y="125927"/>
                </a:cubicBezTo>
                <a:cubicBezTo>
                  <a:pt x="192183" y="118455"/>
                  <a:pt x="201720" y="108313"/>
                  <a:pt x="209550" y="97352"/>
                </a:cubicBezTo>
                <a:cubicBezTo>
                  <a:pt x="217803" y="85798"/>
                  <a:pt x="222250" y="71952"/>
                  <a:pt x="228600" y="59252"/>
                </a:cubicBezTo>
                <a:cubicBezTo>
                  <a:pt x="225425" y="40202"/>
                  <a:pt x="232731" y="15758"/>
                  <a:pt x="219075" y="2102"/>
                </a:cubicBezTo>
                <a:cubicBezTo>
                  <a:pt x="210980" y="-5993"/>
                  <a:pt x="196180" y="11213"/>
                  <a:pt x="190500" y="21152"/>
                </a:cubicBezTo>
                <a:cubicBezTo>
                  <a:pt x="182468" y="35208"/>
                  <a:pt x="184150" y="52902"/>
                  <a:pt x="180975" y="68777"/>
                </a:cubicBezTo>
                <a:cubicBezTo>
                  <a:pt x="188262" y="97924"/>
                  <a:pt x="187624" y="113526"/>
                  <a:pt x="209550" y="135452"/>
                </a:cubicBezTo>
                <a:cubicBezTo>
                  <a:pt x="217645" y="143547"/>
                  <a:pt x="228600" y="148152"/>
                  <a:pt x="238125" y="154502"/>
                </a:cubicBezTo>
                <a:lnTo>
                  <a:pt x="361950" y="144977"/>
                </a:lnTo>
              </a:path>
            </a:pathLst>
          </a:cu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1" name="Oval 420"/>
          <p:cNvSpPr/>
          <p:nvPr/>
        </p:nvSpPr>
        <p:spPr>
          <a:xfrm>
            <a:off x="3220979" y="3692233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226562" y="3374445"/>
            <a:ext cx="58766" cy="569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TextBox 433"/>
          <p:cNvSpPr txBox="1"/>
          <p:nvPr/>
        </p:nvSpPr>
        <p:spPr>
          <a:xfrm rot="5400000">
            <a:off x="8610890" y="1921750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1</a:t>
            </a:r>
            <a:endParaRPr lang="en-US" sz="500" b="1" dirty="0"/>
          </a:p>
        </p:txBody>
      </p:sp>
      <p:sp>
        <p:nvSpPr>
          <p:cNvPr id="435" name="TextBox 434"/>
          <p:cNvSpPr txBox="1"/>
          <p:nvPr/>
        </p:nvSpPr>
        <p:spPr>
          <a:xfrm rot="5400000">
            <a:off x="8644227" y="3378960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2</a:t>
            </a:r>
            <a:endParaRPr lang="en-US" sz="500" b="1" dirty="0"/>
          </a:p>
        </p:txBody>
      </p:sp>
      <p:sp>
        <p:nvSpPr>
          <p:cNvPr id="448" name="TextBox 447"/>
          <p:cNvSpPr txBox="1"/>
          <p:nvPr/>
        </p:nvSpPr>
        <p:spPr>
          <a:xfrm rot="5400000">
            <a:off x="8644226" y="4973850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3</a:t>
            </a:r>
            <a:endParaRPr lang="en-US" sz="500" b="1" dirty="0"/>
          </a:p>
        </p:txBody>
      </p:sp>
      <p:sp>
        <p:nvSpPr>
          <p:cNvPr id="453" name="TextBox 452"/>
          <p:cNvSpPr txBox="1"/>
          <p:nvPr/>
        </p:nvSpPr>
        <p:spPr>
          <a:xfrm rot="5400000">
            <a:off x="7144551" y="995581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D</a:t>
            </a:r>
            <a:endParaRPr lang="en-US" sz="500" b="1" dirty="0"/>
          </a:p>
        </p:txBody>
      </p:sp>
      <p:sp>
        <p:nvSpPr>
          <p:cNvPr id="458" name="TextBox 457"/>
          <p:cNvSpPr txBox="1"/>
          <p:nvPr/>
        </p:nvSpPr>
        <p:spPr>
          <a:xfrm rot="5400000">
            <a:off x="5633605" y="995581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C</a:t>
            </a:r>
            <a:endParaRPr lang="en-US" sz="500" b="1" dirty="0"/>
          </a:p>
        </p:txBody>
      </p:sp>
      <p:sp>
        <p:nvSpPr>
          <p:cNvPr id="477" name="TextBox 476"/>
          <p:cNvSpPr txBox="1"/>
          <p:nvPr/>
        </p:nvSpPr>
        <p:spPr>
          <a:xfrm rot="5400000">
            <a:off x="4084349" y="995581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B</a:t>
            </a:r>
            <a:endParaRPr lang="en-US" sz="500" b="1" dirty="0"/>
          </a:p>
        </p:txBody>
      </p:sp>
      <p:sp>
        <p:nvSpPr>
          <p:cNvPr id="511" name="TextBox 510"/>
          <p:cNvSpPr txBox="1"/>
          <p:nvPr/>
        </p:nvSpPr>
        <p:spPr>
          <a:xfrm rot="5400000">
            <a:off x="2617489" y="995581"/>
            <a:ext cx="17923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A</a:t>
            </a:r>
            <a:endParaRPr lang="en-US" sz="500" b="1" dirty="0"/>
          </a:p>
        </p:txBody>
      </p:sp>
      <p:cxnSp>
        <p:nvCxnSpPr>
          <p:cNvPr id="518" name="Straight Connector 517"/>
          <p:cNvCxnSpPr/>
          <p:nvPr/>
        </p:nvCxnSpPr>
        <p:spPr>
          <a:xfrm>
            <a:off x="1601902" y="4598439"/>
            <a:ext cx="18111" cy="9403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 flipV="1">
            <a:off x="3132643" y="1635105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5" name="TextBox 524"/>
          <p:cNvSpPr txBox="1"/>
          <p:nvPr/>
        </p:nvSpPr>
        <p:spPr>
          <a:xfrm rot="5400000">
            <a:off x="2990779" y="1941549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67" name="TextBox 566"/>
          <p:cNvSpPr txBox="1"/>
          <p:nvPr/>
        </p:nvSpPr>
        <p:spPr>
          <a:xfrm rot="10800000">
            <a:off x="4258606" y="262670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68" name="Straight Connector 567"/>
          <p:cNvCxnSpPr/>
          <p:nvPr/>
        </p:nvCxnSpPr>
        <p:spPr>
          <a:xfrm flipV="1">
            <a:off x="7698564" y="1661076"/>
            <a:ext cx="7432" cy="7582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9" name="TextBox 568"/>
          <p:cNvSpPr txBox="1"/>
          <p:nvPr/>
        </p:nvSpPr>
        <p:spPr>
          <a:xfrm rot="5400000">
            <a:off x="7605706" y="2193709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73" name="Straight Connector 572"/>
          <p:cNvCxnSpPr/>
          <p:nvPr/>
        </p:nvCxnSpPr>
        <p:spPr>
          <a:xfrm rot="10800000" flipV="1">
            <a:off x="6904358" y="2443040"/>
            <a:ext cx="727689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TextBox 573"/>
          <p:cNvSpPr txBox="1"/>
          <p:nvPr/>
        </p:nvSpPr>
        <p:spPr>
          <a:xfrm rot="10800000">
            <a:off x="7122427" y="238791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75" name="Straight Connector 574"/>
          <p:cNvCxnSpPr/>
          <p:nvPr/>
        </p:nvCxnSpPr>
        <p:spPr>
          <a:xfrm flipH="1" flipV="1">
            <a:off x="7702746" y="3158263"/>
            <a:ext cx="22247" cy="7321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6" name="TextBox 575"/>
          <p:cNvSpPr txBox="1"/>
          <p:nvPr/>
        </p:nvSpPr>
        <p:spPr>
          <a:xfrm rot="5400000">
            <a:off x="7644521" y="369287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77" name="Straight Connector 576"/>
          <p:cNvCxnSpPr/>
          <p:nvPr/>
        </p:nvCxnSpPr>
        <p:spPr>
          <a:xfrm flipH="1" flipV="1">
            <a:off x="6802347" y="3144675"/>
            <a:ext cx="11122" cy="7674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8" name="TextBox 577"/>
          <p:cNvSpPr txBox="1"/>
          <p:nvPr/>
        </p:nvSpPr>
        <p:spPr>
          <a:xfrm rot="16200000">
            <a:off x="6649956" y="365753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79" name="Straight Connector 578"/>
          <p:cNvCxnSpPr/>
          <p:nvPr/>
        </p:nvCxnSpPr>
        <p:spPr>
          <a:xfrm flipH="1">
            <a:off x="6862135" y="3938560"/>
            <a:ext cx="786974" cy="12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0" name="TextBox 579"/>
          <p:cNvSpPr txBox="1"/>
          <p:nvPr/>
        </p:nvSpPr>
        <p:spPr>
          <a:xfrm rot="10800000">
            <a:off x="7048365" y="388865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81" name="Straight Connector 580"/>
          <p:cNvCxnSpPr/>
          <p:nvPr/>
        </p:nvCxnSpPr>
        <p:spPr>
          <a:xfrm flipH="1" flipV="1">
            <a:off x="6825418" y="4707775"/>
            <a:ext cx="11122" cy="7674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2" name="TextBox 581"/>
          <p:cNvSpPr txBox="1"/>
          <p:nvPr/>
        </p:nvSpPr>
        <p:spPr>
          <a:xfrm rot="16200000">
            <a:off x="6673027" y="522063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cxnSp>
        <p:nvCxnSpPr>
          <p:cNvPr id="583" name="Straight Connector 582"/>
          <p:cNvCxnSpPr/>
          <p:nvPr/>
        </p:nvCxnSpPr>
        <p:spPr>
          <a:xfrm flipH="1" flipV="1">
            <a:off x="7709231" y="4669144"/>
            <a:ext cx="11122" cy="8077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" name="TextBox 583"/>
          <p:cNvSpPr txBox="1"/>
          <p:nvPr/>
        </p:nvSpPr>
        <p:spPr>
          <a:xfrm rot="5400000">
            <a:off x="7635680" y="5200847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85" name="TextBox 584"/>
          <p:cNvSpPr txBox="1"/>
          <p:nvPr/>
        </p:nvSpPr>
        <p:spPr>
          <a:xfrm rot="5400000">
            <a:off x="7922412" y="481018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86" name="TextBox 585"/>
          <p:cNvSpPr txBox="1"/>
          <p:nvPr/>
        </p:nvSpPr>
        <p:spPr>
          <a:xfrm rot="5400000">
            <a:off x="7933234" y="521884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87" name="TextBox 586"/>
          <p:cNvSpPr txBox="1"/>
          <p:nvPr/>
        </p:nvSpPr>
        <p:spPr>
          <a:xfrm rot="5400000">
            <a:off x="8238786" y="3629190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88" name="TextBox 587"/>
          <p:cNvSpPr txBox="1"/>
          <p:nvPr/>
        </p:nvSpPr>
        <p:spPr>
          <a:xfrm rot="5400000">
            <a:off x="8233889" y="323192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89" name="TextBox 588"/>
          <p:cNvSpPr txBox="1"/>
          <p:nvPr/>
        </p:nvSpPr>
        <p:spPr>
          <a:xfrm rot="5400000">
            <a:off x="7615452" y="1374059"/>
            <a:ext cx="528801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GT&amp;RR AFTER FIRE IS EXTINGUISHED</a:t>
            </a:r>
            <a:endParaRPr lang="en-US" sz="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91" name="TextBox 590"/>
          <p:cNvSpPr txBox="1"/>
          <p:nvPr/>
        </p:nvSpPr>
        <p:spPr>
          <a:xfrm rot="5400000">
            <a:off x="8275793" y="174254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92" name="TextBox 591"/>
          <p:cNvSpPr txBox="1"/>
          <p:nvPr/>
        </p:nvSpPr>
        <p:spPr>
          <a:xfrm rot="5400000">
            <a:off x="8275792" y="2179996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93" name="TextBox 592"/>
          <p:cNvSpPr txBox="1"/>
          <p:nvPr/>
        </p:nvSpPr>
        <p:spPr>
          <a:xfrm rot="5400000">
            <a:off x="7872458" y="1723472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94" name="TextBox 593"/>
          <p:cNvSpPr txBox="1"/>
          <p:nvPr/>
        </p:nvSpPr>
        <p:spPr>
          <a:xfrm rot="5400000">
            <a:off x="8138282" y="5232834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95" name="TextBox 594"/>
          <p:cNvSpPr txBox="1"/>
          <p:nvPr/>
        </p:nvSpPr>
        <p:spPr>
          <a:xfrm rot="5400000">
            <a:off x="8249074" y="4791899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96" name="TextBox 595"/>
          <p:cNvSpPr txBox="1"/>
          <p:nvPr/>
        </p:nvSpPr>
        <p:spPr>
          <a:xfrm rot="5400000">
            <a:off x="8270690" y="5230863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</a:p>
        </p:txBody>
      </p:sp>
      <p:sp>
        <p:nvSpPr>
          <p:cNvPr id="597" name="TextBox 596"/>
          <p:cNvSpPr txBox="1"/>
          <p:nvPr/>
        </p:nvSpPr>
        <p:spPr>
          <a:xfrm rot="16200000">
            <a:off x="4923582" y="3764191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598" name="TextBox 597"/>
          <p:cNvSpPr txBox="1"/>
          <p:nvPr/>
        </p:nvSpPr>
        <p:spPr>
          <a:xfrm>
            <a:off x="3913279" y="4294805"/>
            <a:ext cx="24507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GT</a:t>
            </a:r>
          </a:p>
        </p:txBody>
      </p:sp>
      <p:sp>
        <p:nvSpPr>
          <p:cNvPr id="17" name="Down Arrow 16"/>
          <p:cNvSpPr/>
          <p:nvPr/>
        </p:nvSpPr>
        <p:spPr>
          <a:xfrm flipH="1" flipV="1">
            <a:off x="4675406" y="5500689"/>
            <a:ext cx="45719" cy="762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TextBox 599"/>
          <p:cNvSpPr txBox="1"/>
          <p:nvPr/>
        </p:nvSpPr>
        <p:spPr>
          <a:xfrm rot="5400000">
            <a:off x="4520133" y="5588566"/>
            <a:ext cx="36671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" b="1" dirty="0" smtClean="0">
                <a:solidFill>
                  <a:schemeClr val="accent2">
                    <a:lumMod val="75000"/>
                  </a:schemeClr>
                </a:solidFill>
              </a:rPr>
              <a:t>2X3 RULKE</a:t>
            </a:r>
          </a:p>
        </p:txBody>
      </p:sp>
      <p:sp>
        <p:nvSpPr>
          <p:cNvPr id="601" name="TextBox 600"/>
          <p:cNvSpPr txBox="1"/>
          <p:nvPr/>
        </p:nvSpPr>
        <p:spPr>
          <a:xfrm rot="5400000">
            <a:off x="1654336" y="5108474"/>
            <a:ext cx="2932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605" name="Oval 604"/>
          <p:cNvSpPr/>
          <p:nvPr/>
        </p:nvSpPr>
        <p:spPr>
          <a:xfrm>
            <a:off x="1721162" y="5133108"/>
            <a:ext cx="152400" cy="15557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" name="TextBox 511"/>
          <p:cNvSpPr txBox="1"/>
          <p:nvPr/>
        </p:nvSpPr>
        <p:spPr>
          <a:xfrm rot="5400000">
            <a:off x="8246266" y="563970"/>
            <a:ext cx="10796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TEAM #  _______</a:t>
            </a:r>
            <a:endParaRPr lang="en-US" sz="900" b="1" dirty="0"/>
          </a:p>
        </p:txBody>
      </p:sp>
      <p:sp>
        <p:nvSpPr>
          <p:cNvPr id="513" name="TextBox 512"/>
          <p:cNvSpPr txBox="1"/>
          <p:nvPr/>
        </p:nvSpPr>
        <p:spPr>
          <a:xfrm rot="5400000">
            <a:off x="7697299" y="419024"/>
            <a:ext cx="10796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#2 JUDGE </a:t>
            </a:r>
            <a:r>
              <a:rPr lang="en-US" sz="900" b="1" dirty="0" smtClean="0"/>
              <a:t>NAME</a:t>
            </a:r>
            <a:br>
              <a:rPr lang="en-US" sz="900" b="1" dirty="0" smtClean="0"/>
            </a:br>
            <a:r>
              <a:rPr lang="en-US" sz="900" b="1" dirty="0" smtClean="0"/>
              <a:t>  _______________</a:t>
            </a:r>
            <a:endParaRPr lang="en-US" sz="900" b="1" dirty="0"/>
          </a:p>
        </p:txBody>
      </p:sp>
      <p:sp>
        <p:nvSpPr>
          <p:cNvPr id="455" name="TextBox 454"/>
          <p:cNvSpPr txBox="1"/>
          <p:nvPr/>
        </p:nvSpPr>
        <p:spPr>
          <a:xfrm rot="5400000">
            <a:off x="4215124" y="3592750"/>
            <a:ext cx="6477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SHOP</a:t>
            </a:r>
          </a:p>
          <a:p>
            <a:r>
              <a:rPr lang="en-US" sz="500" b="1" dirty="0" smtClean="0"/>
              <a:t>EXHAUST FAN OFF</a:t>
            </a:r>
            <a:endParaRPr lang="en-US" sz="500" b="1" dirty="0"/>
          </a:p>
        </p:txBody>
      </p:sp>
      <p:cxnSp>
        <p:nvCxnSpPr>
          <p:cNvPr id="467" name="Straight Connector 466"/>
          <p:cNvCxnSpPr/>
          <p:nvPr/>
        </p:nvCxnSpPr>
        <p:spPr>
          <a:xfrm flipV="1">
            <a:off x="3814886" y="3174091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/>
          <p:nvPr/>
        </p:nvCxnSpPr>
        <p:spPr>
          <a:xfrm flipV="1">
            <a:off x="3535932" y="3176734"/>
            <a:ext cx="0" cy="741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2" name="TextBox 471"/>
          <p:cNvSpPr txBox="1"/>
          <p:nvPr/>
        </p:nvSpPr>
        <p:spPr>
          <a:xfrm rot="5400000">
            <a:off x="7146941" y="5774103"/>
            <a:ext cx="105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The main fan is down, the motor bearing is hot, estimated repair time 2 hours</a:t>
            </a:r>
            <a:endParaRPr lang="en-US" sz="600" b="1" dirty="0"/>
          </a:p>
        </p:txBody>
      </p:sp>
      <p:sp>
        <p:nvSpPr>
          <p:cNvPr id="474" name="TextBox 473"/>
          <p:cNvSpPr txBox="1"/>
          <p:nvPr/>
        </p:nvSpPr>
        <p:spPr>
          <a:xfrm rot="5400000">
            <a:off x="6029547" y="4201066"/>
            <a:ext cx="105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“HELP” “HELP” I AM BEHIND BARRICADE IN </a:t>
            </a:r>
          </a:p>
          <a:p>
            <a:r>
              <a:rPr lang="en-US" sz="600" b="1" dirty="0" smtClean="0"/>
              <a:t>THE #3 FACE</a:t>
            </a:r>
            <a:endParaRPr lang="en-US" sz="600" b="1" dirty="0"/>
          </a:p>
        </p:txBody>
      </p:sp>
    </p:spTree>
    <p:extLst>
      <p:ext uri="{BB962C8B-B14F-4D97-AF65-F5344CB8AC3E}">
        <p14:creationId xmlns:p14="http://schemas.microsoft.com/office/powerpoint/2010/main" val="117303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14449</TotalTime>
  <Words>1612</Words>
  <Application>Microsoft Office PowerPoint</Application>
  <PresentationFormat>On-screen Show (4:3)</PresentationFormat>
  <Paragraphs>901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Michael A - MSHA</dc:creator>
  <cp:lastModifiedBy>Evans, Michael A - MSHA</cp:lastModifiedBy>
  <cp:revision>287</cp:revision>
  <cp:lastPrinted>2014-05-29T15:19:59Z</cp:lastPrinted>
  <dcterms:created xsi:type="dcterms:W3CDTF">2014-02-06T21:26:32Z</dcterms:created>
  <dcterms:modified xsi:type="dcterms:W3CDTF">2014-05-29T15:33:13Z</dcterms:modified>
</cp:coreProperties>
</file>