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6" r:id="rId2"/>
    <p:sldId id="298" r:id="rId3"/>
    <p:sldId id="257" r:id="rId4"/>
    <p:sldId id="266" r:id="rId5"/>
    <p:sldId id="265" r:id="rId6"/>
    <p:sldId id="263" r:id="rId7"/>
    <p:sldId id="268" r:id="rId8"/>
    <p:sldId id="267" r:id="rId9"/>
    <p:sldId id="281" r:id="rId10"/>
    <p:sldId id="269" r:id="rId11"/>
    <p:sldId id="280" r:id="rId12"/>
    <p:sldId id="261" r:id="rId13"/>
    <p:sldId id="271" r:id="rId14"/>
    <p:sldId id="270" r:id="rId15"/>
    <p:sldId id="282" r:id="rId16"/>
    <p:sldId id="258" r:id="rId17"/>
    <p:sldId id="259" r:id="rId18"/>
    <p:sldId id="275" r:id="rId19"/>
    <p:sldId id="272" r:id="rId20"/>
    <p:sldId id="260" r:id="rId21"/>
    <p:sldId id="274" r:id="rId22"/>
    <p:sldId id="273" r:id="rId23"/>
    <p:sldId id="276" r:id="rId24"/>
    <p:sldId id="277" r:id="rId25"/>
    <p:sldId id="279" r:id="rId26"/>
    <p:sldId id="283" r:id="rId27"/>
    <p:sldId id="284" r:id="rId28"/>
    <p:sldId id="285" r:id="rId29"/>
    <p:sldId id="287" r:id="rId30"/>
    <p:sldId id="286" r:id="rId31"/>
    <p:sldId id="288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9" r:id="rId41"/>
    <p:sldId id="27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25A2A-331D-DB4B-93A2-B638ACDBEB32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85D221-0DCB-7540-8B8B-D2BE0166A132}">
      <dgm:prSet phldrT="[Text]"/>
      <dgm:spPr/>
      <dgm:t>
        <a:bodyPr/>
        <a:lstStyle/>
        <a:p>
          <a:r>
            <a:rPr lang="en-US" dirty="0" smtClean="0"/>
            <a:t>Opiate Addiction</a:t>
          </a:r>
          <a:endParaRPr lang="en-US" dirty="0"/>
        </a:p>
      </dgm:t>
    </dgm:pt>
    <dgm:pt modelId="{DC6A3B4D-115C-024F-BED8-F0BBF5F2432E}" type="parTrans" cxnId="{D8C9C68F-5B2F-EA46-9A45-883AF1B4DAE4}">
      <dgm:prSet/>
      <dgm:spPr/>
      <dgm:t>
        <a:bodyPr/>
        <a:lstStyle/>
        <a:p>
          <a:endParaRPr lang="en-US"/>
        </a:p>
      </dgm:t>
    </dgm:pt>
    <dgm:pt modelId="{4050124B-916A-4045-BCF7-8365DB643480}" type="sibTrans" cxnId="{D8C9C68F-5B2F-EA46-9A45-883AF1B4DAE4}">
      <dgm:prSet/>
      <dgm:spPr/>
      <dgm:t>
        <a:bodyPr/>
        <a:lstStyle/>
        <a:p>
          <a:endParaRPr lang="en-US"/>
        </a:p>
      </dgm:t>
    </dgm:pt>
    <dgm:pt modelId="{8A1B1990-A163-B34F-A20E-EFD9C1185503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Buprenorphine</a:t>
          </a:r>
        </a:p>
        <a:p>
          <a:r>
            <a:rPr lang="en-US" b="1" dirty="0" smtClean="0">
              <a:solidFill>
                <a:srgbClr val="FFFF00"/>
              </a:solidFill>
            </a:rPr>
            <a:t>Detox/Maintenance</a:t>
          </a:r>
        </a:p>
        <a:p>
          <a:r>
            <a:rPr lang="en-US" b="1" dirty="0" smtClean="0">
              <a:solidFill>
                <a:srgbClr val="FFFF00"/>
              </a:solidFill>
            </a:rPr>
            <a:t>Program</a:t>
          </a:r>
          <a:endParaRPr lang="en-US" b="1" dirty="0">
            <a:solidFill>
              <a:srgbClr val="FFFF00"/>
            </a:solidFill>
          </a:endParaRPr>
        </a:p>
      </dgm:t>
    </dgm:pt>
    <dgm:pt modelId="{4EF9D4F8-704A-6C4F-BE8C-A4952C2B8986}" type="parTrans" cxnId="{38A43513-6D93-724C-9BAD-017C68442BCA}">
      <dgm:prSet/>
      <dgm:spPr/>
      <dgm:t>
        <a:bodyPr/>
        <a:lstStyle/>
        <a:p>
          <a:endParaRPr lang="en-US"/>
        </a:p>
      </dgm:t>
    </dgm:pt>
    <dgm:pt modelId="{1FF8CAF1-C9B4-8F49-9853-CD8239030719}" type="sibTrans" cxnId="{38A43513-6D93-724C-9BAD-017C68442BCA}">
      <dgm:prSet/>
      <dgm:spPr/>
      <dgm:t>
        <a:bodyPr/>
        <a:lstStyle/>
        <a:p>
          <a:endParaRPr lang="en-US"/>
        </a:p>
      </dgm:t>
    </dgm:pt>
    <dgm:pt modelId="{44D9B6DF-8BCA-5F4F-BCF4-842401222E04}">
      <dgm:prSet phldrT="[Text]"/>
      <dgm:spPr/>
      <dgm:t>
        <a:bodyPr/>
        <a:lstStyle/>
        <a:p>
          <a:r>
            <a:rPr lang="en-US" dirty="0" smtClean="0"/>
            <a:t>Naltrexone</a:t>
          </a:r>
        </a:p>
        <a:p>
          <a:r>
            <a:rPr lang="en-US" dirty="0" smtClean="0"/>
            <a:t>(</a:t>
          </a:r>
          <a:r>
            <a:rPr lang="en-US" dirty="0" err="1" smtClean="0"/>
            <a:t>Vivitrol</a:t>
          </a:r>
          <a:r>
            <a:rPr lang="en-US" dirty="0" smtClean="0"/>
            <a:t>)</a:t>
          </a:r>
        </a:p>
        <a:p>
          <a:r>
            <a:rPr lang="en-US" dirty="0" smtClean="0"/>
            <a:t>Program</a:t>
          </a:r>
        </a:p>
        <a:p>
          <a:endParaRPr lang="en-US" dirty="0"/>
        </a:p>
      </dgm:t>
    </dgm:pt>
    <dgm:pt modelId="{C051E85F-51F7-4B41-83AF-93659C3D327E}" type="parTrans" cxnId="{EFE434DD-53F3-744F-B111-4833C02C54BE}">
      <dgm:prSet/>
      <dgm:spPr/>
      <dgm:t>
        <a:bodyPr/>
        <a:lstStyle/>
        <a:p>
          <a:endParaRPr lang="en-US"/>
        </a:p>
      </dgm:t>
    </dgm:pt>
    <dgm:pt modelId="{A91AF2B2-BFDA-2144-82FF-EDFF23500491}" type="sibTrans" cxnId="{EFE434DD-53F3-744F-B111-4833C02C54BE}">
      <dgm:prSet/>
      <dgm:spPr/>
      <dgm:t>
        <a:bodyPr/>
        <a:lstStyle/>
        <a:p>
          <a:endParaRPr lang="en-US"/>
        </a:p>
      </dgm:t>
    </dgm:pt>
    <dgm:pt modelId="{F72219BF-EC7D-CB47-A158-806550ED0044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Methadone</a:t>
          </a:r>
        </a:p>
        <a:p>
          <a:r>
            <a:rPr lang="en-US" b="1" dirty="0" smtClean="0">
              <a:solidFill>
                <a:srgbClr val="FFFF00"/>
              </a:solidFill>
            </a:rPr>
            <a:t>Detox/Maintenance Program</a:t>
          </a:r>
        </a:p>
      </dgm:t>
    </dgm:pt>
    <dgm:pt modelId="{EB47AAA4-D34E-FB44-B8C9-99B0FAAFAD08}" type="parTrans" cxnId="{A34E7975-26F5-324B-90AD-E56EF1102E03}">
      <dgm:prSet/>
      <dgm:spPr/>
      <dgm:t>
        <a:bodyPr/>
        <a:lstStyle/>
        <a:p>
          <a:endParaRPr lang="en-US"/>
        </a:p>
      </dgm:t>
    </dgm:pt>
    <dgm:pt modelId="{271596A1-ED18-F548-A46B-9907D53BEFD9}" type="sibTrans" cxnId="{A34E7975-26F5-324B-90AD-E56EF1102E03}">
      <dgm:prSet/>
      <dgm:spPr/>
      <dgm:t>
        <a:bodyPr/>
        <a:lstStyle/>
        <a:p>
          <a:endParaRPr lang="en-US"/>
        </a:p>
      </dgm:t>
    </dgm:pt>
    <dgm:pt modelId="{72AFFACB-EA8C-614A-8429-80F192EE2791}" type="pres">
      <dgm:prSet presAssocID="{20525A2A-331D-DB4B-93A2-B638ACDBEB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3891D5-B13F-F647-BA10-7668A648235F}" type="pres">
      <dgm:prSet presAssocID="{8F85D221-0DCB-7540-8B8B-D2BE0166A132}" presName="centerShape" presStyleLbl="node0" presStyleIdx="0" presStyleCnt="1"/>
      <dgm:spPr/>
      <dgm:t>
        <a:bodyPr/>
        <a:lstStyle/>
        <a:p>
          <a:endParaRPr lang="en-US"/>
        </a:p>
      </dgm:t>
    </dgm:pt>
    <dgm:pt modelId="{D84A1A36-D4D8-6741-A84A-96BCEDD7C092}" type="pres">
      <dgm:prSet presAssocID="{4EF9D4F8-704A-6C4F-BE8C-A4952C2B898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989584A-07B9-524C-B82E-59CE9B05A0A9}" type="pres">
      <dgm:prSet presAssocID="{8A1B1990-A163-B34F-A20E-EFD9C1185503}" presName="node" presStyleLbl="node1" presStyleIdx="0" presStyleCnt="3" custRadScaleRad="101019" custRadScaleInc="1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552AA-7918-5143-9595-2BABC3756D62}" type="pres">
      <dgm:prSet presAssocID="{C051E85F-51F7-4B41-83AF-93659C3D327E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058A727-382D-D44D-A809-655E14DCEC1C}" type="pres">
      <dgm:prSet presAssocID="{44D9B6DF-8BCA-5F4F-BCF4-842401222E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5B74D-0EF9-8D4B-905D-52515D494285}" type="pres">
      <dgm:prSet presAssocID="{EB47AAA4-D34E-FB44-B8C9-99B0FAAFAD0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1025DDF-8679-0A4B-A65C-E7B16AC635E4}" type="pres">
      <dgm:prSet presAssocID="{F72219BF-EC7D-CB47-A158-806550ED00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434DD-53F3-744F-B111-4833C02C54BE}" srcId="{8F85D221-0DCB-7540-8B8B-D2BE0166A132}" destId="{44D9B6DF-8BCA-5F4F-BCF4-842401222E04}" srcOrd="1" destOrd="0" parTransId="{C051E85F-51F7-4B41-83AF-93659C3D327E}" sibTransId="{A91AF2B2-BFDA-2144-82FF-EDFF23500491}"/>
    <dgm:cxn modelId="{D8C9C68F-5B2F-EA46-9A45-883AF1B4DAE4}" srcId="{20525A2A-331D-DB4B-93A2-B638ACDBEB32}" destId="{8F85D221-0DCB-7540-8B8B-D2BE0166A132}" srcOrd="0" destOrd="0" parTransId="{DC6A3B4D-115C-024F-BED8-F0BBF5F2432E}" sibTransId="{4050124B-916A-4045-BCF7-8365DB643480}"/>
    <dgm:cxn modelId="{FEE2CE12-4F1B-D940-BDB1-B9249408E1A3}" type="presOf" srcId="{20525A2A-331D-DB4B-93A2-B638ACDBEB32}" destId="{72AFFACB-EA8C-614A-8429-80F192EE2791}" srcOrd="0" destOrd="0" presId="urn:microsoft.com/office/officeart/2005/8/layout/radial4"/>
    <dgm:cxn modelId="{E14BB0C1-B608-8747-8068-5C3060F2D6CE}" type="presOf" srcId="{4EF9D4F8-704A-6C4F-BE8C-A4952C2B8986}" destId="{D84A1A36-D4D8-6741-A84A-96BCEDD7C092}" srcOrd="0" destOrd="0" presId="urn:microsoft.com/office/officeart/2005/8/layout/radial4"/>
    <dgm:cxn modelId="{990F8635-5284-8B48-9D66-4BAF46B79DBA}" type="presOf" srcId="{8A1B1990-A163-B34F-A20E-EFD9C1185503}" destId="{E989584A-07B9-524C-B82E-59CE9B05A0A9}" srcOrd="0" destOrd="0" presId="urn:microsoft.com/office/officeart/2005/8/layout/radial4"/>
    <dgm:cxn modelId="{0FC50106-40A4-9E44-87D8-46490A9E76B8}" type="presOf" srcId="{EB47AAA4-D34E-FB44-B8C9-99B0FAAFAD08}" destId="{DDE5B74D-0EF9-8D4B-905D-52515D494285}" srcOrd="0" destOrd="0" presId="urn:microsoft.com/office/officeart/2005/8/layout/radial4"/>
    <dgm:cxn modelId="{A0DA5962-E14F-134C-A72A-EBBADB607587}" type="presOf" srcId="{44D9B6DF-8BCA-5F4F-BCF4-842401222E04}" destId="{3058A727-382D-D44D-A809-655E14DCEC1C}" srcOrd="0" destOrd="0" presId="urn:microsoft.com/office/officeart/2005/8/layout/radial4"/>
    <dgm:cxn modelId="{38A43513-6D93-724C-9BAD-017C68442BCA}" srcId="{8F85D221-0DCB-7540-8B8B-D2BE0166A132}" destId="{8A1B1990-A163-B34F-A20E-EFD9C1185503}" srcOrd="0" destOrd="0" parTransId="{4EF9D4F8-704A-6C4F-BE8C-A4952C2B8986}" sibTransId="{1FF8CAF1-C9B4-8F49-9853-CD8239030719}"/>
    <dgm:cxn modelId="{A34E7975-26F5-324B-90AD-E56EF1102E03}" srcId="{8F85D221-0DCB-7540-8B8B-D2BE0166A132}" destId="{F72219BF-EC7D-CB47-A158-806550ED0044}" srcOrd="2" destOrd="0" parTransId="{EB47AAA4-D34E-FB44-B8C9-99B0FAAFAD08}" sibTransId="{271596A1-ED18-F548-A46B-9907D53BEFD9}"/>
    <dgm:cxn modelId="{8A48C66C-C3FA-A541-87CF-D6CF40307E4D}" type="presOf" srcId="{C051E85F-51F7-4B41-83AF-93659C3D327E}" destId="{F06552AA-7918-5143-9595-2BABC3756D62}" srcOrd="0" destOrd="0" presId="urn:microsoft.com/office/officeart/2005/8/layout/radial4"/>
    <dgm:cxn modelId="{31306EA5-A149-1B41-B79F-1F2399BA56A9}" type="presOf" srcId="{8F85D221-0DCB-7540-8B8B-D2BE0166A132}" destId="{A13891D5-B13F-F647-BA10-7668A648235F}" srcOrd="0" destOrd="0" presId="urn:microsoft.com/office/officeart/2005/8/layout/radial4"/>
    <dgm:cxn modelId="{E5DCBD37-D2DD-184D-944E-9B45F97A14DA}" type="presOf" srcId="{F72219BF-EC7D-CB47-A158-806550ED0044}" destId="{71025DDF-8679-0A4B-A65C-E7B16AC635E4}" srcOrd="0" destOrd="0" presId="urn:microsoft.com/office/officeart/2005/8/layout/radial4"/>
    <dgm:cxn modelId="{2BE9B214-2597-0746-A85A-C6C3C0DC21C5}" type="presParOf" srcId="{72AFFACB-EA8C-614A-8429-80F192EE2791}" destId="{A13891D5-B13F-F647-BA10-7668A648235F}" srcOrd="0" destOrd="0" presId="urn:microsoft.com/office/officeart/2005/8/layout/radial4"/>
    <dgm:cxn modelId="{E825A8AB-4261-CF4A-B03D-0478D71ADF6F}" type="presParOf" srcId="{72AFFACB-EA8C-614A-8429-80F192EE2791}" destId="{D84A1A36-D4D8-6741-A84A-96BCEDD7C092}" srcOrd="1" destOrd="0" presId="urn:microsoft.com/office/officeart/2005/8/layout/radial4"/>
    <dgm:cxn modelId="{B892BFB2-4C70-384A-8657-19168A6E3733}" type="presParOf" srcId="{72AFFACB-EA8C-614A-8429-80F192EE2791}" destId="{E989584A-07B9-524C-B82E-59CE9B05A0A9}" srcOrd="2" destOrd="0" presId="urn:microsoft.com/office/officeart/2005/8/layout/radial4"/>
    <dgm:cxn modelId="{21D994C1-006A-6B4F-9AFB-79B5008A0C8F}" type="presParOf" srcId="{72AFFACB-EA8C-614A-8429-80F192EE2791}" destId="{F06552AA-7918-5143-9595-2BABC3756D62}" srcOrd="3" destOrd="0" presId="urn:microsoft.com/office/officeart/2005/8/layout/radial4"/>
    <dgm:cxn modelId="{7F8A5A7E-4F31-2F4D-B9D2-C565FAC081AB}" type="presParOf" srcId="{72AFFACB-EA8C-614A-8429-80F192EE2791}" destId="{3058A727-382D-D44D-A809-655E14DCEC1C}" srcOrd="4" destOrd="0" presId="urn:microsoft.com/office/officeart/2005/8/layout/radial4"/>
    <dgm:cxn modelId="{850F8C22-3701-444C-B121-DE5529456B80}" type="presParOf" srcId="{72AFFACB-EA8C-614A-8429-80F192EE2791}" destId="{DDE5B74D-0EF9-8D4B-905D-52515D494285}" srcOrd="5" destOrd="0" presId="urn:microsoft.com/office/officeart/2005/8/layout/radial4"/>
    <dgm:cxn modelId="{43B9492F-A136-2A4E-A2DB-593B9FC9E7DB}" type="presParOf" srcId="{72AFFACB-EA8C-614A-8429-80F192EE2791}" destId="{71025DDF-8679-0A4B-A65C-E7B16AC635E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0449FF-829E-6149-92FF-CF536A149341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23623F0A-2288-2945-9448-0131416E642E}">
      <dgm:prSet phldrT="[Text]"/>
      <dgm:spPr/>
      <dgm:t>
        <a:bodyPr/>
        <a:lstStyle/>
        <a:p>
          <a:r>
            <a:rPr lang="en-US" dirty="0" smtClean="0"/>
            <a:t>Synthesized in Germany: Less addictive than morphine</a:t>
          </a:r>
        </a:p>
        <a:p>
          <a:r>
            <a:rPr lang="en-US" dirty="0" smtClean="0"/>
            <a:t>1930s</a:t>
          </a:r>
        </a:p>
        <a:p>
          <a:endParaRPr lang="en-US" dirty="0"/>
        </a:p>
      </dgm:t>
    </dgm:pt>
    <dgm:pt modelId="{86EB63F5-5A7A-2F40-ABFF-142DEF6D034F}" type="parTrans" cxnId="{85BC9CA4-49AB-FE4E-9CE2-FDE49784D75C}">
      <dgm:prSet/>
      <dgm:spPr/>
      <dgm:t>
        <a:bodyPr/>
        <a:lstStyle/>
        <a:p>
          <a:endParaRPr lang="en-US"/>
        </a:p>
      </dgm:t>
    </dgm:pt>
    <dgm:pt modelId="{247A4B24-9590-E74B-9361-EBC7E3455559}" type="sibTrans" cxnId="{85BC9CA4-49AB-FE4E-9CE2-FDE49784D75C}">
      <dgm:prSet/>
      <dgm:spPr/>
      <dgm:t>
        <a:bodyPr/>
        <a:lstStyle/>
        <a:p>
          <a:endParaRPr lang="en-US"/>
        </a:p>
      </dgm:t>
    </dgm:pt>
    <dgm:pt modelId="{BC9E7471-391F-204B-9B10-E81A02B00565}">
      <dgm:prSet phldrT="[Text]"/>
      <dgm:spPr/>
      <dgm:t>
        <a:bodyPr/>
        <a:lstStyle/>
        <a:p>
          <a:r>
            <a:rPr lang="en-US" dirty="0" smtClean="0"/>
            <a:t>Research demonstrated efficacy for heroin addiction</a:t>
          </a:r>
        </a:p>
        <a:p>
          <a:r>
            <a:rPr lang="en-US" dirty="0" smtClean="0"/>
            <a:t>1964</a:t>
          </a:r>
          <a:endParaRPr lang="en-US" dirty="0"/>
        </a:p>
      </dgm:t>
    </dgm:pt>
    <dgm:pt modelId="{CD28A064-CDB5-6640-B2D2-1578403ACD9A}" type="parTrans" cxnId="{866F5F66-09FA-8E43-AF71-503187FA3206}">
      <dgm:prSet/>
      <dgm:spPr/>
      <dgm:t>
        <a:bodyPr/>
        <a:lstStyle/>
        <a:p>
          <a:endParaRPr lang="en-US"/>
        </a:p>
      </dgm:t>
    </dgm:pt>
    <dgm:pt modelId="{1A13623E-13B5-0D4F-A617-86D5949B9594}" type="sibTrans" cxnId="{866F5F66-09FA-8E43-AF71-503187FA3206}">
      <dgm:prSet/>
      <dgm:spPr/>
      <dgm:t>
        <a:bodyPr/>
        <a:lstStyle/>
        <a:p>
          <a:endParaRPr lang="en-US"/>
        </a:p>
      </dgm:t>
    </dgm:pt>
    <dgm:pt modelId="{51A525E1-41CB-134B-BD8C-AC8B4605BD39}">
      <dgm:prSet phldrT="[Text]"/>
      <dgm:spPr/>
      <dgm:t>
        <a:bodyPr/>
        <a:lstStyle/>
        <a:p>
          <a:r>
            <a:rPr lang="en-US" dirty="0" smtClean="0"/>
            <a:t>Federal regulations developed for methadone maintenance treatment</a:t>
          </a:r>
        </a:p>
        <a:p>
          <a:r>
            <a:rPr lang="en-US" dirty="0" smtClean="0"/>
            <a:t>1971</a:t>
          </a:r>
          <a:endParaRPr lang="en-US" dirty="0"/>
        </a:p>
      </dgm:t>
    </dgm:pt>
    <dgm:pt modelId="{C82281A6-0D7E-8A42-AB69-700DB0EC5F37}" type="parTrans" cxnId="{B56DA578-3174-4F48-8D02-8BD312990423}">
      <dgm:prSet/>
      <dgm:spPr/>
      <dgm:t>
        <a:bodyPr/>
        <a:lstStyle/>
        <a:p>
          <a:endParaRPr lang="en-US"/>
        </a:p>
      </dgm:t>
    </dgm:pt>
    <dgm:pt modelId="{4A693287-A533-0742-8C50-358E2C81169B}" type="sibTrans" cxnId="{B56DA578-3174-4F48-8D02-8BD312990423}">
      <dgm:prSet/>
      <dgm:spPr/>
      <dgm:t>
        <a:bodyPr/>
        <a:lstStyle/>
        <a:p>
          <a:endParaRPr lang="en-US"/>
        </a:p>
      </dgm:t>
    </dgm:pt>
    <dgm:pt modelId="{5E6B4C65-B611-D242-9A1C-A0511838AA82}">
      <dgm:prSet phldrT="[Text]"/>
      <dgm:spPr/>
      <dgm:t>
        <a:bodyPr/>
        <a:lstStyle/>
        <a:p>
          <a:r>
            <a:rPr lang="en-US" dirty="0" smtClean="0"/>
            <a:t>Used in US for pain</a:t>
          </a:r>
        </a:p>
        <a:p>
          <a:r>
            <a:rPr lang="en-US" dirty="0" smtClean="0"/>
            <a:t> 1947</a:t>
          </a:r>
          <a:endParaRPr lang="en-US" dirty="0"/>
        </a:p>
      </dgm:t>
    </dgm:pt>
    <dgm:pt modelId="{9473BCC6-6DDD-314C-B4F1-FA7C48E3F52B}" type="parTrans" cxnId="{E07CA338-2341-B140-8D5A-A534B17CD356}">
      <dgm:prSet/>
      <dgm:spPr/>
      <dgm:t>
        <a:bodyPr/>
        <a:lstStyle/>
        <a:p>
          <a:endParaRPr lang="en-US"/>
        </a:p>
      </dgm:t>
    </dgm:pt>
    <dgm:pt modelId="{2837486A-999B-8641-B427-AF9C6E3B2990}" type="sibTrans" cxnId="{E07CA338-2341-B140-8D5A-A534B17CD356}">
      <dgm:prSet/>
      <dgm:spPr/>
      <dgm:t>
        <a:bodyPr/>
        <a:lstStyle/>
        <a:p>
          <a:endParaRPr lang="en-US"/>
        </a:p>
      </dgm:t>
    </dgm:pt>
    <dgm:pt modelId="{37930192-7168-DF46-AC08-3064207B4037}">
      <dgm:prSet phldrT="[Text]"/>
      <dgm:spPr/>
      <dgm:t>
        <a:bodyPr/>
        <a:lstStyle/>
        <a:p>
          <a:r>
            <a:rPr lang="en-US" dirty="0" smtClean="0"/>
            <a:t>Federal regulations updated to allow more effective and consistent use  2001</a:t>
          </a:r>
          <a:endParaRPr lang="en-US" dirty="0"/>
        </a:p>
      </dgm:t>
    </dgm:pt>
    <dgm:pt modelId="{E9560ABC-9FC3-7242-B7D3-6D3075A341A2}" type="parTrans" cxnId="{D06D331C-1671-874B-929B-4C6A0556903E}">
      <dgm:prSet/>
      <dgm:spPr/>
      <dgm:t>
        <a:bodyPr/>
        <a:lstStyle/>
        <a:p>
          <a:endParaRPr lang="en-US"/>
        </a:p>
      </dgm:t>
    </dgm:pt>
    <dgm:pt modelId="{F3D15765-9714-2C43-A1DD-6DD65E7B34C5}" type="sibTrans" cxnId="{D06D331C-1671-874B-929B-4C6A0556903E}">
      <dgm:prSet/>
      <dgm:spPr/>
      <dgm:t>
        <a:bodyPr/>
        <a:lstStyle/>
        <a:p>
          <a:endParaRPr lang="en-US"/>
        </a:p>
      </dgm:t>
    </dgm:pt>
    <dgm:pt modelId="{40CA5D4F-184F-0747-87FA-88A438188BE9}" type="pres">
      <dgm:prSet presAssocID="{FC0449FF-829E-6149-92FF-CF536A149341}" presName="Name0" presStyleCnt="0">
        <dgm:presLayoutVars>
          <dgm:dir/>
          <dgm:resizeHandles val="exact"/>
        </dgm:presLayoutVars>
      </dgm:prSet>
      <dgm:spPr/>
    </dgm:pt>
    <dgm:pt modelId="{C1CE0177-7243-7E41-8D44-8A5CDFFD78E1}" type="pres">
      <dgm:prSet presAssocID="{23623F0A-2288-2945-9448-0131416E642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04ECE-0EDD-D748-9208-F9D75A7CEE5B}" type="pres">
      <dgm:prSet presAssocID="{247A4B24-9590-E74B-9361-EBC7E345555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23CB477-A0DA-C841-A411-7795740B70D7}" type="pres">
      <dgm:prSet presAssocID="{247A4B24-9590-E74B-9361-EBC7E345555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C224125-0C50-C248-824E-9CDE6B5EB9FB}" type="pres">
      <dgm:prSet presAssocID="{5E6B4C65-B611-D242-9A1C-A0511838AA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C71E1-7264-1440-A653-4F195014875E}" type="pres">
      <dgm:prSet presAssocID="{2837486A-999B-8641-B427-AF9C6E3B299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A5DC571-7D70-C642-BC89-B79FE8BD9A4D}" type="pres">
      <dgm:prSet presAssocID="{2837486A-999B-8641-B427-AF9C6E3B299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775E9F2-E4D4-454F-8A08-FEDA5F0BDE23}" type="pres">
      <dgm:prSet presAssocID="{BC9E7471-391F-204B-9B10-E81A02B0056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1495F-C793-EF45-A101-196953EF828E}" type="pres">
      <dgm:prSet presAssocID="{1A13623E-13B5-0D4F-A617-86D5949B959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E7AF651-4D4C-8341-A999-A71D3A39F682}" type="pres">
      <dgm:prSet presAssocID="{1A13623E-13B5-0D4F-A617-86D5949B959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1F7040F-0EAD-344D-84FF-8CC0D09CF553}" type="pres">
      <dgm:prSet presAssocID="{51A525E1-41CB-134B-BD8C-AC8B4605BD3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2602C-81F0-274D-986A-3B076FFC5F8D}" type="pres">
      <dgm:prSet presAssocID="{4A693287-A533-0742-8C50-358E2C81169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26AD7FF-AE7B-C24E-BB00-7ECFFE14EF70}" type="pres">
      <dgm:prSet presAssocID="{4A693287-A533-0742-8C50-358E2C81169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0096874-C0B8-3046-9BF3-6E5932BE0982}" type="pres">
      <dgm:prSet presAssocID="{37930192-7168-DF46-AC08-3064207B403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FFF754-18B9-D148-B22D-712C772561E1}" type="presOf" srcId="{2837486A-999B-8641-B427-AF9C6E3B2990}" destId="{833C71E1-7264-1440-A653-4F195014875E}" srcOrd="0" destOrd="0" presId="urn:microsoft.com/office/officeart/2005/8/layout/process1"/>
    <dgm:cxn modelId="{AA38ADE1-A56F-9F48-98A4-D736E5798B31}" type="presOf" srcId="{BC9E7471-391F-204B-9B10-E81A02B00565}" destId="{A775E9F2-E4D4-454F-8A08-FEDA5F0BDE23}" srcOrd="0" destOrd="0" presId="urn:microsoft.com/office/officeart/2005/8/layout/process1"/>
    <dgm:cxn modelId="{93BACC84-750F-EA43-AE00-C8CA09995F87}" type="presOf" srcId="{FC0449FF-829E-6149-92FF-CF536A149341}" destId="{40CA5D4F-184F-0747-87FA-88A438188BE9}" srcOrd="0" destOrd="0" presId="urn:microsoft.com/office/officeart/2005/8/layout/process1"/>
    <dgm:cxn modelId="{B56DA578-3174-4F48-8D02-8BD312990423}" srcId="{FC0449FF-829E-6149-92FF-CF536A149341}" destId="{51A525E1-41CB-134B-BD8C-AC8B4605BD39}" srcOrd="3" destOrd="0" parTransId="{C82281A6-0D7E-8A42-AB69-700DB0EC5F37}" sibTransId="{4A693287-A533-0742-8C50-358E2C81169B}"/>
    <dgm:cxn modelId="{E33CDC76-715B-944B-A7FB-7E2F79F5763D}" type="presOf" srcId="{51A525E1-41CB-134B-BD8C-AC8B4605BD39}" destId="{C1F7040F-0EAD-344D-84FF-8CC0D09CF553}" srcOrd="0" destOrd="0" presId="urn:microsoft.com/office/officeart/2005/8/layout/process1"/>
    <dgm:cxn modelId="{CA11CE5A-9363-CF49-A4D8-322EB8856C3B}" type="presOf" srcId="{5E6B4C65-B611-D242-9A1C-A0511838AA82}" destId="{1C224125-0C50-C248-824E-9CDE6B5EB9FB}" srcOrd="0" destOrd="0" presId="urn:microsoft.com/office/officeart/2005/8/layout/process1"/>
    <dgm:cxn modelId="{866F5F66-09FA-8E43-AF71-503187FA3206}" srcId="{FC0449FF-829E-6149-92FF-CF536A149341}" destId="{BC9E7471-391F-204B-9B10-E81A02B00565}" srcOrd="2" destOrd="0" parTransId="{CD28A064-CDB5-6640-B2D2-1578403ACD9A}" sibTransId="{1A13623E-13B5-0D4F-A617-86D5949B9594}"/>
    <dgm:cxn modelId="{FCE3DB2C-A6CD-FD4F-856D-598BAA1669A7}" type="presOf" srcId="{37930192-7168-DF46-AC08-3064207B4037}" destId="{10096874-C0B8-3046-9BF3-6E5932BE0982}" srcOrd="0" destOrd="0" presId="urn:microsoft.com/office/officeart/2005/8/layout/process1"/>
    <dgm:cxn modelId="{FC7C1BF8-DD94-BA4E-8A0F-C8DC5BB2DE46}" type="presOf" srcId="{247A4B24-9590-E74B-9361-EBC7E3455559}" destId="{D6604ECE-0EDD-D748-9208-F9D75A7CEE5B}" srcOrd="0" destOrd="0" presId="urn:microsoft.com/office/officeart/2005/8/layout/process1"/>
    <dgm:cxn modelId="{1AB64B8D-34BB-494E-8A17-41A3061B2384}" type="presOf" srcId="{4A693287-A533-0742-8C50-358E2C81169B}" destId="{5262602C-81F0-274D-986A-3B076FFC5F8D}" srcOrd="0" destOrd="0" presId="urn:microsoft.com/office/officeart/2005/8/layout/process1"/>
    <dgm:cxn modelId="{D06D331C-1671-874B-929B-4C6A0556903E}" srcId="{FC0449FF-829E-6149-92FF-CF536A149341}" destId="{37930192-7168-DF46-AC08-3064207B4037}" srcOrd="4" destOrd="0" parTransId="{E9560ABC-9FC3-7242-B7D3-6D3075A341A2}" sibTransId="{F3D15765-9714-2C43-A1DD-6DD65E7B34C5}"/>
    <dgm:cxn modelId="{85BC9CA4-49AB-FE4E-9CE2-FDE49784D75C}" srcId="{FC0449FF-829E-6149-92FF-CF536A149341}" destId="{23623F0A-2288-2945-9448-0131416E642E}" srcOrd="0" destOrd="0" parTransId="{86EB63F5-5A7A-2F40-ABFF-142DEF6D034F}" sibTransId="{247A4B24-9590-E74B-9361-EBC7E3455559}"/>
    <dgm:cxn modelId="{C0FC0406-97F0-9B40-97D1-7CBA9C0188A4}" type="presOf" srcId="{2837486A-999B-8641-B427-AF9C6E3B2990}" destId="{9A5DC571-7D70-C642-BC89-B79FE8BD9A4D}" srcOrd="1" destOrd="0" presId="urn:microsoft.com/office/officeart/2005/8/layout/process1"/>
    <dgm:cxn modelId="{11E0F69F-96BE-EB43-A120-9982BD901D36}" type="presOf" srcId="{247A4B24-9590-E74B-9361-EBC7E3455559}" destId="{C23CB477-A0DA-C841-A411-7795740B70D7}" srcOrd="1" destOrd="0" presId="urn:microsoft.com/office/officeart/2005/8/layout/process1"/>
    <dgm:cxn modelId="{718523C6-5107-C942-A73B-9B0BB3D18DCE}" type="presOf" srcId="{23623F0A-2288-2945-9448-0131416E642E}" destId="{C1CE0177-7243-7E41-8D44-8A5CDFFD78E1}" srcOrd="0" destOrd="0" presId="urn:microsoft.com/office/officeart/2005/8/layout/process1"/>
    <dgm:cxn modelId="{736525BB-F875-2A48-937B-CE97B0D9CFCD}" type="presOf" srcId="{4A693287-A533-0742-8C50-358E2C81169B}" destId="{026AD7FF-AE7B-C24E-BB00-7ECFFE14EF70}" srcOrd="1" destOrd="0" presId="urn:microsoft.com/office/officeart/2005/8/layout/process1"/>
    <dgm:cxn modelId="{E07CA338-2341-B140-8D5A-A534B17CD356}" srcId="{FC0449FF-829E-6149-92FF-CF536A149341}" destId="{5E6B4C65-B611-D242-9A1C-A0511838AA82}" srcOrd="1" destOrd="0" parTransId="{9473BCC6-6DDD-314C-B4F1-FA7C48E3F52B}" sibTransId="{2837486A-999B-8641-B427-AF9C6E3B2990}"/>
    <dgm:cxn modelId="{A8DA5DAE-AB50-AA48-AAE4-84EE59A21FAA}" type="presOf" srcId="{1A13623E-13B5-0D4F-A617-86D5949B9594}" destId="{7761495F-C793-EF45-A101-196953EF828E}" srcOrd="0" destOrd="0" presId="urn:microsoft.com/office/officeart/2005/8/layout/process1"/>
    <dgm:cxn modelId="{9D34016F-34AC-0549-A2C2-6D8557D7BCC9}" type="presOf" srcId="{1A13623E-13B5-0D4F-A617-86D5949B9594}" destId="{5E7AF651-4D4C-8341-A999-A71D3A39F682}" srcOrd="1" destOrd="0" presId="urn:microsoft.com/office/officeart/2005/8/layout/process1"/>
    <dgm:cxn modelId="{D8815AA8-E669-6A41-A3E7-28219F28B949}" type="presParOf" srcId="{40CA5D4F-184F-0747-87FA-88A438188BE9}" destId="{C1CE0177-7243-7E41-8D44-8A5CDFFD78E1}" srcOrd="0" destOrd="0" presId="urn:microsoft.com/office/officeart/2005/8/layout/process1"/>
    <dgm:cxn modelId="{BE2388F8-E510-4E40-BD71-533CEE571AC0}" type="presParOf" srcId="{40CA5D4F-184F-0747-87FA-88A438188BE9}" destId="{D6604ECE-0EDD-D748-9208-F9D75A7CEE5B}" srcOrd="1" destOrd="0" presId="urn:microsoft.com/office/officeart/2005/8/layout/process1"/>
    <dgm:cxn modelId="{080EAFC1-450F-1540-AB31-89C83CFE207D}" type="presParOf" srcId="{D6604ECE-0EDD-D748-9208-F9D75A7CEE5B}" destId="{C23CB477-A0DA-C841-A411-7795740B70D7}" srcOrd="0" destOrd="0" presId="urn:microsoft.com/office/officeart/2005/8/layout/process1"/>
    <dgm:cxn modelId="{0844EE63-81FA-9746-B9E8-A6DC33E0AA6D}" type="presParOf" srcId="{40CA5D4F-184F-0747-87FA-88A438188BE9}" destId="{1C224125-0C50-C248-824E-9CDE6B5EB9FB}" srcOrd="2" destOrd="0" presId="urn:microsoft.com/office/officeart/2005/8/layout/process1"/>
    <dgm:cxn modelId="{257194DA-D829-8C42-871C-2B4306B77D70}" type="presParOf" srcId="{40CA5D4F-184F-0747-87FA-88A438188BE9}" destId="{833C71E1-7264-1440-A653-4F195014875E}" srcOrd="3" destOrd="0" presId="urn:microsoft.com/office/officeart/2005/8/layout/process1"/>
    <dgm:cxn modelId="{A82F42D8-B354-394D-AC42-926DF676E076}" type="presParOf" srcId="{833C71E1-7264-1440-A653-4F195014875E}" destId="{9A5DC571-7D70-C642-BC89-B79FE8BD9A4D}" srcOrd="0" destOrd="0" presId="urn:microsoft.com/office/officeart/2005/8/layout/process1"/>
    <dgm:cxn modelId="{E82C7FCF-D54B-2C40-93AA-EB45C99000D9}" type="presParOf" srcId="{40CA5D4F-184F-0747-87FA-88A438188BE9}" destId="{A775E9F2-E4D4-454F-8A08-FEDA5F0BDE23}" srcOrd="4" destOrd="0" presId="urn:microsoft.com/office/officeart/2005/8/layout/process1"/>
    <dgm:cxn modelId="{35FA298A-D1B1-944A-93BC-783CA20C72D0}" type="presParOf" srcId="{40CA5D4F-184F-0747-87FA-88A438188BE9}" destId="{7761495F-C793-EF45-A101-196953EF828E}" srcOrd="5" destOrd="0" presId="urn:microsoft.com/office/officeart/2005/8/layout/process1"/>
    <dgm:cxn modelId="{FCC50CC5-0801-324E-9B62-1ACF2548F1E3}" type="presParOf" srcId="{7761495F-C793-EF45-A101-196953EF828E}" destId="{5E7AF651-4D4C-8341-A999-A71D3A39F682}" srcOrd="0" destOrd="0" presId="urn:microsoft.com/office/officeart/2005/8/layout/process1"/>
    <dgm:cxn modelId="{F4412172-2D1A-484F-9ED3-AF888E583FF6}" type="presParOf" srcId="{40CA5D4F-184F-0747-87FA-88A438188BE9}" destId="{C1F7040F-0EAD-344D-84FF-8CC0D09CF553}" srcOrd="6" destOrd="0" presId="urn:microsoft.com/office/officeart/2005/8/layout/process1"/>
    <dgm:cxn modelId="{D535EA5A-3516-3B41-90B7-7AA832D966BC}" type="presParOf" srcId="{40CA5D4F-184F-0747-87FA-88A438188BE9}" destId="{5262602C-81F0-274D-986A-3B076FFC5F8D}" srcOrd="7" destOrd="0" presId="urn:microsoft.com/office/officeart/2005/8/layout/process1"/>
    <dgm:cxn modelId="{109E42E6-FEA7-5940-A8B5-1254C3D5FABF}" type="presParOf" srcId="{5262602C-81F0-274D-986A-3B076FFC5F8D}" destId="{026AD7FF-AE7B-C24E-BB00-7ECFFE14EF70}" srcOrd="0" destOrd="0" presId="urn:microsoft.com/office/officeart/2005/8/layout/process1"/>
    <dgm:cxn modelId="{2AD8E687-737B-0F42-B75B-DE5D6A03A495}" type="presParOf" srcId="{40CA5D4F-184F-0747-87FA-88A438188BE9}" destId="{10096874-C0B8-3046-9BF3-6E5932BE098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525A2A-331D-DB4B-93A2-B638ACDBEB32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85D221-0DCB-7540-8B8B-D2BE0166A132}">
      <dgm:prSet phldrT="[Text]"/>
      <dgm:spPr/>
      <dgm:t>
        <a:bodyPr/>
        <a:lstStyle/>
        <a:p>
          <a:r>
            <a:rPr lang="en-US" dirty="0" smtClean="0"/>
            <a:t>Opiate Addiction</a:t>
          </a:r>
          <a:endParaRPr lang="en-US" dirty="0"/>
        </a:p>
      </dgm:t>
    </dgm:pt>
    <dgm:pt modelId="{DC6A3B4D-115C-024F-BED8-F0BBF5F2432E}" type="parTrans" cxnId="{D8C9C68F-5B2F-EA46-9A45-883AF1B4DAE4}">
      <dgm:prSet/>
      <dgm:spPr/>
      <dgm:t>
        <a:bodyPr/>
        <a:lstStyle/>
        <a:p>
          <a:endParaRPr lang="en-US"/>
        </a:p>
      </dgm:t>
    </dgm:pt>
    <dgm:pt modelId="{4050124B-916A-4045-BCF7-8365DB643480}" type="sibTrans" cxnId="{D8C9C68F-5B2F-EA46-9A45-883AF1B4DAE4}">
      <dgm:prSet/>
      <dgm:spPr/>
      <dgm:t>
        <a:bodyPr/>
        <a:lstStyle/>
        <a:p>
          <a:endParaRPr lang="en-US"/>
        </a:p>
      </dgm:t>
    </dgm:pt>
    <dgm:pt modelId="{8A1B1990-A163-B34F-A20E-EFD9C1185503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Buprenorphine</a:t>
          </a:r>
        </a:p>
        <a:p>
          <a:r>
            <a:rPr lang="en-US" b="1" dirty="0" smtClean="0">
              <a:solidFill>
                <a:srgbClr val="FFFF00"/>
              </a:solidFill>
            </a:rPr>
            <a:t>Maintenance</a:t>
          </a:r>
        </a:p>
        <a:p>
          <a:r>
            <a:rPr lang="en-US" b="1" dirty="0" smtClean="0">
              <a:solidFill>
                <a:srgbClr val="FFFF00"/>
              </a:solidFill>
            </a:rPr>
            <a:t>Program</a:t>
          </a:r>
          <a:endParaRPr lang="en-US" b="1" dirty="0">
            <a:solidFill>
              <a:srgbClr val="FFFF00"/>
            </a:solidFill>
          </a:endParaRPr>
        </a:p>
      </dgm:t>
    </dgm:pt>
    <dgm:pt modelId="{4EF9D4F8-704A-6C4F-BE8C-A4952C2B8986}" type="parTrans" cxnId="{38A43513-6D93-724C-9BAD-017C68442BCA}">
      <dgm:prSet/>
      <dgm:spPr/>
      <dgm:t>
        <a:bodyPr/>
        <a:lstStyle/>
        <a:p>
          <a:endParaRPr lang="en-US"/>
        </a:p>
      </dgm:t>
    </dgm:pt>
    <dgm:pt modelId="{1FF8CAF1-C9B4-8F49-9853-CD8239030719}" type="sibTrans" cxnId="{38A43513-6D93-724C-9BAD-017C68442BCA}">
      <dgm:prSet/>
      <dgm:spPr/>
      <dgm:t>
        <a:bodyPr/>
        <a:lstStyle/>
        <a:p>
          <a:endParaRPr lang="en-US"/>
        </a:p>
      </dgm:t>
    </dgm:pt>
    <dgm:pt modelId="{44D9B6DF-8BCA-5F4F-BCF4-842401222E04}">
      <dgm:prSet phldrT="[Text]"/>
      <dgm:spPr/>
      <dgm:t>
        <a:bodyPr/>
        <a:lstStyle/>
        <a:p>
          <a:r>
            <a:rPr lang="en-US" dirty="0" smtClean="0"/>
            <a:t>Naltrexone</a:t>
          </a:r>
        </a:p>
        <a:p>
          <a:r>
            <a:rPr lang="en-US" dirty="0" smtClean="0"/>
            <a:t>(</a:t>
          </a:r>
          <a:r>
            <a:rPr lang="en-US" dirty="0" err="1" smtClean="0"/>
            <a:t>Vivitrol</a:t>
          </a:r>
          <a:r>
            <a:rPr lang="en-US" dirty="0" smtClean="0"/>
            <a:t>)</a:t>
          </a:r>
        </a:p>
        <a:p>
          <a:r>
            <a:rPr lang="en-US" dirty="0" smtClean="0"/>
            <a:t>Program</a:t>
          </a:r>
        </a:p>
        <a:p>
          <a:endParaRPr lang="en-US" dirty="0"/>
        </a:p>
      </dgm:t>
    </dgm:pt>
    <dgm:pt modelId="{C051E85F-51F7-4B41-83AF-93659C3D327E}" type="parTrans" cxnId="{EFE434DD-53F3-744F-B111-4833C02C54BE}">
      <dgm:prSet/>
      <dgm:spPr/>
      <dgm:t>
        <a:bodyPr/>
        <a:lstStyle/>
        <a:p>
          <a:endParaRPr lang="en-US"/>
        </a:p>
      </dgm:t>
    </dgm:pt>
    <dgm:pt modelId="{A91AF2B2-BFDA-2144-82FF-EDFF23500491}" type="sibTrans" cxnId="{EFE434DD-53F3-744F-B111-4833C02C54BE}">
      <dgm:prSet/>
      <dgm:spPr/>
      <dgm:t>
        <a:bodyPr/>
        <a:lstStyle/>
        <a:p>
          <a:endParaRPr lang="en-US"/>
        </a:p>
      </dgm:t>
    </dgm:pt>
    <dgm:pt modelId="{F72219BF-EC7D-CB47-A158-806550ED0044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Methadone</a:t>
          </a:r>
        </a:p>
        <a:p>
          <a:r>
            <a:rPr lang="en-US" b="1" dirty="0" smtClean="0">
              <a:solidFill>
                <a:srgbClr val="FFFF00"/>
              </a:solidFill>
            </a:rPr>
            <a:t>Maintenance Program</a:t>
          </a:r>
        </a:p>
      </dgm:t>
    </dgm:pt>
    <dgm:pt modelId="{EB47AAA4-D34E-FB44-B8C9-99B0FAAFAD08}" type="parTrans" cxnId="{A34E7975-26F5-324B-90AD-E56EF1102E03}">
      <dgm:prSet/>
      <dgm:spPr/>
      <dgm:t>
        <a:bodyPr/>
        <a:lstStyle/>
        <a:p>
          <a:endParaRPr lang="en-US"/>
        </a:p>
      </dgm:t>
    </dgm:pt>
    <dgm:pt modelId="{271596A1-ED18-F548-A46B-9907D53BEFD9}" type="sibTrans" cxnId="{A34E7975-26F5-324B-90AD-E56EF1102E03}">
      <dgm:prSet/>
      <dgm:spPr/>
      <dgm:t>
        <a:bodyPr/>
        <a:lstStyle/>
        <a:p>
          <a:endParaRPr lang="en-US"/>
        </a:p>
      </dgm:t>
    </dgm:pt>
    <dgm:pt modelId="{72AFFACB-EA8C-614A-8429-80F192EE2791}" type="pres">
      <dgm:prSet presAssocID="{20525A2A-331D-DB4B-93A2-B638ACDBEB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3891D5-B13F-F647-BA10-7668A648235F}" type="pres">
      <dgm:prSet presAssocID="{8F85D221-0DCB-7540-8B8B-D2BE0166A132}" presName="centerShape" presStyleLbl="node0" presStyleIdx="0" presStyleCnt="1"/>
      <dgm:spPr/>
      <dgm:t>
        <a:bodyPr/>
        <a:lstStyle/>
        <a:p>
          <a:endParaRPr lang="en-US"/>
        </a:p>
      </dgm:t>
    </dgm:pt>
    <dgm:pt modelId="{D84A1A36-D4D8-6741-A84A-96BCEDD7C092}" type="pres">
      <dgm:prSet presAssocID="{4EF9D4F8-704A-6C4F-BE8C-A4952C2B898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989584A-07B9-524C-B82E-59CE9B05A0A9}" type="pres">
      <dgm:prSet presAssocID="{8A1B1990-A163-B34F-A20E-EFD9C1185503}" presName="node" presStyleLbl="node1" presStyleIdx="0" presStyleCnt="3" custRadScaleRad="101019" custRadScaleInc="1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552AA-7918-5143-9595-2BABC3756D62}" type="pres">
      <dgm:prSet presAssocID="{C051E85F-51F7-4B41-83AF-93659C3D327E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058A727-382D-D44D-A809-655E14DCEC1C}" type="pres">
      <dgm:prSet presAssocID="{44D9B6DF-8BCA-5F4F-BCF4-842401222E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5B74D-0EF9-8D4B-905D-52515D494285}" type="pres">
      <dgm:prSet presAssocID="{EB47AAA4-D34E-FB44-B8C9-99B0FAAFAD0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1025DDF-8679-0A4B-A65C-E7B16AC635E4}" type="pres">
      <dgm:prSet presAssocID="{F72219BF-EC7D-CB47-A158-806550ED00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E7975-26F5-324B-90AD-E56EF1102E03}" srcId="{8F85D221-0DCB-7540-8B8B-D2BE0166A132}" destId="{F72219BF-EC7D-CB47-A158-806550ED0044}" srcOrd="2" destOrd="0" parTransId="{EB47AAA4-D34E-FB44-B8C9-99B0FAAFAD08}" sibTransId="{271596A1-ED18-F548-A46B-9907D53BEFD9}"/>
    <dgm:cxn modelId="{FA0BAB96-D1B1-AD4C-96F3-6FAF2DE96F61}" type="presOf" srcId="{8A1B1990-A163-B34F-A20E-EFD9C1185503}" destId="{E989584A-07B9-524C-B82E-59CE9B05A0A9}" srcOrd="0" destOrd="0" presId="urn:microsoft.com/office/officeart/2005/8/layout/radial4"/>
    <dgm:cxn modelId="{638A287A-58FB-7542-87F3-7CA92BF81C94}" type="presOf" srcId="{F72219BF-EC7D-CB47-A158-806550ED0044}" destId="{71025DDF-8679-0A4B-A65C-E7B16AC635E4}" srcOrd="0" destOrd="0" presId="urn:microsoft.com/office/officeart/2005/8/layout/radial4"/>
    <dgm:cxn modelId="{EFE434DD-53F3-744F-B111-4833C02C54BE}" srcId="{8F85D221-0DCB-7540-8B8B-D2BE0166A132}" destId="{44D9B6DF-8BCA-5F4F-BCF4-842401222E04}" srcOrd="1" destOrd="0" parTransId="{C051E85F-51F7-4B41-83AF-93659C3D327E}" sibTransId="{A91AF2B2-BFDA-2144-82FF-EDFF23500491}"/>
    <dgm:cxn modelId="{37F32BB2-196B-5348-9F40-CA77B54E962F}" type="presOf" srcId="{20525A2A-331D-DB4B-93A2-B638ACDBEB32}" destId="{72AFFACB-EA8C-614A-8429-80F192EE2791}" srcOrd="0" destOrd="0" presId="urn:microsoft.com/office/officeart/2005/8/layout/radial4"/>
    <dgm:cxn modelId="{D8C9C68F-5B2F-EA46-9A45-883AF1B4DAE4}" srcId="{20525A2A-331D-DB4B-93A2-B638ACDBEB32}" destId="{8F85D221-0DCB-7540-8B8B-D2BE0166A132}" srcOrd="0" destOrd="0" parTransId="{DC6A3B4D-115C-024F-BED8-F0BBF5F2432E}" sibTransId="{4050124B-916A-4045-BCF7-8365DB643480}"/>
    <dgm:cxn modelId="{C2F15A96-F248-A845-A952-216AE663EC87}" type="presOf" srcId="{8F85D221-0DCB-7540-8B8B-D2BE0166A132}" destId="{A13891D5-B13F-F647-BA10-7668A648235F}" srcOrd="0" destOrd="0" presId="urn:microsoft.com/office/officeart/2005/8/layout/radial4"/>
    <dgm:cxn modelId="{B4B244FC-FDF5-424B-957D-7F2071878D41}" type="presOf" srcId="{44D9B6DF-8BCA-5F4F-BCF4-842401222E04}" destId="{3058A727-382D-D44D-A809-655E14DCEC1C}" srcOrd="0" destOrd="0" presId="urn:microsoft.com/office/officeart/2005/8/layout/radial4"/>
    <dgm:cxn modelId="{73C4A51A-DDA9-1444-BC1A-7E0F2AD7B5B1}" type="presOf" srcId="{EB47AAA4-D34E-FB44-B8C9-99B0FAAFAD08}" destId="{DDE5B74D-0EF9-8D4B-905D-52515D494285}" srcOrd="0" destOrd="0" presId="urn:microsoft.com/office/officeart/2005/8/layout/radial4"/>
    <dgm:cxn modelId="{38A43513-6D93-724C-9BAD-017C68442BCA}" srcId="{8F85D221-0DCB-7540-8B8B-D2BE0166A132}" destId="{8A1B1990-A163-B34F-A20E-EFD9C1185503}" srcOrd="0" destOrd="0" parTransId="{4EF9D4F8-704A-6C4F-BE8C-A4952C2B8986}" sibTransId="{1FF8CAF1-C9B4-8F49-9853-CD8239030719}"/>
    <dgm:cxn modelId="{BD73CEA6-4EAD-9E4C-88BB-BA01644FE31D}" type="presOf" srcId="{4EF9D4F8-704A-6C4F-BE8C-A4952C2B8986}" destId="{D84A1A36-D4D8-6741-A84A-96BCEDD7C092}" srcOrd="0" destOrd="0" presId="urn:microsoft.com/office/officeart/2005/8/layout/radial4"/>
    <dgm:cxn modelId="{BDB69FEB-1180-5A46-9684-78C41D2B6BA9}" type="presOf" srcId="{C051E85F-51F7-4B41-83AF-93659C3D327E}" destId="{F06552AA-7918-5143-9595-2BABC3756D62}" srcOrd="0" destOrd="0" presId="urn:microsoft.com/office/officeart/2005/8/layout/radial4"/>
    <dgm:cxn modelId="{9A7BD7AC-4D1B-DC4E-9A6B-32060D56A3F4}" type="presParOf" srcId="{72AFFACB-EA8C-614A-8429-80F192EE2791}" destId="{A13891D5-B13F-F647-BA10-7668A648235F}" srcOrd="0" destOrd="0" presId="urn:microsoft.com/office/officeart/2005/8/layout/radial4"/>
    <dgm:cxn modelId="{25018447-2843-754F-85C8-7DF2FF4136E5}" type="presParOf" srcId="{72AFFACB-EA8C-614A-8429-80F192EE2791}" destId="{D84A1A36-D4D8-6741-A84A-96BCEDD7C092}" srcOrd="1" destOrd="0" presId="urn:microsoft.com/office/officeart/2005/8/layout/radial4"/>
    <dgm:cxn modelId="{71C6BA64-C55E-A846-8C09-747FC24D6340}" type="presParOf" srcId="{72AFFACB-EA8C-614A-8429-80F192EE2791}" destId="{E989584A-07B9-524C-B82E-59CE9B05A0A9}" srcOrd="2" destOrd="0" presId="urn:microsoft.com/office/officeart/2005/8/layout/radial4"/>
    <dgm:cxn modelId="{6EDDD026-6EF1-A747-AC66-E9BFC4001342}" type="presParOf" srcId="{72AFFACB-EA8C-614A-8429-80F192EE2791}" destId="{F06552AA-7918-5143-9595-2BABC3756D62}" srcOrd="3" destOrd="0" presId="urn:microsoft.com/office/officeart/2005/8/layout/radial4"/>
    <dgm:cxn modelId="{9E27DB4E-E1E3-5646-84D4-C4FEF984655C}" type="presParOf" srcId="{72AFFACB-EA8C-614A-8429-80F192EE2791}" destId="{3058A727-382D-D44D-A809-655E14DCEC1C}" srcOrd="4" destOrd="0" presId="urn:microsoft.com/office/officeart/2005/8/layout/radial4"/>
    <dgm:cxn modelId="{6C4FC349-28D4-1449-BD5F-B32F950E887B}" type="presParOf" srcId="{72AFFACB-EA8C-614A-8429-80F192EE2791}" destId="{DDE5B74D-0EF9-8D4B-905D-52515D494285}" srcOrd="5" destOrd="0" presId="urn:microsoft.com/office/officeart/2005/8/layout/radial4"/>
    <dgm:cxn modelId="{8A03B429-7F53-2B49-96C4-72F2E0319914}" type="presParOf" srcId="{72AFFACB-EA8C-614A-8429-80F192EE2791}" destId="{71025DDF-8679-0A4B-A65C-E7B16AC635E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525A2A-331D-DB4B-93A2-B638ACDBEB32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85D221-0DCB-7540-8B8B-D2BE0166A132}">
      <dgm:prSet phldrT="[Text]"/>
      <dgm:spPr/>
      <dgm:t>
        <a:bodyPr/>
        <a:lstStyle/>
        <a:p>
          <a:r>
            <a:rPr lang="en-US" dirty="0" smtClean="0"/>
            <a:t>Opiate Addiction</a:t>
          </a:r>
          <a:endParaRPr lang="en-US" dirty="0"/>
        </a:p>
      </dgm:t>
    </dgm:pt>
    <dgm:pt modelId="{DC6A3B4D-115C-024F-BED8-F0BBF5F2432E}" type="parTrans" cxnId="{D8C9C68F-5B2F-EA46-9A45-883AF1B4DAE4}">
      <dgm:prSet/>
      <dgm:spPr/>
      <dgm:t>
        <a:bodyPr/>
        <a:lstStyle/>
        <a:p>
          <a:endParaRPr lang="en-US"/>
        </a:p>
      </dgm:t>
    </dgm:pt>
    <dgm:pt modelId="{4050124B-916A-4045-BCF7-8365DB643480}" type="sibTrans" cxnId="{D8C9C68F-5B2F-EA46-9A45-883AF1B4DAE4}">
      <dgm:prSet/>
      <dgm:spPr/>
      <dgm:t>
        <a:bodyPr/>
        <a:lstStyle/>
        <a:p>
          <a:endParaRPr lang="en-US"/>
        </a:p>
      </dgm:t>
    </dgm:pt>
    <dgm:pt modelId="{8A1B1990-A163-B34F-A20E-EFD9C1185503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Buprenorphine</a:t>
          </a:r>
        </a:p>
        <a:p>
          <a:r>
            <a:rPr lang="en-US" b="1" dirty="0" smtClean="0">
              <a:solidFill>
                <a:srgbClr val="FFFF00"/>
              </a:solidFill>
            </a:rPr>
            <a:t>Maintenance</a:t>
          </a:r>
        </a:p>
        <a:p>
          <a:r>
            <a:rPr lang="en-US" b="1" dirty="0" smtClean="0">
              <a:solidFill>
                <a:srgbClr val="FFFF00"/>
              </a:solidFill>
            </a:rPr>
            <a:t>Program</a:t>
          </a:r>
          <a:endParaRPr lang="en-US" b="1" dirty="0">
            <a:solidFill>
              <a:srgbClr val="FFFF00"/>
            </a:solidFill>
          </a:endParaRPr>
        </a:p>
      </dgm:t>
    </dgm:pt>
    <dgm:pt modelId="{4EF9D4F8-704A-6C4F-BE8C-A4952C2B8986}" type="parTrans" cxnId="{38A43513-6D93-724C-9BAD-017C68442BCA}">
      <dgm:prSet/>
      <dgm:spPr/>
      <dgm:t>
        <a:bodyPr/>
        <a:lstStyle/>
        <a:p>
          <a:endParaRPr lang="en-US"/>
        </a:p>
      </dgm:t>
    </dgm:pt>
    <dgm:pt modelId="{1FF8CAF1-C9B4-8F49-9853-CD8239030719}" type="sibTrans" cxnId="{38A43513-6D93-724C-9BAD-017C68442BCA}">
      <dgm:prSet/>
      <dgm:spPr/>
      <dgm:t>
        <a:bodyPr/>
        <a:lstStyle/>
        <a:p>
          <a:endParaRPr lang="en-US"/>
        </a:p>
      </dgm:t>
    </dgm:pt>
    <dgm:pt modelId="{44D9B6DF-8BCA-5F4F-BCF4-842401222E04}">
      <dgm:prSet phldrT="[Text]"/>
      <dgm:spPr/>
      <dgm:t>
        <a:bodyPr/>
        <a:lstStyle/>
        <a:p>
          <a:r>
            <a:rPr lang="en-US" dirty="0" smtClean="0"/>
            <a:t>Naltrexone</a:t>
          </a:r>
        </a:p>
        <a:p>
          <a:r>
            <a:rPr lang="en-US" dirty="0" smtClean="0"/>
            <a:t>(</a:t>
          </a:r>
          <a:r>
            <a:rPr lang="en-US" dirty="0" err="1" smtClean="0"/>
            <a:t>Vivitrol</a:t>
          </a:r>
          <a:r>
            <a:rPr lang="en-US" dirty="0" smtClean="0"/>
            <a:t>)</a:t>
          </a:r>
        </a:p>
        <a:p>
          <a:r>
            <a:rPr lang="en-US" dirty="0" smtClean="0"/>
            <a:t>Program</a:t>
          </a:r>
        </a:p>
        <a:p>
          <a:endParaRPr lang="en-US" dirty="0"/>
        </a:p>
      </dgm:t>
    </dgm:pt>
    <dgm:pt modelId="{C051E85F-51F7-4B41-83AF-93659C3D327E}" type="parTrans" cxnId="{EFE434DD-53F3-744F-B111-4833C02C54BE}">
      <dgm:prSet/>
      <dgm:spPr/>
      <dgm:t>
        <a:bodyPr/>
        <a:lstStyle/>
        <a:p>
          <a:endParaRPr lang="en-US"/>
        </a:p>
      </dgm:t>
    </dgm:pt>
    <dgm:pt modelId="{A91AF2B2-BFDA-2144-82FF-EDFF23500491}" type="sibTrans" cxnId="{EFE434DD-53F3-744F-B111-4833C02C54BE}">
      <dgm:prSet/>
      <dgm:spPr/>
      <dgm:t>
        <a:bodyPr/>
        <a:lstStyle/>
        <a:p>
          <a:endParaRPr lang="en-US"/>
        </a:p>
      </dgm:t>
    </dgm:pt>
    <dgm:pt modelId="{F72219BF-EC7D-CB47-A158-806550ED0044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Methadone</a:t>
          </a:r>
        </a:p>
        <a:p>
          <a:r>
            <a:rPr lang="en-US" b="1" dirty="0" smtClean="0">
              <a:solidFill>
                <a:srgbClr val="FFFF00"/>
              </a:solidFill>
            </a:rPr>
            <a:t>Maintenance Program</a:t>
          </a:r>
        </a:p>
      </dgm:t>
    </dgm:pt>
    <dgm:pt modelId="{EB47AAA4-D34E-FB44-B8C9-99B0FAAFAD08}" type="parTrans" cxnId="{A34E7975-26F5-324B-90AD-E56EF1102E03}">
      <dgm:prSet/>
      <dgm:spPr/>
      <dgm:t>
        <a:bodyPr/>
        <a:lstStyle/>
        <a:p>
          <a:endParaRPr lang="en-US"/>
        </a:p>
      </dgm:t>
    </dgm:pt>
    <dgm:pt modelId="{271596A1-ED18-F548-A46B-9907D53BEFD9}" type="sibTrans" cxnId="{A34E7975-26F5-324B-90AD-E56EF1102E03}">
      <dgm:prSet/>
      <dgm:spPr/>
      <dgm:t>
        <a:bodyPr/>
        <a:lstStyle/>
        <a:p>
          <a:endParaRPr lang="en-US"/>
        </a:p>
      </dgm:t>
    </dgm:pt>
    <dgm:pt modelId="{72AFFACB-EA8C-614A-8429-80F192EE2791}" type="pres">
      <dgm:prSet presAssocID="{20525A2A-331D-DB4B-93A2-B638ACDBEB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3891D5-B13F-F647-BA10-7668A648235F}" type="pres">
      <dgm:prSet presAssocID="{8F85D221-0DCB-7540-8B8B-D2BE0166A132}" presName="centerShape" presStyleLbl="node0" presStyleIdx="0" presStyleCnt="1"/>
      <dgm:spPr/>
      <dgm:t>
        <a:bodyPr/>
        <a:lstStyle/>
        <a:p>
          <a:endParaRPr lang="en-US"/>
        </a:p>
      </dgm:t>
    </dgm:pt>
    <dgm:pt modelId="{D84A1A36-D4D8-6741-A84A-96BCEDD7C092}" type="pres">
      <dgm:prSet presAssocID="{4EF9D4F8-704A-6C4F-BE8C-A4952C2B898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989584A-07B9-524C-B82E-59CE9B05A0A9}" type="pres">
      <dgm:prSet presAssocID="{8A1B1990-A163-B34F-A20E-EFD9C1185503}" presName="node" presStyleLbl="node1" presStyleIdx="0" presStyleCnt="3" custRadScaleRad="101019" custRadScaleInc="1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552AA-7918-5143-9595-2BABC3756D62}" type="pres">
      <dgm:prSet presAssocID="{C051E85F-51F7-4B41-83AF-93659C3D327E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058A727-382D-D44D-A809-655E14DCEC1C}" type="pres">
      <dgm:prSet presAssocID="{44D9B6DF-8BCA-5F4F-BCF4-842401222E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5B74D-0EF9-8D4B-905D-52515D494285}" type="pres">
      <dgm:prSet presAssocID="{EB47AAA4-D34E-FB44-B8C9-99B0FAAFAD0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1025DDF-8679-0A4B-A65C-E7B16AC635E4}" type="pres">
      <dgm:prSet presAssocID="{F72219BF-EC7D-CB47-A158-806550ED00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E7975-26F5-324B-90AD-E56EF1102E03}" srcId="{8F85D221-0DCB-7540-8B8B-D2BE0166A132}" destId="{F72219BF-EC7D-CB47-A158-806550ED0044}" srcOrd="2" destOrd="0" parTransId="{EB47AAA4-D34E-FB44-B8C9-99B0FAAFAD08}" sibTransId="{271596A1-ED18-F548-A46B-9907D53BEFD9}"/>
    <dgm:cxn modelId="{CBD9BAE3-A49B-D84D-B3AD-4DA263DB8016}" type="presOf" srcId="{C051E85F-51F7-4B41-83AF-93659C3D327E}" destId="{F06552AA-7918-5143-9595-2BABC3756D62}" srcOrd="0" destOrd="0" presId="urn:microsoft.com/office/officeart/2005/8/layout/radial4"/>
    <dgm:cxn modelId="{0F99A137-84C5-1C46-BBAD-D6E176010AF0}" type="presOf" srcId="{44D9B6DF-8BCA-5F4F-BCF4-842401222E04}" destId="{3058A727-382D-D44D-A809-655E14DCEC1C}" srcOrd="0" destOrd="0" presId="urn:microsoft.com/office/officeart/2005/8/layout/radial4"/>
    <dgm:cxn modelId="{F4E3E0D5-66EE-A54F-8ACF-AEBB590857ED}" type="presOf" srcId="{8A1B1990-A163-B34F-A20E-EFD9C1185503}" destId="{E989584A-07B9-524C-B82E-59CE9B05A0A9}" srcOrd="0" destOrd="0" presId="urn:microsoft.com/office/officeart/2005/8/layout/radial4"/>
    <dgm:cxn modelId="{2CC811D0-27B6-3B46-9129-BF811A3B5ABB}" type="presOf" srcId="{4EF9D4F8-704A-6C4F-BE8C-A4952C2B8986}" destId="{D84A1A36-D4D8-6741-A84A-96BCEDD7C092}" srcOrd="0" destOrd="0" presId="urn:microsoft.com/office/officeart/2005/8/layout/radial4"/>
    <dgm:cxn modelId="{EFE434DD-53F3-744F-B111-4833C02C54BE}" srcId="{8F85D221-0DCB-7540-8B8B-D2BE0166A132}" destId="{44D9B6DF-8BCA-5F4F-BCF4-842401222E04}" srcOrd="1" destOrd="0" parTransId="{C051E85F-51F7-4B41-83AF-93659C3D327E}" sibTransId="{A91AF2B2-BFDA-2144-82FF-EDFF23500491}"/>
    <dgm:cxn modelId="{E5CBE6A8-B56A-9A46-BED5-6E5CAD11B360}" type="presOf" srcId="{20525A2A-331D-DB4B-93A2-B638ACDBEB32}" destId="{72AFFACB-EA8C-614A-8429-80F192EE2791}" srcOrd="0" destOrd="0" presId="urn:microsoft.com/office/officeart/2005/8/layout/radial4"/>
    <dgm:cxn modelId="{D8C9C68F-5B2F-EA46-9A45-883AF1B4DAE4}" srcId="{20525A2A-331D-DB4B-93A2-B638ACDBEB32}" destId="{8F85D221-0DCB-7540-8B8B-D2BE0166A132}" srcOrd="0" destOrd="0" parTransId="{DC6A3B4D-115C-024F-BED8-F0BBF5F2432E}" sibTransId="{4050124B-916A-4045-BCF7-8365DB643480}"/>
    <dgm:cxn modelId="{3BD22CB3-BDA2-324C-A2FD-F6B71F740E55}" type="presOf" srcId="{F72219BF-EC7D-CB47-A158-806550ED0044}" destId="{71025DDF-8679-0A4B-A65C-E7B16AC635E4}" srcOrd="0" destOrd="0" presId="urn:microsoft.com/office/officeart/2005/8/layout/radial4"/>
    <dgm:cxn modelId="{38A43513-6D93-724C-9BAD-017C68442BCA}" srcId="{8F85D221-0DCB-7540-8B8B-D2BE0166A132}" destId="{8A1B1990-A163-B34F-A20E-EFD9C1185503}" srcOrd="0" destOrd="0" parTransId="{4EF9D4F8-704A-6C4F-BE8C-A4952C2B8986}" sibTransId="{1FF8CAF1-C9B4-8F49-9853-CD8239030719}"/>
    <dgm:cxn modelId="{BE4A0FD8-B874-4A4B-B993-15F7E9B2B396}" type="presOf" srcId="{EB47AAA4-D34E-FB44-B8C9-99B0FAAFAD08}" destId="{DDE5B74D-0EF9-8D4B-905D-52515D494285}" srcOrd="0" destOrd="0" presId="urn:microsoft.com/office/officeart/2005/8/layout/radial4"/>
    <dgm:cxn modelId="{34C4CCFA-5365-8D4E-AB8A-358400BD4128}" type="presOf" srcId="{8F85D221-0DCB-7540-8B8B-D2BE0166A132}" destId="{A13891D5-B13F-F647-BA10-7668A648235F}" srcOrd="0" destOrd="0" presId="urn:microsoft.com/office/officeart/2005/8/layout/radial4"/>
    <dgm:cxn modelId="{659988F7-3432-334F-95D1-CD7083730DC8}" type="presParOf" srcId="{72AFFACB-EA8C-614A-8429-80F192EE2791}" destId="{A13891D5-B13F-F647-BA10-7668A648235F}" srcOrd="0" destOrd="0" presId="urn:microsoft.com/office/officeart/2005/8/layout/radial4"/>
    <dgm:cxn modelId="{F5DBB423-2B9A-024A-B78F-528CF02A5C98}" type="presParOf" srcId="{72AFFACB-EA8C-614A-8429-80F192EE2791}" destId="{D84A1A36-D4D8-6741-A84A-96BCEDD7C092}" srcOrd="1" destOrd="0" presId="urn:microsoft.com/office/officeart/2005/8/layout/radial4"/>
    <dgm:cxn modelId="{CA7CC6AC-1676-FE43-98A3-DC7E4E6EE401}" type="presParOf" srcId="{72AFFACB-EA8C-614A-8429-80F192EE2791}" destId="{E989584A-07B9-524C-B82E-59CE9B05A0A9}" srcOrd="2" destOrd="0" presId="urn:microsoft.com/office/officeart/2005/8/layout/radial4"/>
    <dgm:cxn modelId="{2BF8AD94-CDCA-2547-9360-6E365172DE12}" type="presParOf" srcId="{72AFFACB-EA8C-614A-8429-80F192EE2791}" destId="{F06552AA-7918-5143-9595-2BABC3756D62}" srcOrd="3" destOrd="0" presId="urn:microsoft.com/office/officeart/2005/8/layout/radial4"/>
    <dgm:cxn modelId="{99DD8D8D-64FB-8B49-8A11-51800B823369}" type="presParOf" srcId="{72AFFACB-EA8C-614A-8429-80F192EE2791}" destId="{3058A727-382D-D44D-A809-655E14DCEC1C}" srcOrd="4" destOrd="0" presId="urn:microsoft.com/office/officeart/2005/8/layout/radial4"/>
    <dgm:cxn modelId="{E4434290-577D-C141-AB30-5AF027647D9D}" type="presParOf" srcId="{72AFFACB-EA8C-614A-8429-80F192EE2791}" destId="{DDE5B74D-0EF9-8D4B-905D-52515D494285}" srcOrd="5" destOrd="0" presId="urn:microsoft.com/office/officeart/2005/8/layout/radial4"/>
    <dgm:cxn modelId="{9C4CA215-F43F-A44F-93F7-428C376D8D6E}" type="presParOf" srcId="{72AFFACB-EA8C-614A-8429-80F192EE2791}" destId="{71025DDF-8679-0A4B-A65C-E7B16AC635E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24BE96-9052-C340-A51A-39D9A95EB3A5}" type="doc">
      <dgm:prSet loTypeId="urn:microsoft.com/office/officeart/2005/8/layout/arrow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8B5FB1-5948-A245-A42B-8C0494CD3692}">
      <dgm:prSet phldrT="[Text]"/>
      <dgm:spPr/>
      <dgm:t>
        <a:bodyPr/>
        <a:lstStyle/>
        <a:p>
          <a:r>
            <a:rPr lang="en-US" dirty="0" smtClean="0"/>
            <a:t>Risks: side effects, costs, take home doses  </a:t>
          </a:r>
          <a:endParaRPr lang="en-US" dirty="0"/>
        </a:p>
      </dgm:t>
    </dgm:pt>
    <dgm:pt modelId="{96926181-57D7-7F43-BD6C-E858F9467413}" type="parTrans" cxnId="{8DE79D68-6A5E-7942-9F91-7965F0584F8D}">
      <dgm:prSet/>
      <dgm:spPr/>
      <dgm:t>
        <a:bodyPr/>
        <a:lstStyle/>
        <a:p>
          <a:endParaRPr lang="en-US"/>
        </a:p>
      </dgm:t>
    </dgm:pt>
    <dgm:pt modelId="{7C916DB3-95DC-7B4C-9C87-DCAA8F7B7DAB}" type="sibTrans" cxnId="{8DE79D68-6A5E-7942-9F91-7965F0584F8D}">
      <dgm:prSet/>
      <dgm:spPr/>
      <dgm:t>
        <a:bodyPr/>
        <a:lstStyle/>
        <a:p>
          <a:endParaRPr lang="en-US"/>
        </a:p>
      </dgm:t>
    </dgm:pt>
    <dgm:pt modelId="{F37AA6E7-B6B2-6540-989C-D60787578993}">
      <dgm:prSet phldrT="[Text]"/>
      <dgm:spPr/>
      <dgm:t>
        <a:bodyPr/>
        <a:lstStyle/>
        <a:p>
          <a:r>
            <a:rPr lang="en-US" dirty="0" smtClean="0"/>
            <a:t>Benefits: Decrease drug use, improve health, reduce high risk behaviors, increase employment</a:t>
          </a:r>
          <a:endParaRPr lang="en-US" dirty="0"/>
        </a:p>
      </dgm:t>
    </dgm:pt>
    <dgm:pt modelId="{089A1A2A-8AB5-5D4A-B709-8D20CDA2E711}" type="parTrans" cxnId="{A24B3CC3-87EB-704E-8537-550A47BFBEB2}">
      <dgm:prSet/>
      <dgm:spPr/>
      <dgm:t>
        <a:bodyPr/>
        <a:lstStyle/>
        <a:p>
          <a:endParaRPr lang="en-US"/>
        </a:p>
      </dgm:t>
    </dgm:pt>
    <dgm:pt modelId="{465D3446-D211-8B44-A18E-03E5EED4968C}" type="sibTrans" cxnId="{A24B3CC3-87EB-704E-8537-550A47BFBEB2}">
      <dgm:prSet/>
      <dgm:spPr/>
      <dgm:t>
        <a:bodyPr/>
        <a:lstStyle/>
        <a:p>
          <a:endParaRPr lang="en-US"/>
        </a:p>
      </dgm:t>
    </dgm:pt>
    <dgm:pt modelId="{F7E981A0-78A7-1F40-AEF8-E743893934A4}" type="pres">
      <dgm:prSet presAssocID="{3324BE96-9052-C340-A51A-39D9A95EB3A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BDE646-5390-4E47-9D1F-BA6E9F82647D}" type="pres">
      <dgm:prSet presAssocID="{3324BE96-9052-C340-A51A-39D9A95EB3A5}" presName="divider" presStyleLbl="fgShp" presStyleIdx="0" presStyleCnt="1"/>
      <dgm:spPr/>
    </dgm:pt>
    <dgm:pt modelId="{2F40C0DC-0189-C148-94DA-49C9303DE0C9}" type="pres">
      <dgm:prSet presAssocID="{4E8B5FB1-5948-A245-A42B-8C0494CD3692}" presName="downArrow" presStyleLbl="node1" presStyleIdx="0" presStyleCnt="2"/>
      <dgm:spPr/>
    </dgm:pt>
    <dgm:pt modelId="{15B63B34-A6F7-E04F-BF9C-C9010AD9D0DF}" type="pres">
      <dgm:prSet presAssocID="{4E8B5FB1-5948-A245-A42B-8C0494CD369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84A5E-3F25-6D4C-9764-EFDD77D0470E}" type="pres">
      <dgm:prSet presAssocID="{F37AA6E7-B6B2-6540-989C-D60787578993}" presName="upArrow" presStyleLbl="node1" presStyleIdx="1" presStyleCnt="2"/>
      <dgm:spPr/>
    </dgm:pt>
    <dgm:pt modelId="{76F19C34-1579-F544-95F1-2BEB85CC5003}" type="pres">
      <dgm:prSet presAssocID="{F37AA6E7-B6B2-6540-989C-D6078757899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B8A778-8BEB-AD4A-B1D6-1D8659A0AFA4}" type="presOf" srcId="{F37AA6E7-B6B2-6540-989C-D60787578993}" destId="{76F19C34-1579-F544-95F1-2BEB85CC5003}" srcOrd="0" destOrd="0" presId="urn:microsoft.com/office/officeart/2005/8/layout/arrow3"/>
    <dgm:cxn modelId="{AAE029B3-5AF5-5544-BB72-70572754A9DF}" type="presOf" srcId="{3324BE96-9052-C340-A51A-39D9A95EB3A5}" destId="{F7E981A0-78A7-1F40-AEF8-E743893934A4}" srcOrd="0" destOrd="0" presId="urn:microsoft.com/office/officeart/2005/8/layout/arrow3"/>
    <dgm:cxn modelId="{21544836-A7AE-0D4A-9141-B3316C08A7E7}" type="presOf" srcId="{4E8B5FB1-5948-A245-A42B-8C0494CD3692}" destId="{15B63B34-A6F7-E04F-BF9C-C9010AD9D0DF}" srcOrd="0" destOrd="0" presId="urn:microsoft.com/office/officeart/2005/8/layout/arrow3"/>
    <dgm:cxn modelId="{8DE79D68-6A5E-7942-9F91-7965F0584F8D}" srcId="{3324BE96-9052-C340-A51A-39D9A95EB3A5}" destId="{4E8B5FB1-5948-A245-A42B-8C0494CD3692}" srcOrd="0" destOrd="0" parTransId="{96926181-57D7-7F43-BD6C-E858F9467413}" sibTransId="{7C916DB3-95DC-7B4C-9C87-DCAA8F7B7DAB}"/>
    <dgm:cxn modelId="{A24B3CC3-87EB-704E-8537-550A47BFBEB2}" srcId="{3324BE96-9052-C340-A51A-39D9A95EB3A5}" destId="{F37AA6E7-B6B2-6540-989C-D60787578993}" srcOrd="1" destOrd="0" parTransId="{089A1A2A-8AB5-5D4A-B709-8D20CDA2E711}" sibTransId="{465D3446-D211-8B44-A18E-03E5EED4968C}"/>
    <dgm:cxn modelId="{3407CC92-D7BA-7F49-A03A-8177136FA7E7}" type="presParOf" srcId="{F7E981A0-78A7-1F40-AEF8-E743893934A4}" destId="{D2BDE646-5390-4E47-9D1F-BA6E9F82647D}" srcOrd="0" destOrd="0" presId="urn:microsoft.com/office/officeart/2005/8/layout/arrow3"/>
    <dgm:cxn modelId="{72C8EB95-640E-CD46-8271-0C0E9665FB91}" type="presParOf" srcId="{F7E981A0-78A7-1F40-AEF8-E743893934A4}" destId="{2F40C0DC-0189-C148-94DA-49C9303DE0C9}" srcOrd="1" destOrd="0" presId="urn:microsoft.com/office/officeart/2005/8/layout/arrow3"/>
    <dgm:cxn modelId="{9C9127B3-51CA-AC47-BECE-0D67E8F47391}" type="presParOf" srcId="{F7E981A0-78A7-1F40-AEF8-E743893934A4}" destId="{15B63B34-A6F7-E04F-BF9C-C9010AD9D0DF}" srcOrd="2" destOrd="0" presId="urn:microsoft.com/office/officeart/2005/8/layout/arrow3"/>
    <dgm:cxn modelId="{6CE3E0BE-577A-344D-8115-B48C35A8627B}" type="presParOf" srcId="{F7E981A0-78A7-1F40-AEF8-E743893934A4}" destId="{A1884A5E-3F25-6D4C-9764-EFDD77D0470E}" srcOrd="3" destOrd="0" presId="urn:microsoft.com/office/officeart/2005/8/layout/arrow3"/>
    <dgm:cxn modelId="{E498C5A4-A1B4-EC4A-92CF-BF27888AC6F4}" type="presParOf" srcId="{F7E981A0-78A7-1F40-AEF8-E743893934A4}" destId="{76F19C34-1579-F544-95F1-2BEB85CC500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891D5-B13F-F647-BA10-7668A648235F}">
      <dsp:nvSpPr>
        <dsp:cNvPr id="0" name=""/>
        <dsp:cNvSpPr/>
      </dsp:nvSpPr>
      <dsp:spPr>
        <a:xfrm>
          <a:off x="3030853" y="2361881"/>
          <a:ext cx="1980567" cy="19805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Opiate Addiction</a:t>
          </a:r>
          <a:endParaRPr lang="en-US" sz="2600" kern="1200" dirty="0"/>
        </a:p>
      </dsp:txBody>
      <dsp:txXfrm>
        <a:off x="3320900" y="2651928"/>
        <a:ext cx="1400473" cy="1400473"/>
      </dsp:txXfrm>
    </dsp:sp>
    <dsp:sp modelId="{D84A1A36-D4D8-6741-A84A-96BCEDD7C092}">
      <dsp:nvSpPr>
        <dsp:cNvPr id="0" name=""/>
        <dsp:cNvSpPr/>
      </dsp:nvSpPr>
      <dsp:spPr>
        <a:xfrm rot="12949032">
          <a:off x="1746415" y="1985768"/>
          <a:ext cx="1544880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89584A-07B9-524C-B82E-59CE9B05A0A9}">
      <dsp:nvSpPr>
        <dsp:cNvPr id="0" name=""/>
        <dsp:cNvSpPr/>
      </dsp:nvSpPr>
      <dsp:spPr>
        <a:xfrm>
          <a:off x="951723" y="1063350"/>
          <a:ext cx="1881538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FFFF00"/>
              </a:solidFill>
            </a:rPr>
            <a:t>Buprenorphine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FFFF00"/>
              </a:solidFill>
            </a:rPr>
            <a:t>Detox/Maintenance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FFFF00"/>
              </a:solidFill>
            </a:rPr>
            <a:t>Program</a:t>
          </a:r>
          <a:endParaRPr lang="en-US" sz="1500" b="1" kern="1200" dirty="0">
            <a:solidFill>
              <a:srgbClr val="FFFF00"/>
            </a:solidFill>
          </a:endParaRPr>
        </a:p>
      </dsp:txBody>
      <dsp:txXfrm>
        <a:off x="995810" y="1107437"/>
        <a:ext cx="1793364" cy="1417057"/>
      </dsp:txXfrm>
    </dsp:sp>
    <dsp:sp modelId="{F06552AA-7918-5143-9595-2BABC3756D62}">
      <dsp:nvSpPr>
        <dsp:cNvPr id="0" name=""/>
        <dsp:cNvSpPr/>
      </dsp:nvSpPr>
      <dsp:spPr>
        <a:xfrm rot="16200000">
          <a:off x="3261209" y="1231264"/>
          <a:ext cx="1519856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58A727-382D-D44D-A809-655E14DCEC1C}">
      <dsp:nvSpPr>
        <dsp:cNvPr id="0" name=""/>
        <dsp:cNvSpPr/>
      </dsp:nvSpPr>
      <dsp:spPr>
        <a:xfrm>
          <a:off x="3080368" y="951"/>
          <a:ext cx="1881538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Naltrexone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</a:t>
          </a:r>
          <a:r>
            <a:rPr lang="en-US" sz="1500" kern="1200" dirty="0" err="1" smtClean="0"/>
            <a:t>Vivitrol</a:t>
          </a:r>
          <a:r>
            <a:rPr lang="en-US" sz="1500" kern="1200" dirty="0" smtClean="0"/>
            <a:t>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Program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124455" y="45038"/>
        <a:ext cx="1793364" cy="1417057"/>
      </dsp:txXfrm>
    </dsp:sp>
    <dsp:sp modelId="{DDE5B74D-0EF9-8D4B-905D-52515D494285}">
      <dsp:nvSpPr>
        <dsp:cNvPr id="0" name=""/>
        <dsp:cNvSpPr/>
      </dsp:nvSpPr>
      <dsp:spPr>
        <a:xfrm rot="19500000">
          <a:off x="4767358" y="2015316"/>
          <a:ext cx="1519856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025DDF-8679-0A4B-A65C-E7B16AC635E4}">
      <dsp:nvSpPr>
        <dsp:cNvPr id="0" name=""/>
        <dsp:cNvSpPr/>
      </dsp:nvSpPr>
      <dsp:spPr>
        <a:xfrm>
          <a:off x="5209014" y="1109054"/>
          <a:ext cx="1881538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FFFF00"/>
              </a:solidFill>
            </a:rPr>
            <a:t>Methadone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FFFF00"/>
              </a:solidFill>
            </a:rPr>
            <a:t>Detox/Maintenance Program</a:t>
          </a:r>
        </a:p>
      </dsp:txBody>
      <dsp:txXfrm>
        <a:off x="5253101" y="1153141"/>
        <a:ext cx="1793364" cy="14170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E0177-7243-7E41-8D44-8A5CDFFD78E1}">
      <dsp:nvSpPr>
        <dsp:cNvPr id="0" name=""/>
        <dsp:cNvSpPr/>
      </dsp:nvSpPr>
      <dsp:spPr>
        <a:xfrm>
          <a:off x="4241" y="1592450"/>
          <a:ext cx="1314896" cy="1639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Synthesized in Germany: Less addictive than morphine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1930s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42753" y="1630962"/>
        <a:ext cx="1237872" cy="1562487"/>
      </dsp:txXfrm>
    </dsp:sp>
    <dsp:sp modelId="{D6604ECE-0EDD-D748-9208-F9D75A7CEE5B}">
      <dsp:nvSpPr>
        <dsp:cNvPr id="0" name=""/>
        <dsp:cNvSpPr/>
      </dsp:nvSpPr>
      <dsp:spPr>
        <a:xfrm>
          <a:off x="1450627" y="2249159"/>
          <a:ext cx="278758" cy="3260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450627" y="2314378"/>
        <a:ext cx="195131" cy="195656"/>
      </dsp:txXfrm>
    </dsp:sp>
    <dsp:sp modelId="{1C224125-0C50-C248-824E-9CDE6B5EB9FB}">
      <dsp:nvSpPr>
        <dsp:cNvPr id="0" name=""/>
        <dsp:cNvSpPr/>
      </dsp:nvSpPr>
      <dsp:spPr>
        <a:xfrm>
          <a:off x="1845096" y="1592450"/>
          <a:ext cx="1314896" cy="1639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Used in US for pain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1947</a:t>
          </a:r>
          <a:endParaRPr lang="en-US" sz="1400" kern="1200" dirty="0"/>
        </a:p>
      </dsp:txBody>
      <dsp:txXfrm>
        <a:off x="1883608" y="1630962"/>
        <a:ext cx="1237872" cy="1562487"/>
      </dsp:txXfrm>
    </dsp:sp>
    <dsp:sp modelId="{833C71E1-7264-1440-A653-4F195014875E}">
      <dsp:nvSpPr>
        <dsp:cNvPr id="0" name=""/>
        <dsp:cNvSpPr/>
      </dsp:nvSpPr>
      <dsp:spPr>
        <a:xfrm>
          <a:off x="3291482" y="2249159"/>
          <a:ext cx="278758" cy="3260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291482" y="2314378"/>
        <a:ext cx="195131" cy="195656"/>
      </dsp:txXfrm>
    </dsp:sp>
    <dsp:sp modelId="{A775E9F2-E4D4-454F-8A08-FEDA5F0BDE23}">
      <dsp:nvSpPr>
        <dsp:cNvPr id="0" name=""/>
        <dsp:cNvSpPr/>
      </dsp:nvSpPr>
      <dsp:spPr>
        <a:xfrm>
          <a:off x="3685951" y="1592450"/>
          <a:ext cx="1314896" cy="1639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Research demonstrated efficacy for heroin addiction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1964</a:t>
          </a:r>
          <a:endParaRPr lang="en-US" sz="1400" kern="1200" dirty="0"/>
        </a:p>
      </dsp:txBody>
      <dsp:txXfrm>
        <a:off x="3724463" y="1630962"/>
        <a:ext cx="1237872" cy="1562487"/>
      </dsp:txXfrm>
    </dsp:sp>
    <dsp:sp modelId="{7761495F-C793-EF45-A101-196953EF828E}">
      <dsp:nvSpPr>
        <dsp:cNvPr id="0" name=""/>
        <dsp:cNvSpPr/>
      </dsp:nvSpPr>
      <dsp:spPr>
        <a:xfrm>
          <a:off x="5132337" y="2249159"/>
          <a:ext cx="278758" cy="3260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132337" y="2314378"/>
        <a:ext cx="195131" cy="195656"/>
      </dsp:txXfrm>
    </dsp:sp>
    <dsp:sp modelId="{C1F7040F-0EAD-344D-84FF-8CC0D09CF553}">
      <dsp:nvSpPr>
        <dsp:cNvPr id="0" name=""/>
        <dsp:cNvSpPr/>
      </dsp:nvSpPr>
      <dsp:spPr>
        <a:xfrm>
          <a:off x="5526806" y="1592450"/>
          <a:ext cx="1314896" cy="1639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Federal regulations developed for methadone maintenance treatment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1971</a:t>
          </a:r>
          <a:endParaRPr lang="en-US" sz="1400" kern="1200" dirty="0"/>
        </a:p>
      </dsp:txBody>
      <dsp:txXfrm>
        <a:off x="5565318" y="1630962"/>
        <a:ext cx="1237872" cy="1562487"/>
      </dsp:txXfrm>
    </dsp:sp>
    <dsp:sp modelId="{5262602C-81F0-274D-986A-3B076FFC5F8D}">
      <dsp:nvSpPr>
        <dsp:cNvPr id="0" name=""/>
        <dsp:cNvSpPr/>
      </dsp:nvSpPr>
      <dsp:spPr>
        <a:xfrm>
          <a:off x="6973192" y="2249159"/>
          <a:ext cx="278758" cy="3260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973192" y="2314378"/>
        <a:ext cx="195131" cy="195656"/>
      </dsp:txXfrm>
    </dsp:sp>
    <dsp:sp modelId="{10096874-C0B8-3046-9BF3-6E5932BE0982}">
      <dsp:nvSpPr>
        <dsp:cNvPr id="0" name=""/>
        <dsp:cNvSpPr/>
      </dsp:nvSpPr>
      <dsp:spPr>
        <a:xfrm>
          <a:off x="7367661" y="1592450"/>
          <a:ext cx="1314896" cy="1639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Federal regulations updated to allow more effective and consistent use  2001</a:t>
          </a:r>
          <a:endParaRPr lang="en-US" sz="1400" kern="1200" dirty="0"/>
        </a:p>
      </dsp:txBody>
      <dsp:txXfrm>
        <a:off x="7406173" y="1630962"/>
        <a:ext cx="1237872" cy="1562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891D5-B13F-F647-BA10-7668A648235F}">
      <dsp:nvSpPr>
        <dsp:cNvPr id="0" name=""/>
        <dsp:cNvSpPr/>
      </dsp:nvSpPr>
      <dsp:spPr>
        <a:xfrm>
          <a:off x="3030853" y="2361881"/>
          <a:ext cx="1980567" cy="19805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Opiate Addiction</a:t>
          </a:r>
          <a:endParaRPr lang="en-US" sz="2600" kern="1200" dirty="0"/>
        </a:p>
      </dsp:txBody>
      <dsp:txXfrm>
        <a:off x="3320900" y="2651928"/>
        <a:ext cx="1400473" cy="1400473"/>
      </dsp:txXfrm>
    </dsp:sp>
    <dsp:sp modelId="{D84A1A36-D4D8-6741-A84A-96BCEDD7C092}">
      <dsp:nvSpPr>
        <dsp:cNvPr id="0" name=""/>
        <dsp:cNvSpPr/>
      </dsp:nvSpPr>
      <dsp:spPr>
        <a:xfrm rot="12949032">
          <a:off x="1746415" y="1985768"/>
          <a:ext cx="1544880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89584A-07B9-524C-B82E-59CE9B05A0A9}">
      <dsp:nvSpPr>
        <dsp:cNvPr id="0" name=""/>
        <dsp:cNvSpPr/>
      </dsp:nvSpPr>
      <dsp:spPr>
        <a:xfrm>
          <a:off x="951723" y="1063350"/>
          <a:ext cx="1881538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Buprenorphine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Maintenance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Program</a:t>
          </a:r>
          <a:endParaRPr lang="en-US" sz="1800" b="1" kern="1200" dirty="0">
            <a:solidFill>
              <a:srgbClr val="FFFF00"/>
            </a:solidFill>
          </a:endParaRPr>
        </a:p>
      </dsp:txBody>
      <dsp:txXfrm>
        <a:off x="995810" y="1107437"/>
        <a:ext cx="1793364" cy="1417057"/>
      </dsp:txXfrm>
    </dsp:sp>
    <dsp:sp modelId="{F06552AA-7918-5143-9595-2BABC3756D62}">
      <dsp:nvSpPr>
        <dsp:cNvPr id="0" name=""/>
        <dsp:cNvSpPr/>
      </dsp:nvSpPr>
      <dsp:spPr>
        <a:xfrm rot="16200000">
          <a:off x="3261209" y="1231264"/>
          <a:ext cx="1519856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58A727-382D-D44D-A809-655E14DCEC1C}">
      <dsp:nvSpPr>
        <dsp:cNvPr id="0" name=""/>
        <dsp:cNvSpPr/>
      </dsp:nvSpPr>
      <dsp:spPr>
        <a:xfrm>
          <a:off x="3080368" y="951"/>
          <a:ext cx="1881538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Naltrexone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n-US" sz="1800" kern="1200" dirty="0" err="1" smtClean="0"/>
            <a:t>Vivitrol</a:t>
          </a:r>
          <a:r>
            <a:rPr lang="en-US" sz="1800" kern="1200" dirty="0" smtClean="0"/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Program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124455" y="45038"/>
        <a:ext cx="1793364" cy="1417057"/>
      </dsp:txXfrm>
    </dsp:sp>
    <dsp:sp modelId="{DDE5B74D-0EF9-8D4B-905D-52515D494285}">
      <dsp:nvSpPr>
        <dsp:cNvPr id="0" name=""/>
        <dsp:cNvSpPr/>
      </dsp:nvSpPr>
      <dsp:spPr>
        <a:xfrm rot="19500000">
          <a:off x="4767358" y="2015316"/>
          <a:ext cx="1519856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025DDF-8679-0A4B-A65C-E7B16AC635E4}">
      <dsp:nvSpPr>
        <dsp:cNvPr id="0" name=""/>
        <dsp:cNvSpPr/>
      </dsp:nvSpPr>
      <dsp:spPr>
        <a:xfrm>
          <a:off x="5209014" y="1109054"/>
          <a:ext cx="1881538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Methadone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Maintenance Program</a:t>
          </a:r>
        </a:p>
      </dsp:txBody>
      <dsp:txXfrm>
        <a:off x="5253101" y="1153141"/>
        <a:ext cx="1793364" cy="14170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891D5-B13F-F647-BA10-7668A648235F}">
      <dsp:nvSpPr>
        <dsp:cNvPr id="0" name=""/>
        <dsp:cNvSpPr/>
      </dsp:nvSpPr>
      <dsp:spPr>
        <a:xfrm>
          <a:off x="3030853" y="2361881"/>
          <a:ext cx="1980567" cy="19805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Opiate Addiction</a:t>
          </a:r>
          <a:endParaRPr lang="en-US" sz="2600" kern="1200" dirty="0"/>
        </a:p>
      </dsp:txBody>
      <dsp:txXfrm>
        <a:off x="3320900" y="2651928"/>
        <a:ext cx="1400473" cy="1400473"/>
      </dsp:txXfrm>
    </dsp:sp>
    <dsp:sp modelId="{D84A1A36-D4D8-6741-A84A-96BCEDD7C092}">
      <dsp:nvSpPr>
        <dsp:cNvPr id="0" name=""/>
        <dsp:cNvSpPr/>
      </dsp:nvSpPr>
      <dsp:spPr>
        <a:xfrm rot="12949032">
          <a:off x="1746415" y="1985768"/>
          <a:ext cx="1544880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89584A-07B9-524C-B82E-59CE9B05A0A9}">
      <dsp:nvSpPr>
        <dsp:cNvPr id="0" name=""/>
        <dsp:cNvSpPr/>
      </dsp:nvSpPr>
      <dsp:spPr>
        <a:xfrm>
          <a:off x="951723" y="1063350"/>
          <a:ext cx="1881538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Buprenorphine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Maintenance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Program</a:t>
          </a:r>
          <a:endParaRPr lang="en-US" sz="1800" b="1" kern="1200" dirty="0">
            <a:solidFill>
              <a:srgbClr val="FFFF00"/>
            </a:solidFill>
          </a:endParaRPr>
        </a:p>
      </dsp:txBody>
      <dsp:txXfrm>
        <a:off x="995810" y="1107437"/>
        <a:ext cx="1793364" cy="1417057"/>
      </dsp:txXfrm>
    </dsp:sp>
    <dsp:sp modelId="{F06552AA-7918-5143-9595-2BABC3756D62}">
      <dsp:nvSpPr>
        <dsp:cNvPr id="0" name=""/>
        <dsp:cNvSpPr/>
      </dsp:nvSpPr>
      <dsp:spPr>
        <a:xfrm rot="16200000">
          <a:off x="3261209" y="1231264"/>
          <a:ext cx="1519856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58A727-382D-D44D-A809-655E14DCEC1C}">
      <dsp:nvSpPr>
        <dsp:cNvPr id="0" name=""/>
        <dsp:cNvSpPr/>
      </dsp:nvSpPr>
      <dsp:spPr>
        <a:xfrm>
          <a:off x="3080368" y="951"/>
          <a:ext cx="1881538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Naltrexone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n-US" sz="1800" kern="1200" dirty="0" err="1" smtClean="0"/>
            <a:t>Vivitrol</a:t>
          </a:r>
          <a:r>
            <a:rPr lang="en-US" sz="1800" kern="1200" dirty="0" smtClean="0"/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Program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124455" y="45038"/>
        <a:ext cx="1793364" cy="1417057"/>
      </dsp:txXfrm>
    </dsp:sp>
    <dsp:sp modelId="{DDE5B74D-0EF9-8D4B-905D-52515D494285}">
      <dsp:nvSpPr>
        <dsp:cNvPr id="0" name=""/>
        <dsp:cNvSpPr/>
      </dsp:nvSpPr>
      <dsp:spPr>
        <a:xfrm rot="19500000">
          <a:off x="4767358" y="2015316"/>
          <a:ext cx="1519856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025DDF-8679-0A4B-A65C-E7B16AC635E4}">
      <dsp:nvSpPr>
        <dsp:cNvPr id="0" name=""/>
        <dsp:cNvSpPr/>
      </dsp:nvSpPr>
      <dsp:spPr>
        <a:xfrm>
          <a:off x="5209014" y="1109054"/>
          <a:ext cx="1881538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Methadone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Maintenance Program</a:t>
          </a:r>
        </a:p>
      </dsp:txBody>
      <dsp:txXfrm>
        <a:off x="5253101" y="1153141"/>
        <a:ext cx="1793364" cy="14170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DE646-5390-4E47-9D1F-BA6E9F82647D}">
      <dsp:nvSpPr>
        <dsp:cNvPr id="0" name=""/>
        <dsp:cNvSpPr/>
      </dsp:nvSpPr>
      <dsp:spPr>
        <a:xfrm rot="21300000">
          <a:off x="24679" y="1714045"/>
          <a:ext cx="7992915" cy="915309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F40C0DC-0189-C148-94DA-49C9303DE0C9}">
      <dsp:nvSpPr>
        <dsp:cNvPr id="0" name=""/>
        <dsp:cNvSpPr/>
      </dsp:nvSpPr>
      <dsp:spPr>
        <a:xfrm>
          <a:off x="965073" y="217170"/>
          <a:ext cx="2412682" cy="1737360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B63B34-A6F7-E04F-BF9C-C9010AD9D0DF}">
      <dsp:nvSpPr>
        <dsp:cNvPr id="0" name=""/>
        <dsp:cNvSpPr/>
      </dsp:nvSpPr>
      <dsp:spPr>
        <a:xfrm>
          <a:off x="4262405" y="0"/>
          <a:ext cx="2573528" cy="1824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Risks: side effects, costs, take home doses  </a:t>
          </a:r>
          <a:endParaRPr lang="en-US" sz="1900" kern="1200" dirty="0"/>
        </a:p>
      </dsp:txBody>
      <dsp:txXfrm>
        <a:off x="4262405" y="0"/>
        <a:ext cx="2573528" cy="1824228"/>
      </dsp:txXfrm>
    </dsp:sp>
    <dsp:sp modelId="{A1884A5E-3F25-6D4C-9764-EFDD77D0470E}">
      <dsp:nvSpPr>
        <dsp:cNvPr id="0" name=""/>
        <dsp:cNvSpPr/>
      </dsp:nvSpPr>
      <dsp:spPr>
        <a:xfrm>
          <a:off x="4664519" y="2388870"/>
          <a:ext cx="2412682" cy="1737360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F19C34-1579-F544-95F1-2BEB85CC5003}">
      <dsp:nvSpPr>
        <dsp:cNvPr id="0" name=""/>
        <dsp:cNvSpPr/>
      </dsp:nvSpPr>
      <dsp:spPr>
        <a:xfrm>
          <a:off x="1206341" y="2519172"/>
          <a:ext cx="2573528" cy="1824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Benefits: Decrease drug use, improve health, reduce high risk behaviors, increase employment</a:t>
          </a:r>
          <a:endParaRPr lang="en-US" sz="1900" kern="1200" dirty="0"/>
        </a:p>
      </dsp:txBody>
      <dsp:txXfrm>
        <a:off x="1206341" y="2519172"/>
        <a:ext cx="2573528" cy="1824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6CC0F-4F22-2D4C-BA5F-69F875448DB9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B0F75-D919-6849-97A9-B2A771A0A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0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Opioid abuse can result from both the use of illegal (e.g., heroin) and legal substances (e.g., prescription opioid pain relievers).</a:t>
            </a:r>
          </a:p>
          <a:p>
            <a:r>
              <a:rPr lang="en-US" dirty="0" smtClean="0"/>
              <a:t>Indiana residents ages 12 and older report lifetime use of nonmedical prescription pain relievers at 15.0%, 6.1% of residents reporting past year use, and 2.0% of residents reporting past month use.</a:t>
            </a:r>
          </a:p>
          <a:p>
            <a:r>
              <a:rPr lang="en-US" dirty="0" smtClean="0"/>
              <a:t>The use of opioids together with other drugs that depress the central nervous system can result in reduced heart and respiration rates, and may potentially lead to death.</a:t>
            </a:r>
          </a:p>
          <a:p>
            <a:r>
              <a:rPr lang="en-US" dirty="0" smtClean="0"/>
              <a:t>In 2007, use of narcotic analgesics resulted in 483,612 visits to U.S. emergency departments.</a:t>
            </a:r>
          </a:p>
          <a:p>
            <a:r>
              <a:rPr lang="en-US" dirty="0" smtClean="0"/>
              <a:t>Low overdose mortality has been reported with both methadone and buprenorphine.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C3CB2-2404-4992-AF99-8BA46C0CD8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24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Opioid treatment programs (OTPs) have been found to effective in treating patients that have opioid dependence.</a:t>
            </a:r>
          </a:p>
          <a:p>
            <a:r>
              <a:rPr lang="en-US" dirty="0" smtClean="0"/>
              <a:t>OTPs use a combination of medication, counseling, and other supportive services, to treat severe, chronic, and long-term opioid addiction. </a:t>
            </a:r>
          </a:p>
          <a:p>
            <a:r>
              <a:rPr lang="en-US" dirty="0" smtClean="0"/>
              <a:t>Treatment may include detoxification from short-acting opioids, medically supervised withdrawal treatments, and pharmacotherapy to stabilize patients.</a:t>
            </a:r>
          </a:p>
          <a:p>
            <a:r>
              <a:rPr lang="en-US" dirty="0" smtClean="0"/>
              <a:t>Since OTPs dispense controlled substances, they are heavily regulated by state and federal agencies. </a:t>
            </a:r>
          </a:p>
          <a:p>
            <a:r>
              <a:rPr lang="en-US" dirty="0" smtClean="0"/>
              <a:t>Currently, there are 1,200 OTPs in the United States. In Indiana, there are 13 OTPs under the state’s supervision.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C3CB2-2404-4992-AF99-8BA46C0CD8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6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nnis.Ailes@fssa.IN.gov" TargetMode="External"/><Relationship Id="rId2" Type="http://schemas.openxmlformats.org/officeDocument/2006/relationships/hyperlink" Target="mailto:Leslie.Hulvershorn@fssa.IN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adiversion.usdoj.gov/" TargetMode="External"/><Relationship Id="rId2" Type="http://schemas.openxmlformats.org/officeDocument/2006/relationships/hyperlink" Target="http://www.dpt.samhsa.gov/regulations/regindex.asp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net.org/" TargetMode="External"/><Relationship Id="rId2" Type="http://schemas.openxmlformats.org/officeDocument/2006/relationships/hyperlink" Target="http://www.carf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mh.mo.gov/ada/index.htm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iga.in.gov/legislative/2016/bills/senate/297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797" y="814316"/>
            <a:ext cx="7779223" cy="224278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Opioid </a:t>
            </a:r>
            <a:r>
              <a:rPr lang="en-US" sz="4000" dirty="0" smtClean="0"/>
              <a:t>Treatment Programs (OTP) &amp; Medication Assisted Treatment (MAT)</a:t>
            </a:r>
            <a:br>
              <a:rPr lang="en-US" sz="4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 ARMS September 26, 2016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82883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Prepared by</a:t>
            </a:r>
          </a:p>
          <a:p>
            <a:pPr>
              <a:defRPr/>
            </a:pPr>
            <a:r>
              <a:rPr lang="en-US" dirty="0" smtClean="0"/>
              <a:t>Leslie </a:t>
            </a:r>
            <a:r>
              <a:rPr lang="en-US" dirty="0" err="1" smtClean="0"/>
              <a:t>Hulvershorn</a:t>
            </a:r>
            <a:r>
              <a:rPr lang="en-US" dirty="0" smtClean="0"/>
              <a:t>, MD</a:t>
            </a:r>
          </a:p>
          <a:p>
            <a:pPr>
              <a:defRPr/>
            </a:pPr>
            <a:r>
              <a:rPr lang="en-US" dirty="0" smtClean="0"/>
              <a:t>Medical Director,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Division of Mental Health and </a:t>
            </a:r>
            <a:r>
              <a:rPr lang="en-US" dirty="0" smtClean="0"/>
              <a:t>Addiction, FSSA</a:t>
            </a:r>
          </a:p>
          <a:p>
            <a:pPr>
              <a:defRPr/>
            </a:pPr>
            <a:r>
              <a:rPr lang="en-US" dirty="0" smtClean="0">
                <a:hlinkClick r:id="rId2"/>
              </a:rPr>
              <a:t>Leslie.Hulvershorn@fssa.IN.gov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Presented by</a:t>
            </a:r>
          </a:p>
          <a:p>
            <a:pPr>
              <a:defRPr/>
            </a:pPr>
            <a:r>
              <a:rPr lang="en-US" dirty="0" smtClean="0"/>
              <a:t>Dennis Ailes, MA</a:t>
            </a:r>
          </a:p>
          <a:p>
            <a:pPr>
              <a:defRPr/>
            </a:pPr>
            <a:r>
              <a:rPr lang="en-US" dirty="0" smtClean="0"/>
              <a:t>Assistant Deputy Director of Addiction Services</a:t>
            </a:r>
            <a:endParaRPr lang="en-US" dirty="0"/>
          </a:p>
          <a:p>
            <a:r>
              <a:rPr lang="en-US" dirty="0"/>
              <a:t> Division of Mental Health and Addiction, FSSA</a:t>
            </a:r>
          </a:p>
          <a:p>
            <a:r>
              <a:rPr lang="en-US" dirty="0" smtClean="0">
                <a:hlinkClick r:id="rId3"/>
              </a:rPr>
              <a:t>Dennis.Ailes@fssa.IN.gov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Methadone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= help </a:t>
            </a:r>
            <a:r>
              <a:rPr lang="en-US" dirty="0" smtClean="0"/>
              <a:t>avoid negative consequences of illicit opiate misuse</a:t>
            </a:r>
          </a:p>
          <a:p>
            <a:r>
              <a:rPr lang="en-US" dirty="0" smtClean="0"/>
              <a:t>Dosed once daily</a:t>
            </a:r>
          </a:p>
          <a:p>
            <a:r>
              <a:rPr lang="en-US" dirty="0" smtClean="0"/>
              <a:t>&lt;80-100 mg daily</a:t>
            </a:r>
          </a:p>
          <a:p>
            <a:r>
              <a:rPr lang="en-US" dirty="0" smtClean="0"/>
              <a:t>When </a:t>
            </a:r>
            <a:r>
              <a:rPr lang="en-US" dirty="0"/>
              <a:t>properly managed, reduce narcotics related deaths, </a:t>
            </a:r>
            <a:r>
              <a:rPr lang="en-US" dirty="0" smtClean="0"/>
              <a:t>users</a:t>
            </a:r>
            <a:r>
              <a:rPr lang="en-US" dirty="0"/>
              <a:t>' involvement in crime, the spread of AIDS, </a:t>
            </a:r>
            <a:r>
              <a:rPr lang="en-US" dirty="0" smtClean="0"/>
              <a:t>and helps </a:t>
            </a:r>
            <a:r>
              <a:rPr lang="en-US" dirty="0"/>
              <a:t>users gain control of their </a:t>
            </a:r>
            <a:r>
              <a:rPr lang="en-US" dirty="0" smtClean="0"/>
              <a:t>lives</a:t>
            </a:r>
          </a:p>
          <a:p>
            <a:r>
              <a:rPr lang="en-US" dirty="0" smtClean="0"/>
              <a:t>If used correctly, few side effects, no 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Methadone: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clinical trials</a:t>
            </a:r>
          </a:p>
          <a:p>
            <a:r>
              <a:rPr lang="en-US" dirty="0" smtClean="0"/>
              <a:t>More effective than non-methadone treatments at keeping people in treatment, staying off of opiates</a:t>
            </a:r>
          </a:p>
          <a:p>
            <a:pPr marL="0" indent="0">
              <a:buNone/>
            </a:pPr>
            <a:r>
              <a:rPr lang="en-US" dirty="0" smtClean="0"/>
              <a:t>(Cochrane Review, 2009)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79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Opioid Treatment </a:t>
            </a:r>
            <a:r>
              <a:rPr lang="en-US" dirty="0" smtClean="0"/>
              <a:t>Programs (OTPs)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Only source of methadone for maintenance</a:t>
            </a:r>
          </a:p>
          <a:p>
            <a:r>
              <a:rPr lang="en-US" dirty="0" smtClean="0"/>
              <a:t>(Reminder: Also prescribed by physicians for pain)</a:t>
            </a:r>
          </a:p>
          <a:p>
            <a:r>
              <a:rPr lang="en-US" dirty="0" smtClean="0"/>
              <a:t>Provide a multi-modal approach including </a:t>
            </a:r>
            <a:r>
              <a:rPr lang="en-US" dirty="0"/>
              <a:t>medication, counseling, and other supportive services, to treat </a:t>
            </a:r>
            <a:r>
              <a:rPr lang="en-US" dirty="0" smtClean="0"/>
              <a:t>opioid addiction</a:t>
            </a:r>
          </a:p>
          <a:p>
            <a:r>
              <a:rPr lang="en-US" dirty="0"/>
              <a:t>H</a:t>
            </a:r>
            <a:r>
              <a:rPr lang="en-US" dirty="0" smtClean="0"/>
              <a:t>eavily </a:t>
            </a:r>
            <a:r>
              <a:rPr lang="en-US" dirty="0"/>
              <a:t>regulated by state and federal </a:t>
            </a:r>
            <a:r>
              <a:rPr lang="en-US" dirty="0" smtClean="0"/>
              <a:t>agencies </a:t>
            </a:r>
          </a:p>
        </p:txBody>
      </p:sp>
    </p:spTree>
    <p:extLst>
      <p:ext uri="{BB962C8B-B14F-4D97-AF65-F5344CB8AC3E}">
        <p14:creationId xmlns:p14="http://schemas.microsoft.com/office/powerpoint/2010/main" val="36383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“Take Homes”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Privilege earned through drug screens:</a:t>
            </a:r>
          </a:p>
          <a:p>
            <a:pPr lvl="1"/>
            <a:r>
              <a:rPr lang="en-US" dirty="0" smtClean="0"/>
              <a:t>Negative for illicit drug use</a:t>
            </a:r>
          </a:p>
          <a:p>
            <a:pPr lvl="1"/>
            <a:r>
              <a:rPr lang="en-US" dirty="0" smtClean="0"/>
              <a:t>Positive for methadone metabolites</a:t>
            </a:r>
          </a:p>
          <a:p>
            <a:r>
              <a:rPr lang="en-US" dirty="0" smtClean="0"/>
              <a:t>Incentive for “good behavior”</a:t>
            </a:r>
          </a:p>
          <a:p>
            <a:r>
              <a:rPr lang="en-US" dirty="0" smtClean="0"/>
              <a:t>Improves compliance, sobriety from other drugs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9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PROS				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Close supervision: daily dosing</a:t>
            </a:r>
          </a:p>
          <a:p>
            <a:r>
              <a:rPr lang="en-US" dirty="0" smtClean="0"/>
              <a:t>Enforce therapy</a:t>
            </a:r>
          </a:p>
          <a:p>
            <a:r>
              <a:rPr lang="en-US" dirty="0" smtClean="0"/>
              <a:t>Incentivize “take homes”</a:t>
            </a:r>
          </a:p>
          <a:p>
            <a:r>
              <a:rPr lang="en-US" dirty="0" smtClean="0"/>
              <a:t>Most effective treatment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Hassle: interfere with employment, parenting, etc.</a:t>
            </a:r>
          </a:p>
          <a:p>
            <a:r>
              <a:rPr lang="en-US" dirty="0" smtClean="0"/>
              <a:t>Expensive</a:t>
            </a:r>
          </a:p>
          <a:p>
            <a:r>
              <a:rPr lang="en-US" dirty="0" smtClean="0"/>
              <a:t>Societal consequences for take homes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0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004612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218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Buprenorphine/Naloxone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Semi-synthetic partial agonist (limited effects) + antagonist</a:t>
            </a:r>
          </a:p>
          <a:p>
            <a:r>
              <a:rPr lang="en-US" dirty="0" smtClean="0"/>
              <a:t>Does not require daily dispensing</a:t>
            </a:r>
          </a:p>
          <a:p>
            <a:r>
              <a:rPr lang="en-US" dirty="0" smtClean="0"/>
              <a:t>Safer in overdose = much less regulation</a:t>
            </a:r>
          </a:p>
          <a:p>
            <a:r>
              <a:rPr lang="en-US" dirty="0" smtClean="0"/>
              <a:t>Easier to stop than methadone, milder withdrawal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0750" y="4540250"/>
            <a:ext cx="3556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Sublingual Film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4091" b="140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90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PROS				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Convenient</a:t>
            </a:r>
          </a:p>
          <a:p>
            <a:r>
              <a:rPr lang="en-US" dirty="0" smtClean="0"/>
              <a:t>Safer to have at home</a:t>
            </a:r>
          </a:p>
          <a:p>
            <a:r>
              <a:rPr lang="en-US" dirty="0" smtClean="0"/>
              <a:t>Easier to stop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$$$$ (now generic)</a:t>
            </a:r>
          </a:p>
          <a:p>
            <a:r>
              <a:rPr lang="en-US" dirty="0" smtClean="0"/>
              <a:t>Still taking an opiate</a:t>
            </a:r>
          </a:p>
          <a:p>
            <a:r>
              <a:rPr lang="en-US" dirty="0" smtClean="0"/>
              <a:t>Hard to find qualified providers</a:t>
            </a:r>
          </a:p>
          <a:p>
            <a:r>
              <a:rPr lang="en-US" dirty="0" smtClean="0"/>
              <a:t>Less effective than methadone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507099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40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Medication-assisted treatment (MAT), including opioid treatment programs (OTPs), combines behavioral therapy and medications to treat substance use disorders.  Medications, when used  in combination with counseling and behavioral therapies, provide a whole-patient approach to the treatment of opioid dependency to help people reduce or quit their use of heroin </a:t>
            </a:r>
            <a:r>
              <a:rPr lang="en-US" dirty="0" smtClean="0"/>
              <a:t>or </a:t>
            </a:r>
            <a:r>
              <a:rPr lang="en-US" dirty="0"/>
              <a:t>other opiates</a:t>
            </a:r>
          </a:p>
        </p:txBody>
      </p:sp>
    </p:spTree>
    <p:extLst>
      <p:ext uri="{BB962C8B-B14F-4D97-AF65-F5344CB8AC3E}">
        <p14:creationId xmlns:p14="http://schemas.microsoft.com/office/powerpoint/2010/main" val="7886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Naltrexone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Vivitrol</a:t>
            </a:r>
            <a:r>
              <a:rPr lang="en-US" dirty="0" smtClean="0"/>
              <a:t> (monthly intramuscular injection)</a:t>
            </a:r>
          </a:p>
          <a:p>
            <a:r>
              <a:rPr lang="en-US" dirty="0" smtClean="0"/>
              <a:t>FDA approved for alcohol, opiate use disorders</a:t>
            </a:r>
          </a:p>
          <a:p>
            <a:r>
              <a:rPr lang="en-US" dirty="0" smtClean="0"/>
              <a:t>Opiate antagonist: blocks receptor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of Naltrexone</a:t>
            </a:r>
            <a:endParaRPr lang="en-US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5" b="85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43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PROS				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Non-narcotic</a:t>
            </a:r>
          </a:p>
          <a:p>
            <a:r>
              <a:rPr lang="en-US" dirty="0" smtClean="0"/>
              <a:t>Cannot decide to “miss  a dose”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$$$$</a:t>
            </a:r>
          </a:p>
          <a:p>
            <a:r>
              <a:rPr lang="en-US" dirty="0" smtClean="0"/>
              <a:t>Can cause liver damage</a:t>
            </a:r>
          </a:p>
          <a:p>
            <a:r>
              <a:rPr lang="en-US" dirty="0" smtClean="0"/>
              <a:t>Occasional overdoses</a:t>
            </a:r>
          </a:p>
          <a:p>
            <a:r>
              <a:rPr lang="en-US" dirty="0" smtClean="0"/>
              <a:t>Must be off opiates for 2 weeks to start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Opiate Use Disorders and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etoxification is </a:t>
            </a:r>
            <a:r>
              <a:rPr lang="en-US" dirty="0"/>
              <a:t>associated with </a:t>
            </a:r>
            <a:r>
              <a:rPr lang="en-US" dirty="0" smtClean="0"/>
              <a:t>high rates </a:t>
            </a:r>
            <a:r>
              <a:rPr lang="en-US" dirty="0"/>
              <a:t>of spontaneous abortions in the first trimester and premature delivery in the third </a:t>
            </a:r>
            <a:r>
              <a:rPr lang="en-US" dirty="0" smtClean="0"/>
              <a:t>trimester </a:t>
            </a:r>
          </a:p>
          <a:p>
            <a:r>
              <a:rPr lang="en-US" dirty="0" smtClean="0"/>
              <a:t>Babies exposed to heroin have lower birth weights</a:t>
            </a:r>
          </a:p>
          <a:p>
            <a:r>
              <a:rPr lang="en-US" dirty="0" smtClean="0"/>
              <a:t>Babies exposed to heroin were more likely to require morphine than those with methadone treated mothers (40% vs. 19%)</a:t>
            </a:r>
          </a:p>
          <a:p>
            <a:r>
              <a:rPr lang="en-US" b="1" dirty="0" smtClean="0"/>
              <a:t>Current recommendations: Treat with Methadone or Buprenorphine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37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Abstinence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“Neonatal </a:t>
            </a:r>
            <a:r>
              <a:rPr lang="en-US" dirty="0"/>
              <a:t>abstinence syndrome is an expected and treatable condition that follows prenatal exposure to opioid </a:t>
            </a:r>
            <a:r>
              <a:rPr lang="en-US" dirty="0" smtClean="0"/>
              <a:t>agonists.”</a:t>
            </a:r>
          </a:p>
          <a:p>
            <a:pPr marL="0" indent="0">
              <a:buNone/>
            </a:pPr>
            <a:r>
              <a:rPr lang="en-US" dirty="0" smtClean="0"/>
              <a:t>-American College of Obstetricians and Gynecologists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vs. Risks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954873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42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new in Indiana for Opioid Treatment?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59809" y="1600201"/>
            <a:ext cx="7731742" cy="4343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Senate Enrolled </a:t>
            </a:r>
            <a:r>
              <a:rPr lang="en-US" sz="3200" dirty="0" smtClean="0"/>
              <a:t>Act in 2015, </a:t>
            </a:r>
            <a:r>
              <a:rPr lang="en-US" sz="3200" dirty="0" smtClean="0"/>
              <a:t>SEA </a:t>
            </a:r>
            <a:r>
              <a:rPr lang="en-US" sz="3200" dirty="0" smtClean="0"/>
              <a:t>464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SAMSHA Grant: </a:t>
            </a:r>
            <a:r>
              <a:rPr lang="en-US" sz="3200" dirty="0"/>
              <a:t> Medication Assisted Treatment – Prescription Drug and Opioid </a:t>
            </a:r>
            <a:r>
              <a:rPr lang="en-US" sz="3200" dirty="0" smtClean="0"/>
              <a:t>Addiction (MAT-PDOA)</a:t>
            </a:r>
          </a:p>
          <a:p>
            <a:r>
              <a:rPr lang="en-US" sz="3200" dirty="0"/>
              <a:t>Senate Enrolled </a:t>
            </a:r>
            <a:r>
              <a:rPr lang="en-US" sz="3200" dirty="0" smtClean="0"/>
              <a:t>Act in 2016, </a:t>
            </a:r>
            <a:r>
              <a:rPr lang="en-US" sz="3200" dirty="0"/>
              <a:t>SEA </a:t>
            </a:r>
            <a:r>
              <a:rPr lang="en-US" sz="3200" dirty="0" smtClean="0"/>
              <a:t>297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A0F64-4FD0-45FB-8540-3CE696C261C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Opioid</a:t>
            </a:r>
            <a:r>
              <a:rPr lang="en-US" dirty="0" smtClean="0"/>
              <a:t> Treatment Programs (OTPs) in INDIANA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13 clinics (3 CMHCs)</a:t>
            </a:r>
          </a:p>
          <a:p>
            <a:r>
              <a:rPr lang="en-US" dirty="0" smtClean="0"/>
              <a:t>Serve approximately 15,000 people</a:t>
            </a:r>
          </a:p>
          <a:p>
            <a:r>
              <a:rPr lang="en-US" dirty="0" smtClean="0"/>
              <a:t>Can also administer </a:t>
            </a:r>
            <a:r>
              <a:rPr lang="en-US" dirty="0" err="1" smtClean="0"/>
              <a:t>buprenorphine</a:t>
            </a:r>
            <a:endParaRPr lang="en-US" dirty="0" smtClean="0"/>
          </a:p>
          <a:p>
            <a:r>
              <a:rPr lang="en-US" dirty="0" smtClean="0"/>
              <a:t>Moratorium on new programs</a:t>
            </a:r>
          </a:p>
          <a:p>
            <a:r>
              <a:rPr lang="en-US" dirty="0" err="1" smtClean="0"/>
              <a:t>Opioid</a:t>
            </a:r>
            <a:r>
              <a:rPr lang="en-US" dirty="0" smtClean="0"/>
              <a:t> use disorders are widespread and Indiana is still underserved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A0F64-4FD0-45FB-8540-3CE696C261C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Enrolled Act 464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A0F64-4FD0-45FB-8540-3CE696C261C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Senate Enrolled Act 464</a:t>
            </a:r>
            <a:endParaRPr lang="en-US" sz="3600" b="1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87606" y="1600200"/>
            <a:ext cx="6589594" cy="4873625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Effective July 1, 2015 the following types of entities may apply to the Division to operate an </a:t>
            </a:r>
            <a:r>
              <a:rPr lang="en-US" dirty="0" err="1" smtClean="0"/>
              <a:t>Opioid</a:t>
            </a:r>
            <a:r>
              <a:rPr lang="en-US" dirty="0" smtClean="0"/>
              <a:t> Treatment Program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Licensed Hospital under IC 16-21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Licensed Private Psychiatric Institution (PIP) under IC 12-25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Community </a:t>
            </a:r>
            <a:r>
              <a:rPr lang="en-US" dirty="0" smtClean="0"/>
              <a:t>Mental Health Center under IC 12-21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82D1CA-1477-4A00-8CB5-E2C98E70B6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16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opioids?</a:t>
            </a:r>
          </a:p>
          <a:p>
            <a:r>
              <a:rPr lang="en-US" dirty="0" smtClean="0"/>
              <a:t>What are opioid use disorders?</a:t>
            </a:r>
          </a:p>
          <a:p>
            <a:r>
              <a:rPr lang="en-US" dirty="0" smtClean="0"/>
              <a:t>What are the treatment options?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medications?</a:t>
            </a:r>
            <a:endParaRPr lang="en-US" dirty="0" smtClean="0"/>
          </a:p>
          <a:p>
            <a:r>
              <a:rPr lang="en-US" dirty="0" smtClean="0"/>
              <a:t>How successful is </a:t>
            </a:r>
            <a:r>
              <a:rPr lang="en-US" dirty="0" smtClean="0"/>
              <a:t>MAT?</a:t>
            </a:r>
            <a:endParaRPr lang="en-US" dirty="0" smtClean="0"/>
          </a:p>
          <a:p>
            <a:r>
              <a:rPr lang="en-US" dirty="0" smtClean="0"/>
              <a:t>What about pregnant women and their babies?</a:t>
            </a:r>
          </a:p>
          <a:p>
            <a:r>
              <a:rPr lang="en-US" dirty="0" smtClean="0"/>
              <a:t>What is new in Indiana for the treatment of opioid use disorders?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Senate Enrolled Act 464</a:t>
            </a:r>
            <a:br>
              <a:rPr lang="en-US" b="1" dirty="0" smtClean="0"/>
            </a:br>
            <a:endParaRPr lang="en-US" sz="16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09934" y="1600200"/>
            <a:ext cx="6914866" cy="48736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Before June 30, 2018, the division may approve the operation of not more than five (5) additional opioid treatment programs only if the division determines that there is a need for a new opioid treatment program in the proposed location and the requirements of this chapter are met.  All approvals need to be in compliance with the article and federal law.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B1848-BE99-49CF-BCB4-94709A5EE8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/>
              <a:t>Senate Enrolled Act 464</a:t>
            </a:r>
            <a:br>
              <a:rPr lang="en-US" b="1" dirty="0" smtClean="0"/>
            </a:br>
            <a:r>
              <a:rPr lang="en-US" sz="1600" b="1" dirty="0" smtClean="0"/>
              <a:t>(continued)</a:t>
            </a:r>
            <a:endParaRPr lang="en-US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51816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The report must include the following:</a:t>
            </a:r>
          </a:p>
          <a:p>
            <a:pPr lvl="1">
              <a:buFont typeface="Wingdings 2" pitchFamily="18" charset="2"/>
              <a:buNone/>
            </a:pPr>
            <a:endParaRPr lang="en-US" b="1" dirty="0" smtClean="0"/>
          </a:p>
          <a:p>
            <a:pPr lvl="1">
              <a:buFont typeface="Wingdings 2" pitchFamily="18" charset="2"/>
              <a:buNone/>
            </a:pPr>
            <a:r>
              <a:rPr lang="en-US" b="1" dirty="0" smtClean="0"/>
              <a:t>	</a:t>
            </a:r>
            <a:r>
              <a:rPr lang="en-US" dirty="0" smtClean="0"/>
              <a:t>(1) The impact on access to opioid treatment programs.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  <a:p>
            <a:pPr lvl="1">
              <a:buFont typeface="Wingdings 2" pitchFamily="18" charset="2"/>
              <a:buNone/>
            </a:pPr>
            <a:r>
              <a:rPr lang="en-US" b="1" dirty="0" smtClean="0"/>
              <a:t>	</a:t>
            </a:r>
            <a:r>
              <a:rPr lang="en-US" dirty="0" smtClean="0"/>
              <a:t>(2) The number of individuals served in the opioid treatment programs approved under subsection (c).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  <a:p>
            <a:pPr lvl="1">
              <a:buFont typeface="Wingdings 2" pitchFamily="18" charset="2"/>
              <a:buNone/>
            </a:pPr>
            <a:r>
              <a:rPr lang="en-US" sz="2000" dirty="0" smtClean="0"/>
              <a:t>    (3) Treatment outcomes for individuals receiving services in </a:t>
            </a:r>
            <a:r>
              <a:rPr lang="en-US" dirty="0" smtClean="0"/>
              <a:t>the opioid treatment programs approved under subsection (c).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	   </a:t>
            </a:r>
            <a:r>
              <a:rPr lang="en-US" sz="2000" dirty="0" smtClean="0"/>
              <a:t>(4) Any recommendations the division has concerning   	future treatment programs.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FAF3A-5E08-4515-9170-F16276A0D9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Senate Enrolled Act 464</a:t>
            </a:r>
            <a:br>
              <a:rPr lang="en-US" b="1" dirty="0" smtClean="0"/>
            </a:br>
            <a:r>
              <a:rPr lang="en-US" sz="1600" dirty="0" smtClean="0"/>
              <a:t>(continued)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Location, Location, Location</a:t>
            </a: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(e)The division shall adopt rules under IC 4-22-2 setting forth the manner in which the division will determine whether there is a need for a new opioid treatment program in a proposed program location’s geographic area.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690168-EF44-4632-9BAE-7E89FB3FFB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39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>
          <a:xfrm rot="5400000">
            <a:off x="3036971" y="2818855"/>
            <a:ext cx="6430962" cy="11338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Indiana Map of Opioid Treatment Programs</a:t>
            </a:r>
            <a:endParaRPr lang="en-US" dirty="0"/>
          </a:p>
        </p:txBody>
      </p:sp>
      <p:sp>
        <p:nvSpPr>
          <p:cNvPr id="12292" name="Text Placeholder 5"/>
          <p:cNvSpPr>
            <a:spLocks noGrp="1"/>
          </p:cNvSpPr>
          <p:nvPr>
            <p:ph type="body" sz="half" idx="2"/>
          </p:nvPr>
        </p:nvSpPr>
        <p:spPr>
          <a:xfrm>
            <a:off x="6765925" y="304800"/>
            <a:ext cx="1768475" cy="5486400"/>
          </a:xfrm>
        </p:spPr>
        <p:txBody>
          <a:bodyPr>
            <a:normAutofit fontScale="40000" lnSpcReduction="20000"/>
          </a:bodyPr>
          <a:lstStyle/>
          <a:p>
            <a:pPr eaLnBrk="1" fontAlgn="auto" hangingPunct="1">
              <a:defRPr/>
            </a:pPr>
            <a:r>
              <a:rPr lang="en-US" sz="2500" dirty="0" smtClean="0"/>
              <a:t>The State of Illinois currently has 71 Certified Opioid Treatment Programs.</a:t>
            </a:r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r>
              <a:rPr lang="en-US" sz="2500" dirty="0" smtClean="0"/>
              <a:t>The State of Kentucky currently has 15 Certified Opioid Treatment Programs.</a:t>
            </a:r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r>
              <a:rPr lang="en-US" sz="2500" dirty="0" smtClean="0"/>
              <a:t>The State of Ohio currently has 24 Certified Opioid Treatment Programs. </a:t>
            </a:r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r>
              <a:rPr lang="en-US" sz="2500" dirty="0" smtClean="0"/>
              <a:t>The State of Michigan  currently has 41 Certified Opioid Treatment Programs. </a:t>
            </a:r>
          </a:p>
          <a:p>
            <a:pPr eaLnBrk="1" fontAlgn="auto" hangingPunct="1">
              <a:defRPr/>
            </a:pPr>
            <a:endParaRPr lang="en-US" sz="2500" dirty="0" smtClean="0"/>
          </a:p>
          <a:p>
            <a:pPr eaLnBrk="1" fontAlgn="auto" hangingPunct="1">
              <a:defRPr/>
            </a:pPr>
            <a:endParaRPr lang="en-US" sz="2500" dirty="0" smtClean="0"/>
          </a:p>
        </p:txBody>
      </p:sp>
      <p:sp>
        <p:nvSpPr>
          <p:cNvPr id="15378" name="Slide Number Placeholder 4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C1828B-ADB8-496B-A2ED-0A7EAF8F25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pic>
        <p:nvPicPr>
          <p:cNvPr id="14338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471" b="3471"/>
          <a:stretch>
            <a:fillRect/>
          </a:stretch>
        </p:blipFill>
        <p:spPr>
          <a:xfrm>
            <a:off x="0" y="32982"/>
            <a:ext cx="5663821" cy="6705600"/>
          </a:xfrm>
          <a:ln w="9525">
            <a:solidFill>
              <a:schemeClr val="tx1"/>
            </a:solidFill>
          </a:ln>
        </p:spPr>
      </p:pic>
      <p:sp>
        <p:nvSpPr>
          <p:cNvPr id="26" name="5-Point Star 25"/>
          <p:cNvSpPr/>
          <p:nvPr/>
        </p:nvSpPr>
        <p:spPr>
          <a:xfrm>
            <a:off x="1447800" y="3810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1600200" y="7620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5-Point Star 28"/>
          <p:cNvSpPr/>
          <p:nvPr/>
        </p:nvSpPr>
        <p:spPr>
          <a:xfrm flipH="1" flipV="1">
            <a:off x="1371600" y="8382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1905000" y="3810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2971800" y="3048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4648200" y="12192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5-Point Star 33"/>
          <p:cNvSpPr/>
          <p:nvPr/>
        </p:nvSpPr>
        <p:spPr>
          <a:xfrm flipH="1">
            <a:off x="3810000" y="2133600"/>
            <a:ext cx="122238" cy="228600"/>
          </a:xfrm>
          <a:prstGeom prst="star5">
            <a:avLst>
              <a:gd name="adj" fmla="val 2147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4800600" y="3200400"/>
            <a:ext cx="1524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3200400" y="3276600"/>
            <a:ext cx="2286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5-Point Star 36"/>
          <p:cNvSpPr/>
          <p:nvPr/>
        </p:nvSpPr>
        <p:spPr>
          <a:xfrm flipV="1">
            <a:off x="3048000" y="3429000"/>
            <a:ext cx="2286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3810000" y="5638800"/>
            <a:ext cx="1524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1143000" y="6324600"/>
            <a:ext cx="2286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4724400" y="46482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6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Process to Become a Certified Opioid Treatment Clinic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038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sz="3100" dirty="0" smtClean="0"/>
              <a:t>Application for certification and accreditation from SAMSHA/CSAT and within CSAT to the Division of Pharmacologic Therapies (DPT).   </a:t>
            </a:r>
            <a:r>
              <a:rPr lang="en-US" altLang="en-US" sz="2900" b="1" dirty="0" smtClean="0">
                <a:hlinkClick r:id="rId2"/>
              </a:rPr>
              <a:t>http://www.dpt.samhsa.gov/regulations/regindex.aspx</a:t>
            </a:r>
            <a:endParaRPr lang="en-US" altLang="en-US" sz="29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alt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sz="3100" dirty="0" smtClean="0"/>
              <a:t>M</a:t>
            </a:r>
            <a:r>
              <a:rPr lang="en-US" sz="3100" dirty="0" smtClean="0"/>
              <a:t>ust obtain a separate </a:t>
            </a:r>
            <a:r>
              <a:rPr lang="en-US" altLang="en-US" sz="3100" dirty="0" smtClean="0"/>
              <a:t>Drug Enforcement Administration (</a:t>
            </a:r>
            <a:r>
              <a:rPr lang="en-US" sz="3100" dirty="0" smtClean="0"/>
              <a:t>DEA) registration as a Narcotic Treatment Program, to administer and dispense approved Schedule II controlled substances (that is, methadone) for maintenance and detoxification treatment. </a:t>
            </a:r>
            <a:r>
              <a:rPr lang="en-US" sz="3100" b="1" dirty="0" smtClean="0">
                <a:hlinkClick r:id="rId3"/>
              </a:rPr>
              <a:t>http://www.deadiversion.usdoj.gov</a:t>
            </a:r>
            <a:endParaRPr lang="en-US" sz="31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alt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sz="3400" dirty="0" smtClean="0"/>
              <a:t>Application to the Division of Mental Health and Addition (DMHA) to become a Certified Opioid Treatment Program.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alt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B6684-339A-4698-94C7-7CD274BF5C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06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79248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Process to Become a Certified Opioid Treatment Clinic</a:t>
            </a:r>
            <a:br>
              <a:rPr lang="en-US" sz="2400" b="1" dirty="0" smtClean="0"/>
            </a:br>
            <a:r>
              <a:rPr lang="en-US" sz="1600" b="1" dirty="0" smtClean="0"/>
              <a:t>(continued)</a:t>
            </a:r>
            <a:endParaRPr lang="en-US" sz="1600" b="1" dirty="0"/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876800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1800" b="1" dirty="0" smtClean="0"/>
              <a:t>SAMHSA-Approved Opioid Treatment Program Accrediting Bodies</a:t>
            </a:r>
            <a:endParaRPr lang="en-US" altLang="en-US" sz="16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sz="1400" b="1" dirty="0" smtClean="0"/>
              <a:t>Commission on Accreditation of Rehabilitation Facilities (CARF)</a:t>
            </a:r>
            <a:r>
              <a:rPr lang="en-US" altLang="en-US" sz="1400" dirty="0" smtClean="0"/>
              <a:t/>
            </a:r>
            <a:br>
              <a:rPr lang="en-US" altLang="en-US" sz="1400" dirty="0" smtClean="0"/>
            </a:br>
            <a:r>
              <a:rPr lang="en-US" altLang="en-US" sz="1400" dirty="0" smtClean="0"/>
              <a:t>6951 East Southpoint Road </a:t>
            </a:r>
            <a:br>
              <a:rPr lang="en-US" altLang="en-US" sz="1400" dirty="0" smtClean="0"/>
            </a:br>
            <a:r>
              <a:rPr lang="en-US" altLang="en-US" sz="1400" dirty="0" smtClean="0"/>
              <a:t>Tucson, Arizona 85756</a:t>
            </a:r>
            <a:br>
              <a:rPr lang="en-US" altLang="en-US" sz="1400" dirty="0" smtClean="0"/>
            </a:b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http://www.carf.org</a:t>
            </a: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altLang="en-US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sz="1400" b="1" dirty="0" smtClean="0"/>
              <a:t>Council on Accreditation (COA)</a:t>
            </a:r>
            <a:r>
              <a:rPr lang="en-US" altLang="en-US" sz="1400" dirty="0" smtClean="0"/>
              <a:t/>
            </a:r>
            <a:br>
              <a:rPr lang="en-US" altLang="en-US" sz="1400" dirty="0" smtClean="0"/>
            </a:br>
            <a:r>
              <a:rPr lang="en-US" altLang="en-US" sz="1400" dirty="0" smtClean="0"/>
              <a:t>45 Broadway, 29th Floor</a:t>
            </a:r>
            <a:br>
              <a:rPr lang="en-US" altLang="en-US" sz="1400" dirty="0" smtClean="0"/>
            </a:br>
            <a:r>
              <a:rPr lang="en-US" altLang="en-US" sz="1400" dirty="0" smtClean="0"/>
              <a:t>New York, New York 10006</a:t>
            </a:r>
            <a:br>
              <a:rPr lang="en-US" altLang="en-US" sz="1400" dirty="0" smtClean="0"/>
            </a:br>
            <a:r>
              <a:rPr lang="en-US" altLang="en-US" sz="1400" dirty="0" smtClean="0"/>
              <a:t>Telephone: 212-797-3000 ext.268 or 866-262-8088</a:t>
            </a:r>
            <a:br>
              <a:rPr lang="en-US" altLang="en-US" sz="1400" dirty="0" smtClean="0"/>
            </a:br>
            <a:r>
              <a:rPr lang="en-US" altLang="en-US" sz="1400" dirty="0" smtClean="0"/>
              <a:t>Fax: 212-797-1428 </a:t>
            </a:r>
            <a:br>
              <a:rPr lang="en-US" altLang="en-US" sz="1400" dirty="0" smtClean="0"/>
            </a:br>
            <a:r>
              <a:rPr lang="en-US" altLang="en-US" sz="1400" b="1" dirty="0" smtClean="0">
                <a:hlinkClick r:id="rId3"/>
              </a:rPr>
              <a:t>http://www.coanet.org</a:t>
            </a:r>
            <a:r>
              <a:rPr lang="en-US" altLang="en-US" sz="1400" b="1" dirty="0" smtClean="0"/>
              <a:t> </a:t>
            </a:r>
            <a:r>
              <a:rPr lang="en-US" altLang="en-US" sz="1200" dirty="0" smtClean="0"/>
              <a:t/>
            </a:r>
            <a:br>
              <a:rPr lang="en-US" altLang="en-US" sz="1200" dirty="0" smtClean="0"/>
            </a:br>
            <a:endParaRPr lang="en-US" altLang="en-US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sz="1400" b="1" dirty="0" smtClean="0"/>
              <a:t>Division of Behavioral Health, </a:t>
            </a:r>
            <a:br>
              <a:rPr lang="en-US" altLang="en-US" sz="1400" b="1" dirty="0" smtClean="0"/>
            </a:br>
            <a:r>
              <a:rPr lang="en-US" altLang="en-US" sz="1400" b="1" dirty="0" smtClean="0"/>
              <a:t>Missouri Department of Mental Health</a:t>
            </a:r>
            <a:r>
              <a:rPr lang="en-US" altLang="en-US" sz="1400" dirty="0" smtClean="0"/>
              <a:t/>
            </a:r>
            <a:br>
              <a:rPr lang="en-US" altLang="en-US" sz="1400" dirty="0" smtClean="0"/>
            </a:br>
            <a:r>
              <a:rPr lang="en-US" altLang="en-US" sz="1400" dirty="0" smtClean="0"/>
              <a:t>1706 East Elm St.</a:t>
            </a:r>
            <a:br>
              <a:rPr lang="en-US" altLang="en-US" sz="1400" dirty="0" smtClean="0"/>
            </a:br>
            <a:r>
              <a:rPr lang="en-US" altLang="en-US" sz="1400" dirty="0" smtClean="0"/>
              <a:t>P.O. Box 687</a:t>
            </a:r>
            <a:br>
              <a:rPr lang="en-US" altLang="en-US" sz="1400" dirty="0" smtClean="0"/>
            </a:br>
            <a:r>
              <a:rPr lang="en-US" altLang="en-US" sz="1400" dirty="0" smtClean="0"/>
              <a:t>Jefferson City, Missouri 65102</a:t>
            </a:r>
            <a:br>
              <a:rPr lang="en-US" altLang="en-US" sz="1400" dirty="0" smtClean="0"/>
            </a:br>
            <a:r>
              <a:rPr lang="en-US" altLang="en-US" sz="1400" dirty="0" smtClean="0"/>
              <a:t>Telephone: 573-526-4507</a:t>
            </a:r>
            <a:br>
              <a:rPr lang="en-US" altLang="en-US" sz="1400" dirty="0" smtClean="0"/>
            </a:br>
            <a:r>
              <a:rPr lang="en-US" altLang="en-US" sz="1400" dirty="0" smtClean="0"/>
              <a:t>Fax: 573-751-7814</a:t>
            </a:r>
            <a:br>
              <a:rPr lang="en-US" altLang="en-US" sz="1400" dirty="0" smtClean="0"/>
            </a:br>
            <a:r>
              <a:rPr lang="en-US" altLang="en-US" sz="1400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http://dmh.mo.gov/ada/index.htm</a:t>
            </a:r>
            <a:r>
              <a:rPr lang="en-US" alt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249BA-8B34-42CE-A3EB-64E2BD637F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90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Next Steps for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Division of Mental Health &amp; Addiction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128" y="2057400"/>
            <a:ext cx="6497472" cy="3959225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Rule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outlining determination of need has been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written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process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promulgation completed September 2016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request for information (RFI) will likely be published and applications will be solicited.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 agreement with up to 5 programs will be made…then those programs can begin the process to apply for all the relevant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approvals and certifications (DEA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SAMHSA, CARF,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DMHA, State Pharmacy Board, etc.)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BDD604-4225-4B25-BB8B-41B045DF1C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62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Medication Assisted Treatment – Prescription Drug and Opioid Addiction</a:t>
            </a:r>
            <a:br>
              <a:rPr lang="en-US" sz="4800" dirty="0"/>
            </a:br>
            <a:r>
              <a:rPr lang="en-US" sz="4800" dirty="0"/>
              <a:t>(MAT-PDOA)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800" dirty="0" smtClean="0"/>
              <a:t>SAMHSA Grant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A0F64-4FD0-45FB-8540-3CE696C261C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Medication Assisted Treatment – Prescription Drug and Opioid Addiction</a:t>
            </a:r>
            <a:br>
              <a:rPr lang="en-US" sz="2800" dirty="0" smtClean="0"/>
            </a:br>
            <a:r>
              <a:rPr lang="en-US" sz="2800" dirty="0" smtClean="0"/>
              <a:t>(MAT-PDOA)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WHAT?: Federal funding to promote the use of medication assisted treatment for opioid use disorders</a:t>
            </a:r>
          </a:p>
          <a:p>
            <a:r>
              <a:rPr lang="en-US" dirty="0" smtClean="0"/>
              <a:t>WHO?: </a:t>
            </a:r>
            <a:r>
              <a:rPr lang="en-US" dirty="0"/>
              <a:t>I</a:t>
            </a:r>
            <a:r>
              <a:rPr lang="en-US" dirty="0" smtClean="0"/>
              <a:t>ndividuals with lower income in rural </a:t>
            </a:r>
            <a:r>
              <a:rPr lang="en-US" dirty="0" smtClean="0"/>
              <a:t>areas</a:t>
            </a:r>
            <a:r>
              <a:rPr lang="en-US" dirty="0" smtClean="0"/>
              <a:t>, and those at-risk for HIV, Hepatitis C </a:t>
            </a:r>
          </a:p>
          <a:p>
            <a:r>
              <a:rPr lang="en-US" dirty="0" smtClean="0"/>
              <a:t>WHERE?: Lake, Porter, </a:t>
            </a:r>
            <a:r>
              <a:rPr lang="en-US" dirty="0" smtClean="0"/>
              <a:t>Starke </a:t>
            </a:r>
            <a:r>
              <a:rPr lang="en-US" dirty="0" smtClean="0"/>
              <a:t>and Scott </a:t>
            </a:r>
            <a:r>
              <a:rPr lang="en-US" dirty="0" smtClean="0"/>
              <a:t>Counties</a:t>
            </a:r>
          </a:p>
          <a:p>
            <a:r>
              <a:rPr lang="en-US" dirty="0" smtClean="0"/>
              <a:t>HOW MANY? Up to </a:t>
            </a:r>
            <a:r>
              <a:rPr lang="en-US" dirty="0" smtClean="0"/>
              <a:t>500 people</a:t>
            </a:r>
            <a:endParaRPr lang="en-US" dirty="0" smtClean="0"/>
          </a:p>
          <a:p>
            <a:r>
              <a:rPr lang="en-US" dirty="0" smtClean="0"/>
              <a:t>WHEN?: Started in January 2016</a:t>
            </a:r>
          </a:p>
          <a:p>
            <a:r>
              <a:rPr lang="en-US" dirty="0" smtClean="0"/>
              <a:t>FOR HOW LONG?: 3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34B1-20E8-4D07-AF59-38431A38C09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smtClean="0"/>
              <a:t>the grant fund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 Assisted Treatment</a:t>
            </a:r>
            <a:endParaRPr lang="en-US" dirty="0" smtClean="0"/>
          </a:p>
          <a:p>
            <a:r>
              <a:rPr lang="en-US" dirty="0" smtClean="0"/>
              <a:t>Outreach </a:t>
            </a:r>
            <a:r>
              <a:rPr lang="en-US" dirty="0" smtClean="0"/>
              <a:t>efforts</a:t>
            </a:r>
          </a:p>
          <a:p>
            <a:r>
              <a:rPr lang="en-US" dirty="0" smtClean="0"/>
              <a:t>Recovery supports (transportation, child care, financial support)</a:t>
            </a:r>
          </a:p>
          <a:p>
            <a:r>
              <a:rPr lang="en-US" dirty="0" smtClean="0"/>
              <a:t>Case management (link to mental health, medical, vocational and educational services)</a:t>
            </a:r>
          </a:p>
          <a:p>
            <a:r>
              <a:rPr lang="en-US" dirty="0" smtClean="0"/>
              <a:t>Testing and education for HIV and Hepatitis </a:t>
            </a:r>
            <a:r>
              <a:rPr lang="en-US" dirty="0" smtClean="0"/>
              <a:t>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34B1-20E8-4D07-AF59-38431A38C09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rescription pills: </a:t>
            </a:r>
            <a:r>
              <a:rPr lang="en-US" dirty="0" smtClean="0"/>
              <a:t>morphine/morphine like substances (e.g., </a:t>
            </a:r>
            <a:r>
              <a:rPr lang="en-US" dirty="0" err="1" smtClean="0"/>
              <a:t>OxyContin</a:t>
            </a:r>
            <a:r>
              <a:rPr lang="en-US" dirty="0"/>
              <a:t>, Percocet, </a:t>
            </a:r>
            <a:r>
              <a:rPr lang="en-US" dirty="0" err="1"/>
              <a:t>Vicodin</a:t>
            </a:r>
            <a:r>
              <a:rPr lang="en-US" dirty="0"/>
              <a:t>, </a:t>
            </a:r>
            <a:r>
              <a:rPr lang="en-US" dirty="0" err="1"/>
              <a:t>Lortab</a:t>
            </a:r>
            <a:r>
              <a:rPr lang="en-US" dirty="0"/>
              <a:t>, </a:t>
            </a:r>
            <a:r>
              <a:rPr lang="en-US" dirty="0" err="1" smtClean="0"/>
              <a:t>Opana</a:t>
            </a:r>
            <a:r>
              <a:rPr lang="en-US" dirty="0" smtClean="0"/>
              <a:t>, methadone) </a:t>
            </a:r>
          </a:p>
          <a:p>
            <a:r>
              <a:rPr lang="en-US" dirty="0" smtClean="0"/>
              <a:t>Pills are ingested</a:t>
            </a:r>
            <a:r>
              <a:rPr lang="en-US" dirty="0"/>
              <a:t>, snorted or </a:t>
            </a:r>
            <a:r>
              <a:rPr lang="en-US" dirty="0" smtClean="0"/>
              <a:t>injected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Heroin: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Street drug, derived from morphine</a:t>
            </a:r>
          </a:p>
          <a:p>
            <a:r>
              <a:rPr lang="en-US" dirty="0" smtClean="0"/>
              <a:t>23% who try will become addicted</a:t>
            </a:r>
          </a:p>
          <a:p>
            <a:r>
              <a:rPr lang="en-US" dirty="0" smtClean="0"/>
              <a:t>Powder is injected, snorted, smoked</a:t>
            </a:r>
          </a:p>
          <a:p>
            <a:r>
              <a:rPr lang="en-US" dirty="0" smtClean="0"/>
              <a:t>Produce euphoria and then sedation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Senate Enrolled Act </a:t>
            </a:r>
            <a:r>
              <a:rPr lang="en-US" b="1" dirty="0" smtClean="0"/>
              <a:t>297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SEA 297</a:t>
            </a:r>
            <a:r>
              <a:rPr lang="en-US" dirty="0"/>
              <a:t> – Expands the criteria FSSA Medicaid uses to determine medical necessity for inpatient detoxification </a:t>
            </a:r>
            <a:r>
              <a:rPr lang="en-US" dirty="0" smtClean="0"/>
              <a:t>and </a:t>
            </a:r>
            <a:r>
              <a:rPr lang="en-US" dirty="0"/>
              <a:t>requires Medicaid coverage for inpatient detoxification in accordance with ASAM (American Society of Addiction Medicine) Patient Placement Criteria to include treatment of opioid or alcohol dependence. SEA 297 is a product of the Attorney General’s Prescription Drug Abuse Prevention Task Force.</a:t>
            </a:r>
          </a:p>
        </p:txBody>
      </p:sp>
    </p:spTree>
    <p:extLst>
      <p:ext uri="{BB962C8B-B14F-4D97-AF65-F5344CB8AC3E}">
        <p14:creationId xmlns:p14="http://schemas.microsoft.com/office/powerpoint/2010/main" val="32673592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Opioid Use Disorders: DSM-5</a:t>
            </a:r>
            <a:br>
              <a:rPr lang="en-US" dirty="0" smtClean="0"/>
            </a:br>
            <a:r>
              <a:rPr lang="en-US" dirty="0" smtClean="0"/>
              <a:t>“Opioid Addiction”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Take more than intended</a:t>
            </a:r>
          </a:p>
          <a:p>
            <a:r>
              <a:rPr lang="en-US" dirty="0" smtClean="0"/>
              <a:t>Desire/unsuccessful efforts to cut back or quit</a:t>
            </a:r>
          </a:p>
          <a:p>
            <a:r>
              <a:rPr lang="en-US" dirty="0" smtClean="0"/>
              <a:t>Time spent using, obtaining or recovering</a:t>
            </a:r>
          </a:p>
          <a:p>
            <a:r>
              <a:rPr lang="en-US" dirty="0" smtClean="0"/>
              <a:t>Craving</a:t>
            </a:r>
          </a:p>
          <a:p>
            <a:r>
              <a:rPr lang="en-US" dirty="0" smtClean="0"/>
              <a:t>Failure to fulfill work, school, home obligations</a:t>
            </a:r>
          </a:p>
          <a:p>
            <a:r>
              <a:rPr lang="en-US" dirty="0" smtClean="0"/>
              <a:t>Continued use despite problems (social, psychological, physical)</a:t>
            </a:r>
          </a:p>
          <a:p>
            <a:r>
              <a:rPr lang="en-US" dirty="0" smtClean="0"/>
              <a:t>Activities given up</a:t>
            </a:r>
          </a:p>
          <a:p>
            <a:r>
              <a:rPr lang="en-US" dirty="0" smtClean="0"/>
              <a:t>Use in hazardous situations</a:t>
            </a:r>
          </a:p>
          <a:p>
            <a:r>
              <a:rPr lang="en-US" dirty="0" smtClean="0"/>
              <a:t>Tolerance</a:t>
            </a:r>
          </a:p>
          <a:p>
            <a:r>
              <a:rPr lang="en-US" dirty="0" smtClean="0"/>
              <a:t>Withdrawal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8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615"/>
            <a:ext cx="8229600" cy="13016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Consequences </a:t>
            </a:r>
            <a:r>
              <a:rPr lang="en-US" dirty="0" smtClean="0"/>
              <a:t>of Opiate Use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47415"/>
            <a:ext cx="8686800" cy="3778748"/>
          </a:xfrm>
        </p:spPr>
        <p:txBody>
          <a:bodyPr>
            <a:normAutofit/>
          </a:bodyPr>
          <a:lstStyle/>
          <a:p>
            <a:r>
              <a:rPr lang="en-US" dirty="0" smtClean="0"/>
              <a:t>Overdose: respiratory depression</a:t>
            </a:r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of narcotic analgesics resulted in </a:t>
            </a:r>
            <a:r>
              <a:rPr lang="en-US" dirty="0" smtClean="0"/>
              <a:t>nearly ½ million visits </a:t>
            </a:r>
            <a:r>
              <a:rPr lang="en-US" dirty="0"/>
              <a:t>to U.S. </a:t>
            </a:r>
            <a:r>
              <a:rPr lang="en-US" dirty="0" smtClean="0"/>
              <a:t>ED’s in 2007</a:t>
            </a:r>
          </a:p>
          <a:p>
            <a:r>
              <a:rPr lang="en-US" dirty="0" smtClean="0"/>
              <a:t>Injection: HIV and Hepatitis</a:t>
            </a:r>
          </a:p>
          <a:p>
            <a:r>
              <a:rPr lang="en-US" dirty="0"/>
              <a:t>O</a:t>
            </a:r>
            <a:r>
              <a:rPr lang="en-US" dirty="0" smtClean="0"/>
              <a:t>verdose </a:t>
            </a:r>
            <a:r>
              <a:rPr lang="en-US" dirty="0"/>
              <a:t>mortality has been reported with both methadone and buprenorphine</a:t>
            </a:r>
          </a:p>
        </p:txBody>
      </p:sp>
    </p:spTree>
    <p:extLst>
      <p:ext uri="{BB962C8B-B14F-4D97-AF65-F5344CB8AC3E}">
        <p14:creationId xmlns:p14="http://schemas.microsoft.com/office/powerpoint/2010/main" val="14689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001482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3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History of Methadone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840831"/>
              </p:ext>
            </p:extLst>
          </p:nvPr>
        </p:nvGraphicFramePr>
        <p:xfrm>
          <a:off x="234950" y="1301750"/>
          <a:ext cx="8686800" cy="482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5941497"/>
            <a:ext cx="593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www.cesar.umd.edu</a:t>
            </a:r>
            <a:r>
              <a:rPr lang="en-US" dirty="0"/>
              <a:t>/</a:t>
            </a:r>
            <a:r>
              <a:rPr lang="en-US" dirty="0" err="1"/>
              <a:t>cesar</a:t>
            </a:r>
            <a:r>
              <a:rPr lang="en-US" dirty="0"/>
              <a:t>/drugs/</a:t>
            </a:r>
            <a:r>
              <a:rPr lang="en-US" dirty="0" err="1"/>
              <a:t>methadone.asp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and State Rules for OTPs</a:t>
            </a:r>
            <a:endParaRPr lang="en-US" dirty="0"/>
          </a:p>
        </p:txBody>
      </p:sp>
      <p:pic>
        <p:nvPicPr>
          <p:cNvPr id="7" name="Content Placeholder 6" descr="federal rule.tiff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9" r="3549"/>
          <a:stretch>
            <a:fillRect/>
          </a:stretch>
        </p:blipFill>
        <p:spPr/>
      </p:pic>
      <p:pic>
        <p:nvPicPr>
          <p:cNvPr id="8" name="Content Placeholder 7" descr="statute.tiff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" r="2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89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799</TotalTime>
  <Words>1722</Words>
  <Application>Microsoft Office PowerPoint</Application>
  <PresentationFormat>On-screen Show (4:3)</PresentationFormat>
  <Paragraphs>269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News Gothic MT</vt:lpstr>
      <vt:lpstr>Wingdings</vt:lpstr>
      <vt:lpstr>Wingdings 2</vt:lpstr>
      <vt:lpstr>Breeze</vt:lpstr>
      <vt:lpstr>Opioid Treatment Programs (OTP) &amp; Medication Assisted Treatment (MAT)  IN ARMS September 26, 2016</vt:lpstr>
      <vt:lpstr>Session Description</vt:lpstr>
      <vt:lpstr>Summary</vt:lpstr>
      <vt:lpstr>Opiates</vt:lpstr>
      <vt:lpstr>Opioid Use Disorders: DSM-5 “Opioid Addiction”</vt:lpstr>
      <vt:lpstr>  Consequences of Opiate Use Disorder</vt:lpstr>
      <vt:lpstr>Treatment Options</vt:lpstr>
      <vt:lpstr>History of Methadone</vt:lpstr>
      <vt:lpstr>Federal and State Rules for OTPs</vt:lpstr>
      <vt:lpstr>Methadone Maintenance</vt:lpstr>
      <vt:lpstr>Methadone: Does it work?</vt:lpstr>
      <vt:lpstr>Opioid Treatment Programs (OTPs)</vt:lpstr>
      <vt:lpstr>“Take Homes”</vt:lpstr>
      <vt:lpstr>PROS    CONS</vt:lpstr>
      <vt:lpstr>Treatment Options</vt:lpstr>
      <vt:lpstr>Buprenorphine/Naloxone</vt:lpstr>
      <vt:lpstr>Sublingual Film</vt:lpstr>
      <vt:lpstr>PROS    CONS</vt:lpstr>
      <vt:lpstr>Treatment Options</vt:lpstr>
      <vt:lpstr>Naltrexone</vt:lpstr>
      <vt:lpstr>Action of Naltrexone</vt:lpstr>
      <vt:lpstr>PROS    CONS</vt:lpstr>
      <vt:lpstr>Opiate Use Disorders and Pregnancy</vt:lpstr>
      <vt:lpstr>Neonatal Abstinence Syndrome</vt:lpstr>
      <vt:lpstr>Benefits vs. Risks</vt:lpstr>
      <vt:lpstr> What is new in Indiana for Opioid Treatment?</vt:lpstr>
      <vt:lpstr>Opioid Treatment Programs (OTPs) in INDIANA</vt:lpstr>
      <vt:lpstr>Senate Enrolled Act 464</vt:lpstr>
      <vt:lpstr>Senate Enrolled Act 464</vt:lpstr>
      <vt:lpstr>Senate Enrolled Act 464 </vt:lpstr>
      <vt:lpstr>Senate Enrolled Act 464 (continued)</vt:lpstr>
      <vt:lpstr>Senate Enrolled Act 464 (continued)</vt:lpstr>
      <vt:lpstr>Indiana Map of Opioid Treatment Programs</vt:lpstr>
      <vt:lpstr>Process to Become a Certified Opioid Treatment Clinic</vt:lpstr>
      <vt:lpstr>Process to Become a Certified Opioid Treatment Clinic (continued)</vt:lpstr>
      <vt:lpstr>Next Steps for  Division of Mental Health &amp; Addiction</vt:lpstr>
      <vt:lpstr>Medication Assisted Treatment – Prescription Drug and Opioid Addiction (MAT-PDOA)</vt:lpstr>
      <vt:lpstr>Medication Assisted Treatment – Prescription Drug and Opioid Addiction (MAT-PDOA)</vt:lpstr>
      <vt:lpstr>What does the grant fund</vt:lpstr>
      <vt:lpstr>Senate Enrolled Act 297</vt:lpstr>
      <vt:lpstr>Questions?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Opiate Treatment Programs:</dc:title>
  <dc:creator>Leslie Hulvershorn</dc:creator>
  <cp:lastModifiedBy>Ailes, Dennis B</cp:lastModifiedBy>
  <cp:revision>34</cp:revision>
  <dcterms:created xsi:type="dcterms:W3CDTF">2013-09-30T17:34:55Z</dcterms:created>
  <dcterms:modified xsi:type="dcterms:W3CDTF">2016-09-23T14:44:32Z</dcterms:modified>
</cp:coreProperties>
</file>