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246AA-A2DA-483E-A634-2EB66DF0DB6C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B9C4-2637-410D-8946-DF2ACED20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6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0833-2DD6-4860-8681-B676F698D078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ABA3-5041-43F0-9DFA-AA52344108FD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E4AE-2BEA-4A07-B5B5-E9EC70C49E6C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8D1A-9574-4EB7-A6F1-30393B075FA5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A0F5-5EFC-486F-8C43-C8A90719D225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3970-6F43-433B-AB8F-8758591661C1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5E40-5BB5-40AD-B8C3-F4EB1D95EA50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5CF5-809D-4FF6-BB72-948BA45FF41A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C1514-64FB-4F7F-A2E9-A510D299FE93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5502-2DE7-4892-B573-B495540F184C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F68E-D91F-4DFB-A5EC-AE08C43460AA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F3CC1D-07BE-457D-A280-F76CBF08EEED}" type="datetime1">
              <a:rPr lang="en-US" smtClean="0"/>
              <a:t>9/11/2015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4F459F-4D6C-43A7-9B15-46064E138FC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600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Written Program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And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Substance Abuse Policy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Drug and Alcohol Free Workplace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41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399"/>
            <a:ext cx="7772400" cy="53340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7310842"/>
              </p:ext>
            </p:extLst>
          </p:nvPr>
        </p:nvGraphicFramePr>
        <p:xfrm>
          <a:off x="838200" y="609600"/>
          <a:ext cx="7772400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Cut-off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DOT – Cut off Levels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Amphetamines</a:t>
                      </a:r>
                    </a:p>
                    <a:p>
                      <a:pPr algn="ctr"/>
                      <a:r>
                        <a:rPr lang="en-US" dirty="0" smtClean="0"/>
                        <a:t>Amphetamine</a:t>
                      </a:r>
                    </a:p>
                    <a:p>
                      <a:pPr algn="ctr"/>
                      <a:r>
                        <a:rPr lang="en-US" dirty="0" smtClean="0"/>
                        <a:t>Methamphetamine*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</a:p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Barbiturates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Benzoylecgonine</a:t>
                      </a:r>
                    </a:p>
                    <a:p>
                      <a:pPr algn="ctr"/>
                      <a:r>
                        <a:rPr lang="en-US" dirty="0" smtClean="0"/>
                        <a:t>(Cocaine</a:t>
                      </a:r>
                      <a:r>
                        <a:rPr lang="en-US" baseline="0" dirty="0" smtClean="0"/>
                        <a:t> Metabolite)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Cannabinoids (THC)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Opiates</a:t>
                      </a:r>
                    </a:p>
                    <a:p>
                      <a:pPr algn="ctr"/>
                      <a:r>
                        <a:rPr lang="en-US" dirty="0" smtClean="0"/>
                        <a:t>Morphine</a:t>
                      </a:r>
                    </a:p>
                    <a:p>
                      <a:pPr algn="ctr"/>
                      <a:r>
                        <a:rPr lang="en-US" dirty="0" smtClean="0"/>
                        <a:t>Codeine</a:t>
                      </a:r>
                    </a:p>
                    <a:p>
                      <a:pPr algn="ctr"/>
                      <a:r>
                        <a:rPr lang="en-US" dirty="0" smtClean="0"/>
                        <a:t>6-Acetypmorphine**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2000</a:t>
                      </a:r>
                    </a:p>
                    <a:p>
                      <a:pPr algn="ctr"/>
                      <a:r>
                        <a:rPr lang="en-US" dirty="0" smtClean="0"/>
                        <a:t>2000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2000</a:t>
                      </a:r>
                    </a:p>
                    <a:p>
                      <a:pPr algn="ctr"/>
                      <a:r>
                        <a:rPr lang="en-US" dirty="0" smtClean="0"/>
                        <a:t>2000</a:t>
                      </a:r>
                    </a:p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Phencyclidine (PCP)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Benzodiazepines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Methadone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Propoxzyphene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908264"/>
            <a:ext cx="8698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specimens also contain amphetamine at a concentration greater than or equal to 300 ng/ml.</a:t>
            </a:r>
          </a:p>
          <a:p>
            <a:r>
              <a:rPr lang="en-US" dirty="0" smtClean="0"/>
              <a:t>If morphine level is greater than or equal to 2000 ng/ml, a test for 6-AM, a heroin specific metabolite,</a:t>
            </a:r>
          </a:p>
          <a:p>
            <a:r>
              <a:rPr lang="en-US" dirty="0" smtClean="0"/>
              <a:t>Will be run with a 10 ng/ml confirmation level.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114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8382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Alcohol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90600"/>
            <a:ext cx="7772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Breath alcohol testing will be performed by a certified equipment and trained breath alcohol technicians.</a:t>
            </a:r>
          </a:p>
          <a:p>
            <a:r>
              <a:rPr lang="en-US" dirty="0" smtClean="0"/>
              <a:t>Confirmed breath alcohol concentrations to or exceeding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.040/21OL </a:t>
            </a:r>
            <a:r>
              <a:rPr lang="en-US" dirty="0" smtClean="0"/>
              <a:t>will be considered a </a:t>
            </a:r>
            <a:r>
              <a:rPr lang="en-US" b="1" u="sng" dirty="0" smtClean="0"/>
              <a:t>verified positive test</a:t>
            </a:r>
            <a:r>
              <a:rPr lang="en-US" dirty="0" smtClean="0"/>
              <a:t>!</a:t>
            </a:r>
          </a:p>
          <a:p>
            <a:r>
              <a:rPr lang="en-US" dirty="0" smtClean="0"/>
              <a:t>Accident involved –</a:t>
            </a:r>
          </a:p>
          <a:p>
            <a:pPr lvl="1"/>
            <a:r>
              <a:rPr lang="en-US" dirty="0" smtClean="0"/>
              <a:t>Employee has a “Whole Blood” alcohol drawn at a medical treatment facility;</a:t>
            </a:r>
          </a:p>
          <a:p>
            <a:pPr lvl="1"/>
            <a:r>
              <a:rPr lang="en-US" dirty="0" smtClean="0"/>
              <a:t>A result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 to or greater than .040% </a:t>
            </a:r>
            <a:r>
              <a:rPr lang="en-US" dirty="0" smtClean="0"/>
              <a:t>shall be considered to be a verified positive result.</a:t>
            </a:r>
          </a:p>
          <a:p>
            <a:pPr lvl="1"/>
            <a:r>
              <a:rPr lang="en-US" dirty="0" smtClean="0"/>
              <a:t>An evidentiary breath test (EBT) that provides a printout shall be used to confirm all initial positive breath alcohol test results.</a:t>
            </a:r>
          </a:p>
          <a:p>
            <a:pPr lvl="1"/>
            <a:r>
              <a:rPr lang="en-US" dirty="0" smtClean="0"/>
              <a:t>Individuals are prohibited from performing safety sensitive functions with an alcohol concentration above the above-identified concentration.</a:t>
            </a:r>
          </a:p>
          <a:p>
            <a:pPr lvl="1"/>
            <a:r>
              <a:rPr lang="en-US" dirty="0" smtClean="0"/>
              <a:t>In any case, an individual with a breath alcohol result greater than or equal to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.020g/21OL </a:t>
            </a:r>
            <a:r>
              <a:rPr lang="en-US" dirty="0" smtClean="0"/>
              <a:t>will be subject to disciplinary action up to and including termination.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76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Drug and Alcohol Tests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581400"/>
          </a:xfrm>
        </p:spPr>
        <p:txBody>
          <a:bodyPr/>
          <a:lstStyle/>
          <a:p>
            <a:r>
              <a:rPr lang="en-US" dirty="0" smtClean="0"/>
              <a:t>Individuals or employees will be tested for the presence of drugs in the urine and/or alcohol on the breath or in the blood under any and/or all of the conditions below.</a:t>
            </a:r>
          </a:p>
          <a:p>
            <a:endParaRPr lang="en-US" dirty="0"/>
          </a:p>
          <a:p>
            <a:r>
              <a:rPr lang="en-US" dirty="0" smtClean="0"/>
              <a:t>An employee’s failure to provide a suitable urine specimen or to submit to a breath or blood alcohol test shall be considered a violation of this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40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Pre-Employment/New Hire Testing (Drug Test Only)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All new employees will be required to undergo a post-offer, pre-employment drug test;</a:t>
            </a:r>
            <a:endParaRPr lang="en-US" dirty="0"/>
          </a:p>
          <a:p>
            <a:r>
              <a:rPr lang="en-US" dirty="0" smtClean="0"/>
              <a:t>Policy must be made available for review;</a:t>
            </a:r>
          </a:p>
          <a:p>
            <a:r>
              <a:rPr lang="en-US" dirty="0" smtClean="0"/>
              <a:t>Offer an opportunity for the applicant to ask questions concerning the policy;</a:t>
            </a:r>
          </a:p>
          <a:p>
            <a:r>
              <a:rPr lang="en-US" dirty="0" smtClean="0"/>
              <a:t>Testing must be undertaken as soon after notification as possible, but no later than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r>
              <a:rPr lang="en-US" dirty="0" smtClean="0"/>
              <a:t> hours after the offer of employment was extended;</a:t>
            </a:r>
          </a:p>
          <a:p>
            <a:r>
              <a:rPr lang="en-US" dirty="0" smtClean="0"/>
              <a:t>The company will not employee any person who refuses to take or fails the drug test, and such person shall not be permitted to re-apply for a minimum of one (1)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55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 Suspicion Testing – (Drug and/or Alcohol Test)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Reasonable Suspicion Testing –</a:t>
            </a:r>
          </a:p>
          <a:p>
            <a:pPr lvl="1"/>
            <a:r>
              <a:rPr lang="en-US" dirty="0" smtClean="0"/>
              <a:t>When company management and/or supervisor has reasonable suspicion through direct observation that an employee of the company may be under the influence of an unacceptable substance;</a:t>
            </a:r>
          </a:p>
          <a:p>
            <a:pPr lvl="1"/>
            <a:r>
              <a:rPr lang="en-US" dirty="0" smtClean="0"/>
              <a:t>Must be documented in writing within 24 hours of the event or prior to the release of the test results;</a:t>
            </a:r>
          </a:p>
          <a:p>
            <a:r>
              <a:rPr lang="en-US" dirty="0" smtClean="0"/>
              <a:t> Based upon –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Observable phenomena (direct observation);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Pattern of abnormal conduct or erratic behavior;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Conviction for a drug-related offense;</a:t>
            </a:r>
          </a:p>
          <a:p>
            <a:pPr lvl="2"/>
            <a:r>
              <a:rPr lang="en-US" dirty="0" smtClean="0"/>
              <a:t>Employee’s duty to notify company within 5 working days of conviction.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Information provided by a reliable and credible law enforcement source;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Newly discovered evidence that the employee tampered with a previous drug or alcohol test.</a:t>
            </a:r>
          </a:p>
          <a:p>
            <a:pPr marL="777240" lvl="1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38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 Suspicion Testing – (Drug and/or Alcohol Test)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8006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Priority –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Remove employee from the work environment;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Taken to a private area;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Possible request of a search with or without the employee’s consent on the company property;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Employee’s failure to comply with the request shall be considered a violation of the policy!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10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Post-Accident Testing (Drug and Alcohol Test)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Post-accident testing may be conducted whenever an accident occurs during working hours or which involves company supplied motor vehicles while on company business;</a:t>
            </a:r>
          </a:p>
          <a:p>
            <a:r>
              <a:rPr lang="en-US" dirty="0" smtClean="0"/>
              <a:t>Will result in any of the following –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A fatality of anyone involved in the accident;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Bodily injury requiring off-site medical attention away from the company’s place of employment;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Vehicular damage in apparent excess of $1,000; or</a:t>
            </a:r>
          </a:p>
          <a:p>
            <a:pPr marL="834390" lvl="1" indent="-514350">
              <a:buFont typeface="+mj-lt"/>
              <a:buAutoNum type="romanLcPeriod"/>
            </a:pPr>
            <a:r>
              <a:rPr lang="en-US" dirty="0" smtClean="0"/>
              <a:t>Non-vehicular damage in apparent excess of $1,000.</a:t>
            </a:r>
          </a:p>
          <a:p>
            <a:pPr marL="560070" indent="-514350"/>
            <a:r>
              <a:rPr lang="en-US" dirty="0" smtClean="0"/>
              <a:t> Total elapsed time for collection shall not exceed 32 hours from the time of the incident.</a:t>
            </a:r>
          </a:p>
          <a:p>
            <a:pPr marL="560070" indent="-514350"/>
            <a:r>
              <a:rPr lang="en-US" dirty="0" smtClean="0"/>
              <a:t>Breath alcohol testing within 2 hours of the incident, whenever possible, but within 8 hours, or not performed.</a:t>
            </a:r>
          </a:p>
          <a:p>
            <a:pPr marL="560070" indent="-514350"/>
            <a:r>
              <a:rPr lang="en-US" dirty="0" smtClean="0"/>
              <a:t>Company has the right to request appropriate specimens (breath, blood, and/or urine).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72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Testing (Drug and/or Alcohol Test)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Random drug testing will include –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All employees;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All contract workers;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Done on an unannounced basis.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dirty="0" smtClean="0"/>
              <a:t>Medical provider uses computer software for random selections;</a:t>
            </a:r>
          </a:p>
          <a:p>
            <a:pPr marL="0" indent="0">
              <a:buSzPct val="100000"/>
              <a:buNone/>
            </a:pPr>
            <a:endParaRPr lang="en-US" dirty="0" smtClean="0"/>
          </a:p>
          <a:p>
            <a:pPr>
              <a:buSzPct val="100000"/>
              <a:buFont typeface="Arial" pitchFamily="34" charset="0"/>
              <a:buChar char="•"/>
            </a:pPr>
            <a:r>
              <a:rPr lang="en-US" dirty="0" smtClean="0"/>
              <a:t>Once notified of these tests, it is the responsibility for obtaining the test, as directed by the company;</a:t>
            </a:r>
          </a:p>
          <a:p>
            <a:pPr marL="0" indent="0">
              <a:buSzPct val="10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182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Follow-up Testing after Return to Work (Drug and/or Alcohol Test)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4038600"/>
          </a:xfrm>
        </p:spPr>
        <p:txBody>
          <a:bodyPr/>
          <a:lstStyle/>
          <a:p>
            <a:r>
              <a:rPr lang="en-US" dirty="0" smtClean="0"/>
              <a:t>Unannounced testing for an employee who previously tested positive and is preparing to return to work;</a:t>
            </a:r>
          </a:p>
          <a:p>
            <a:r>
              <a:rPr lang="en-US" dirty="0" smtClean="0"/>
              <a:t>Return-to-duty tests are required before the employee is allowed to return;</a:t>
            </a:r>
          </a:p>
          <a:p>
            <a:r>
              <a:rPr lang="en-US" dirty="0" smtClean="0"/>
              <a:t>Minimum of six (6) more conducted through-out the year;</a:t>
            </a:r>
          </a:p>
          <a:p>
            <a:r>
              <a:rPr lang="en-US" dirty="0" smtClean="0"/>
              <a:t>May be extended up to sixty (60) months;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positive test result, at any time, shall result in termination.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291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Return to Duty Testing (Drug Test Only)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3505200"/>
          </a:xfrm>
        </p:spPr>
        <p:txBody>
          <a:bodyPr/>
          <a:lstStyle/>
          <a:p>
            <a:r>
              <a:rPr lang="en-US" dirty="0" smtClean="0"/>
              <a:t>Any employee that has left the employment of the company, for any reason, for a period greater than thirty (30) days shall be subject to the pre-employment/new hire testing previsions of this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70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the Drug and Alcohol Free Workplace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XXX </a:t>
            </a:r>
            <a:r>
              <a:rPr lang="en-US" dirty="0" smtClean="0"/>
              <a:t>is committed to promoting a safe work environment, high standards of health and safety, and to protect the public by ensuring a drug-free workplace.</a:t>
            </a:r>
          </a:p>
          <a:p>
            <a:endParaRPr lang="en-US" dirty="0"/>
          </a:p>
          <a:p>
            <a:r>
              <a:rPr lang="en-US" dirty="0" smtClean="0"/>
              <a:t>Drug abuse is an illness that creates serious problems for employees, their families, the workplace, and the community.</a:t>
            </a:r>
          </a:p>
          <a:p>
            <a:endParaRPr lang="en-US" dirty="0"/>
          </a:p>
          <a:p>
            <a:r>
              <a:rPr lang="en-US" dirty="0" smtClean="0"/>
              <a:t>It has no boundaries of age, race, or social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37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obtaining a drug and/or alcohol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Unless otherwise directed –</a:t>
            </a:r>
          </a:p>
          <a:p>
            <a:pPr lvl="1"/>
            <a:r>
              <a:rPr lang="en-US" dirty="0" smtClean="0"/>
              <a:t>Individuals to be tested shall report to the designated medical provider, or be advised to the location, date and time on-site testing will take place.</a:t>
            </a:r>
          </a:p>
          <a:p>
            <a:pPr lvl="1"/>
            <a:r>
              <a:rPr lang="en-US" dirty="0" smtClean="0"/>
              <a:t>Employee finds own transportation;</a:t>
            </a:r>
          </a:p>
          <a:p>
            <a:pPr lvl="1"/>
            <a:r>
              <a:rPr lang="en-US" dirty="0" smtClean="0"/>
              <a:t>Failure to appear for test when scheduled – Violation of this Policy.</a:t>
            </a:r>
          </a:p>
          <a:p>
            <a:r>
              <a:rPr lang="en-US" dirty="0" smtClean="0"/>
              <a:t>Reasonable suspicion or post-accident drug and/or alcohol test –</a:t>
            </a:r>
          </a:p>
          <a:p>
            <a:pPr lvl="1"/>
            <a:r>
              <a:rPr lang="en-US" dirty="0" smtClean="0"/>
              <a:t>Transportation to and from shall be provided;</a:t>
            </a:r>
          </a:p>
          <a:p>
            <a:pPr lvl="1"/>
            <a:r>
              <a:rPr lang="en-US" dirty="0" smtClean="0"/>
              <a:t>Company may offer to transport home, when necessary;</a:t>
            </a:r>
          </a:p>
          <a:p>
            <a:pPr lvl="1"/>
            <a:r>
              <a:rPr lang="en-US" dirty="0" smtClean="0"/>
              <a:t>Not to return back to work unless and until negative results are received;</a:t>
            </a:r>
          </a:p>
          <a:p>
            <a:pPr lvl="1"/>
            <a:r>
              <a:rPr lang="en-US" dirty="0" smtClean="0"/>
              <a:t>Will not be compensated while away from the job;</a:t>
            </a:r>
          </a:p>
          <a:p>
            <a:pPr lvl="1"/>
            <a:r>
              <a:rPr lang="en-US" dirty="0" smtClean="0"/>
              <a:t>If found negative –</a:t>
            </a:r>
          </a:p>
          <a:p>
            <a:pPr lvl="2"/>
            <a:r>
              <a:rPr lang="en-US" dirty="0" smtClean="0"/>
              <a:t>Company shall pay the normal wages of the employee for scheduled work hours missed.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95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Designated Medical Provider and How Specimens are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Designated Medical Provider –</a:t>
            </a:r>
          </a:p>
          <a:p>
            <a:pPr lvl="1"/>
            <a:r>
              <a:rPr lang="en-US" dirty="0" smtClean="0"/>
              <a:t>Selects a laboratory;</a:t>
            </a:r>
          </a:p>
          <a:p>
            <a:pPr lvl="1"/>
            <a:r>
              <a:rPr lang="en-US" dirty="0" smtClean="0"/>
              <a:t>Selects a medical review officer (MRO)</a:t>
            </a:r>
          </a:p>
          <a:p>
            <a:r>
              <a:rPr lang="en-US" dirty="0" smtClean="0"/>
              <a:t>Specimens Collected –</a:t>
            </a:r>
          </a:p>
          <a:p>
            <a:pPr lvl="1"/>
            <a:r>
              <a:rPr lang="en-US" dirty="0" smtClean="0"/>
              <a:t>Trained collection personnel;</a:t>
            </a:r>
          </a:p>
          <a:p>
            <a:pPr lvl="1"/>
            <a:r>
              <a:rPr lang="en-US" dirty="0" smtClean="0"/>
              <a:t>Meets quality assurance and chain-of-custody requirements;</a:t>
            </a:r>
          </a:p>
          <a:p>
            <a:pPr lvl="2"/>
            <a:r>
              <a:rPr lang="en-US" dirty="0" smtClean="0"/>
              <a:t>For urine collection procedures;</a:t>
            </a:r>
          </a:p>
          <a:p>
            <a:pPr lvl="2"/>
            <a:r>
              <a:rPr lang="en-US" dirty="0" smtClean="0"/>
              <a:t>Breath alcohol testing;</a:t>
            </a:r>
          </a:p>
          <a:p>
            <a:pPr lvl="2"/>
            <a:r>
              <a:rPr lang="en-US" dirty="0" smtClean="0"/>
              <a:t>Strict confidentiality as required by DHHS- certified laboratories.</a:t>
            </a:r>
          </a:p>
          <a:p>
            <a:pPr lvl="1"/>
            <a:r>
              <a:rPr lang="en-US" dirty="0" smtClean="0"/>
              <a:t>Individual being tested shall be permitted privacy, but strict scrutiny by collection personnel so as to avoid any adulteration or substitution of the specimen to be provided.</a:t>
            </a:r>
          </a:p>
          <a:p>
            <a:pPr lvl="1"/>
            <a:r>
              <a:rPr lang="en-US" dirty="0" smtClean="0"/>
              <a:t>One individual tested at a time;</a:t>
            </a:r>
          </a:p>
          <a:p>
            <a:pPr lvl="1"/>
            <a:r>
              <a:rPr lang="en-US" dirty="0" smtClean="0"/>
              <a:t>Must show picture ID to the site collection personnel;</a:t>
            </a:r>
          </a:p>
          <a:p>
            <a:pPr lvl="1"/>
            <a:r>
              <a:rPr lang="en-US" dirty="0" smtClean="0"/>
              <a:t>If positive, keep for one year or pending litigation concludes;</a:t>
            </a:r>
          </a:p>
          <a:p>
            <a:pPr lvl="1"/>
            <a:r>
              <a:rPr lang="en-US" dirty="0" smtClean="0"/>
              <a:t>Employee may wash hands and must remove hat, coat, or other outer clothing before providing sample;</a:t>
            </a:r>
          </a:p>
          <a:p>
            <a:pPr lvl="1"/>
            <a:r>
              <a:rPr lang="en-US" dirty="0" smtClean="0"/>
              <a:t>Collection personnel may ask to empty your pockets;</a:t>
            </a:r>
          </a:p>
          <a:p>
            <a:pPr lvl="1"/>
            <a:r>
              <a:rPr lang="en-US" dirty="0" smtClean="0"/>
              <a:t>Insufficient amount of urine provided –</a:t>
            </a:r>
          </a:p>
          <a:p>
            <a:pPr lvl="2"/>
            <a:r>
              <a:rPr lang="en-US" dirty="0" smtClean="0"/>
              <a:t>Required to drink fluids, up to, but not more than 40 fluid ounces and remain in the testing area to provide the 2</a:t>
            </a:r>
            <a:r>
              <a:rPr lang="en-US" baseline="30000" dirty="0" smtClean="0"/>
              <a:t>nd</a:t>
            </a:r>
            <a:r>
              <a:rPr lang="en-US" dirty="0" smtClean="0"/>
              <a:t> specimen.</a:t>
            </a:r>
          </a:p>
          <a:p>
            <a:pPr lvl="2"/>
            <a:r>
              <a:rPr lang="en-US" dirty="0" smtClean="0"/>
              <a:t>After a period of 3 hours if donor is still unable to provide an adequate specimen, testing shall be discontinued, and the company notified of the shy bladder situation.</a:t>
            </a:r>
          </a:p>
          <a:p>
            <a:pPr lvl="2"/>
            <a:r>
              <a:rPr lang="en-US" dirty="0" smtClean="0"/>
              <a:t>Employee sent to be medically evaluated to see if problem is genuine or constitutes a refusal.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86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Medical Review of Drug Test Results and Employee’s Right After a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Independent Medical Review Officer </a:t>
            </a:r>
            <a:r>
              <a:rPr lang="en-US" dirty="0" smtClean="0"/>
              <a:t>–</a:t>
            </a:r>
          </a:p>
          <a:p>
            <a:pPr lvl="1"/>
            <a:r>
              <a:rPr lang="en-US" sz="2600" dirty="0" smtClean="0"/>
              <a:t>Medical doctor or doctor of osteopathic medicine with a specialized knowledge of substance abuse orders;</a:t>
            </a:r>
          </a:p>
          <a:p>
            <a:pPr lvl="1"/>
            <a:r>
              <a:rPr lang="en-US" sz="2600" dirty="0" smtClean="0"/>
              <a:t>Give an opportunity to explain the findings to a MRO prior to the issuance of a report of a positive test result to the company;</a:t>
            </a:r>
          </a:p>
          <a:p>
            <a:pPr lvl="1"/>
            <a:r>
              <a:rPr lang="en-US" sz="2600" dirty="0" smtClean="0"/>
              <a:t>MRO – Attempt to contact, the person of a positive testing by telephone.</a:t>
            </a:r>
          </a:p>
          <a:p>
            <a:pPr lvl="1"/>
            <a:r>
              <a:rPr lang="en-US" sz="2600" dirty="0" smtClean="0"/>
              <a:t>MRO – Give an opportunity to overturn the result with a legitimate verifiable medical explanation;</a:t>
            </a:r>
          </a:p>
          <a:p>
            <a:pPr lvl="1"/>
            <a:r>
              <a:rPr lang="en-US" sz="2600" dirty="0" smtClean="0"/>
              <a:t>Employee must contact the MRO within 24 hours of having been instructed to do so, due to a positive test, to prevent a positive test result sent to the company;</a:t>
            </a:r>
          </a:p>
          <a:p>
            <a:pPr lvl="1"/>
            <a:r>
              <a:rPr lang="en-US" sz="2600" dirty="0" smtClean="0"/>
              <a:t>If the employee can not be reached after reasonable effort exerted within a period not to exceed 48 hours, the MRO will issue a positive report to the company;</a:t>
            </a:r>
          </a:p>
          <a:p>
            <a:pPr lvl="1"/>
            <a:r>
              <a:rPr lang="en-US" sz="2600" dirty="0" smtClean="0"/>
              <a:t>If that occurs, the employee forfeits the right to challenge the findings;</a:t>
            </a:r>
          </a:p>
          <a:p>
            <a:pPr lvl="1"/>
            <a:r>
              <a:rPr lang="en-US" sz="2600" dirty="0" smtClean="0"/>
              <a:t>Once the MRO contacts the employee or attempts to contact the employee of a positive drug test result, the employee has 72 hours from the time of the notification to request a retest of the split specimen, or in the case of a single specimen collection, a retest of the remaining urine.</a:t>
            </a:r>
          </a:p>
          <a:p>
            <a:pPr lvl="1"/>
            <a:r>
              <a:rPr lang="en-US" sz="2600" dirty="0" smtClean="0"/>
              <a:t>If this is done, then the cost is on the employee;</a:t>
            </a:r>
          </a:p>
          <a:p>
            <a:pPr marL="320040" lvl="1" indent="0">
              <a:buNone/>
            </a:pPr>
            <a:endParaRPr lang="en-US" sz="26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647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Drug and Alcohol Test Results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 drug test results will be reported from the laboratory to the MRO prior to the results being issued to the company.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Company will only a verified result report with the employee’s name and passed or failed the drug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964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Positive Test Results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Positive Drug and/or Alcohol Test –</a:t>
            </a:r>
          </a:p>
          <a:p>
            <a:pPr lvl="1"/>
            <a:r>
              <a:rPr lang="en-US" dirty="0" smtClean="0"/>
              <a:t>Immediately suspended without pay or compensation;</a:t>
            </a:r>
          </a:p>
          <a:p>
            <a:pPr lvl="1"/>
            <a:r>
              <a:rPr lang="en-US" dirty="0" smtClean="0"/>
              <a:t>Employer decides on disciplinary action;</a:t>
            </a:r>
          </a:p>
          <a:p>
            <a:pPr lvl="1"/>
            <a:r>
              <a:rPr lang="en-US" dirty="0" smtClean="0"/>
              <a:t>Range up to an Employee Assistance Program up to and including termination;</a:t>
            </a:r>
          </a:p>
          <a:p>
            <a:pPr lvl="1"/>
            <a:r>
              <a:rPr lang="en-US" dirty="0" smtClean="0"/>
              <a:t>Based upon, among other things, length of service, quality of work and any other factors in the sole discretion of Company.</a:t>
            </a:r>
          </a:p>
          <a:p>
            <a:r>
              <a:rPr lang="en-US" dirty="0" smtClean="0"/>
              <a:t>If referred to EAP program –</a:t>
            </a:r>
          </a:p>
          <a:p>
            <a:pPr lvl="1"/>
            <a:r>
              <a:rPr lang="en-US" dirty="0" smtClean="0"/>
              <a:t>Suspension remains in effect unit a negative re-test and has completed a medically recognized rehab program;</a:t>
            </a:r>
          </a:p>
          <a:p>
            <a:pPr lvl="1"/>
            <a:r>
              <a:rPr lang="en-US" dirty="0" smtClean="0"/>
              <a:t>Program must be started with 10 days;</a:t>
            </a:r>
          </a:p>
          <a:p>
            <a:pPr lvl="1"/>
            <a:r>
              <a:rPr lang="en-US" dirty="0" smtClean="0"/>
              <a:t>Completed within 45 days of positive testing;</a:t>
            </a:r>
          </a:p>
          <a:p>
            <a:pPr lvl="1"/>
            <a:r>
              <a:rPr lang="en-US" dirty="0" smtClean="0"/>
              <a:t>Opportunity to re-qualify for work after a 1</a:t>
            </a:r>
            <a:r>
              <a:rPr lang="en-US" baseline="30000" dirty="0" smtClean="0"/>
              <a:t>st</a:t>
            </a:r>
            <a:r>
              <a:rPr lang="en-US" dirty="0" smtClean="0"/>
              <a:t> positive test result shall be referred to as the 2</a:t>
            </a:r>
            <a:r>
              <a:rPr lang="en-US" baseline="30000" dirty="0" smtClean="0"/>
              <a:t>nd</a:t>
            </a:r>
            <a:r>
              <a:rPr lang="en-US" dirty="0" smtClean="0"/>
              <a:t> chance or last chance program.</a:t>
            </a:r>
          </a:p>
          <a:p>
            <a:pPr lvl="1"/>
            <a:r>
              <a:rPr lang="en-US" dirty="0" smtClean="0"/>
              <a:t>Sole discretion of the Company to offer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35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Admission of Substance Abuse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All employees will be held accountable;</a:t>
            </a:r>
          </a:p>
          <a:p>
            <a:r>
              <a:rPr lang="en-US" dirty="0" smtClean="0"/>
              <a:t>If you come forward, your abuse problem will receive company guidance;</a:t>
            </a:r>
          </a:p>
          <a:p>
            <a:r>
              <a:rPr lang="en-US" dirty="0" smtClean="0"/>
              <a:t>Voluntary admission of substance abuse is treated as a verified positive result;</a:t>
            </a:r>
          </a:p>
          <a:p>
            <a:r>
              <a:rPr lang="en-US" dirty="0" smtClean="0"/>
              <a:t>Violation of this policy by the employee, at any time and in any manner, shall be treated as an employee testing positive more than one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960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Rehabilitation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r>
              <a:rPr lang="en-US" dirty="0" smtClean="0"/>
              <a:t>The company health plan, if one exists, may include coverage for certain drug and alcohol services;</a:t>
            </a:r>
          </a:p>
          <a:p>
            <a:r>
              <a:rPr lang="en-US" dirty="0" smtClean="0"/>
              <a:t>Company may grant un-paid leave of absence;</a:t>
            </a:r>
          </a:p>
          <a:p>
            <a:r>
              <a:rPr lang="en-US" dirty="0" smtClean="0"/>
              <a:t>If allowed to attend a rehab program –</a:t>
            </a:r>
          </a:p>
          <a:p>
            <a:pPr lvl="1"/>
            <a:r>
              <a:rPr lang="en-US" dirty="0" smtClean="0"/>
              <a:t>Company retains the right to perform “no notice” drug or alcohol tests at its will after the employee’s return to work;</a:t>
            </a:r>
          </a:p>
          <a:p>
            <a:pPr lvl="1"/>
            <a:r>
              <a:rPr lang="en-US" dirty="0" smtClean="0"/>
              <a:t>Any refusal by employee to undergo tests, constitutes a violation of this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27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Parts of Policy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(That you need to read and understand)</a:t>
            </a:r>
            <a:endParaRPr lang="en-US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Employee Assistance Program;</a:t>
            </a:r>
          </a:p>
          <a:p>
            <a:r>
              <a:rPr lang="en-US" dirty="0" smtClean="0"/>
              <a:t>Employee Awareness Education and Supervisor Training;</a:t>
            </a:r>
          </a:p>
          <a:p>
            <a:r>
              <a:rPr lang="en-US" dirty="0" smtClean="0"/>
              <a:t>Employee Awareness Education;</a:t>
            </a:r>
          </a:p>
          <a:p>
            <a:r>
              <a:rPr lang="en-US" dirty="0" smtClean="0"/>
              <a:t>Supervisory Employee Training;</a:t>
            </a:r>
          </a:p>
          <a:p>
            <a:r>
              <a:rPr lang="en-US" dirty="0" smtClean="0"/>
              <a:t>Consequences for Violation of this Policy (other than positive tests);</a:t>
            </a:r>
          </a:p>
          <a:p>
            <a:r>
              <a:rPr lang="en-US" dirty="0" smtClean="0"/>
              <a:t>Confidentiality and </a:t>
            </a:r>
            <a:r>
              <a:rPr lang="en-US" dirty="0" err="1" smtClean="0"/>
              <a:t>Maint</a:t>
            </a:r>
            <a:r>
              <a:rPr lang="en-US" dirty="0" smtClean="0"/>
              <a:t>. of Test Results;</a:t>
            </a:r>
          </a:p>
          <a:p>
            <a:r>
              <a:rPr lang="en-US" dirty="0" smtClean="0"/>
              <a:t>Other Provisions –</a:t>
            </a:r>
          </a:p>
          <a:p>
            <a:pPr lvl="1"/>
            <a:r>
              <a:rPr lang="en-US" dirty="0" smtClean="0"/>
              <a:t>Compliance with Ohio Bureau of Workers’ Compensation Drug Free Workplace;</a:t>
            </a:r>
          </a:p>
          <a:p>
            <a:pPr lvl="1"/>
            <a:r>
              <a:rPr lang="en-US" dirty="0" smtClean="0"/>
              <a:t>Compliance with Local, State, and Federal Law;</a:t>
            </a:r>
          </a:p>
          <a:p>
            <a:pPr lvl="1"/>
            <a:r>
              <a:rPr lang="en-US" dirty="0" smtClean="0"/>
              <a:t>Ohio Bureau of Workers’ Compensation 10-step Business Plan;</a:t>
            </a:r>
          </a:p>
          <a:p>
            <a:pPr lvl="1"/>
            <a:r>
              <a:rPr lang="en-US" dirty="0" smtClean="0"/>
              <a:t>Drug-free Workplace Program and Minors’</a:t>
            </a:r>
          </a:p>
          <a:p>
            <a:pPr lvl="1"/>
            <a:r>
              <a:rPr lang="en-US" dirty="0" smtClean="0"/>
              <a:t>Securing Information from Previous Company (CDL Employees Only)</a:t>
            </a:r>
          </a:p>
          <a:p>
            <a:pPr lvl="1"/>
            <a:r>
              <a:rPr lang="en-US" dirty="0" smtClean="0"/>
              <a:t>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82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Program and Policy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r>
              <a:rPr lang="en-US" dirty="0" smtClean="0"/>
              <a:t>This presentation does not include all the contents and instructions for the Drug and Alcohol Free Workplace Program.</a:t>
            </a:r>
          </a:p>
          <a:p>
            <a:r>
              <a:rPr lang="en-US" dirty="0" smtClean="0"/>
              <a:t>You are required to receive a copy and read the policy on your own, (</a:t>
            </a:r>
            <a:r>
              <a:rPr lang="en-US" u="sng" dirty="0" smtClean="0"/>
              <a:t>Please get one before you leave this class</a:t>
            </a:r>
            <a:r>
              <a:rPr lang="en-US" dirty="0" smtClean="0"/>
              <a:t>);</a:t>
            </a:r>
          </a:p>
          <a:p>
            <a:r>
              <a:rPr lang="en-US" dirty="0" smtClean="0"/>
              <a:t>You are required to sign that you received a copy of the policy.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ANY QUESTIONS THAT YOU MAY HAVE CAN BE ANSWERED BY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DEPT</a:t>
            </a:r>
            <a:r>
              <a:rPr lang="en-US" dirty="0" smtClean="0"/>
              <a:t>. AT THIS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Drug and Alcohol Free Workplace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/>
              <a:t> –</a:t>
            </a:r>
          </a:p>
          <a:p>
            <a:pPr lvl="1"/>
            <a:r>
              <a:rPr lang="en-US" dirty="0" smtClean="0"/>
              <a:t>Drug and alcohol abuse is a national problem that affects everyone.</a:t>
            </a:r>
          </a:p>
          <a:p>
            <a:pPr lvl="1"/>
            <a:r>
              <a:rPr lang="en-US" dirty="0" smtClean="0"/>
              <a:t>USA consumes 60% of all illegal drugs.</a:t>
            </a:r>
          </a:p>
          <a:p>
            <a:pPr lvl="1"/>
            <a:r>
              <a:rPr lang="en-US" dirty="0" smtClean="0"/>
              <a:t>Alcoholism is an even bigger problem.</a:t>
            </a:r>
          </a:p>
          <a:p>
            <a:pPr lvl="1"/>
            <a:r>
              <a:rPr lang="en-US" dirty="0" smtClean="0"/>
              <a:t>Workplace accidents and workplace fatalities –</a:t>
            </a:r>
          </a:p>
          <a:p>
            <a:pPr lvl="2"/>
            <a:r>
              <a:rPr lang="en-US" dirty="0" smtClean="0"/>
              <a:t>40% to 47% involve drug and/or alcohol.</a:t>
            </a:r>
          </a:p>
          <a:p>
            <a:pPr lvl="1"/>
            <a:r>
              <a:rPr lang="en-US" dirty="0" smtClean="0"/>
              <a:t>More than 90% of alcoholics and 74% of drug addicts are employed.</a:t>
            </a:r>
          </a:p>
          <a:p>
            <a:pPr lvl="1"/>
            <a:r>
              <a:rPr lang="en-US" dirty="0" smtClean="0"/>
              <a:t>Thru this program, the company acknowledges the problem of substance abuse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alcohol) </a:t>
            </a:r>
            <a:r>
              <a:rPr lang="en-US" dirty="0" smtClean="0"/>
              <a:t>in our society, and that substance abuse poses a serious threat to all aspects of the company.</a:t>
            </a:r>
          </a:p>
          <a:p>
            <a:pPr marL="32004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625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the Drug and Alcohol Free Workplace Program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50292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 goal of the program –</a:t>
            </a:r>
          </a:p>
          <a:p>
            <a:pPr lvl="2"/>
            <a:endParaRPr lang="en-US" sz="3600" dirty="0" smtClean="0"/>
          </a:p>
          <a:p>
            <a:pPr lvl="2"/>
            <a:r>
              <a:rPr lang="en-US" sz="3600" dirty="0" smtClean="0"/>
              <a:t>The program is to establish and maintain a </a:t>
            </a:r>
            <a:r>
              <a:rPr lang="en-US" sz="3600" u="sng" dirty="0" smtClean="0"/>
              <a:t>safer workplace </a:t>
            </a:r>
            <a:r>
              <a:rPr lang="en-US" sz="3600" dirty="0" smtClean="0"/>
              <a:t>and continue to promote </a:t>
            </a:r>
            <a:r>
              <a:rPr lang="en-US" sz="3600" u="sng" dirty="0" smtClean="0"/>
              <a:t>high standards of health and safety</a:t>
            </a:r>
            <a:r>
              <a:rPr lang="en-US" sz="3600" dirty="0" smtClean="0"/>
              <a:t> in our community and workplace;</a:t>
            </a:r>
          </a:p>
          <a:p>
            <a:pPr lvl="2"/>
            <a:endParaRPr lang="en-US" sz="3600" dirty="0"/>
          </a:p>
          <a:p>
            <a:pPr lvl="2"/>
            <a:r>
              <a:rPr lang="en-US" sz="3600" dirty="0" smtClean="0"/>
              <a:t>Educate the employee;</a:t>
            </a:r>
          </a:p>
          <a:p>
            <a:pPr lvl="2"/>
            <a:endParaRPr lang="en-US" sz="3600" dirty="0"/>
          </a:p>
          <a:p>
            <a:pPr lvl="2"/>
            <a:r>
              <a:rPr lang="en-US" sz="3600" dirty="0" smtClean="0"/>
              <a:t>Hold </a:t>
            </a:r>
            <a:r>
              <a:rPr lang="en-US" sz="3600" u="sng" dirty="0" smtClean="0"/>
              <a:t>accountability of employees </a:t>
            </a:r>
            <a:r>
              <a:rPr lang="en-US" sz="3600" dirty="0" smtClean="0"/>
              <a:t>through appropriate discipline, </a:t>
            </a:r>
            <a:r>
              <a:rPr lang="en-US" sz="3600" u="sng" dirty="0" smtClean="0"/>
              <a:t>up to and including termination.</a:t>
            </a:r>
            <a:endParaRPr lang="en-US" sz="3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01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and Scope of the Drug Free Workplace Program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Document –</a:t>
            </a:r>
          </a:p>
          <a:p>
            <a:pPr lvl="1"/>
            <a:r>
              <a:rPr lang="en-US" dirty="0" smtClean="0"/>
              <a:t>Details the Company’s Drug-Free Workplace Program;</a:t>
            </a:r>
          </a:p>
          <a:p>
            <a:pPr lvl="1"/>
            <a:r>
              <a:rPr lang="en-US" dirty="0" smtClean="0"/>
              <a:t>Everyone is expected to read and understand the material;</a:t>
            </a:r>
          </a:p>
          <a:p>
            <a:pPr lvl="1"/>
            <a:r>
              <a:rPr lang="en-US" dirty="0" smtClean="0"/>
              <a:t>Policy applies to every employee;</a:t>
            </a:r>
          </a:p>
          <a:p>
            <a:r>
              <a:rPr lang="en-US" dirty="0" smtClean="0"/>
              <a:t>Six Key Parts of the Policy –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A written policy that clearly spells out the program, why there was a need to develop it, and the benefits of such program;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Substance awareness education for all employees;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Training for supervisors to help them understand the program and their responsibilities, including the area of testing and making referrals for assistance;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Drug and alcohol testing;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Referral for assistance for those who come forward voluntarily to share a substance abuse problem or who test positive for drugs and/or alcohol; and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Ten-step business plan.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264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of Substance Abuse Policy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Prohibited Behaviors </a:t>
            </a:r>
            <a:r>
              <a:rPr lang="en-US" dirty="0" smtClean="0"/>
              <a:t>–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Use of illegal drugs or hemp products in any form;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Misuse of legal drugs (i.e.using a drug prescribed for someone else)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Misuse of alcohol;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Sale, purchase, transfer, manufacture, use of possession of any illegal drugs, or prescription drugs obtained illegally;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Storing any illegal drug, drug paraphernalia, or any controlled substance whose use is unauthorized, or any container of alcohol, in or on company property (including vehicles).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Unopened containers of alcohol in a private vehicle parked on company property shall not be a equal to a violation of the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14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Statement of Substance Abuse Policy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Prohibited Behaviors </a:t>
            </a:r>
            <a:r>
              <a:rPr lang="en-US" dirty="0" smtClean="0"/>
              <a:t>–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 arrival to work or return to work under the influence of any illegal drug or alcohol;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 arrival to work or return to work with a level of drugs and/or alcohol in the system at or exceeding the established minimums under the policy;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Failing to notify the employee’s supervisor, before beginning work, that the employee is taking medications or drugs that may interfere with the safe and effective performance of duties;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Refusing to immediately submit to a drug or alcohol test where required under this policy.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b="1" dirty="0" smtClean="0"/>
              <a:t>Violations of this policy shall not be reported to law enforcement officials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UNLESS</a:t>
            </a:r>
            <a:r>
              <a:rPr lang="en-US" b="1" dirty="0" smtClean="0"/>
              <a:t> required by regulations, law, or as a safety precaution.  </a:t>
            </a:r>
            <a:r>
              <a:rPr lang="en-US" b="1" u="sng" dirty="0" smtClean="0"/>
              <a:t>Exception – Criminal prosecution!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5449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4572000"/>
          </a:xfrm>
        </p:spPr>
        <p:txBody>
          <a:bodyPr/>
          <a:lstStyle/>
          <a:p>
            <a:r>
              <a:rPr lang="en-US" dirty="0" smtClean="0"/>
              <a:t>Testing is the key component to maintain a Drug-Free Workplace;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 of Drug Testing –</a:t>
            </a:r>
          </a:p>
          <a:p>
            <a:pPr lvl="1"/>
            <a:r>
              <a:rPr lang="en-US" dirty="0" smtClean="0"/>
              <a:t>Urinalysis (Screening, and Gas Chromatography/Mass Spectrometry (GS/MS), also referred to as confirmation).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 The following initial cutoff levels shall be used when screening specimens to determine whether they are negative.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74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352"/>
            <a:ext cx="7772400" cy="89704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Testing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41798950"/>
              </p:ext>
            </p:extLst>
          </p:nvPr>
        </p:nvGraphicFramePr>
        <p:xfrm>
          <a:off x="914400" y="1447800"/>
          <a:ext cx="7772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Drug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Cut-off Levels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DOT – Cut off Levels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Amphetamines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(ng/ml)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Barbiturates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Benzoylecgonine</a:t>
                      </a:r>
                    </a:p>
                    <a:p>
                      <a:pPr algn="ctr"/>
                      <a:r>
                        <a:rPr lang="en-US" dirty="0" smtClean="0"/>
                        <a:t>(Cocaine</a:t>
                      </a:r>
                      <a:r>
                        <a:rPr lang="en-US" baseline="0" dirty="0" smtClean="0"/>
                        <a:t> Metabolite)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Cannabinoids (THC)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Opiates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Phencyclidine (PCP)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Benzodiazepines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Methadone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Propzyphene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791200"/>
            <a:ext cx="7972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specimens identified as positive on the initial test shall be confirmed by confirmation using</a:t>
            </a:r>
          </a:p>
          <a:p>
            <a:r>
              <a:rPr lang="en-US" dirty="0" smtClean="0"/>
              <a:t>Gas chromatography/mass spectrometry (GC/MS) at the cut-off levels listed on next slide.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459F-4D6C-43A7-9B15-46064E138FC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86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560</TotalTime>
  <Words>2798</Words>
  <Application>Microsoft Office PowerPoint</Application>
  <PresentationFormat>On-screen Show (4:3)</PresentationFormat>
  <Paragraphs>321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Drug and Alcohol Free Workplace Program</vt:lpstr>
      <vt:lpstr>Introduction to the Drug and Alcohol Free Workplace Program</vt:lpstr>
      <vt:lpstr>Purpose of the Drug and Alcohol Free Workplace Program</vt:lpstr>
      <vt:lpstr>Purpose of the Drug and Alcohol Free Workplace Program</vt:lpstr>
      <vt:lpstr>Organization and Scope of the Drug Free Workplace Program </vt:lpstr>
      <vt:lpstr>Statement of Substance Abuse Policy </vt:lpstr>
      <vt:lpstr>Statement of Substance Abuse Policy </vt:lpstr>
      <vt:lpstr>Drug Testing</vt:lpstr>
      <vt:lpstr>Drug Testing</vt:lpstr>
      <vt:lpstr>Drug Testing</vt:lpstr>
      <vt:lpstr>Alcohol Testing</vt:lpstr>
      <vt:lpstr>Types of Drug and Alcohol Tests</vt:lpstr>
      <vt:lpstr>Pre-Employment/New Hire Testing (Drug Test Only)</vt:lpstr>
      <vt:lpstr>Reasonable Suspicion Testing – (Drug and/or Alcohol Test)</vt:lpstr>
      <vt:lpstr>Reasonable Suspicion Testing – (Drug and/or Alcohol Test)</vt:lpstr>
      <vt:lpstr>Post-Accident Testing (Drug and Alcohol Test)</vt:lpstr>
      <vt:lpstr>Random Testing (Drug and/or Alcohol Test)</vt:lpstr>
      <vt:lpstr>Follow-up Testing after Return to Work (Drug and/or Alcohol Test)</vt:lpstr>
      <vt:lpstr>Return to Duty Testing (Drug Test Only)</vt:lpstr>
      <vt:lpstr>Process for obtaining a drug and/or alcohol test</vt:lpstr>
      <vt:lpstr>Designated Medical Provider and How Specimens are Collected</vt:lpstr>
      <vt:lpstr>Medical Review of Drug Test Results and Employee’s Right After a Positive</vt:lpstr>
      <vt:lpstr>Reporting Drug and Alcohol Test Results</vt:lpstr>
      <vt:lpstr>Consequences of Positive Test Results</vt:lpstr>
      <vt:lpstr>Voluntary Admission of Substance Abuse</vt:lpstr>
      <vt:lpstr>Rehabilitation</vt:lpstr>
      <vt:lpstr>Other Parts of Policy  (That you need to read and understand)</vt:lpstr>
      <vt:lpstr>Written Program and Policy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and Alcohol Free Workplace Program</dc:title>
  <dc:creator>Vanhorne, Ron</dc:creator>
  <cp:lastModifiedBy>Vanhorne, Ron</cp:lastModifiedBy>
  <cp:revision>44</cp:revision>
  <dcterms:created xsi:type="dcterms:W3CDTF">2013-02-06T12:09:55Z</dcterms:created>
  <dcterms:modified xsi:type="dcterms:W3CDTF">2015-09-11T12:29:21Z</dcterms:modified>
</cp:coreProperties>
</file>