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547"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BE0ED52-03C0-46F4-85AB-D26AFB19BED4}" type="datetimeFigureOut">
              <a:rPr lang="en-US" smtClean="0"/>
              <a:t>7/4/2013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1D70B92-A04B-42EB-B68C-816827BE8C32}"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E0ED52-03C0-46F4-85AB-D26AFB19BED4}" type="datetimeFigureOut">
              <a:rPr lang="en-US" smtClean="0"/>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70B92-A04B-42EB-B68C-816827BE8C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E0ED52-03C0-46F4-85AB-D26AFB19BED4}" type="datetimeFigureOut">
              <a:rPr lang="en-US" smtClean="0"/>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70B92-A04B-42EB-B68C-816827BE8C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BE0ED52-03C0-46F4-85AB-D26AFB19BED4}" type="datetimeFigureOut">
              <a:rPr lang="en-US" smtClean="0"/>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70B92-A04B-42EB-B68C-816827BE8C32}"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BE0ED52-03C0-46F4-85AB-D26AFB19BED4}" type="datetimeFigureOut">
              <a:rPr lang="en-US" smtClean="0"/>
              <a:t>7/4/2013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1D70B92-A04B-42EB-B68C-816827BE8C3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BE0ED52-03C0-46F4-85AB-D26AFB19BED4}" type="datetimeFigureOut">
              <a:rPr lang="en-US" smtClean="0"/>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70B92-A04B-42EB-B68C-816827BE8C32}"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BE0ED52-03C0-46F4-85AB-D26AFB19BED4}" type="datetimeFigureOut">
              <a:rPr lang="en-US" smtClean="0"/>
              <a:t>7/4/2013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D70B92-A04B-42EB-B68C-816827BE8C32}"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E0ED52-03C0-46F4-85AB-D26AFB19BED4}" type="datetimeFigureOut">
              <a:rPr lang="en-US" smtClean="0"/>
              <a:t>7/4/2013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D70B92-A04B-42EB-B68C-816827BE8C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0ED52-03C0-46F4-85AB-D26AFB19BED4}" type="datetimeFigureOut">
              <a:rPr lang="en-US" smtClean="0"/>
              <a:t>7/4/2013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D70B92-A04B-42EB-B68C-816827BE8C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BE0ED52-03C0-46F4-85AB-D26AFB19BED4}" type="datetimeFigureOut">
              <a:rPr lang="en-US" smtClean="0"/>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70B92-A04B-42EB-B68C-816827BE8C32}"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BE0ED52-03C0-46F4-85AB-D26AFB19BED4}" type="datetimeFigureOut">
              <a:rPr lang="en-US" smtClean="0"/>
              <a:t>7/4/2013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1D70B92-A04B-42EB-B68C-816827BE8C32}"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BE0ED52-03C0-46F4-85AB-D26AFB19BED4}" type="datetimeFigureOut">
              <a:rPr lang="en-US" smtClean="0"/>
              <a:t>7/4/2013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1D70B92-A04B-42EB-B68C-816827BE8C3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800" b="0" i="0" u="none" strike="noStrike" baseline="0" dirty="0" smtClean="0">
                <a:solidFill>
                  <a:srgbClr val="000000"/>
                </a:solidFill>
                <a:latin typeface="Impact"/>
              </a:rPr>
              <a:t/>
            </a:r>
            <a:br>
              <a:rPr lang="en-US" sz="800" b="0" i="0" u="none" strike="noStrike" baseline="0" dirty="0" smtClean="0">
                <a:solidFill>
                  <a:srgbClr val="000000"/>
                </a:solidFill>
                <a:latin typeface="Impact"/>
              </a:rPr>
            </a:br>
            <a:r>
              <a:rPr lang="en-US" sz="800" b="0" i="0" u="none" strike="noStrike" baseline="0" dirty="0" smtClean="0">
                <a:solidFill>
                  <a:srgbClr val="000000"/>
                </a:solidFill>
                <a:latin typeface="Impact"/>
              </a:rPr>
              <a:t> </a:t>
            </a:r>
            <a:r>
              <a:rPr lang="en-US" b="0" i="0" u="none" strike="noStrike" baseline="0" dirty="0" smtClean="0">
                <a:solidFill>
                  <a:srgbClr val="000000"/>
                </a:solidFill>
                <a:latin typeface="Impact"/>
              </a:rPr>
              <a:t>Donning Instructions for MSA W-65 Filter Self Rescuer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048000"/>
            <a:ext cx="5181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363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10000"/>
          </a:bodyPr>
          <a:lstStyle/>
          <a:p>
            <a:endParaRPr lang="en-US" sz="2400" dirty="0">
              <a:solidFill>
                <a:srgbClr val="000000"/>
              </a:solidFill>
              <a:latin typeface="GillSans"/>
            </a:endParaRPr>
          </a:p>
          <a:p>
            <a:pPr marL="0" indent="0">
              <a:buNone/>
            </a:pPr>
            <a:r>
              <a:rPr lang="en-US" sz="2400" dirty="0">
                <a:solidFill>
                  <a:srgbClr val="000000"/>
                </a:solidFill>
                <a:latin typeface="GillSans"/>
              </a:rPr>
              <a:t> </a:t>
            </a:r>
            <a:endParaRPr lang="en-US" sz="2800" dirty="0">
              <a:solidFill>
                <a:srgbClr val="000000"/>
              </a:solidFill>
              <a:latin typeface="GillSans"/>
            </a:endParaRPr>
          </a:p>
          <a:p>
            <a:r>
              <a:rPr lang="en-US" sz="9600" dirty="0" smtClean="0">
                <a:solidFill>
                  <a:srgbClr val="000000"/>
                </a:solidFill>
                <a:latin typeface="Impact"/>
              </a:rPr>
              <a:t>9</a:t>
            </a:r>
          </a:p>
          <a:p>
            <a:pPr marL="0" indent="0">
              <a:buNone/>
            </a:pPr>
            <a:endParaRPr lang="en-US" sz="9600" dirty="0" smtClean="0">
              <a:solidFill>
                <a:srgbClr val="000000"/>
              </a:solidFill>
              <a:latin typeface="Impact"/>
            </a:endParaRPr>
          </a:p>
          <a:p>
            <a:r>
              <a:rPr lang="en-US" sz="2800" dirty="0">
                <a:solidFill>
                  <a:srgbClr val="000000"/>
                </a:solidFill>
                <a:latin typeface="GillSans"/>
              </a:rPr>
              <a:t>Close the lips tightly around the mouthpiece. A tight seal must be maintained throughout escape to safety.</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0075" y="0"/>
            <a:ext cx="4733925"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846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endParaRPr lang="en-US" sz="2400" dirty="0">
              <a:solidFill>
                <a:srgbClr val="000000"/>
              </a:solidFill>
              <a:latin typeface="Impact"/>
            </a:endParaRPr>
          </a:p>
          <a:p>
            <a:pPr marL="0" indent="0">
              <a:buNone/>
            </a:pPr>
            <a:r>
              <a:rPr lang="en-US" sz="2400" dirty="0">
                <a:solidFill>
                  <a:srgbClr val="000000"/>
                </a:solidFill>
                <a:latin typeface="Impact"/>
              </a:rPr>
              <a:t> </a:t>
            </a:r>
            <a:endParaRPr lang="en-US" sz="2400" dirty="0" smtClean="0">
              <a:solidFill>
                <a:srgbClr val="000000"/>
              </a:solidFill>
              <a:latin typeface="Impact"/>
            </a:endParaRPr>
          </a:p>
          <a:p>
            <a:r>
              <a:rPr lang="en-US" sz="9600" dirty="0" smtClean="0">
                <a:solidFill>
                  <a:srgbClr val="000000"/>
                </a:solidFill>
                <a:latin typeface="Impact"/>
              </a:rPr>
              <a:t>10</a:t>
            </a:r>
          </a:p>
          <a:p>
            <a:pPr marL="0" indent="0">
              <a:buNone/>
            </a:pPr>
            <a:endParaRPr lang="en-US" sz="9600" dirty="0">
              <a:solidFill>
                <a:srgbClr val="000000"/>
              </a:solidFill>
              <a:latin typeface="Impact"/>
            </a:endParaRPr>
          </a:p>
          <a:p>
            <a:r>
              <a:rPr lang="en-US" sz="2800" dirty="0">
                <a:solidFill>
                  <a:srgbClr val="000000"/>
                </a:solidFill>
                <a:latin typeface="GillSans"/>
              </a:rPr>
              <a:t>Pull the pads of the </a:t>
            </a:r>
            <a:r>
              <a:rPr lang="en-US" sz="2800" dirty="0" smtClean="0">
                <a:solidFill>
                  <a:srgbClr val="000000"/>
                </a:solidFill>
                <a:latin typeface="GillSans"/>
              </a:rPr>
              <a:t>nose clip </a:t>
            </a:r>
            <a:r>
              <a:rPr lang="en-US" sz="2800" dirty="0">
                <a:solidFill>
                  <a:srgbClr val="000000"/>
                </a:solidFill>
                <a:latin typeface="GillSans"/>
              </a:rPr>
              <a:t>apart and position pads over the nostrils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0075" y="28433"/>
            <a:ext cx="4733925"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574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endParaRPr lang="en-US" sz="2400" dirty="0">
              <a:solidFill>
                <a:srgbClr val="000000"/>
              </a:solidFill>
              <a:latin typeface="Impact"/>
            </a:endParaRPr>
          </a:p>
          <a:p>
            <a:pPr marL="0" indent="0">
              <a:buNone/>
            </a:pPr>
            <a:r>
              <a:rPr lang="en-US" sz="2400" dirty="0">
                <a:solidFill>
                  <a:srgbClr val="000000"/>
                </a:solidFill>
                <a:latin typeface="Impact"/>
              </a:rPr>
              <a:t> </a:t>
            </a:r>
            <a:endParaRPr lang="en-US" sz="2400" dirty="0" smtClean="0">
              <a:solidFill>
                <a:srgbClr val="000000"/>
              </a:solidFill>
              <a:latin typeface="Impact"/>
            </a:endParaRPr>
          </a:p>
          <a:p>
            <a:r>
              <a:rPr lang="en-US" sz="9600" dirty="0" smtClean="0">
                <a:solidFill>
                  <a:srgbClr val="000000"/>
                </a:solidFill>
                <a:latin typeface="Impact"/>
              </a:rPr>
              <a:t>11 </a:t>
            </a:r>
          </a:p>
          <a:p>
            <a:endParaRPr lang="en-US" sz="9600" dirty="0">
              <a:solidFill>
                <a:srgbClr val="000000"/>
              </a:solidFill>
              <a:latin typeface="Impact"/>
            </a:endParaRPr>
          </a:p>
          <a:p>
            <a:r>
              <a:rPr lang="en-US" sz="2800" dirty="0">
                <a:solidFill>
                  <a:srgbClr val="000000"/>
                </a:solidFill>
                <a:latin typeface="GillSans"/>
              </a:rPr>
              <a:t>When released, the pressure of the pads seal the nasal passage.</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0075" y="0"/>
            <a:ext cx="4733925"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07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828800"/>
            <a:ext cx="7772400" cy="4572000"/>
          </a:xfrm>
        </p:spPr>
        <p:txBody>
          <a:bodyPr>
            <a:normAutofit fontScale="92500" lnSpcReduction="10000"/>
          </a:bodyPr>
          <a:lstStyle/>
          <a:p>
            <a:endParaRPr lang="en-US" sz="2400" dirty="0">
              <a:solidFill>
                <a:srgbClr val="000000"/>
              </a:solidFill>
              <a:latin typeface="GillSans"/>
            </a:endParaRPr>
          </a:p>
          <a:p>
            <a:r>
              <a:rPr lang="en-US" sz="9600" dirty="0" smtClean="0">
                <a:solidFill>
                  <a:srgbClr val="000000"/>
                </a:solidFill>
                <a:latin typeface="Impact"/>
              </a:rPr>
              <a:t>12</a:t>
            </a:r>
          </a:p>
          <a:p>
            <a:pPr marL="0" indent="0">
              <a:buNone/>
            </a:pPr>
            <a:endParaRPr lang="en-US" sz="9600" dirty="0" smtClean="0">
              <a:solidFill>
                <a:srgbClr val="000000"/>
              </a:solidFill>
              <a:latin typeface="Impact"/>
            </a:endParaRPr>
          </a:p>
          <a:p>
            <a:pPr lvl="0">
              <a:buClr>
                <a:srgbClr val="D34817"/>
              </a:buClr>
            </a:pPr>
            <a:r>
              <a:rPr lang="en-US" sz="2800" dirty="0">
                <a:solidFill>
                  <a:srgbClr val="000000"/>
                </a:solidFill>
                <a:latin typeface="GillSans"/>
              </a:rPr>
              <a:t>Take off headgear and pull harness over head. Put lower strap behind the head, and upper band above the forehead as shown. The head harness will support the weight of the respirator. </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0075" y="20472"/>
            <a:ext cx="4733925"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047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676400"/>
            <a:ext cx="7772400" cy="5029200"/>
          </a:xfrm>
        </p:spPr>
        <p:txBody>
          <a:bodyPr>
            <a:normAutofit fontScale="77500" lnSpcReduction="20000"/>
          </a:bodyPr>
          <a:lstStyle/>
          <a:p>
            <a:endParaRPr lang="en-US" sz="1600" dirty="0">
              <a:solidFill>
                <a:srgbClr val="000000"/>
              </a:solidFill>
              <a:latin typeface="Impact"/>
            </a:endParaRPr>
          </a:p>
          <a:p>
            <a:pPr marL="0" indent="0">
              <a:buNone/>
            </a:pPr>
            <a:r>
              <a:rPr lang="en-US" sz="1600" dirty="0">
                <a:solidFill>
                  <a:srgbClr val="000000"/>
                </a:solidFill>
                <a:latin typeface="Impact"/>
              </a:rPr>
              <a:t> </a:t>
            </a:r>
            <a:endParaRPr lang="en-US" sz="1600" dirty="0" smtClean="0">
              <a:solidFill>
                <a:srgbClr val="000000"/>
              </a:solidFill>
              <a:latin typeface="Impact"/>
            </a:endParaRPr>
          </a:p>
          <a:p>
            <a:r>
              <a:rPr lang="en-US" sz="8800" dirty="0" smtClean="0">
                <a:solidFill>
                  <a:srgbClr val="000000"/>
                </a:solidFill>
                <a:latin typeface="Impact"/>
              </a:rPr>
              <a:t>13</a:t>
            </a:r>
          </a:p>
          <a:p>
            <a:pPr marL="0" indent="0">
              <a:buNone/>
            </a:pPr>
            <a:r>
              <a:rPr lang="en-US" sz="8800" dirty="0" smtClean="0">
                <a:solidFill>
                  <a:srgbClr val="000000"/>
                </a:solidFill>
                <a:latin typeface="Impact"/>
              </a:rPr>
              <a:t> </a:t>
            </a:r>
          </a:p>
          <a:p>
            <a:endParaRPr lang="en-US" sz="3600" dirty="0">
              <a:solidFill>
                <a:srgbClr val="000000"/>
              </a:solidFill>
              <a:latin typeface="GillSans"/>
            </a:endParaRPr>
          </a:p>
          <a:p>
            <a:r>
              <a:rPr lang="en-US" sz="4000" dirty="0" smtClean="0">
                <a:solidFill>
                  <a:srgbClr val="000000"/>
                </a:solidFill>
                <a:latin typeface="GillSans"/>
              </a:rPr>
              <a:t>Replace </a:t>
            </a:r>
            <a:r>
              <a:rPr lang="en-US" sz="4000" dirty="0">
                <a:solidFill>
                  <a:srgbClr val="000000"/>
                </a:solidFill>
                <a:latin typeface="GillSans"/>
              </a:rPr>
              <a:t>headgear. Be sure not to dislodge the head harness. </a:t>
            </a:r>
          </a:p>
          <a:p>
            <a:r>
              <a:rPr lang="en-US" sz="2400" dirty="0">
                <a:solidFill>
                  <a:srgbClr val="000000"/>
                </a:solidFill>
                <a:latin typeface="GillSans"/>
              </a:rPr>
              <a:t>The Self-Rescuer is now ready for use. Breathing though the devise is obviously somewhat more difficult than breathing under normal conditions. This will become more apparent under extreme exertion. Therefore, when escaping, keep calm and avoid exerting yourself too much. If possible, rest </a:t>
            </a:r>
            <a:r>
              <a:rPr lang="en-US" sz="2400" dirty="0" smtClean="0">
                <a:solidFill>
                  <a:srgbClr val="000000"/>
                </a:solidFill>
                <a:latin typeface="GillSans"/>
              </a:rPr>
              <a:t> for short periods</a:t>
            </a:r>
            <a:endParaRPr lang="en-US" sz="2400" dirty="0" smtClean="0">
              <a:solidFill>
                <a:srgbClr val="000000"/>
              </a:solidFill>
              <a:latin typeface="Impact"/>
            </a:endParaRPr>
          </a:p>
          <a:p>
            <a:endParaRPr lang="en-US" sz="88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
            <a:ext cx="4343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249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2133600"/>
            <a:ext cx="7772400" cy="4572000"/>
          </a:xfrm>
        </p:spPr>
        <p:txBody>
          <a:bodyPr>
            <a:normAutofit fontScale="62500" lnSpcReduction="20000"/>
          </a:bodyPr>
          <a:lstStyle/>
          <a:p>
            <a:endParaRPr lang="en-US" sz="800" dirty="0">
              <a:solidFill>
                <a:srgbClr val="000000"/>
              </a:solidFill>
              <a:latin typeface="Impact"/>
            </a:endParaRPr>
          </a:p>
          <a:p>
            <a:r>
              <a:rPr lang="en-US" sz="12600" dirty="0">
                <a:solidFill>
                  <a:srgbClr val="000000"/>
                </a:solidFill>
                <a:latin typeface="Impact"/>
              </a:rPr>
              <a:t> 14 </a:t>
            </a:r>
            <a:endParaRPr lang="en-US" sz="12600" dirty="0" smtClean="0">
              <a:solidFill>
                <a:srgbClr val="000000"/>
              </a:solidFill>
              <a:latin typeface="Impact"/>
            </a:endParaRPr>
          </a:p>
          <a:p>
            <a:endParaRPr lang="en-US" sz="4000" dirty="0">
              <a:solidFill>
                <a:srgbClr val="000000"/>
              </a:solidFill>
              <a:latin typeface="Impact"/>
            </a:endParaRPr>
          </a:p>
          <a:p>
            <a:endParaRPr lang="en-US" sz="4000" dirty="0">
              <a:solidFill>
                <a:srgbClr val="000000"/>
              </a:solidFill>
              <a:latin typeface="GillSans"/>
            </a:endParaRPr>
          </a:p>
          <a:p>
            <a:r>
              <a:rPr lang="en-US" sz="4400" dirty="0" smtClean="0">
                <a:solidFill>
                  <a:srgbClr val="000000"/>
                </a:solidFill>
                <a:latin typeface="GillSans"/>
              </a:rPr>
              <a:t>Before </a:t>
            </a:r>
            <a:r>
              <a:rPr lang="en-US" sz="4400" dirty="0">
                <a:solidFill>
                  <a:srgbClr val="000000"/>
                </a:solidFill>
                <a:latin typeface="GillSans"/>
              </a:rPr>
              <a:t>going underground, every miner should examine his Self-Rescuer for any external damage. </a:t>
            </a:r>
          </a:p>
          <a:p>
            <a:r>
              <a:rPr lang="en-US" sz="2800" dirty="0">
                <a:solidFill>
                  <a:srgbClr val="000000"/>
                </a:solidFill>
                <a:latin typeface="GillSans"/>
              </a:rPr>
              <a:t>If the container is dented, it may not be possible to remove the respirator from the container. In this case, the wearer can still breathe with the filter and the inner wall in the container. The space between the filter and the inner wall is large enough to allow normal breathing. Because of the greater weight, it would be advisable to ease the load on the teeth and jaw by supporting the container with one hand. </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790" y="23885"/>
            <a:ext cx="4245209" cy="348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658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000000"/>
                </a:solidFill>
                <a:latin typeface="Impact"/>
              </a:rPr>
              <a:t/>
            </a:r>
            <a:br>
              <a:rPr lang="en-US" sz="3200" dirty="0">
                <a:solidFill>
                  <a:srgbClr val="000000"/>
                </a:solidFill>
                <a:latin typeface="Impact"/>
              </a:rPr>
            </a:br>
            <a:r>
              <a:rPr lang="en-US" sz="3200" dirty="0">
                <a:solidFill>
                  <a:srgbClr val="000000"/>
                </a:solidFill>
                <a:latin typeface="Impact"/>
              </a:rPr>
              <a:t> </a:t>
            </a:r>
            <a:r>
              <a:rPr lang="en-US" dirty="0">
                <a:solidFill>
                  <a:srgbClr val="000000"/>
                </a:solidFill>
                <a:latin typeface="Impact"/>
              </a:rPr>
              <a:t>Inspection </a:t>
            </a:r>
            <a:endParaRPr lang="en-US" dirty="0"/>
          </a:p>
        </p:txBody>
      </p:sp>
      <p:sp>
        <p:nvSpPr>
          <p:cNvPr id="3" name="Content Placeholder 2"/>
          <p:cNvSpPr>
            <a:spLocks noGrp="1"/>
          </p:cNvSpPr>
          <p:nvPr>
            <p:ph sz="quarter" idx="1"/>
          </p:nvPr>
        </p:nvSpPr>
        <p:spPr>
          <a:xfrm>
            <a:off x="914400" y="1447800"/>
            <a:ext cx="7772400" cy="5029200"/>
          </a:xfrm>
        </p:spPr>
        <p:txBody>
          <a:bodyPr>
            <a:normAutofit lnSpcReduction="10000"/>
          </a:bodyPr>
          <a:lstStyle/>
          <a:p>
            <a:endParaRPr lang="en-US" dirty="0"/>
          </a:p>
          <a:p>
            <a:r>
              <a:rPr lang="en-US" dirty="0"/>
              <a:t> The Self-Rescuer should be periodically checked for air tightness by immersing it in warm water and looking for escaping air bubbles as you would check an inner tube for a leak. Another method is to weigh the apparatus periodically. The weight-as-shipped, which includes the metal name plate weight, is indicated in grams on the bottom of each unit; any leakage will result in heavier weight due to moisture absorption. An increase of up to 10 grams is considered acceptable. If the weight increase more than that, dispose of unit. </a:t>
            </a:r>
          </a:p>
          <a:p>
            <a:r>
              <a:rPr lang="en-US" dirty="0"/>
              <a:t>Also check each Self-Rescuer periodically for dents, and damage to seals. </a:t>
            </a:r>
          </a:p>
        </p:txBody>
      </p:sp>
    </p:spTree>
    <p:extLst>
      <p:ext uri="{BB962C8B-B14F-4D97-AF65-F5344CB8AC3E}">
        <p14:creationId xmlns:p14="http://schemas.microsoft.com/office/powerpoint/2010/main" val="1286318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74320" lvl="0" indent="-274320">
              <a:spcBef>
                <a:spcPts val="580"/>
              </a:spcBef>
            </a:pP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4900" b="1" dirty="0">
                <a:solidFill>
                  <a:prstClr val="black"/>
                </a:solidFill>
                <a:latin typeface="Perpetua"/>
                <a:ea typeface="+mn-ea"/>
                <a:cs typeface="+mn-cs"/>
              </a:rPr>
              <a:t>Approvals </a:t>
            </a:r>
          </a:p>
        </p:txBody>
      </p:sp>
      <p:sp>
        <p:nvSpPr>
          <p:cNvPr id="3" name="Content Placeholder 2"/>
          <p:cNvSpPr>
            <a:spLocks noGrp="1"/>
          </p:cNvSpPr>
          <p:nvPr>
            <p:ph sz="quarter" idx="1"/>
          </p:nvPr>
        </p:nvSpPr>
        <p:spPr/>
        <p:txBody>
          <a:bodyPr/>
          <a:lstStyle/>
          <a:p>
            <a:r>
              <a:rPr lang="en-US" dirty="0" smtClean="0"/>
              <a:t>The </a:t>
            </a:r>
            <a:r>
              <a:rPr lang="en-US" dirty="0" smtClean="0"/>
              <a:t>Self-Rescuer </a:t>
            </a:r>
            <a:r>
              <a:rPr lang="en-US" dirty="0"/>
              <a:t>Respirator W65 is approved by the Mine Safety and Health Administration and the National </a:t>
            </a:r>
            <a:r>
              <a:rPr lang="en-US" dirty="0" smtClean="0"/>
              <a:t>Institute </a:t>
            </a:r>
            <a:r>
              <a:rPr lang="en-US" dirty="0"/>
              <a:t>of Occupational Safety and Health (Approval No. TC-14G-82) for self-rescue from carbon monoxide. (Previously assigned Bureau Approval No. 14F-76.) </a:t>
            </a:r>
          </a:p>
          <a:p>
            <a:r>
              <a:rPr lang="en-US" sz="4400" b="1" dirty="0"/>
              <a:t>Service life </a:t>
            </a:r>
          </a:p>
          <a:p>
            <a:r>
              <a:rPr lang="en-US" dirty="0"/>
              <a:t>The Self-Rescuer exceeds government-specified (NIOSH/MSHA) service-life requirements of 60 minutes against 1% carbon monoxide in air. </a:t>
            </a:r>
          </a:p>
          <a:p>
            <a:endParaRPr lang="en-US" dirty="0"/>
          </a:p>
        </p:txBody>
      </p:sp>
    </p:spTree>
    <p:extLst>
      <p:ext uri="{BB962C8B-B14F-4D97-AF65-F5344CB8AC3E}">
        <p14:creationId xmlns:p14="http://schemas.microsoft.com/office/powerpoint/2010/main" val="1947972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447800"/>
            <a:ext cx="7772400" cy="5029200"/>
          </a:xfrm>
        </p:spPr>
        <p:txBody>
          <a:bodyPr/>
          <a:lstStyle/>
          <a:p>
            <a:endParaRPr lang="en-US" sz="2400" dirty="0">
              <a:solidFill>
                <a:srgbClr val="000000"/>
              </a:solidFill>
              <a:latin typeface="Impact"/>
            </a:endParaRPr>
          </a:p>
          <a:p>
            <a:pPr marL="0" indent="0">
              <a:buNone/>
            </a:pPr>
            <a:r>
              <a:rPr lang="en-US" sz="2400" dirty="0">
                <a:solidFill>
                  <a:srgbClr val="000000"/>
                </a:solidFill>
                <a:latin typeface="Impact"/>
              </a:rPr>
              <a:t> </a:t>
            </a:r>
            <a:endParaRPr lang="en-US" sz="2400" dirty="0" smtClean="0">
              <a:solidFill>
                <a:srgbClr val="000000"/>
              </a:solidFill>
              <a:latin typeface="Impact"/>
            </a:endParaRPr>
          </a:p>
          <a:p>
            <a:pPr marL="0" indent="0">
              <a:buNone/>
            </a:pPr>
            <a:endParaRPr lang="en-US" sz="2400" dirty="0">
              <a:solidFill>
                <a:srgbClr val="000000"/>
              </a:solidFill>
              <a:latin typeface="Impact"/>
            </a:endParaRPr>
          </a:p>
          <a:p>
            <a:pPr marL="0" indent="0">
              <a:buNone/>
            </a:pPr>
            <a:endParaRPr lang="en-US" sz="2400" dirty="0">
              <a:solidFill>
                <a:srgbClr val="000000"/>
              </a:solidFill>
              <a:latin typeface="Impact"/>
            </a:endParaRPr>
          </a:p>
          <a:p>
            <a:r>
              <a:rPr lang="en-US" sz="9600" dirty="0">
                <a:latin typeface="Impact"/>
              </a:rPr>
              <a:t>1 </a:t>
            </a:r>
          </a:p>
          <a:p>
            <a:r>
              <a:rPr lang="en-US" sz="2800" dirty="0" smtClean="0">
                <a:latin typeface="GillSans"/>
              </a:rPr>
              <a:t>If </a:t>
            </a:r>
            <a:r>
              <a:rPr lang="en-US" sz="2800" dirty="0">
                <a:latin typeface="GillSans"/>
              </a:rPr>
              <a:t>the protective boot is covering the device, remove it.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070" y="76200"/>
            <a:ext cx="5290856"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294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447800"/>
            <a:ext cx="7772400" cy="4800600"/>
          </a:xfrm>
        </p:spPr>
        <p:txBody>
          <a:bodyPr>
            <a:normAutofit fontScale="92500" lnSpcReduction="10000"/>
          </a:bodyPr>
          <a:lstStyle/>
          <a:p>
            <a:pPr marL="0" indent="0">
              <a:buNone/>
            </a:pPr>
            <a:endParaRPr lang="en-US" sz="9600" dirty="0">
              <a:solidFill>
                <a:srgbClr val="000000"/>
              </a:solidFill>
              <a:latin typeface="Impact"/>
            </a:endParaRPr>
          </a:p>
          <a:p>
            <a:r>
              <a:rPr lang="en-US" sz="9600" dirty="0">
                <a:solidFill>
                  <a:srgbClr val="000000"/>
                </a:solidFill>
                <a:latin typeface="Impact"/>
              </a:rPr>
              <a:t> 2 </a:t>
            </a:r>
            <a:endParaRPr lang="en-US" sz="9600" dirty="0" smtClean="0">
              <a:solidFill>
                <a:srgbClr val="000000"/>
              </a:solidFill>
              <a:latin typeface="Impact"/>
            </a:endParaRPr>
          </a:p>
          <a:p>
            <a:pPr marL="0" indent="0">
              <a:buNone/>
            </a:pPr>
            <a:endParaRPr lang="en-US" sz="9600" dirty="0">
              <a:latin typeface="Impact"/>
            </a:endParaRPr>
          </a:p>
          <a:p>
            <a:r>
              <a:rPr lang="en-US" sz="2800" dirty="0">
                <a:latin typeface="GillSans"/>
              </a:rPr>
              <a:t>Release the locking device by pressing the thumb under the red release lever and pushing up . . .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4388" y="6825"/>
            <a:ext cx="4733925" cy="42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903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US" sz="2400" dirty="0" smtClean="0">
                <a:solidFill>
                  <a:srgbClr val="000000"/>
                </a:solidFill>
                <a:latin typeface="Impact"/>
              </a:rPr>
              <a:t> </a:t>
            </a:r>
            <a:endParaRPr lang="en-US" sz="2400" dirty="0">
              <a:solidFill>
                <a:srgbClr val="000000"/>
              </a:solidFill>
              <a:latin typeface="Impact"/>
            </a:endParaRPr>
          </a:p>
          <a:p>
            <a:r>
              <a:rPr lang="en-US" sz="9600" dirty="0">
                <a:latin typeface="Impact"/>
              </a:rPr>
              <a:t>3</a:t>
            </a:r>
          </a:p>
          <a:p>
            <a:pPr marL="0" indent="0">
              <a:buNone/>
            </a:pPr>
            <a:r>
              <a:rPr lang="en-US" sz="9600" dirty="0" smtClean="0">
                <a:latin typeface="Impact"/>
              </a:rPr>
              <a:t> </a:t>
            </a:r>
            <a:endParaRPr lang="en-US" sz="9600" dirty="0">
              <a:latin typeface="Impact"/>
            </a:endParaRPr>
          </a:p>
          <a:p>
            <a:r>
              <a:rPr lang="en-US" sz="2800" dirty="0">
                <a:latin typeface="GillSans"/>
              </a:rPr>
              <a:t>. . . until Tamper Evident Seal is broken.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6191" y="0"/>
            <a:ext cx="4733925"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499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2133600"/>
            <a:ext cx="7772400" cy="4572000"/>
          </a:xfrm>
        </p:spPr>
        <p:txBody>
          <a:bodyPr>
            <a:normAutofit fontScale="92500"/>
          </a:bodyPr>
          <a:lstStyle/>
          <a:p>
            <a:pPr marL="0" indent="0">
              <a:buNone/>
            </a:pPr>
            <a:endParaRPr lang="en-US" sz="2400" dirty="0">
              <a:solidFill>
                <a:srgbClr val="000000"/>
              </a:solidFill>
              <a:latin typeface="GillSans"/>
            </a:endParaRPr>
          </a:p>
          <a:p>
            <a:r>
              <a:rPr lang="en-US" sz="9600" dirty="0" smtClean="0">
                <a:solidFill>
                  <a:srgbClr val="000000"/>
                </a:solidFill>
                <a:latin typeface="Impact"/>
              </a:rPr>
              <a:t>4</a:t>
            </a:r>
          </a:p>
          <a:p>
            <a:pPr marL="0" indent="0">
              <a:buNone/>
            </a:pPr>
            <a:endParaRPr lang="en-US" sz="9600" dirty="0" smtClean="0">
              <a:solidFill>
                <a:srgbClr val="000000"/>
              </a:solidFill>
              <a:latin typeface="Impact"/>
            </a:endParaRPr>
          </a:p>
          <a:p>
            <a:r>
              <a:rPr lang="en-US" sz="2400" dirty="0">
                <a:solidFill>
                  <a:srgbClr val="000000"/>
                </a:solidFill>
                <a:latin typeface="GillSans"/>
              </a:rPr>
              <a:t>Grip the red release lever between thumb and forefinger and pull up hard. This should break the seal and release the locking mechanism to loosen the cover. </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1" y="22746"/>
            <a:ext cx="5029200" cy="470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541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endParaRPr lang="en-US" sz="2400" dirty="0">
              <a:solidFill>
                <a:srgbClr val="000000"/>
              </a:solidFill>
              <a:latin typeface="Impact"/>
            </a:endParaRPr>
          </a:p>
          <a:p>
            <a:pPr marL="0" indent="0">
              <a:buNone/>
            </a:pPr>
            <a:r>
              <a:rPr lang="en-US" sz="2400" dirty="0">
                <a:solidFill>
                  <a:srgbClr val="000000"/>
                </a:solidFill>
                <a:latin typeface="Impact"/>
              </a:rPr>
              <a:t> </a:t>
            </a:r>
            <a:endParaRPr lang="en-US" sz="2400" dirty="0" smtClean="0">
              <a:solidFill>
                <a:srgbClr val="000000"/>
              </a:solidFill>
              <a:latin typeface="Impact"/>
            </a:endParaRPr>
          </a:p>
          <a:p>
            <a:r>
              <a:rPr lang="en-US" sz="9600" dirty="0" smtClean="0">
                <a:solidFill>
                  <a:srgbClr val="000000"/>
                </a:solidFill>
                <a:latin typeface="Impact"/>
              </a:rPr>
              <a:t>5</a:t>
            </a:r>
          </a:p>
          <a:p>
            <a:endParaRPr lang="en-US" sz="9600" dirty="0">
              <a:solidFill>
                <a:srgbClr val="000000"/>
              </a:solidFill>
              <a:latin typeface="Impact"/>
            </a:endParaRPr>
          </a:p>
          <a:p>
            <a:r>
              <a:rPr lang="en-US" sz="2800" dirty="0">
                <a:solidFill>
                  <a:srgbClr val="000000"/>
                </a:solidFill>
                <a:latin typeface="GillSans"/>
              </a:rPr>
              <a:t>Remove the cover from the container and discard it.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1" y="0"/>
            <a:ext cx="4953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832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447800"/>
            <a:ext cx="7772400" cy="4876800"/>
          </a:xfrm>
        </p:spPr>
        <p:txBody>
          <a:bodyPr>
            <a:normAutofit/>
          </a:bodyPr>
          <a:lstStyle/>
          <a:p>
            <a:endParaRPr lang="en-US" sz="2400" dirty="0">
              <a:solidFill>
                <a:srgbClr val="000000"/>
              </a:solidFill>
              <a:latin typeface="GillSans"/>
            </a:endParaRPr>
          </a:p>
          <a:p>
            <a:pPr marL="0" indent="0">
              <a:buNone/>
            </a:pPr>
            <a:r>
              <a:rPr lang="en-US" sz="2400" dirty="0">
                <a:solidFill>
                  <a:srgbClr val="000000"/>
                </a:solidFill>
                <a:latin typeface="GillSans"/>
              </a:rPr>
              <a:t> </a:t>
            </a:r>
            <a:r>
              <a:rPr lang="en-US" sz="2800" dirty="0" smtClean="0">
                <a:solidFill>
                  <a:srgbClr val="000000"/>
                </a:solidFill>
                <a:latin typeface="GillSans"/>
              </a:rPr>
              <a:t> </a:t>
            </a:r>
            <a:endParaRPr lang="en-US" sz="2800" dirty="0">
              <a:solidFill>
                <a:srgbClr val="000000"/>
              </a:solidFill>
              <a:latin typeface="GillSans"/>
            </a:endParaRPr>
          </a:p>
          <a:p>
            <a:r>
              <a:rPr lang="en-US" sz="9600" dirty="0" smtClean="0">
                <a:solidFill>
                  <a:srgbClr val="000000"/>
                </a:solidFill>
                <a:latin typeface="Impact"/>
              </a:rPr>
              <a:t>6</a:t>
            </a:r>
          </a:p>
          <a:p>
            <a:pPr lvl="0">
              <a:buClr>
                <a:srgbClr val="D34817"/>
              </a:buClr>
            </a:pPr>
            <a:r>
              <a:rPr lang="en-US" sz="2800" dirty="0">
                <a:solidFill>
                  <a:srgbClr val="000000"/>
                </a:solidFill>
                <a:latin typeface="GillSans"/>
              </a:rPr>
              <a:t>Grip the head harness of the respirator, and pull the respirator out of the container. </a:t>
            </a:r>
            <a:r>
              <a:rPr lang="en-US" sz="2800" i="1" dirty="0">
                <a:solidFill>
                  <a:srgbClr val="000000"/>
                </a:solidFill>
                <a:latin typeface="GillSans"/>
              </a:rPr>
              <a:t>(If the container is dented, preventing release, see step 14.) </a:t>
            </a:r>
            <a:endParaRPr lang="en-US" sz="2800" dirty="0">
              <a:solidFill>
                <a:srgbClr val="000000"/>
              </a:solidFill>
              <a:latin typeface="GillSans"/>
            </a:endParaRPr>
          </a:p>
          <a:p>
            <a:pPr lvl="0">
              <a:buClr>
                <a:srgbClr val="D34817"/>
              </a:buClr>
            </a:pPr>
            <a:r>
              <a:rPr lang="en-US" sz="2800" dirty="0">
                <a:solidFill>
                  <a:srgbClr val="000000"/>
                </a:solidFill>
                <a:latin typeface="GillSans"/>
              </a:rPr>
              <a:t>Discard container.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0075" y="19335"/>
            <a:ext cx="4733925" cy="386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435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endParaRPr lang="en-US" sz="2400" dirty="0" smtClean="0">
              <a:solidFill>
                <a:srgbClr val="000000"/>
              </a:solidFill>
              <a:latin typeface="Impact"/>
            </a:endParaRPr>
          </a:p>
          <a:p>
            <a:pPr marL="0" indent="0">
              <a:buNone/>
            </a:pPr>
            <a:r>
              <a:rPr lang="en-US" sz="2400" dirty="0" smtClean="0">
                <a:solidFill>
                  <a:srgbClr val="000000"/>
                </a:solidFill>
                <a:latin typeface="Impact"/>
              </a:rPr>
              <a:t> </a:t>
            </a:r>
            <a:endParaRPr lang="en-US" sz="2400" dirty="0">
              <a:solidFill>
                <a:srgbClr val="000000"/>
              </a:solidFill>
              <a:latin typeface="Impact"/>
            </a:endParaRPr>
          </a:p>
          <a:p>
            <a:r>
              <a:rPr lang="en-US" sz="9600" dirty="0" smtClean="0">
                <a:latin typeface="Impact"/>
              </a:rPr>
              <a:t>7</a:t>
            </a:r>
          </a:p>
          <a:p>
            <a:pPr marL="0" indent="0">
              <a:buNone/>
            </a:pPr>
            <a:endParaRPr lang="en-US" sz="9600" dirty="0">
              <a:latin typeface="Impact"/>
            </a:endParaRPr>
          </a:p>
          <a:p>
            <a:r>
              <a:rPr lang="en-US" sz="2800" dirty="0" smtClean="0">
                <a:latin typeface="GillSans"/>
              </a:rPr>
              <a:t>Pull </a:t>
            </a:r>
            <a:r>
              <a:rPr lang="en-US" sz="2800" dirty="0">
                <a:latin typeface="GillSans"/>
              </a:rPr>
              <a:t>the </a:t>
            </a:r>
            <a:r>
              <a:rPr lang="en-US" sz="2800" dirty="0" smtClean="0">
                <a:latin typeface="GillSans"/>
              </a:rPr>
              <a:t>nose clip </a:t>
            </a:r>
            <a:r>
              <a:rPr lang="en-US" sz="2800" dirty="0">
                <a:latin typeface="GillSans"/>
              </a:rPr>
              <a:t>away from the mouthpiece.</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1" y="0"/>
            <a:ext cx="5257800" cy="5215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523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buNone/>
            </a:pPr>
            <a:r>
              <a:rPr lang="en-US" sz="2400" dirty="0" smtClean="0">
                <a:solidFill>
                  <a:srgbClr val="000000"/>
                </a:solidFill>
                <a:latin typeface="Impact"/>
              </a:rPr>
              <a:t> </a:t>
            </a:r>
            <a:endParaRPr lang="en-US" sz="9600" dirty="0">
              <a:latin typeface="Impact"/>
            </a:endParaRPr>
          </a:p>
          <a:p>
            <a:r>
              <a:rPr lang="en-US" sz="9600" dirty="0" smtClean="0">
                <a:latin typeface="Impact"/>
              </a:rPr>
              <a:t>8</a:t>
            </a:r>
          </a:p>
          <a:p>
            <a:pPr marL="0" indent="0">
              <a:buNone/>
            </a:pPr>
            <a:endParaRPr lang="en-US" sz="9600" dirty="0">
              <a:latin typeface="Impact"/>
            </a:endParaRPr>
          </a:p>
          <a:p>
            <a:r>
              <a:rPr lang="en-US" sz="2800" dirty="0">
                <a:latin typeface="GillSans"/>
              </a:rPr>
              <a:t>Insert mouthpiece lugs into mouth . . .bite the lugs firmly.</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1684" y="0"/>
            <a:ext cx="4733925"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2948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42</TotalTime>
  <Words>586</Words>
  <Application>Microsoft Office PowerPoint</Application>
  <PresentationFormat>On-screen Show (4:3)</PresentationFormat>
  <Paragraphs>78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Franklin Gothic Book</vt:lpstr>
      <vt:lpstr>GillSans</vt:lpstr>
      <vt:lpstr>Impact</vt:lpstr>
      <vt:lpstr>Perpetua</vt:lpstr>
      <vt:lpstr>Wingdings 2</vt:lpstr>
      <vt:lpstr>Equity</vt:lpstr>
      <vt:lpstr>  Donning Instructions for MSA W-65 Filter Self Rescuer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Inspection </vt:lpstr>
      <vt:lpstr>     Approvals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Donning Instructions for MSA W-65 Filter Self Rescuer</dc:title>
  <dc:creator>Chris</dc:creator>
  <cp:lastModifiedBy>Chris</cp:lastModifiedBy>
  <cp:revision>8</cp:revision>
  <dcterms:created xsi:type="dcterms:W3CDTF">2012-03-11T22:44:37Z</dcterms:created>
  <dcterms:modified xsi:type="dcterms:W3CDTF">2013-07-04T22:51:20Z</dcterms:modified>
</cp:coreProperties>
</file>