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4"/>
  </p:handoutMasterIdLst>
  <p:sldIdLst>
    <p:sldId id="256" r:id="rId2"/>
    <p:sldId id="257" r:id="rId3"/>
    <p:sldId id="258" r:id="rId4"/>
    <p:sldId id="259" r:id="rId5"/>
    <p:sldId id="261" r:id="rId6"/>
    <p:sldId id="276" r:id="rId7"/>
    <p:sldId id="277" r:id="rId8"/>
    <p:sldId id="262" r:id="rId9"/>
    <p:sldId id="263" r:id="rId10"/>
    <p:sldId id="264" r:id="rId11"/>
    <p:sldId id="274" r:id="rId12"/>
    <p:sldId id="275" r:id="rId13"/>
    <p:sldId id="265" r:id="rId14"/>
    <p:sldId id="266" r:id="rId15"/>
    <p:sldId id="267" r:id="rId16"/>
    <p:sldId id="268" r:id="rId17"/>
    <p:sldId id="278" r:id="rId18"/>
    <p:sldId id="279" r:id="rId19"/>
    <p:sldId id="280" r:id="rId20"/>
    <p:sldId id="281" r:id="rId21"/>
    <p:sldId id="285" r:id="rId22"/>
    <p:sldId id="282" r:id="rId23"/>
    <p:sldId id="283" r:id="rId24"/>
    <p:sldId id="269" r:id="rId25"/>
    <p:sldId id="270" r:id="rId26"/>
    <p:sldId id="284" r:id="rId27"/>
    <p:sldId id="271" r:id="rId28"/>
    <p:sldId id="272" r:id="rId29"/>
    <p:sldId id="273" r:id="rId30"/>
    <p:sldId id="286" r:id="rId31"/>
    <p:sldId id="287" r:id="rId32"/>
    <p:sldId id="288" r:id="rId3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95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2227" y="-6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r>
              <a:rPr lang="en-US" dirty="0" smtClean="0"/>
              <a:t>CONN-OSHA</a:t>
            </a: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r>
              <a:rPr lang="en-US" dirty="0" smtClean="0"/>
              <a:t>10/21/2014</a:t>
            </a:r>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r>
              <a:rPr lang="en-US" dirty="0" smtClean="0"/>
              <a:t>860-263-6900</a:t>
            </a:r>
          </a:p>
          <a:p>
            <a:r>
              <a:rPr lang="en-US" dirty="0" smtClean="0"/>
              <a:t>CONNOSHA.COM</a:t>
            </a: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11C5D6B-CE27-4394-B787-60565AF31D80}" type="slidenum">
              <a:rPr lang="en-US" smtClean="0"/>
              <a:t>‹#›</a:t>
            </a:fld>
            <a:endParaRPr lang="en-US" dirty="0"/>
          </a:p>
        </p:txBody>
      </p:sp>
    </p:spTree>
    <p:extLst>
      <p:ext uri="{BB962C8B-B14F-4D97-AF65-F5344CB8AC3E}">
        <p14:creationId xmlns:p14="http://schemas.microsoft.com/office/powerpoint/2010/main" val="25894441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48B166A-2C1D-4395-A6E2-4C56B895E585}" type="slidenum">
              <a:rPr lang="en-US" altLang="en-US"/>
              <a:pPr>
                <a:defRPr/>
              </a:pPr>
              <a:t>‹#›</a:t>
            </a:fld>
            <a:endParaRPr lang="en-US" altLang="en-US" dirty="0"/>
          </a:p>
        </p:txBody>
      </p:sp>
    </p:spTree>
    <p:extLst>
      <p:ext uri="{BB962C8B-B14F-4D97-AF65-F5344CB8AC3E}">
        <p14:creationId xmlns:p14="http://schemas.microsoft.com/office/powerpoint/2010/main" val="706267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DAA2AB0-57AC-4AAE-90B6-55D02D33A789}" type="slidenum">
              <a:rPr lang="en-US" altLang="en-US"/>
              <a:pPr>
                <a:defRPr/>
              </a:pPr>
              <a:t>‹#›</a:t>
            </a:fld>
            <a:endParaRPr lang="en-US" altLang="en-US" dirty="0"/>
          </a:p>
        </p:txBody>
      </p:sp>
    </p:spTree>
    <p:extLst>
      <p:ext uri="{BB962C8B-B14F-4D97-AF65-F5344CB8AC3E}">
        <p14:creationId xmlns:p14="http://schemas.microsoft.com/office/powerpoint/2010/main" val="2729283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EA241A2-9B09-450E-BCF4-79F23E1DAE83}" type="slidenum">
              <a:rPr lang="en-US" altLang="en-US"/>
              <a:pPr>
                <a:defRPr/>
              </a:pPr>
              <a:t>‹#›</a:t>
            </a:fld>
            <a:endParaRPr lang="en-US" altLang="en-US" dirty="0"/>
          </a:p>
        </p:txBody>
      </p:sp>
    </p:spTree>
    <p:extLst>
      <p:ext uri="{BB962C8B-B14F-4D97-AF65-F5344CB8AC3E}">
        <p14:creationId xmlns:p14="http://schemas.microsoft.com/office/powerpoint/2010/main" val="4111599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F94AD3F-3B54-4E93-A4A1-C566A5965C0B}" type="slidenum">
              <a:rPr lang="en-US" altLang="en-US"/>
              <a:pPr>
                <a:defRPr/>
              </a:pPr>
              <a:t>‹#›</a:t>
            </a:fld>
            <a:endParaRPr lang="en-US" altLang="en-US" dirty="0"/>
          </a:p>
        </p:txBody>
      </p:sp>
    </p:spTree>
    <p:extLst>
      <p:ext uri="{BB962C8B-B14F-4D97-AF65-F5344CB8AC3E}">
        <p14:creationId xmlns:p14="http://schemas.microsoft.com/office/powerpoint/2010/main" val="134697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581A351-565C-4AFD-9794-02F6B2010ADC}" type="slidenum">
              <a:rPr lang="en-US" altLang="en-US"/>
              <a:pPr>
                <a:defRPr/>
              </a:pPr>
              <a:t>‹#›</a:t>
            </a:fld>
            <a:endParaRPr lang="en-US" altLang="en-US" dirty="0"/>
          </a:p>
        </p:txBody>
      </p:sp>
    </p:spTree>
    <p:extLst>
      <p:ext uri="{BB962C8B-B14F-4D97-AF65-F5344CB8AC3E}">
        <p14:creationId xmlns:p14="http://schemas.microsoft.com/office/powerpoint/2010/main" val="3398558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BF6C259-653C-4161-9CE8-56F9F3B2187C}" type="slidenum">
              <a:rPr lang="en-US" altLang="en-US"/>
              <a:pPr>
                <a:defRPr/>
              </a:pPr>
              <a:t>‹#›</a:t>
            </a:fld>
            <a:endParaRPr lang="en-US" altLang="en-US" dirty="0"/>
          </a:p>
        </p:txBody>
      </p:sp>
    </p:spTree>
    <p:extLst>
      <p:ext uri="{BB962C8B-B14F-4D97-AF65-F5344CB8AC3E}">
        <p14:creationId xmlns:p14="http://schemas.microsoft.com/office/powerpoint/2010/main" val="2501711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1949DE2-8423-4AB2-80F0-E78A8FF322E0}" type="slidenum">
              <a:rPr lang="en-US" altLang="en-US"/>
              <a:pPr>
                <a:defRPr/>
              </a:pPr>
              <a:t>‹#›</a:t>
            </a:fld>
            <a:endParaRPr lang="en-US" altLang="en-US" dirty="0"/>
          </a:p>
        </p:txBody>
      </p:sp>
    </p:spTree>
    <p:extLst>
      <p:ext uri="{BB962C8B-B14F-4D97-AF65-F5344CB8AC3E}">
        <p14:creationId xmlns:p14="http://schemas.microsoft.com/office/powerpoint/2010/main" val="2983102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D20A231-4EB1-4D67-8259-726204ED7548}" type="slidenum">
              <a:rPr lang="en-US" altLang="en-US"/>
              <a:pPr>
                <a:defRPr/>
              </a:pPr>
              <a:t>‹#›</a:t>
            </a:fld>
            <a:endParaRPr lang="en-US" altLang="en-US" dirty="0"/>
          </a:p>
        </p:txBody>
      </p:sp>
    </p:spTree>
    <p:extLst>
      <p:ext uri="{BB962C8B-B14F-4D97-AF65-F5344CB8AC3E}">
        <p14:creationId xmlns:p14="http://schemas.microsoft.com/office/powerpoint/2010/main" val="3630899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CONN-OSHA">
    <p:spTree>
      <p:nvGrpSpPr>
        <p:cNvPr id="1" name=""/>
        <p:cNvGrpSpPr/>
        <p:nvPr/>
      </p:nvGrpSpPr>
      <p:grpSpPr>
        <a:xfrm>
          <a:off x="0" y="0"/>
          <a:ext cx="0" cy="0"/>
          <a:chOff x="0" y="0"/>
          <a:chExt cx="0" cy="0"/>
        </a:xfrm>
      </p:grpSpPr>
      <p:sp>
        <p:nvSpPr>
          <p:cNvPr id="2" name="Line 6"/>
          <p:cNvSpPr>
            <a:spLocks noChangeShapeType="1"/>
          </p:cNvSpPr>
          <p:nvPr userDrawn="1"/>
        </p:nvSpPr>
        <p:spPr bwMode="auto">
          <a:xfrm>
            <a:off x="2133600" y="685800"/>
            <a:ext cx="7010400" cy="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 name="Line 7"/>
          <p:cNvSpPr>
            <a:spLocks noChangeShapeType="1"/>
          </p:cNvSpPr>
          <p:nvPr userDrawn="1"/>
        </p:nvSpPr>
        <p:spPr bwMode="auto">
          <a:xfrm>
            <a:off x="8458200" y="0"/>
            <a:ext cx="0" cy="685800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 name="Line 9"/>
          <p:cNvSpPr>
            <a:spLocks noChangeShapeType="1"/>
          </p:cNvSpPr>
          <p:nvPr userDrawn="1"/>
        </p:nvSpPr>
        <p:spPr bwMode="auto">
          <a:xfrm>
            <a:off x="2133600" y="533400"/>
            <a:ext cx="7010400" cy="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pic>
        <p:nvPicPr>
          <p:cNvPr id="5" name="Picture 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038" y="122238"/>
            <a:ext cx="2163762"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7"/>
          <p:cNvSpPr>
            <a:spLocks noChangeShapeType="1"/>
          </p:cNvSpPr>
          <p:nvPr userDrawn="1"/>
        </p:nvSpPr>
        <p:spPr bwMode="auto">
          <a:xfrm>
            <a:off x="8610600" y="0"/>
            <a:ext cx="0" cy="685800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p:txBody>
          <a:bodyPr/>
          <a:lstStyle>
            <a:lvl1pPr>
              <a:defRPr/>
            </a:lvl1pPr>
          </a:lstStyle>
          <a:p>
            <a:pPr>
              <a:defRPr/>
            </a:pPr>
            <a:fld id="{111B10CF-156A-4B85-925B-4FB6E20C4981}" type="slidenum">
              <a:rPr lang="en-US" altLang="en-US"/>
              <a:pPr>
                <a:defRPr/>
              </a:pPr>
              <a:t>‹#›</a:t>
            </a:fld>
            <a:endParaRPr lang="en-US" altLang="en-US" dirty="0"/>
          </a:p>
        </p:txBody>
      </p:sp>
    </p:spTree>
    <p:extLst>
      <p:ext uri="{BB962C8B-B14F-4D97-AF65-F5344CB8AC3E}">
        <p14:creationId xmlns:p14="http://schemas.microsoft.com/office/powerpoint/2010/main" val="3219439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CE3719D-B4A8-4F50-9CF0-A1EEF73D4BE0}" type="slidenum">
              <a:rPr lang="en-US" altLang="en-US"/>
              <a:pPr>
                <a:defRPr/>
              </a:pPr>
              <a:t>‹#›</a:t>
            </a:fld>
            <a:endParaRPr lang="en-US" altLang="en-US" dirty="0"/>
          </a:p>
        </p:txBody>
      </p:sp>
    </p:spTree>
    <p:extLst>
      <p:ext uri="{BB962C8B-B14F-4D97-AF65-F5344CB8AC3E}">
        <p14:creationId xmlns:p14="http://schemas.microsoft.com/office/powerpoint/2010/main" val="1578918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DCE180D-D897-4F64-A74B-92A40DE25EA5}" type="slidenum">
              <a:rPr lang="en-US" altLang="en-US"/>
              <a:pPr>
                <a:defRPr/>
              </a:pPr>
              <a:t>‹#›</a:t>
            </a:fld>
            <a:endParaRPr lang="en-US" altLang="en-US" dirty="0"/>
          </a:p>
        </p:txBody>
      </p:sp>
    </p:spTree>
    <p:extLst>
      <p:ext uri="{BB962C8B-B14F-4D97-AF65-F5344CB8AC3E}">
        <p14:creationId xmlns:p14="http://schemas.microsoft.com/office/powerpoint/2010/main" val="4008062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96E920CB-2787-40D8-86AA-35FEC36F5FF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1"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6"/>
          <p:cNvSpPr>
            <a:spLocks noChangeShapeType="1"/>
          </p:cNvSpPr>
          <p:nvPr/>
        </p:nvSpPr>
        <p:spPr bwMode="auto">
          <a:xfrm>
            <a:off x="2133600" y="685800"/>
            <a:ext cx="7010400" cy="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5" name="Line 7"/>
          <p:cNvSpPr>
            <a:spLocks noChangeShapeType="1"/>
          </p:cNvSpPr>
          <p:nvPr/>
        </p:nvSpPr>
        <p:spPr bwMode="auto">
          <a:xfrm>
            <a:off x="8458200" y="0"/>
            <a:ext cx="0" cy="685800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6" name="Line 9"/>
          <p:cNvSpPr>
            <a:spLocks noChangeShapeType="1"/>
          </p:cNvSpPr>
          <p:nvPr/>
        </p:nvSpPr>
        <p:spPr bwMode="auto">
          <a:xfrm>
            <a:off x="2133600" y="533400"/>
            <a:ext cx="7010400" cy="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pic>
        <p:nvPicPr>
          <p:cNvPr id="3077"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38" y="122238"/>
            <a:ext cx="2163762"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Line 7"/>
          <p:cNvSpPr>
            <a:spLocks noChangeShapeType="1"/>
          </p:cNvSpPr>
          <p:nvPr/>
        </p:nvSpPr>
        <p:spPr bwMode="auto">
          <a:xfrm>
            <a:off x="8610600" y="0"/>
            <a:ext cx="0" cy="685800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itle 1"/>
          <p:cNvSpPr>
            <a:spLocks noGrp="1"/>
          </p:cNvSpPr>
          <p:nvPr>
            <p:ph type="ctrTitle"/>
          </p:nvPr>
        </p:nvSpPr>
        <p:spPr>
          <a:xfrm>
            <a:off x="685800" y="1676400"/>
            <a:ext cx="7772400" cy="1214896"/>
          </a:xfrm>
        </p:spPr>
        <p:txBody>
          <a:bodyPr/>
          <a:lstStyle/>
          <a:p>
            <a:r>
              <a:rPr lang="en-US" dirty="0" smtClean="0"/>
              <a:t>Slips, Trips and Falls</a:t>
            </a:r>
            <a:endParaRPr lang="en-US" dirty="0"/>
          </a:p>
        </p:txBody>
      </p:sp>
      <p:sp>
        <p:nvSpPr>
          <p:cNvPr id="3" name="Subtitle 2"/>
          <p:cNvSpPr>
            <a:spLocks noGrp="1"/>
          </p:cNvSpPr>
          <p:nvPr>
            <p:ph type="subTitle" idx="1"/>
          </p:nvPr>
        </p:nvSpPr>
        <p:spPr>
          <a:xfrm>
            <a:off x="1371600" y="2819400"/>
            <a:ext cx="6400800" cy="1448430"/>
          </a:xfrm>
        </p:spPr>
        <p:txBody>
          <a:bodyPr/>
          <a:lstStyle/>
          <a:p>
            <a:r>
              <a:rPr lang="en-US" dirty="0" smtClean="0"/>
              <a:t>Causes of, and Prevention of…</a:t>
            </a:r>
          </a:p>
          <a:p>
            <a:endParaRPr lang="en-US" sz="400" dirty="0" smtClean="0"/>
          </a:p>
          <a:p>
            <a:r>
              <a:rPr lang="en-US" sz="2400" dirty="0" smtClean="0"/>
              <a:t>October 21, 2014</a:t>
            </a:r>
            <a:endParaRPr lang="en-US" sz="24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51214" y="4953000"/>
            <a:ext cx="2854586" cy="1828800"/>
          </a:xfrm>
          <a:prstGeom prst="rect">
            <a:avLst/>
          </a:prstGeom>
          <a:noFill/>
          <a:ln>
            <a:noFill/>
          </a:ln>
        </p:spPr>
      </p:pic>
      <p:sp>
        <p:nvSpPr>
          <p:cNvPr id="10" name="Content Placeholder 3"/>
          <p:cNvSpPr txBox="1">
            <a:spLocks/>
          </p:cNvSpPr>
          <p:nvPr/>
        </p:nvSpPr>
        <p:spPr bwMode="auto">
          <a:xfrm>
            <a:off x="481263" y="4999037"/>
            <a:ext cx="7924800" cy="170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sz="2800" kern="0" dirty="0" smtClean="0"/>
              <a:t>John Able, CSP</a:t>
            </a:r>
          </a:p>
          <a:p>
            <a:pPr algn="l"/>
            <a:r>
              <a:rPr lang="en-US" sz="2800" kern="0" dirty="0" smtClean="0"/>
              <a:t>CONN-OSHA</a:t>
            </a:r>
            <a:endParaRPr lang="en-US" sz="2800" kern="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457200" y="2865437"/>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kern="0" dirty="0" smtClean="0"/>
              <a:t>Poor lighting/glare/shadows</a:t>
            </a:r>
          </a:p>
          <a:p>
            <a:r>
              <a:rPr lang="en-US" kern="0" dirty="0" smtClean="0"/>
              <a:t>PPE</a:t>
            </a:r>
          </a:p>
          <a:p>
            <a:r>
              <a:rPr lang="en-US" kern="0" dirty="0" smtClean="0"/>
              <a:t>Improper footwear</a:t>
            </a:r>
          </a:p>
          <a:p>
            <a:r>
              <a:rPr lang="en-US" kern="0" dirty="0" smtClean="0"/>
              <a:t>Improper cleaning methods &amp; products</a:t>
            </a:r>
          </a:p>
          <a:p>
            <a:r>
              <a:rPr lang="en-US" kern="0" dirty="0" smtClean="0"/>
              <a:t>Inadequate or missing signage</a:t>
            </a:r>
          </a:p>
        </p:txBody>
      </p:sp>
      <p:sp>
        <p:nvSpPr>
          <p:cNvPr id="3" name="Title 1"/>
          <p:cNvSpPr txBox="1">
            <a:spLocks/>
          </p:cNvSpPr>
          <p:nvPr/>
        </p:nvSpPr>
        <p:spPr>
          <a:xfrm>
            <a:off x="457200" y="1311275"/>
            <a:ext cx="79248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u="sng" kern="0" dirty="0" smtClean="0"/>
              <a:t>Conditions</a:t>
            </a:r>
            <a:r>
              <a:rPr lang="en-US" kern="0" dirty="0" smtClean="0"/>
              <a:t> Causing Slips, Trips and Falls</a:t>
            </a:r>
            <a:endParaRPr lang="en-US" kern="0" dirty="0"/>
          </a:p>
        </p:txBody>
      </p:sp>
    </p:spTree>
    <p:extLst>
      <p:ext uri="{BB962C8B-B14F-4D97-AF65-F5344CB8AC3E}">
        <p14:creationId xmlns:p14="http://schemas.microsoft.com/office/powerpoint/2010/main" val="3313825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457200" y="2865437"/>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endParaRPr lang="en-US" kern="0" dirty="0" smtClean="0"/>
          </a:p>
        </p:txBody>
      </p:sp>
      <p:sp>
        <p:nvSpPr>
          <p:cNvPr id="3" name="Title 1"/>
          <p:cNvSpPr txBox="1">
            <a:spLocks/>
          </p:cNvSpPr>
          <p:nvPr/>
        </p:nvSpPr>
        <p:spPr>
          <a:xfrm>
            <a:off x="457200" y="1311275"/>
            <a:ext cx="79248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u="sng" kern="0" dirty="0" smtClean="0"/>
              <a:t>Conditions</a:t>
            </a:r>
            <a:r>
              <a:rPr lang="en-US" kern="0" dirty="0" smtClean="0"/>
              <a:t> Causing Slips, Trips and Falls (cont.)</a:t>
            </a:r>
            <a:endParaRPr lang="en-US" kern="0" dirty="0"/>
          </a:p>
        </p:txBody>
      </p:sp>
      <p:sp>
        <p:nvSpPr>
          <p:cNvPr id="4" name="Content Placeholder 3"/>
          <p:cNvSpPr txBox="1">
            <a:spLocks/>
          </p:cNvSpPr>
          <p:nvPr/>
        </p:nvSpPr>
        <p:spPr>
          <a:xfrm>
            <a:off x="609600" y="3017837"/>
            <a:ext cx="77724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2800" kern="0" dirty="0" smtClean="0"/>
              <a:t>Poor housekeeping</a:t>
            </a:r>
          </a:p>
          <a:p>
            <a:pPr lvl="1"/>
            <a:r>
              <a:rPr lang="en-US" sz="2400" kern="0" dirty="0" smtClean="0"/>
              <a:t>Like Safety itself, housekeeping is everyone’s responsibility</a:t>
            </a:r>
          </a:p>
          <a:p>
            <a:r>
              <a:rPr lang="en-US" sz="2800" kern="0" dirty="0" smtClean="0"/>
              <a:t>Good housekeeping can be achieved with these three steps:</a:t>
            </a:r>
          </a:p>
          <a:p>
            <a:pPr lvl="1"/>
            <a:r>
              <a:rPr lang="en-US" sz="2400" kern="0" dirty="0" smtClean="0"/>
              <a:t>Plan ahead</a:t>
            </a:r>
          </a:p>
          <a:p>
            <a:pPr lvl="1"/>
            <a:r>
              <a:rPr lang="en-US" sz="2400" kern="0" dirty="0" smtClean="0"/>
              <a:t>Assign responsibilities</a:t>
            </a:r>
          </a:p>
          <a:p>
            <a:pPr lvl="1"/>
            <a:r>
              <a:rPr lang="en-US" sz="2400" kern="0" dirty="0" smtClean="0"/>
              <a:t>Implement a program</a:t>
            </a:r>
          </a:p>
          <a:p>
            <a:pPr lvl="1"/>
            <a:endParaRPr lang="en-US" kern="0" dirty="0" smtClean="0"/>
          </a:p>
        </p:txBody>
      </p:sp>
    </p:spTree>
    <p:extLst>
      <p:ext uri="{BB962C8B-B14F-4D97-AF65-F5344CB8AC3E}">
        <p14:creationId xmlns:p14="http://schemas.microsoft.com/office/powerpoint/2010/main" val="1264260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457200" y="2865437"/>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endParaRPr lang="en-US" kern="0" dirty="0" smtClean="0"/>
          </a:p>
        </p:txBody>
      </p:sp>
      <p:sp>
        <p:nvSpPr>
          <p:cNvPr id="3" name="Title 1"/>
          <p:cNvSpPr txBox="1">
            <a:spLocks/>
          </p:cNvSpPr>
          <p:nvPr/>
        </p:nvSpPr>
        <p:spPr>
          <a:xfrm>
            <a:off x="457200" y="1311275"/>
            <a:ext cx="79248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Good Housekeeping</a:t>
            </a:r>
            <a:endParaRPr lang="en-US" kern="0" dirty="0"/>
          </a:p>
        </p:txBody>
      </p:sp>
      <p:sp>
        <p:nvSpPr>
          <p:cNvPr id="4" name="Content Placeholder 3"/>
          <p:cNvSpPr txBox="1">
            <a:spLocks/>
          </p:cNvSpPr>
          <p:nvPr/>
        </p:nvSpPr>
        <p:spPr>
          <a:xfrm>
            <a:off x="609600" y="2286000"/>
            <a:ext cx="77724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2600" kern="0" dirty="0" smtClean="0"/>
              <a:t>Plan ahead</a:t>
            </a:r>
          </a:p>
          <a:p>
            <a:pPr lvl="1"/>
            <a:r>
              <a:rPr lang="en-US" sz="2200" kern="0" dirty="0" smtClean="0"/>
              <a:t>Know what needs to be done, who’s going to do it, and what the work area should look like when you’re done</a:t>
            </a:r>
          </a:p>
          <a:p>
            <a:r>
              <a:rPr lang="en-US" sz="2600" kern="0" dirty="0" smtClean="0"/>
              <a:t>Assign responsibilities</a:t>
            </a:r>
          </a:p>
          <a:p>
            <a:pPr lvl="1"/>
            <a:r>
              <a:rPr lang="en-US" sz="2200" kern="0" dirty="0" smtClean="0"/>
              <a:t>If necessary, a person should be specifically assigned to clean up (although personal responsibility for cleaning up after him/herself is preferred)</a:t>
            </a:r>
          </a:p>
          <a:p>
            <a:r>
              <a:rPr lang="en-US" sz="2600" kern="0" dirty="0" smtClean="0"/>
              <a:t>Implement a program</a:t>
            </a:r>
          </a:p>
          <a:p>
            <a:pPr lvl="1"/>
            <a:r>
              <a:rPr lang="en-US" sz="2200" kern="0" dirty="0" smtClean="0"/>
              <a:t>Establish housekeeping as a part of the daily routine (an ongoing procedure)</a:t>
            </a:r>
          </a:p>
        </p:txBody>
      </p:sp>
    </p:spTree>
    <p:extLst>
      <p:ext uri="{BB962C8B-B14F-4D97-AF65-F5344CB8AC3E}">
        <p14:creationId xmlns:p14="http://schemas.microsoft.com/office/powerpoint/2010/main" val="3975216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457200" y="2789237"/>
            <a:ext cx="782955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2600" kern="0" dirty="0" smtClean="0"/>
              <a:t>Carrying or moving cumbersome objects, or moving too many objects at a time</a:t>
            </a:r>
          </a:p>
          <a:p>
            <a:r>
              <a:rPr lang="en-US" sz="2600" kern="0" dirty="0" smtClean="0"/>
              <a:t>Not paying attention</a:t>
            </a:r>
          </a:p>
          <a:p>
            <a:r>
              <a:rPr lang="en-US" sz="2600" kern="0" dirty="0" smtClean="0"/>
              <a:t>Taking shortcuts – not using designated walkways</a:t>
            </a:r>
          </a:p>
          <a:p>
            <a:r>
              <a:rPr lang="en-US" sz="2600" kern="0" dirty="0" smtClean="0"/>
              <a:t>Being in a hurry and rushing</a:t>
            </a:r>
          </a:p>
          <a:p>
            <a:r>
              <a:rPr lang="en-US" sz="2600" kern="0" dirty="0" smtClean="0"/>
              <a:t>Not observing posted signage</a:t>
            </a:r>
          </a:p>
          <a:p>
            <a:r>
              <a:rPr lang="en-US" sz="2600" kern="0" dirty="0" smtClean="0"/>
              <a:t>Entering unauthorized or</a:t>
            </a:r>
          </a:p>
          <a:p>
            <a:pPr marL="0" indent="0">
              <a:buNone/>
              <a:tabLst>
                <a:tab pos="349250" algn="l"/>
              </a:tabLst>
            </a:pPr>
            <a:r>
              <a:rPr lang="en-US" sz="2600" kern="0" dirty="0"/>
              <a:t>	</a:t>
            </a:r>
            <a:r>
              <a:rPr lang="en-US" sz="2600" kern="0" dirty="0" smtClean="0"/>
              <a:t>restricted areas</a:t>
            </a:r>
          </a:p>
        </p:txBody>
      </p:sp>
      <p:sp>
        <p:nvSpPr>
          <p:cNvPr id="3" name="Title 1"/>
          <p:cNvSpPr txBox="1">
            <a:spLocks/>
          </p:cNvSpPr>
          <p:nvPr/>
        </p:nvSpPr>
        <p:spPr>
          <a:xfrm>
            <a:off x="457200" y="1311275"/>
            <a:ext cx="79248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u="sng" kern="0" dirty="0" smtClean="0"/>
              <a:t>Behaviors</a:t>
            </a:r>
            <a:r>
              <a:rPr lang="en-US" kern="0" dirty="0" smtClean="0"/>
              <a:t> Causing Slips, Trips and Falls</a:t>
            </a:r>
            <a:endParaRPr lang="en-US" kern="0" dirty="0"/>
          </a:p>
        </p:txBody>
      </p:sp>
      <p:pic>
        <p:nvPicPr>
          <p:cNvPr id="5" name="Picture 4" descr="MMj02841620000[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800600"/>
            <a:ext cx="15049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6869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To Summarize:</a:t>
            </a:r>
            <a:endParaRPr lang="en-US" kern="0" dirty="0"/>
          </a:p>
        </p:txBody>
      </p:sp>
      <p:sp>
        <p:nvSpPr>
          <p:cNvPr id="3" name="Content Placeholder 3"/>
          <p:cNvSpPr txBox="1">
            <a:spLocks/>
          </p:cNvSpPr>
          <p:nvPr/>
        </p:nvSpPr>
        <p:spPr>
          <a:xfrm>
            <a:off x="457200" y="2636837"/>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kern="0" dirty="0" smtClean="0"/>
              <a:t>Slips, Trips and Falls can be caused by:</a:t>
            </a:r>
          </a:p>
          <a:p>
            <a:pPr lvl="1"/>
            <a:r>
              <a:rPr lang="en-US" kern="0" dirty="0" smtClean="0"/>
              <a:t>Unsafe Conditions, or</a:t>
            </a:r>
          </a:p>
          <a:p>
            <a:pPr lvl="1"/>
            <a:r>
              <a:rPr lang="en-US" kern="0" dirty="0" smtClean="0"/>
              <a:t>Unsafe Behaviors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97348" y="4267200"/>
            <a:ext cx="2184652" cy="2560320"/>
          </a:xfrm>
          <a:prstGeom prst="rect">
            <a:avLst/>
          </a:prstGeom>
          <a:noFill/>
          <a:ln>
            <a:noFill/>
          </a:ln>
        </p:spPr>
      </p:pic>
    </p:spTree>
    <p:extLst>
      <p:ext uri="{BB962C8B-B14F-4D97-AF65-F5344CB8AC3E}">
        <p14:creationId xmlns:p14="http://schemas.microsoft.com/office/powerpoint/2010/main" val="2098901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All Slips, Trips &amp; Falls are Preventable!</a:t>
            </a:r>
            <a:endParaRPr lang="en-US" kern="0" dirty="0"/>
          </a:p>
        </p:txBody>
      </p:sp>
      <p:sp>
        <p:nvSpPr>
          <p:cNvPr id="3" name="Content Placeholder 3"/>
          <p:cNvSpPr txBox="1">
            <a:spLocks/>
          </p:cNvSpPr>
          <p:nvPr/>
        </p:nvSpPr>
        <p:spPr>
          <a:xfrm>
            <a:off x="457200" y="2941637"/>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r>
              <a:rPr lang="en-US" sz="3200" kern="0" dirty="0" smtClean="0"/>
              <a:t>Don’t Slip up on Safety!</a:t>
            </a:r>
          </a:p>
          <a:p>
            <a:pPr lvl="1"/>
            <a:r>
              <a:rPr lang="en-US" sz="3200" kern="0" dirty="0" smtClean="0"/>
              <a:t>Don’t Fall for Hazards!</a:t>
            </a:r>
          </a:p>
          <a:p>
            <a:pPr lvl="1"/>
            <a:r>
              <a:rPr lang="en-US" sz="3200" kern="0" dirty="0" smtClean="0"/>
              <a:t>There’s a way to Prevent every Slip, Trip &amp; Fall!</a:t>
            </a:r>
          </a:p>
          <a:p>
            <a:pPr lvl="1"/>
            <a:r>
              <a:rPr lang="en-US" sz="3200" kern="0" dirty="0"/>
              <a:t>Pay attention!</a:t>
            </a:r>
          </a:p>
          <a:p>
            <a:pPr lvl="1"/>
            <a:r>
              <a:rPr lang="en-US" sz="3200" kern="0" dirty="0"/>
              <a:t>Take your time</a:t>
            </a:r>
            <a:r>
              <a:rPr lang="en-US" sz="3200" kern="0" dirty="0" smtClean="0"/>
              <a:t>!</a:t>
            </a:r>
            <a:endParaRPr lang="en-US" sz="3200" kern="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95701" y="4800600"/>
            <a:ext cx="2786299" cy="2011680"/>
          </a:xfrm>
          <a:prstGeom prst="rect">
            <a:avLst/>
          </a:prstGeom>
          <a:noFill/>
          <a:ln>
            <a:noFill/>
          </a:ln>
        </p:spPr>
      </p:pic>
    </p:spTree>
    <p:extLst>
      <p:ext uri="{BB962C8B-B14F-4D97-AF65-F5344CB8AC3E}">
        <p14:creationId xmlns:p14="http://schemas.microsoft.com/office/powerpoint/2010/main" val="1337663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3 Steps for Preventing Slips, Trips &amp; Falls</a:t>
            </a:r>
            <a:endParaRPr lang="en-US" kern="0" dirty="0"/>
          </a:p>
        </p:txBody>
      </p:sp>
      <p:sp>
        <p:nvSpPr>
          <p:cNvPr id="3" name="Content Placeholder 3"/>
          <p:cNvSpPr txBox="1">
            <a:spLocks/>
          </p:cNvSpPr>
          <p:nvPr/>
        </p:nvSpPr>
        <p:spPr>
          <a:xfrm>
            <a:off x="457200" y="2941637"/>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r>
              <a:rPr lang="en-US" sz="3200" kern="0" dirty="0" smtClean="0"/>
              <a:t>Recognize</a:t>
            </a:r>
          </a:p>
          <a:p>
            <a:pPr lvl="1"/>
            <a:r>
              <a:rPr lang="en-US" sz="3200" kern="0" dirty="0" smtClean="0"/>
              <a:t>Evaluate</a:t>
            </a:r>
          </a:p>
          <a:p>
            <a:pPr lvl="1"/>
            <a:r>
              <a:rPr lang="en-US" sz="3200" kern="0" dirty="0" smtClean="0"/>
              <a:t>Control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86464" y="5593080"/>
            <a:ext cx="2395536" cy="1188720"/>
          </a:xfrm>
          <a:prstGeom prst="rect">
            <a:avLst/>
          </a:prstGeom>
          <a:noFill/>
          <a:ln>
            <a:noFill/>
          </a:ln>
        </p:spPr>
      </p:pic>
    </p:spTree>
    <p:extLst>
      <p:ext uri="{BB962C8B-B14F-4D97-AF65-F5344CB8AC3E}">
        <p14:creationId xmlns:p14="http://schemas.microsoft.com/office/powerpoint/2010/main" val="3873325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Risk Factors</a:t>
            </a:r>
            <a:endParaRPr lang="en-US" kern="0" dirty="0"/>
          </a:p>
        </p:txBody>
      </p:sp>
      <p:sp>
        <p:nvSpPr>
          <p:cNvPr id="3" name="Content Placeholder 3"/>
          <p:cNvSpPr txBox="1">
            <a:spLocks/>
          </p:cNvSpPr>
          <p:nvPr/>
        </p:nvSpPr>
        <p:spPr>
          <a:xfrm>
            <a:off x="457200" y="2941637"/>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r>
              <a:rPr lang="en-US" sz="3200" kern="0" dirty="0" smtClean="0"/>
              <a:t>Environment</a:t>
            </a:r>
          </a:p>
          <a:p>
            <a:pPr lvl="1"/>
            <a:r>
              <a:rPr lang="en-US" sz="3200" kern="0" dirty="0" smtClean="0"/>
              <a:t>Equipment</a:t>
            </a:r>
          </a:p>
          <a:p>
            <a:pPr lvl="1"/>
            <a:r>
              <a:rPr lang="en-US" sz="3200" kern="0" dirty="0" smtClean="0"/>
              <a:t>Work practices</a:t>
            </a:r>
          </a:p>
          <a:p>
            <a:pPr lvl="1"/>
            <a:r>
              <a:rPr lang="en-US" sz="3200" kern="0" dirty="0" smtClean="0"/>
              <a:t>Individual</a:t>
            </a:r>
          </a:p>
        </p:txBody>
      </p:sp>
    </p:spTree>
    <p:extLst>
      <p:ext uri="{BB962C8B-B14F-4D97-AF65-F5344CB8AC3E}">
        <p14:creationId xmlns:p14="http://schemas.microsoft.com/office/powerpoint/2010/main" val="278383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How do you recognize Hazards?</a:t>
            </a:r>
            <a:endParaRPr lang="en-US" kern="0" dirty="0"/>
          </a:p>
        </p:txBody>
      </p:sp>
      <p:sp>
        <p:nvSpPr>
          <p:cNvPr id="3" name="Content Placeholder 3"/>
          <p:cNvSpPr txBox="1">
            <a:spLocks/>
          </p:cNvSpPr>
          <p:nvPr/>
        </p:nvSpPr>
        <p:spPr>
          <a:xfrm>
            <a:off x="457200" y="3170237"/>
            <a:ext cx="79248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r>
              <a:rPr lang="en-US" sz="3200" kern="0" dirty="0" smtClean="0"/>
              <a:t>Proactive safety systems</a:t>
            </a:r>
          </a:p>
          <a:p>
            <a:pPr lvl="1"/>
            <a:r>
              <a:rPr lang="en-US" sz="3200" kern="0" dirty="0" smtClean="0"/>
              <a:t>Analysis of incidents</a:t>
            </a:r>
          </a:p>
          <a:p>
            <a:pPr lvl="1"/>
            <a:r>
              <a:rPr lang="en-US" sz="3200" kern="0" dirty="0" smtClean="0"/>
              <a:t>Measure against published standards</a:t>
            </a:r>
          </a:p>
          <a:p>
            <a:pPr lvl="1"/>
            <a:r>
              <a:rPr lang="en-US" sz="3200" kern="0" dirty="0" smtClean="0"/>
              <a:t>Constant vigilance</a:t>
            </a:r>
          </a:p>
        </p:txBody>
      </p:sp>
    </p:spTree>
    <p:extLst>
      <p:ext uri="{BB962C8B-B14F-4D97-AF65-F5344CB8AC3E}">
        <p14:creationId xmlns:p14="http://schemas.microsoft.com/office/powerpoint/2010/main" val="4269196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Evaluation of Hazards</a:t>
            </a:r>
            <a:endParaRPr lang="en-US" kern="0" dirty="0"/>
          </a:p>
        </p:txBody>
      </p:sp>
      <p:sp>
        <p:nvSpPr>
          <p:cNvPr id="3" name="Content Placeholder 3"/>
          <p:cNvSpPr txBox="1">
            <a:spLocks/>
          </p:cNvSpPr>
          <p:nvPr/>
        </p:nvSpPr>
        <p:spPr>
          <a:xfrm>
            <a:off x="457200" y="3170237"/>
            <a:ext cx="79248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r>
              <a:rPr lang="en-US" sz="3200" kern="0" dirty="0" smtClean="0"/>
              <a:t>Floors</a:t>
            </a:r>
          </a:p>
          <a:p>
            <a:pPr lvl="1"/>
            <a:r>
              <a:rPr lang="en-US" sz="3200" kern="0" dirty="0" smtClean="0"/>
              <a:t>Lighting</a:t>
            </a:r>
          </a:p>
          <a:p>
            <a:pPr lvl="1"/>
            <a:r>
              <a:rPr lang="en-US" sz="3200" kern="0" dirty="0" smtClean="0"/>
              <a:t>Critical Inventory Method</a:t>
            </a:r>
          </a:p>
        </p:txBody>
      </p:sp>
    </p:spTree>
    <p:extLst>
      <p:ext uri="{BB962C8B-B14F-4D97-AF65-F5344CB8AC3E}">
        <p14:creationId xmlns:p14="http://schemas.microsoft.com/office/powerpoint/2010/main" val="3784065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6"/>
          <p:cNvSpPr>
            <a:spLocks noChangeShapeType="1"/>
          </p:cNvSpPr>
          <p:nvPr/>
        </p:nvSpPr>
        <p:spPr bwMode="auto">
          <a:xfrm>
            <a:off x="2133600" y="685800"/>
            <a:ext cx="7010400" cy="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5" name="Line 7"/>
          <p:cNvSpPr>
            <a:spLocks noChangeShapeType="1"/>
          </p:cNvSpPr>
          <p:nvPr/>
        </p:nvSpPr>
        <p:spPr bwMode="auto">
          <a:xfrm>
            <a:off x="8458200" y="0"/>
            <a:ext cx="0" cy="685800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6" name="Line 9"/>
          <p:cNvSpPr>
            <a:spLocks noChangeShapeType="1"/>
          </p:cNvSpPr>
          <p:nvPr/>
        </p:nvSpPr>
        <p:spPr bwMode="auto">
          <a:xfrm>
            <a:off x="2133600" y="533400"/>
            <a:ext cx="7010400" cy="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pic>
        <p:nvPicPr>
          <p:cNvPr id="3077"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38" y="122238"/>
            <a:ext cx="2163762"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Line 7"/>
          <p:cNvSpPr>
            <a:spLocks noChangeShapeType="1"/>
          </p:cNvSpPr>
          <p:nvPr/>
        </p:nvSpPr>
        <p:spPr bwMode="auto">
          <a:xfrm>
            <a:off x="8610600" y="0"/>
            <a:ext cx="0" cy="685800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itle 1"/>
          <p:cNvSpPr>
            <a:spLocks noGrp="1"/>
          </p:cNvSpPr>
          <p:nvPr>
            <p:ph type="title"/>
          </p:nvPr>
        </p:nvSpPr>
        <p:spPr>
          <a:xfrm>
            <a:off x="457200" y="1311275"/>
            <a:ext cx="8229600" cy="1143000"/>
          </a:xfrm>
        </p:spPr>
        <p:txBody>
          <a:bodyPr/>
          <a:lstStyle/>
          <a:p>
            <a:r>
              <a:rPr lang="en-US" dirty="0" smtClean="0"/>
              <a:t>Think about:</a:t>
            </a:r>
            <a:endParaRPr lang="en-US" dirty="0"/>
          </a:p>
        </p:txBody>
      </p:sp>
      <p:sp>
        <p:nvSpPr>
          <p:cNvPr id="4" name="Content Placeholder 3"/>
          <p:cNvSpPr>
            <a:spLocks noGrp="1"/>
          </p:cNvSpPr>
          <p:nvPr>
            <p:ph idx="1"/>
          </p:nvPr>
        </p:nvSpPr>
        <p:spPr>
          <a:xfrm>
            <a:off x="457200" y="2636837"/>
            <a:ext cx="7924800" cy="4525963"/>
          </a:xfrm>
        </p:spPr>
        <p:txBody>
          <a:bodyPr/>
          <a:lstStyle/>
          <a:p>
            <a:r>
              <a:rPr lang="en-US" dirty="0" smtClean="0"/>
              <a:t>Slip, Trip &amp; Fall hazardous conditions you have observed</a:t>
            </a:r>
          </a:p>
          <a:p>
            <a:pPr marL="0" indent="0">
              <a:buNone/>
            </a:pPr>
            <a:endParaRPr lang="en-US" sz="800" dirty="0" smtClean="0"/>
          </a:p>
          <a:p>
            <a:r>
              <a:rPr lang="en-US" dirty="0" smtClean="0"/>
              <a:t>Any accidents and/or injuries you have seen resulting from Slips, Trips &amp; Falls</a:t>
            </a:r>
          </a:p>
          <a:p>
            <a:pPr marL="0" indent="0">
              <a:buNone/>
            </a:pPr>
            <a:endParaRPr lang="en-US" sz="800" dirty="0" smtClean="0"/>
          </a:p>
          <a:p>
            <a:r>
              <a:rPr lang="en-US" dirty="0" smtClean="0"/>
              <a:t>Any behaviors you have observed that could have resulted in a Slip, Trip or Fall</a:t>
            </a:r>
          </a:p>
          <a:p>
            <a:endParaRPr lang="en-US" dirty="0"/>
          </a:p>
        </p:txBody>
      </p:sp>
    </p:spTree>
    <p:extLst>
      <p:ext uri="{BB962C8B-B14F-4D97-AF65-F5344CB8AC3E}">
        <p14:creationId xmlns:p14="http://schemas.microsoft.com/office/powerpoint/2010/main" val="157991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Evaluation of Hazards</a:t>
            </a:r>
            <a:endParaRPr lang="en-US" kern="0" dirty="0"/>
          </a:p>
        </p:txBody>
      </p:sp>
      <p:sp>
        <p:nvSpPr>
          <p:cNvPr id="3" name="Content Placeholder 3"/>
          <p:cNvSpPr txBox="1">
            <a:spLocks/>
          </p:cNvSpPr>
          <p:nvPr/>
        </p:nvSpPr>
        <p:spPr>
          <a:xfrm>
            <a:off x="457200" y="2590800"/>
            <a:ext cx="79248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r>
              <a:rPr lang="en-US" kern="0" dirty="0" smtClean="0"/>
              <a:t>Floors</a:t>
            </a:r>
          </a:p>
          <a:p>
            <a:pPr lvl="2"/>
            <a:r>
              <a:rPr lang="en-US" kern="0" dirty="0" smtClean="0"/>
              <a:t>Finish</a:t>
            </a:r>
          </a:p>
          <a:p>
            <a:pPr lvl="2"/>
            <a:r>
              <a:rPr lang="en-US" kern="0" dirty="0" smtClean="0"/>
              <a:t>Texture and pattern</a:t>
            </a:r>
          </a:p>
          <a:p>
            <a:pPr lvl="2"/>
            <a:r>
              <a:rPr lang="en-US" kern="0" dirty="0" smtClean="0"/>
              <a:t>Slope</a:t>
            </a:r>
          </a:p>
          <a:p>
            <a:pPr lvl="2"/>
            <a:r>
              <a:rPr lang="en-US" kern="0" dirty="0" smtClean="0"/>
              <a:t>Contaminants</a:t>
            </a:r>
          </a:p>
          <a:p>
            <a:pPr lvl="2"/>
            <a:r>
              <a:rPr lang="en-US" kern="0" dirty="0" smtClean="0"/>
              <a:t>Condition</a:t>
            </a:r>
          </a:p>
          <a:p>
            <a:pPr lvl="2"/>
            <a:r>
              <a:rPr lang="en-US" kern="0" dirty="0" smtClean="0"/>
              <a:t>Environmental conditions</a:t>
            </a:r>
          </a:p>
          <a:p>
            <a:pPr lvl="2"/>
            <a:r>
              <a:rPr lang="en-US" kern="0" dirty="0" smtClean="0"/>
              <a:t>Footwear</a:t>
            </a:r>
          </a:p>
          <a:p>
            <a:pPr lvl="2"/>
            <a:r>
              <a:rPr lang="en-US" kern="0" dirty="0" smtClean="0"/>
              <a:t>A person’s footstep or gait</a:t>
            </a:r>
          </a:p>
          <a:p>
            <a:pPr lvl="2"/>
            <a:endParaRPr lang="en-US" kern="0" dirty="0" smtClean="0"/>
          </a:p>
        </p:txBody>
      </p:sp>
    </p:spTree>
    <p:extLst>
      <p:ext uri="{BB962C8B-B14F-4D97-AF65-F5344CB8AC3E}">
        <p14:creationId xmlns:p14="http://schemas.microsoft.com/office/powerpoint/2010/main" val="40171065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Evaluation of Hazards</a:t>
            </a:r>
            <a:endParaRPr lang="en-US" kern="0" dirty="0"/>
          </a:p>
        </p:txBody>
      </p:sp>
      <p:sp>
        <p:nvSpPr>
          <p:cNvPr id="3" name="Content Placeholder 3"/>
          <p:cNvSpPr txBox="1">
            <a:spLocks/>
          </p:cNvSpPr>
          <p:nvPr/>
        </p:nvSpPr>
        <p:spPr>
          <a:xfrm>
            <a:off x="457200" y="2590800"/>
            <a:ext cx="79248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2"/>
            <a:r>
              <a:rPr lang="en-US" sz="3200" kern="0" dirty="0" smtClean="0"/>
              <a:t>Lighting</a:t>
            </a:r>
          </a:p>
          <a:p>
            <a:pPr lvl="3"/>
            <a:r>
              <a:rPr lang="en-US" sz="2800" kern="0" dirty="0" smtClean="0"/>
              <a:t>29CFR1926.56</a:t>
            </a:r>
          </a:p>
          <a:p>
            <a:pPr lvl="3"/>
            <a:r>
              <a:rPr lang="en-US" sz="2800" kern="0" dirty="0" smtClean="0"/>
              <a:t>NFPA 101 Life Safety Code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837" y="4572000"/>
            <a:ext cx="1965913" cy="22143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37315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Evaluation of Hazards</a:t>
            </a:r>
            <a:endParaRPr lang="en-US" kern="0" dirty="0"/>
          </a:p>
        </p:txBody>
      </p:sp>
      <p:sp>
        <p:nvSpPr>
          <p:cNvPr id="3" name="Content Placeholder 3"/>
          <p:cNvSpPr txBox="1">
            <a:spLocks/>
          </p:cNvSpPr>
          <p:nvPr/>
        </p:nvSpPr>
        <p:spPr>
          <a:xfrm>
            <a:off x="457200" y="2438400"/>
            <a:ext cx="79248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2"/>
            <a:r>
              <a:rPr lang="en-US" sz="2800" kern="0" dirty="0" smtClean="0"/>
              <a:t>Lighting (continued)</a:t>
            </a:r>
          </a:p>
          <a:p>
            <a:pPr lvl="3"/>
            <a:r>
              <a:rPr lang="en-US" sz="2400" kern="0" dirty="0" smtClean="0"/>
              <a:t>The Illuminating Engineering Society of North America (IESNA) publishes the following:</a:t>
            </a:r>
          </a:p>
          <a:p>
            <a:pPr lvl="4"/>
            <a:r>
              <a:rPr lang="en-US" sz="2200" kern="0" dirty="0" smtClean="0"/>
              <a:t>Lighting Industrial Facilities, ANSI/IESNA RP-7-01</a:t>
            </a:r>
          </a:p>
          <a:p>
            <a:pPr lvl="4"/>
            <a:r>
              <a:rPr lang="en-US" sz="2200" kern="0" dirty="0" smtClean="0"/>
              <a:t>Lighting Handbook, 9</a:t>
            </a:r>
            <a:r>
              <a:rPr lang="en-US" sz="2200" kern="0" baseline="30000" dirty="0" smtClean="0"/>
              <a:t>th</a:t>
            </a:r>
            <a:r>
              <a:rPr lang="en-US" sz="2200" kern="0" dirty="0" smtClean="0"/>
              <a:t> ed. IESNA HB-9-00</a:t>
            </a:r>
          </a:p>
          <a:p>
            <a:pPr lvl="4"/>
            <a:r>
              <a:rPr lang="en-US" sz="2200" kern="0" dirty="0" smtClean="0"/>
              <a:t>American National Standard Practice for Office Lighting, ANSI/IESNA RP-1-12</a:t>
            </a:r>
          </a:p>
          <a:p>
            <a:pPr lvl="4"/>
            <a:r>
              <a:rPr lang="en-US" sz="2200" kern="0" dirty="0" smtClean="0"/>
              <a:t>Lighting for Hospitals and Health Care Facilities, </a:t>
            </a:r>
            <a:r>
              <a:rPr lang="en-US" sz="2200" kern="0" dirty="0"/>
              <a:t>ANSI/IESNA </a:t>
            </a:r>
            <a:r>
              <a:rPr lang="en-US" sz="2200" kern="0" dirty="0" smtClean="0"/>
              <a:t>RP-29-06</a:t>
            </a:r>
            <a:endParaRPr lang="en-US" sz="2200" kern="0" dirty="0"/>
          </a:p>
          <a:p>
            <a:pPr lvl="4"/>
            <a:endParaRPr lang="en-US" sz="2200" kern="0" dirty="0" smtClean="0"/>
          </a:p>
          <a:p>
            <a:pPr lvl="4"/>
            <a:endParaRPr lang="en-US" sz="2400" kern="0" dirty="0" smtClean="0"/>
          </a:p>
          <a:p>
            <a:pPr lvl="3"/>
            <a:endParaRPr lang="en-US" sz="2400" kern="0" dirty="0" smtClean="0"/>
          </a:p>
        </p:txBody>
      </p:sp>
    </p:spTree>
    <p:extLst>
      <p:ext uri="{BB962C8B-B14F-4D97-AF65-F5344CB8AC3E}">
        <p14:creationId xmlns:p14="http://schemas.microsoft.com/office/powerpoint/2010/main" val="20061552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Evaluation of Hazards</a:t>
            </a:r>
            <a:endParaRPr lang="en-US" kern="0" dirty="0"/>
          </a:p>
        </p:txBody>
      </p:sp>
      <p:sp>
        <p:nvSpPr>
          <p:cNvPr id="3" name="Content Placeholder 3"/>
          <p:cNvSpPr txBox="1">
            <a:spLocks/>
          </p:cNvSpPr>
          <p:nvPr/>
        </p:nvSpPr>
        <p:spPr>
          <a:xfrm>
            <a:off x="457200" y="2332037"/>
            <a:ext cx="79248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2"/>
            <a:r>
              <a:rPr lang="en-US" sz="2800" kern="0" dirty="0" smtClean="0"/>
              <a:t>Critical Inventory Method</a:t>
            </a:r>
          </a:p>
          <a:p>
            <a:pPr lvl="3"/>
            <a:r>
              <a:rPr lang="en-US" sz="2600" kern="0" dirty="0" smtClean="0"/>
              <a:t>Severity</a:t>
            </a:r>
          </a:p>
          <a:p>
            <a:pPr lvl="4"/>
            <a:r>
              <a:rPr lang="en-US" sz="2400" kern="0" dirty="0" smtClean="0"/>
              <a:t>1-3</a:t>
            </a:r>
          </a:p>
          <a:p>
            <a:pPr lvl="3"/>
            <a:r>
              <a:rPr lang="en-US" sz="2600" kern="0" dirty="0" smtClean="0"/>
              <a:t>Exposure</a:t>
            </a:r>
          </a:p>
          <a:p>
            <a:pPr lvl="4"/>
            <a:r>
              <a:rPr lang="en-US" sz="2400" kern="0" dirty="0" smtClean="0"/>
              <a:t>1-3</a:t>
            </a:r>
          </a:p>
          <a:p>
            <a:pPr lvl="3"/>
            <a:r>
              <a:rPr lang="en-US" sz="2600" kern="0" dirty="0" smtClean="0"/>
              <a:t>Probability</a:t>
            </a:r>
          </a:p>
          <a:p>
            <a:pPr lvl="4"/>
            <a:r>
              <a:rPr lang="en-US" sz="2400" kern="0" dirty="0" smtClean="0"/>
              <a:t>1-3</a:t>
            </a:r>
          </a:p>
          <a:p>
            <a:pPr lvl="3"/>
            <a:endParaRPr lang="en-US" sz="2000" kern="0" dirty="0" smtClean="0"/>
          </a:p>
        </p:txBody>
      </p:sp>
      <p:graphicFrame>
        <p:nvGraphicFramePr>
          <p:cNvPr id="4" name="Table 3"/>
          <p:cNvGraphicFramePr>
            <a:graphicFrameLocks noGrp="1"/>
          </p:cNvGraphicFramePr>
          <p:nvPr>
            <p:extLst>
              <p:ext uri="{D42A27DB-BD31-4B8C-83A1-F6EECF244321}">
                <p14:modId xmlns:p14="http://schemas.microsoft.com/office/powerpoint/2010/main" val="930436352"/>
              </p:ext>
            </p:extLst>
          </p:nvPr>
        </p:nvGraphicFramePr>
        <p:xfrm>
          <a:off x="4102768" y="5105400"/>
          <a:ext cx="5029200" cy="1752600"/>
        </p:xfrm>
        <a:graphic>
          <a:graphicData uri="http://schemas.openxmlformats.org/drawingml/2006/table">
            <a:tbl>
              <a:tblPr firstRow="1" bandRow="1">
                <a:tableStyleId>{5C22544A-7EE6-4342-B048-85BDC9FD1C3A}</a:tableStyleId>
              </a:tblPr>
              <a:tblGrid>
                <a:gridCol w="1257300"/>
                <a:gridCol w="1257300"/>
                <a:gridCol w="1257300"/>
                <a:gridCol w="1257300"/>
              </a:tblGrid>
              <a:tr h="438150">
                <a:tc>
                  <a:txBody>
                    <a:bodyPr/>
                    <a:lstStyle/>
                    <a:p>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r>
              <a:tr h="438150">
                <a:tc>
                  <a:txBody>
                    <a:bodyPr/>
                    <a:lstStyle/>
                    <a:p>
                      <a:r>
                        <a:rPr lang="en-US" dirty="0" smtClean="0"/>
                        <a:t>Severity</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438150">
                <a:tc>
                  <a:txBody>
                    <a:bodyPr/>
                    <a:lstStyle/>
                    <a:p>
                      <a:r>
                        <a:rPr lang="en-US" dirty="0" smtClean="0"/>
                        <a:t>Exposure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438150">
                <a:tc>
                  <a:txBody>
                    <a:bodyPr/>
                    <a:lstStyle/>
                    <a:p>
                      <a:r>
                        <a:rPr lang="en-US" dirty="0" smtClean="0"/>
                        <a:t>Probability</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4683912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Behaviors for Preventing Slips, Trips &amp; Falls</a:t>
            </a:r>
            <a:endParaRPr lang="en-US" kern="0" dirty="0"/>
          </a:p>
        </p:txBody>
      </p:sp>
      <p:sp>
        <p:nvSpPr>
          <p:cNvPr id="3" name="Content Placeholder 3"/>
          <p:cNvSpPr txBox="1">
            <a:spLocks/>
          </p:cNvSpPr>
          <p:nvPr/>
        </p:nvSpPr>
        <p:spPr>
          <a:xfrm>
            <a:off x="457200" y="2819400"/>
            <a:ext cx="7848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r>
              <a:rPr lang="en-US" sz="2600" kern="0" dirty="0" smtClean="0"/>
              <a:t>Do not hurry</a:t>
            </a:r>
          </a:p>
          <a:p>
            <a:pPr lvl="1"/>
            <a:r>
              <a:rPr lang="en-US" sz="2600" kern="0" dirty="0" smtClean="0"/>
              <a:t>Watch where you are walking</a:t>
            </a:r>
          </a:p>
          <a:p>
            <a:pPr lvl="1"/>
            <a:r>
              <a:rPr lang="en-US" sz="2600" kern="0" dirty="0" smtClean="0"/>
              <a:t>Walk – do not run</a:t>
            </a:r>
          </a:p>
          <a:p>
            <a:pPr lvl="1"/>
            <a:r>
              <a:rPr lang="en-US" sz="2600" kern="0" dirty="0" smtClean="0"/>
              <a:t>Stay alert</a:t>
            </a:r>
          </a:p>
          <a:p>
            <a:pPr lvl="1"/>
            <a:r>
              <a:rPr lang="en-US" sz="2600" kern="0" dirty="0" smtClean="0"/>
              <a:t>Take extra care when carrying objects</a:t>
            </a:r>
          </a:p>
          <a:p>
            <a:pPr lvl="1"/>
            <a:r>
              <a:rPr lang="en-US" sz="2600" kern="0" dirty="0" smtClean="0"/>
              <a:t>Pay attention to environmental</a:t>
            </a:r>
          </a:p>
          <a:p>
            <a:pPr marL="457200" lvl="1" indent="0">
              <a:buNone/>
              <a:tabLst>
                <a:tab pos="806450" algn="l"/>
                <a:tab pos="1143000" algn="l"/>
              </a:tabLst>
            </a:pPr>
            <a:r>
              <a:rPr lang="en-US" sz="2600" kern="0" dirty="0" smtClean="0"/>
              <a:t>	conditions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41446" y="5334000"/>
            <a:ext cx="2127809" cy="1463040"/>
          </a:xfrm>
          <a:prstGeom prst="rect">
            <a:avLst/>
          </a:prstGeom>
          <a:noFill/>
          <a:ln>
            <a:noFill/>
          </a:ln>
        </p:spPr>
      </p:pic>
    </p:spTree>
    <p:extLst>
      <p:ext uri="{BB962C8B-B14F-4D97-AF65-F5344CB8AC3E}">
        <p14:creationId xmlns:p14="http://schemas.microsoft.com/office/powerpoint/2010/main" val="42060086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Behaviors for Preventing Slips, Trips &amp; Falls (cont.)</a:t>
            </a:r>
            <a:endParaRPr lang="en-US" kern="0" dirty="0"/>
          </a:p>
        </p:txBody>
      </p:sp>
      <p:sp>
        <p:nvSpPr>
          <p:cNvPr id="3" name="Content Placeholder 3"/>
          <p:cNvSpPr txBox="1">
            <a:spLocks/>
          </p:cNvSpPr>
          <p:nvPr/>
        </p:nvSpPr>
        <p:spPr>
          <a:xfrm>
            <a:off x="457200" y="3017837"/>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r>
              <a:rPr lang="en-US" sz="3000" kern="0" dirty="0"/>
              <a:t>Use handrails on stairs</a:t>
            </a:r>
          </a:p>
          <a:p>
            <a:pPr lvl="1"/>
            <a:r>
              <a:rPr lang="en-US" sz="3000" kern="0" dirty="0"/>
              <a:t>Use care when walking from one</a:t>
            </a:r>
          </a:p>
          <a:p>
            <a:pPr marL="457200" lvl="1" indent="0">
              <a:buNone/>
              <a:tabLst>
                <a:tab pos="806450" algn="l"/>
              </a:tabLst>
            </a:pPr>
            <a:r>
              <a:rPr lang="en-US" sz="3000" kern="0" dirty="0"/>
              <a:t>	surface to another</a:t>
            </a:r>
          </a:p>
          <a:p>
            <a:pPr lvl="1"/>
            <a:r>
              <a:rPr lang="en-US" sz="3000" kern="0" dirty="0" smtClean="0"/>
              <a:t>Wear proper footwear</a:t>
            </a:r>
          </a:p>
          <a:p>
            <a:pPr lvl="1"/>
            <a:r>
              <a:rPr lang="en-US" sz="3000" kern="0" dirty="0" smtClean="0"/>
              <a:t>Maintain good housekeeping</a:t>
            </a:r>
          </a:p>
          <a:p>
            <a:pPr lvl="1"/>
            <a:r>
              <a:rPr lang="en-US" sz="3000" kern="0" dirty="0" smtClean="0"/>
              <a:t>Use care on ladders</a:t>
            </a:r>
          </a:p>
          <a:p>
            <a:pPr lvl="1"/>
            <a:endParaRPr lang="en-US" sz="2600" kern="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6870" y="4800600"/>
            <a:ext cx="2015130" cy="2015130"/>
          </a:xfrm>
          <a:prstGeom prst="rect">
            <a:avLst/>
          </a:prstGeom>
          <a:noFill/>
          <a:ln>
            <a:noFill/>
          </a:ln>
        </p:spPr>
      </p:pic>
    </p:spTree>
    <p:extLst>
      <p:ext uri="{BB962C8B-B14F-4D97-AF65-F5344CB8AC3E}">
        <p14:creationId xmlns:p14="http://schemas.microsoft.com/office/powerpoint/2010/main" val="23580842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Controls</a:t>
            </a:r>
            <a:endParaRPr lang="en-US" kern="0" dirty="0"/>
          </a:p>
        </p:txBody>
      </p:sp>
      <p:sp>
        <p:nvSpPr>
          <p:cNvPr id="3" name="Content Placeholder 3"/>
          <p:cNvSpPr txBox="1">
            <a:spLocks/>
          </p:cNvSpPr>
          <p:nvPr/>
        </p:nvSpPr>
        <p:spPr>
          <a:xfrm>
            <a:off x="457200" y="2590800"/>
            <a:ext cx="79248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2"/>
            <a:r>
              <a:rPr lang="en-US" sz="3200" kern="0" dirty="0" smtClean="0"/>
              <a:t>Measure or action taken to eliminate hazards and/or to prevent future hazards</a:t>
            </a:r>
          </a:p>
          <a:p>
            <a:pPr lvl="3"/>
            <a:r>
              <a:rPr lang="en-US" sz="2800" kern="0" dirty="0" smtClean="0"/>
              <a:t>Engineering</a:t>
            </a:r>
          </a:p>
          <a:p>
            <a:pPr lvl="3"/>
            <a:r>
              <a:rPr lang="en-US" sz="2800" kern="0" dirty="0" smtClean="0"/>
              <a:t>Administrative/work practices</a:t>
            </a:r>
          </a:p>
          <a:p>
            <a:pPr lvl="3"/>
            <a:r>
              <a:rPr lang="en-US" sz="2800" kern="0" dirty="0" smtClean="0"/>
              <a:t>Personal protective equipment</a:t>
            </a:r>
          </a:p>
          <a:p>
            <a:pPr lvl="3"/>
            <a:endParaRPr lang="en-US" sz="1600" kern="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53876" y="0"/>
            <a:ext cx="3190124" cy="2194560"/>
          </a:xfrm>
          <a:prstGeom prst="rect">
            <a:avLst/>
          </a:prstGeom>
          <a:noFill/>
          <a:ln>
            <a:noFill/>
          </a:ln>
        </p:spPr>
      </p:pic>
    </p:spTree>
    <p:extLst>
      <p:ext uri="{BB962C8B-B14F-4D97-AF65-F5344CB8AC3E}">
        <p14:creationId xmlns:p14="http://schemas.microsoft.com/office/powerpoint/2010/main" val="33104700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Controlling Unsafe Conditions</a:t>
            </a:r>
            <a:endParaRPr lang="en-US" kern="0" dirty="0"/>
          </a:p>
        </p:txBody>
      </p:sp>
      <p:sp>
        <p:nvSpPr>
          <p:cNvPr id="3" name="Content Placeholder 3"/>
          <p:cNvSpPr txBox="1">
            <a:spLocks/>
          </p:cNvSpPr>
          <p:nvPr/>
        </p:nvSpPr>
        <p:spPr>
          <a:xfrm>
            <a:off x="457200" y="2636837"/>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endParaRPr lang="en-US" sz="3200" kern="0" dirty="0" smtClean="0"/>
          </a:p>
        </p:txBody>
      </p:sp>
      <p:sp>
        <p:nvSpPr>
          <p:cNvPr id="4" name="Content Placeholder 3"/>
          <p:cNvSpPr txBox="1">
            <a:spLocks/>
          </p:cNvSpPr>
          <p:nvPr/>
        </p:nvSpPr>
        <p:spPr>
          <a:xfrm>
            <a:off x="609600" y="2438400"/>
            <a:ext cx="77724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r>
              <a:rPr lang="en-US" sz="3200" kern="0" dirty="0" smtClean="0"/>
              <a:t>If you cannot fix the unsafe condition:</a:t>
            </a:r>
          </a:p>
          <a:p>
            <a:pPr lvl="2"/>
            <a:r>
              <a:rPr lang="en-US" sz="2800" kern="0" dirty="0" smtClean="0"/>
              <a:t>Immediately report the condition</a:t>
            </a:r>
          </a:p>
          <a:p>
            <a:pPr lvl="2"/>
            <a:r>
              <a:rPr lang="en-US" sz="2800" kern="0" dirty="0" smtClean="0"/>
              <a:t>Alert others in the area</a:t>
            </a:r>
          </a:p>
          <a:p>
            <a:pPr lvl="3"/>
            <a:r>
              <a:rPr lang="en-US" sz="2400" kern="0" dirty="0" smtClean="0"/>
              <a:t>Mark the area or stay there until help arrives</a:t>
            </a:r>
          </a:p>
          <a:p>
            <a:pPr lvl="3"/>
            <a:endParaRPr lang="en-US" kern="0" dirty="0" smtClean="0"/>
          </a:p>
          <a:p>
            <a:pPr lvl="2"/>
            <a:endParaRPr lang="en-US" kern="0"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0" y="4663440"/>
            <a:ext cx="2194560" cy="2194560"/>
          </a:xfrm>
          <a:prstGeom prst="rect">
            <a:avLst/>
          </a:prstGeom>
        </p:spPr>
      </p:pic>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0" y="4754880"/>
            <a:ext cx="2286000" cy="2103120"/>
          </a:xfrm>
          <a:prstGeom prst="rect">
            <a:avLst/>
          </a:prstGeom>
          <a:noFill/>
          <a:ln>
            <a:noFill/>
          </a:ln>
        </p:spPr>
      </p:pic>
    </p:spTree>
    <p:extLst>
      <p:ext uri="{BB962C8B-B14F-4D97-AF65-F5344CB8AC3E}">
        <p14:creationId xmlns:p14="http://schemas.microsoft.com/office/powerpoint/2010/main" val="35301799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Recognize, Evaluate, Control</a:t>
            </a:r>
            <a:endParaRPr lang="en-US" kern="0" dirty="0"/>
          </a:p>
        </p:txBody>
      </p:sp>
      <p:sp>
        <p:nvSpPr>
          <p:cNvPr id="3" name="Content Placeholder 3"/>
          <p:cNvSpPr txBox="1">
            <a:spLocks/>
          </p:cNvSpPr>
          <p:nvPr/>
        </p:nvSpPr>
        <p:spPr>
          <a:xfrm>
            <a:off x="457200" y="2636837"/>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endParaRPr lang="en-US" sz="3200" kern="0" dirty="0" smtClean="0"/>
          </a:p>
        </p:txBody>
      </p:sp>
      <p:sp>
        <p:nvSpPr>
          <p:cNvPr id="4" name="Content Placeholder 3"/>
          <p:cNvSpPr txBox="1">
            <a:spLocks/>
          </p:cNvSpPr>
          <p:nvPr/>
        </p:nvSpPr>
        <p:spPr>
          <a:xfrm>
            <a:off x="609600" y="2362200"/>
            <a:ext cx="77724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r>
              <a:rPr lang="en-US" sz="3200" kern="0" dirty="0" smtClean="0"/>
              <a:t>People take upwards of 10,000 steps every day, but how many of them do we take seriously?</a:t>
            </a:r>
          </a:p>
          <a:p>
            <a:pPr lvl="1"/>
            <a:r>
              <a:rPr lang="en-US" sz="3200" kern="0" dirty="0" smtClean="0"/>
              <a:t>The final word on Safety is YOU!</a:t>
            </a:r>
          </a:p>
          <a:p>
            <a:pPr lvl="2"/>
            <a:r>
              <a:rPr lang="en-US" sz="2800" kern="0" dirty="0" smtClean="0"/>
              <a:t>You hold the key to Safety success</a:t>
            </a:r>
          </a:p>
          <a:p>
            <a:pPr lvl="2"/>
            <a:r>
              <a:rPr lang="en-US" sz="2800" kern="0" dirty="0" smtClean="0"/>
              <a:t>Share your insights, safety suggestions and observations with others</a:t>
            </a:r>
          </a:p>
          <a:p>
            <a:pPr lvl="2"/>
            <a:r>
              <a:rPr lang="en-US" sz="2800" kern="0" dirty="0" smtClean="0"/>
              <a:t>We’re all in this together!</a:t>
            </a:r>
          </a:p>
          <a:p>
            <a:pPr lvl="2"/>
            <a:endParaRPr lang="en-US" kern="0" dirty="0" smtClean="0"/>
          </a:p>
        </p:txBody>
      </p:sp>
    </p:spTree>
    <p:extLst>
      <p:ext uri="{BB962C8B-B14F-4D97-AF65-F5344CB8AC3E}">
        <p14:creationId xmlns:p14="http://schemas.microsoft.com/office/powerpoint/2010/main" val="29670661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433512"/>
            <a:ext cx="81534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3200" kern="0" dirty="0" smtClean="0"/>
              <a:t>Remember, you can be careful for years only to get hurt in two seconds of inattention, distraction, or hurrying to get the job done. Instruction, training, and constant reminders can only go so far. It is ultimately up to each individual to:</a:t>
            </a:r>
            <a:endParaRPr lang="en-US" sz="3200" kern="0" dirty="0"/>
          </a:p>
        </p:txBody>
      </p:sp>
      <p:sp>
        <p:nvSpPr>
          <p:cNvPr id="3" name="Content Placeholder 3"/>
          <p:cNvSpPr txBox="1">
            <a:spLocks/>
          </p:cNvSpPr>
          <p:nvPr/>
        </p:nvSpPr>
        <p:spPr>
          <a:xfrm>
            <a:off x="457200" y="2636837"/>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endParaRPr lang="en-US" sz="3200" kern="0" dirty="0" smtClean="0"/>
          </a:p>
        </p:txBody>
      </p:sp>
      <p:sp>
        <p:nvSpPr>
          <p:cNvPr id="4" name="Content Placeholder 3"/>
          <p:cNvSpPr txBox="1">
            <a:spLocks/>
          </p:cNvSpPr>
          <p:nvPr/>
        </p:nvSpPr>
        <p:spPr>
          <a:xfrm>
            <a:off x="609600" y="4541837"/>
            <a:ext cx="77724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r>
              <a:rPr lang="en-US" sz="3200" kern="0" dirty="0" smtClean="0"/>
              <a:t>Plan;</a:t>
            </a:r>
          </a:p>
          <a:p>
            <a:pPr lvl="1"/>
            <a:r>
              <a:rPr lang="en-US" sz="3200" kern="0" dirty="0" smtClean="0"/>
              <a:t>Stay alert; and,</a:t>
            </a:r>
          </a:p>
          <a:p>
            <a:pPr lvl="1"/>
            <a:r>
              <a:rPr lang="en-US" sz="3200" kern="0" dirty="0" smtClean="0"/>
              <a:t>PAY ATTENTION.</a:t>
            </a:r>
            <a:endParaRPr lang="en-US" kern="0" dirty="0" smtClean="0"/>
          </a:p>
        </p:txBody>
      </p:sp>
    </p:spTree>
    <p:extLst>
      <p:ext uri="{BB962C8B-B14F-4D97-AF65-F5344CB8AC3E}">
        <p14:creationId xmlns:p14="http://schemas.microsoft.com/office/powerpoint/2010/main" val="1503457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6"/>
          <p:cNvSpPr>
            <a:spLocks noChangeShapeType="1"/>
          </p:cNvSpPr>
          <p:nvPr/>
        </p:nvSpPr>
        <p:spPr bwMode="auto">
          <a:xfrm>
            <a:off x="2133600" y="685800"/>
            <a:ext cx="7010400" cy="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5" name="Line 7"/>
          <p:cNvSpPr>
            <a:spLocks noChangeShapeType="1"/>
          </p:cNvSpPr>
          <p:nvPr/>
        </p:nvSpPr>
        <p:spPr bwMode="auto">
          <a:xfrm>
            <a:off x="8458200" y="0"/>
            <a:ext cx="0" cy="685800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6" name="Line 9"/>
          <p:cNvSpPr>
            <a:spLocks noChangeShapeType="1"/>
          </p:cNvSpPr>
          <p:nvPr/>
        </p:nvSpPr>
        <p:spPr bwMode="auto">
          <a:xfrm>
            <a:off x="2133600" y="533400"/>
            <a:ext cx="7010400" cy="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pic>
        <p:nvPicPr>
          <p:cNvPr id="3077"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38" y="122238"/>
            <a:ext cx="2163762"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Line 7"/>
          <p:cNvSpPr>
            <a:spLocks noChangeShapeType="1"/>
          </p:cNvSpPr>
          <p:nvPr/>
        </p:nvSpPr>
        <p:spPr bwMode="auto">
          <a:xfrm>
            <a:off x="8610600" y="0"/>
            <a:ext cx="0" cy="685800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itle 1"/>
          <p:cNvSpPr>
            <a:spLocks noGrp="1"/>
          </p:cNvSpPr>
          <p:nvPr>
            <p:ph type="title"/>
          </p:nvPr>
        </p:nvSpPr>
        <p:spPr>
          <a:xfrm>
            <a:off x="457200" y="1311275"/>
            <a:ext cx="8229600" cy="1143000"/>
          </a:xfrm>
        </p:spPr>
        <p:txBody>
          <a:bodyPr/>
          <a:lstStyle/>
          <a:p>
            <a:r>
              <a:rPr lang="en-US" dirty="0" smtClean="0"/>
              <a:t>Now think about:</a:t>
            </a:r>
            <a:endParaRPr lang="en-US" dirty="0"/>
          </a:p>
        </p:txBody>
      </p:sp>
      <p:sp>
        <p:nvSpPr>
          <p:cNvPr id="4" name="Content Placeholder 3"/>
          <p:cNvSpPr>
            <a:spLocks noGrp="1"/>
          </p:cNvSpPr>
          <p:nvPr>
            <p:ph idx="1"/>
          </p:nvPr>
        </p:nvSpPr>
        <p:spPr>
          <a:xfrm>
            <a:off x="457200" y="2636837"/>
            <a:ext cx="7924800" cy="4525963"/>
          </a:xfrm>
        </p:spPr>
        <p:txBody>
          <a:bodyPr/>
          <a:lstStyle/>
          <a:p>
            <a:r>
              <a:rPr lang="en-US" sz="2800" dirty="0" smtClean="0"/>
              <a:t>Slips, Trips &amp; Falls account for the majority of general industry mishaps</a:t>
            </a:r>
          </a:p>
          <a:p>
            <a:r>
              <a:rPr lang="en-US" sz="2800" dirty="0" smtClean="0"/>
              <a:t>They cause 15% of all accidental deaths, second only to motor vehicle fatalities</a:t>
            </a:r>
          </a:p>
          <a:p>
            <a:r>
              <a:rPr lang="en-US" sz="2800" dirty="0"/>
              <a:t>39,400,000 visits to Emergency Departments were made in 2007</a:t>
            </a:r>
          </a:p>
          <a:p>
            <a:pPr lvl="1"/>
            <a:r>
              <a:rPr lang="en-US" sz="2600" dirty="0"/>
              <a:t>The majority were due to falls</a:t>
            </a:r>
          </a:p>
          <a:p>
            <a:pPr lvl="1"/>
            <a:r>
              <a:rPr lang="en-US" sz="2600" dirty="0"/>
              <a:t>That’s almost 108,000 per hour 24/7/365!!!!!</a:t>
            </a:r>
          </a:p>
          <a:p>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0"/>
            <a:ext cx="2438400" cy="1676596"/>
          </a:xfrm>
          <a:prstGeom prst="rect">
            <a:avLst/>
          </a:prstGeom>
          <a:noFill/>
          <a:ln>
            <a:noFill/>
          </a:ln>
        </p:spPr>
      </p:pic>
    </p:spTree>
    <p:extLst>
      <p:ext uri="{BB962C8B-B14F-4D97-AF65-F5344CB8AC3E}">
        <p14:creationId xmlns:p14="http://schemas.microsoft.com/office/powerpoint/2010/main" val="7506648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752600"/>
            <a:ext cx="81534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sz="3600" kern="0" dirty="0" smtClean="0"/>
              <a:t>“Change does not happen when employers adopt new policies, it happens when employees adopt new behavior”</a:t>
            </a:r>
            <a:endParaRPr lang="en-US" sz="3600" kern="0" dirty="0"/>
          </a:p>
        </p:txBody>
      </p:sp>
      <p:sp>
        <p:nvSpPr>
          <p:cNvPr id="3" name="Content Placeholder 3"/>
          <p:cNvSpPr txBox="1">
            <a:spLocks/>
          </p:cNvSpPr>
          <p:nvPr/>
        </p:nvSpPr>
        <p:spPr>
          <a:xfrm>
            <a:off x="457200" y="2636837"/>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endParaRPr lang="en-US" sz="3200" kern="0" dirty="0" smtClean="0"/>
          </a:p>
        </p:txBody>
      </p:sp>
    </p:spTree>
    <p:extLst>
      <p:ext uri="{BB962C8B-B14F-4D97-AF65-F5344CB8AC3E}">
        <p14:creationId xmlns:p14="http://schemas.microsoft.com/office/powerpoint/2010/main" val="23070672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447800"/>
            <a:ext cx="81534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Questions?</a:t>
            </a:r>
            <a:endParaRPr lang="en-US" kern="0" dirty="0"/>
          </a:p>
        </p:txBody>
      </p:sp>
      <p:sp>
        <p:nvSpPr>
          <p:cNvPr id="3" name="Content Placeholder 3"/>
          <p:cNvSpPr txBox="1">
            <a:spLocks/>
          </p:cNvSpPr>
          <p:nvPr/>
        </p:nvSpPr>
        <p:spPr>
          <a:xfrm>
            <a:off x="457200" y="2636837"/>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1"/>
            <a:endParaRPr lang="en-US" sz="3200" kern="0" dirty="0" smtClean="0"/>
          </a:p>
        </p:txBody>
      </p:sp>
      <p:sp>
        <p:nvSpPr>
          <p:cNvPr id="4" name="Content Placeholder 3"/>
          <p:cNvSpPr txBox="1">
            <a:spLocks/>
          </p:cNvSpPr>
          <p:nvPr/>
        </p:nvSpPr>
        <p:spPr>
          <a:xfrm>
            <a:off x="609600" y="2590800"/>
            <a:ext cx="77724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57200" lvl="1" indent="0">
              <a:buNone/>
            </a:pPr>
            <a:r>
              <a:rPr lang="en-US" sz="3200" kern="0" dirty="0" smtClean="0"/>
              <a:t>List your three major slip, trip and fall hazards:</a:t>
            </a:r>
          </a:p>
          <a:p>
            <a:pPr marL="457200" lvl="1" indent="0">
              <a:buNone/>
            </a:pPr>
            <a:endParaRPr lang="en-US" sz="1100" kern="0" dirty="0" smtClean="0"/>
          </a:p>
          <a:p>
            <a:pPr marL="971550" lvl="1" indent="-514350">
              <a:buFont typeface="+mj-lt"/>
              <a:buAutoNum type="arabicPeriod"/>
            </a:pPr>
            <a:r>
              <a:rPr lang="en-US" sz="3200" kern="0" dirty="0" smtClean="0"/>
              <a:t>_______________</a:t>
            </a:r>
          </a:p>
          <a:p>
            <a:pPr marL="971550" lvl="1" indent="-514350">
              <a:buFont typeface="+mj-lt"/>
              <a:buAutoNum type="arabicPeriod"/>
            </a:pPr>
            <a:r>
              <a:rPr lang="en-US" sz="3200" kern="0" dirty="0" smtClean="0"/>
              <a:t>_______________</a:t>
            </a:r>
          </a:p>
          <a:p>
            <a:pPr marL="971550" lvl="1" indent="-514350">
              <a:buFont typeface="+mj-lt"/>
              <a:buAutoNum type="arabicPeriod"/>
            </a:pPr>
            <a:r>
              <a:rPr lang="en-US" sz="3200" kern="0" dirty="0" smtClean="0"/>
              <a:t>_______________</a:t>
            </a:r>
            <a:endParaRPr lang="en-US" kern="0" dirty="0" smtClean="0"/>
          </a:p>
        </p:txBody>
      </p:sp>
    </p:spTree>
    <p:extLst>
      <p:ext uri="{BB962C8B-B14F-4D97-AF65-F5344CB8AC3E}">
        <p14:creationId xmlns:p14="http://schemas.microsoft.com/office/powerpoint/2010/main" val="13973316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6"/>
          <p:cNvSpPr>
            <a:spLocks noChangeShapeType="1"/>
          </p:cNvSpPr>
          <p:nvPr/>
        </p:nvSpPr>
        <p:spPr bwMode="auto">
          <a:xfrm>
            <a:off x="2133600" y="685800"/>
            <a:ext cx="7010400" cy="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 name="Line 7"/>
          <p:cNvSpPr>
            <a:spLocks noChangeShapeType="1"/>
          </p:cNvSpPr>
          <p:nvPr/>
        </p:nvSpPr>
        <p:spPr bwMode="auto">
          <a:xfrm>
            <a:off x="8458200" y="0"/>
            <a:ext cx="0" cy="685800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 name="Line 9"/>
          <p:cNvSpPr>
            <a:spLocks noChangeShapeType="1"/>
          </p:cNvSpPr>
          <p:nvPr/>
        </p:nvSpPr>
        <p:spPr bwMode="auto">
          <a:xfrm>
            <a:off x="2133600" y="533400"/>
            <a:ext cx="7010400" cy="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pic>
        <p:nvPicPr>
          <p:cNvPr id="5"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38" y="122238"/>
            <a:ext cx="2163762"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7"/>
          <p:cNvSpPr>
            <a:spLocks noChangeShapeType="1"/>
          </p:cNvSpPr>
          <p:nvPr/>
        </p:nvSpPr>
        <p:spPr bwMode="auto">
          <a:xfrm>
            <a:off x="8610600" y="0"/>
            <a:ext cx="0" cy="685800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 name="Title 1"/>
          <p:cNvSpPr txBox="1">
            <a:spLocks/>
          </p:cNvSpPr>
          <p:nvPr/>
        </p:nvSpPr>
        <p:spPr>
          <a:xfrm>
            <a:off x="685800" y="1676400"/>
            <a:ext cx="7772400" cy="1214896"/>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smtClean="0"/>
              <a:t>Slips, Trips and Falls</a:t>
            </a:r>
            <a:endParaRPr lang="en-US" kern="0" dirty="0"/>
          </a:p>
        </p:txBody>
      </p:sp>
      <p:sp>
        <p:nvSpPr>
          <p:cNvPr id="8" name="Subtitle 2"/>
          <p:cNvSpPr txBox="1">
            <a:spLocks/>
          </p:cNvSpPr>
          <p:nvPr/>
        </p:nvSpPr>
        <p:spPr>
          <a:xfrm>
            <a:off x="1371600" y="2819400"/>
            <a:ext cx="6400800" cy="144843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None/>
            </a:pPr>
            <a:r>
              <a:rPr lang="en-US" kern="0" dirty="0" smtClean="0"/>
              <a:t>Causes of, and Prevention of…</a:t>
            </a:r>
          </a:p>
          <a:p>
            <a:endParaRPr lang="en-US" sz="400" kern="0" dirty="0" smtClean="0"/>
          </a:p>
          <a:p>
            <a:pPr marL="0" indent="0" algn="ctr">
              <a:buNone/>
            </a:pPr>
            <a:r>
              <a:rPr lang="en-US" sz="2400" kern="0" dirty="0" smtClean="0"/>
              <a:t>October 21, 2014</a:t>
            </a:r>
            <a:endParaRPr lang="en-US" sz="2400" kern="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51214" y="4953000"/>
            <a:ext cx="2854586" cy="1828800"/>
          </a:xfrm>
          <a:prstGeom prst="rect">
            <a:avLst/>
          </a:prstGeom>
          <a:noFill/>
          <a:ln>
            <a:noFill/>
          </a:ln>
        </p:spPr>
      </p:pic>
      <p:sp>
        <p:nvSpPr>
          <p:cNvPr id="10" name="Content Placeholder 3"/>
          <p:cNvSpPr txBox="1">
            <a:spLocks/>
          </p:cNvSpPr>
          <p:nvPr/>
        </p:nvSpPr>
        <p:spPr bwMode="auto">
          <a:xfrm>
            <a:off x="481263" y="4999037"/>
            <a:ext cx="7924800" cy="170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sz="2800" kern="0" dirty="0" smtClean="0"/>
              <a:t>John Able, CSP</a:t>
            </a:r>
          </a:p>
          <a:p>
            <a:pPr algn="l"/>
            <a:r>
              <a:rPr lang="en-US" sz="2800" kern="0" dirty="0" smtClean="0"/>
              <a:t>CONN-OSHA</a:t>
            </a:r>
            <a:endParaRPr lang="en-US" sz="2800" kern="0" dirty="0"/>
          </a:p>
        </p:txBody>
      </p:sp>
    </p:spTree>
    <p:extLst>
      <p:ext uri="{BB962C8B-B14F-4D97-AF65-F5344CB8AC3E}">
        <p14:creationId xmlns:p14="http://schemas.microsoft.com/office/powerpoint/2010/main" val="3160370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6"/>
          <p:cNvSpPr>
            <a:spLocks noChangeShapeType="1"/>
          </p:cNvSpPr>
          <p:nvPr/>
        </p:nvSpPr>
        <p:spPr bwMode="auto">
          <a:xfrm>
            <a:off x="2133600" y="685800"/>
            <a:ext cx="7010400" cy="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5" name="Line 7"/>
          <p:cNvSpPr>
            <a:spLocks noChangeShapeType="1"/>
          </p:cNvSpPr>
          <p:nvPr/>
        </p:nvSpPr>
        <p:spPr bwMode="auto">
          <a:xfrm>
            <a:off x="8458200" y="0"/>
            <a:ext cx="0" cy="685800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6" name="Line 9"/>
          <p:cNvSpPr>
            <a:spLocks noChangeShapeType="1"/>
          </p:cNvSpPr>
          <p:nvPr/>
        </p:nvSpPr>
        <p:spPr bwMode="auto">
          <a:xfrm>
            <a:off x="2133600" y="533400"/>
            <a:ext cx="7010400" cy="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pic>
        <p:nvPicPr>
          <p:cNvPr id="3077"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38" y="122238"/>
            <a:ext cx="2163762"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Line 7"/>
          <p:cNvSpPr>
            <a:spLocks noChangeShapeType="1"/>
          </p:cNvSpPr>
          <p:nvPr/>
        </p:nvSpPr>
        <p:spPr bwMode="auto">
          <a:xfrm>
            <a:off x="8610600" y="0"/>
            <a:ext cx="0" cy="6858000"/>
          </a:xfrm>
          <a:prstGeom prst="line">
            <a:avLst/>
          </a:prstGeom>
          <a:noFill/>
          <a:ln w="5715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itle 1"/>
          <p:cNvSpPr>
            <a:spLocks noGrp="1"/>
          </p:cNvSpPr>
          <p:nvPr>
            <p:ph type="title"/>
          </p:nvPr>
        </p:nvSpPr>
        <p:spPr>
          <a:xfrm>
            <a:off x="457200" y="1311275"/>
            <a:ext cx="8229600" cy="1143000"/>
          </a:xfrm>
        </p:spPr>
        <p:txBody>
          <a:bodyPr/>
          <a:lstStyle/>
          <a:p>
            <a:r>
              <a:rPr lang="en-US" dirty="0" smtClean="0"/>
              <a:t>Definitions</a:t>
            </a:r>
            <a:endParaRPr lang="en-US" dirty="0"/>
          </a:p>
        </p:txBody>
      </p:sp>
      <p:sp>
        <p:nvSpPr>
          <p:cNvPr id="4" name="Content Placeholder 3"/>
          <p:cNvSpPr>
            <a:spLocks noGrp="1"/>
          </p:cNvSpPr>
          <p:nvPr>
            <p:ph idx="1"/>
          </p:nvPr>
        </p:nvSpPr>
        <p:spPr>
          <a:xfrm>
            <a:off x="457200" y="2514600"/>
            <a:ext cx="7924800" cy="4525963"/>
          </a:xfrm>
        </p:spPr>
        <p:txBody>
          <a:bodyPr/>
          <a:lstStyle/>
          <a:p>
            <a:r>
              <a:rPr lang="en-US" sz="2800" dirty="0" smtClean="0"/>
              <a:t>Slips</a:t>
            </a:r>
          </a:p>
          <a:p>
            <a:pPr lvl="1"/>
            <a:r>
              <a:rPr lang="en-US" sz="2400" dirty="0" smtClean="0"/>
              <a:t>Slips occur when there is too little friction between your feet and the floor surface, and you lose your balance</a:t>
            </a:r>
          </a:p>
          <a:p>
            <a:r>
              <a:rPr lang="en-US" sz="2800" dirty="0" smtClean="0"/>
              <a:t>Trips</a:t>
            </a:r>
          </a:p>
          <a:p>
            <a:pPr lvl="1"/>
            <a:r>
              <a:rPr lang="en-US" sz="2400" dirty="0" smtClean="0"/>
              <a:t>Trips occur when your foot (or lower leg) hits an object and your upper body continues moving, throwing you off balance, or</a:t>
            </a:r>
          </a:p>
          <a:p>
            <a:pPr lvl="1"/>
            <a:r>
              <a:rPr lang="en-US" sz="2400" dirty="0" smtClean="0"/>
              <a:t>When you step down to a lower surface and lose your balance</a:t>
            </a:r>
            <a:endParaRPr lang="en-US" sz="2400" dirty="0"/>
          </a:p>
        </p:txBody>
      </p:sp>
    </p:spTree>
    <p:extLst>
      <p:ext uri="{BB962C8B-B14F-4D97-AF65-F5344CB8AC3E}">
        <p14:creationId xmlns:p14="http://schemas.microsoft.com/office/powerpoint/2010/main" val="2476712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9" r="12372"/>
          <a:stretch/>
        </p:blipFill>
        <p:spPr bwMode="auto">
          <a:xfrm>
            <a:off x="5821680" y="4133058"/>
            <a:ext cx="2560320" cy="2648742"/>
          </a:xfrm>
          <a:prstGeom prst="rect">
            <a:avLst/>
          </a:prstGeom>
          <a:noFill/>
          <a:ln>
            <a:noFill/>
          </a:ln>
        </p:spPr>
      </p:pic>
      <p:sp>
        <p:nvSpPr>
          <p:cNvPr id="2" name="Content Placeholder 3"/>
          <p:cNvSpPr txBox="1">
            <a:spLocks/>
          </p:cNvSpPr>
          <p:nvPr/>
        </p:nvSpPr>
        <p:spPr>
          <a:xfrm>
            <a:off x="457200" y="2438400"/>
            <a:ext cx="79248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kern="0" dirty="0" smtClean="0"/>
              <a:t>Falls</a:t>
            </a:r>
          </a:p>
          <a:p>
            <a:pPr lvl="1"/>
            <a:r>
              <a:rPr lang="en-US" kern="0" dirty="0" smtClean="0"/>
              <a:t>Falls occur when you are too far off your center of balance – either at the same level, or a lower level</a:t>
            </a:r>
          </a:p>
        </p:txBody>
      </p:sp>
      <p:sp>
        <p:nvSpPr>
          <p:cNvPr id="3"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Definitions</a:t>
            </a:r>
            <a:endParaRPr lang="en-US" kern="0" dirty="0"/>
          </a:p>
        </p:txBody>
      </p:sp>
    </p:spTree>
    <p:extLst>
      <p:ext uri="{BB962C8B-B14F-4D97-AF65-F5344CB8AC3E}">
        <p14:creationId xmlns:p14="http://schemas.microsoft.com/office/powerpoint/2010/main" val="2632730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457200" y="2636837"/>
            <a:ext cx="79248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2800" kern="0" dirty="0" smtClean="0"/>
              <a:t>OSHA General Duty Clause 5(a)(1)</a:t>
            </a:r>
          </a:p>
          <a:p>
            <a:r>
              <a:rPr lang="en-US" sz="2800" kern="0" dirty="0" smtClean="0"/>
              <a:t>1910.21 – 30, Standards for Walking and Working Surfaces</a:t>
            </a:r>
          </a:p>
          <a:p>
            <a:r>
              <a:rPr lang="en-US" sz="2800" kern="0" dirty="0" smtClean="0"/>
              <a:t>1910.139, Guidelines for Occupational Foot Protection</a:t>
            </a:r>
          </a:p>
          <a:p>
            <a:r>
              <a:rPr lang="en-US" sz="2800" kern="0" dirty="0" smtClean="0"/>
              <a:t>National Floor Safety Institute (NFSI) for Walkway Safety</a:t>
            </a:r>
          </a:p>
          <a:p>
            <a:endParaRPr lang="en-US" kern="0" dirty="0" smtClean="0"/>
          </a:p>
        </p:txBody>
      </p:sp>
      <p:sp>
        <p:nvSpPr>
          <p:cNvPr id="3"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Regulations and Standards</a:t>
            </a:r>
            <a:endParaRPr lang="en-US" kern="0" dirty="0"/>
          </a:p>
        </p:txBody>
      </p:sp>
    </p:spTree>
    <p:extLst>
      <p:ext uri="{BB962C8B-B14F-4D97-AF65-F5344CB8AC3E}">
        <p14:creationId xmlns:p14="http://schemas.microsoft.com/office/powerpoint/2010/main" val="3716152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457200" y="2819400"/>
            <a:ext cx="79248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sz="2400" kern="0" dirty="0"/>
              <a:t>American National Standards Institute (ANSI) Standard for the Provision of Slip Resistance on Walking/Working surfaces (A1264.2-2001)</a:t>
            </a:r>
          </a:p>
          <a:p>
            <a:r>
              <a:rPr lang="en-US" sz="2400" kern="0" dirty="0"/>
              <a:t>American Society of Testing Materials (ASTM) Standard Practice for Safe Walking Surfaces (F1637.95</a:t>
            </a:r>
            <a:r>
              <a:rPr lang="en-US" sz="2400" kern="0" dirty="0" smtClean="0"/>
              <a:t>)</a:t>
            </a:r>
          </a:p>
          <a:p>
            <a:r>
              <a:rPr lang="en-US" sz="2400" kern="0" dirty="0" smtClean="0"/>
              <a:t>ANSI Z41, Guidelines for footwear</a:t>
            </a:r>
          </a:p>
          <a:p>
            <a:r>
              <a:rPr lang="en-US" sz="2400" kern="0" dirty="0" smtClean="0"/>
              <a:t>National Fire Protection Association (NFPA) 101 Life Safety Code</a:t>
            </a:r>
          </a:p>
          <a:p>
            <a:r>
              <a:rPr lang="en-US" sz="2400" kern="0" dirty="0" smtClean="0"/>
              <a:t>Individual State Building Codes</a:t>
            </a:r>
          </a:p>
          <a:p>
            <a:endParaRPr lang="en-US" kern="0" dirty="0" smtClean="0"/>
          </a:p>
        </p:txBody>
      </p:sp>
      <p:sp>
        <p:nvSpPr>
          <p:cNvPr id="3"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kern="0" dirty="0" smtClean="0"/>
              <a:t>Regulations and Standards, cont.)</a:t>
            </a:r>
            <a:endParaRPr lang="en-US" kern="0" dirty="0"/>
          </a:p>
        </p:txBody>
      </p:sp>
    </p:spTree>
    <p:extLst>
      <p:ext uri="{BB962C8B-B14F-4D97-AF65-F5344CB8AC3E}">
        <p14:creationId xmlns:p14="http://schemas.microsoft.com/office/powerpoint/2010/main" val="3505971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457200" y="2636837"/>
            <a:ext cx="82296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kern="0" dirty="0" smtClean="0"/>
              <a:t>Items on the floor</a:t>
            </a:r>
          </a:p>
          <a:p>
            <a:r>
              <a:rPr lang="en-US" kern="0" dirty="0" smtClean="0"/>
              <a:t>Walking from one surface onto another</a:t>
            </a:r>
          </a:p>
          <a:p>
            <a:r>
              <a:rPr lang="en-US" kern="0" dirty="0" smtClean="0"/>
              <a:t>Sloped surfaces</a:t>
            </a:r>
          </a:p>
          <a:p>
            <a:r>
              <a:rPr lang="en-US" kern="0" dirty="0" smtClean="0"/>
              <a:t>Loose rugs or mats</a:t>
            </a:r>
          </a:p>
          <a:p>
            <a:r>
              <a:rPr lang="en-US" kern="0" dirty="0" smtClean="0"/>
              <a:t>Ramps without slip resistant surfaces</a:t>
            </a:r>
          </a:p>
          <a:p>
            <a:r>
              <a:rPr lang="en-US" kern="0" dirty="0" smtClean="0"/>
              <a:t>Footwear with wet soles</a:t>
            </a:r>
          </a:p>
          <a:p>
            <a:r>
              <a:rPr lang="en-US" kern="0" dirty="0" smtClean="0"/>
              <a:t>Improper footwear</a:t>
            </a:r>
          </a:p>
        </p:txBody>
      </p:sp>
      <p:sp>
        <p:nvSpPr>
          <p:cNvPr id="3"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u="sng" kern="0" dirty="0" smtClean="0"/>
              <a:t>Causes</a:t>
            </a:r>
            <a:r>
              <a:rPr lang="en-US" kern="0" dirty="0" smtClean="0"/>
              <a:t> of Slips</a:t>
            </a:r>
            <a:endParaRPr lang="en-US" kern="0" dirty="0"/>
          </a:p>
        </p:txBody>
      </p:sp>
    </p:spTree>
    <p:extLst>
      <p:ext uri="{BB962C8B-B14F-4D97-AF65-F5344CB8AC3E}">
        <p14:creationId xmlns:p14="http://schemas.microsoft.com/office/powerpoint/2010/main" val="980953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457200" y="2636837"/>
            <a:ext cx="7924800"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US" kern="0" dirty="0" smtClean="0"/>
              <a:t>Items or obstacles on the floor</a:t>
            </a:r>
          </a:p>
          <a:p>
            <a:r>
              <a:rPr lang="en-US" kern="0" dirty="0" smtClean="0"/>
              <a:t>Changes in elevation</a:t>
            </a:r>
          </a:p>
          <a:p>
            <a:r>
              <a:rPr lang="en-US" kern="0" dirty="0" smtClean="0"/>
              <a:t>Rumpled or rolled up floor mats</a:t>
            </a:r>
          </a:p>
          <a:p>
            <a:r>
              <a:rPr lang="en-US" kern="0" dirty="0" smtClean="0"/>
              <a:t>Damaged or uneven steps</a:t>
            </a:r>
          </a:p>
          <a:p>
            <a:r>
              <a:rPr lang="en-US" kern="0" dirty="0" smtClean="0"/>
              <a:t>Uneven surfaces</a:t>
            </a:r>
          </a:p>
          <a:p>
            <a:r>
              <a:rPr lang="en-US" kern="0" dirty="0" smtClean="0"/>
              <a:t>Floor drain covers missing or not in place</a:t>
            </a:r>
          </a:p>
        </p:txBody>
      </p:sp>
      <p:sp>
        <p:nvSpPr>
          <p:cNvPr id="3" name="Title 1"/>
          <p:cNvSpPr txBox="1">
            <a:spLocks/>
          </p:cNvSpPr>
          <p:nvPr/>
        </p:nvSpPr>
        <p:spPr>
          <a:xfrm>
            <a:off x="457200" y="1311275"/>
            <a:ext cx="82296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u="sng" kern="0" dirty="0" smtClean="0"/>
              <a:t>Causes</a:t>
            </a:r>
            <a:r>
              <a:rPr lang="en-US" kern="0" dirty="0" smtClean="0"/>
              <a:t> of Trips and Falls</a:t>
            </a:r>
            <a:endParaRPr lang="en-US" kern="0" dirty="0"/>
          </a:p>
        </p:txBody>
      </p:sp>
    </p:spTree>
    <p:extLst>
      <p:ext uri="{BB962C8B-B14F-4D97-AF65-F5344CB8AC3E}">
        <p14:creationId xmlns:p14="http://schemas.microsoft.com/office/powerpoint/2010/main" val="3509124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DOL PP Template 2014">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DOL PP Template 2014</Template>
  <TotalTime>232</TotalTime>
  <Words>1022</Words>
  <Application>Microsoft Office PowerPoint</Application>
  <PresentationFormat>On-screen Show (4:3)</PresentationFormat>
  <Paragraphs>193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DOL PP Template 2014</vt:lpstr>
      <vt:lpstr>Slips, Trips and Falls</vt:lpstr>
      <vt:lpstr>Think about:</vt:lpstr>
      <vt:lpstr>Now think about:</vt:lpstr>
      <vt:lpstr>Definitions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Able, John - OSHA State (CT-SP)</dc:creator>
  <cp:lastModifiedBy>Able, John - OSHA State (CT-SP)</cp:lastModifiedBy>
  <cp:revision>73</cp:revision>
  <cp:lastPrinted>2014-10-20T18:08:17Z</cp:lastPrinted>
  <dcterms:created xsi:type="dcterms:W3CDTF">2014-09-08T15:36:54Z</dcterms:created>
  <dcterms:modified xsi:type="dcterms:W3CDTF">2014-10-20T18:09:59Z</dcterms:modified>
</cp:coreProperties>
</file>