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  <p:sldMasterId id="2147483684" r:id="rId3"/>
    <p:sldMasterId id="2147483708" r:id="rId4"/>
  </p:sldMasterIdLst>
  <p:notesMasterIdLst>
    <p:notesMasterId r:id="rId75"/>
  </p:notesMasterIdLst>
  <p:handoutMasterIdLst>
    <p:handoutMasterId r:id="rId76"/>
  </p:handoutMasterIdLst>
  <p:sldIdLst>
    <p:sldId id="256" r:id="rId5"/>
    <p:sldId id="382" r:id="rId6"/>
    <p:sldId id="290" r:id="rId7"/>
    <p:sldId id="411" r:id="rId8"/>
    <p:sldId id="412" r:id="rId9"/>
    <p:sldId id="413" r:id="rId10"/>
    <p:sldId id="414" r:id="rId11"/>
    <p:sldId id="373" r:id="rId12"/>
    <p:sldId id="374" r:id="rId13"/>
    <p:sldId id="384" r:id="rId14"/>
    <p:sldId id="385" r:id="rId15"/>
    <p:sldId id="387" r:id="rId16"/>
    <p:sldId id="388" r:id="rId17"/>
    <p:sldId id="391" r:id="rId18"/>
    <p:sldId id="393" r:id="rId19"/>
    <p:sldId id="392" r:id="rId20"/>
    <p:sldId id="394" r:id="rId21"/>
    <p:sldId id="395" r:id="rId22"/>
    <p:sldId id="396" r:id="rId23"/>
    <p:sldId id="397" r:id="rId24"/>
    <p:sldId id="398" r:id="rId25"/>
    <p:sldId id="399" r:id="rId26"/>
    <p:sldId id="400" r:id="rId27"/>
    <p:sldId id="401" r:id="rId28"/>
    <p:sldId id="402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0" r:id="rId37"/>
    <p:sldId id="380" r:id="rId38"/>
    <p:sldId id="341" r:id="rId39"/>
    <p:sldId id="303" r:id="rId40"/>
    <p:sldId id="415" r:id="rId41"/>
    <p:sldId id="416" r:id="rId42"/>
    <p:sldId id="417" r:id="rId43"/>
    <p:sldId id="289" r:id="rId44"/>
    <p:sldId id="287" r:id="rId45"/>
    <p:sldId id="296" r:id="rId46"/>
    <p:sldId id="342" r:id="rId47"/>
    <p:sldId id="418" r:id="rId48"/>
    <p:sldId id="304" r:id="rId49"/>
    <p:sldId id="305" r:id="rId50"/>
    <p:sldId id="419" r:id="rId51"/>
    <p:sldId id="420" r:id="rId52"/>
    <p:sldId id="421" r:id="rId53"/>
    <p:sldId id="422" r:id="rId54"/>
    <p:sldId id="423" r:id="rId55"/>
    <p:sldId id="424" r:id="rId56"/>
    <p:sldId id="425" r:id="rId57"/>
    <p:sldId id="328" r:id="rId58"/>
    <p:sldId id="426" r:id="rId59"/>
    <p:sldId id="300" r:id="rId60"/>
    <p:sldId id="329" r:id="rId61"/>
    <p:sldId id="330" r:id="rId62"/>
    <p:sldId id="427" r:id="rId63"/>
    <p:sldId id="428" r:id="rId64"/>
    <p:sldId id="429" r:id="rId65"/>
    <p:sldId id="430" r:id="rId66"/>
    <p:sldId id="431" r:id="rId67"/>
    <p:sldId id="432" r:id="rId68"/>
    <p:sldId id="433" r:id="rId69"/>
    <p:sldId id="434" r:id="rId70"/>
    <p:sldId id="435" r:id="rId71"/>
    <p:sldId id="338" r:id="rId72"/>
    <p:sldId id="369" r:id="rId73"/>
    <p:sldId id="372" r:id="rId74"/>
  </p:sldIdLst>
  <p:sldSz cx="9144000" cy="6858000" type="screen4x3"/>
  <p:notesSz cx="7010400" cy="9296400"/>
  <p:embeddedFontLst>
    <p:embeddedFont>
      <p:font typeface="Franklin Gothic Book" panose="020B0604020202020204" charset="0"/>
      <p:regular r:id="rId77"/>
      <p:italic r:id="rId78"/>
    </p:embeddedFont>
    <p:embeddedFont>
      <p:font typeface="Century Gothic" panose="020B0502020202020204" pitchFamily="34" charset="0"/>
      <p:regular r:id="rId79"/>
      <p:bold r:id="rId80"/>
      <p:italic r:id="rId81"/>
      <p:boldItalic r:id="rId82"/>
    </p:embeddedFont>
    <p:embeddedFont>
      <p:font typeface="Franklin Gothic Medium Cond" panose="020B0604020202020204" charset="0"/>
      <p:regular r:id="rId83"/>
    </p:embeddedFont>
    <p:embeddedFont>
      <p:font typeface="Calibri" panose="020F0502020204030204" pitchFamily="34" charset="0"/>
      <p:regular r:id="rId84"/>
      <p:bold r:id="rId85"/>
      <p:italic r:id="rId86"/>
      <p:boldItalic r:id="rId87"/>
    </p:embeddedFont>
    <p:embeddedFont>
      <p:font typeface="Franklin Gothic Medium" panose="020B0603020102020204" pitchFamily="34" charset="0"/>
      <p:regular r:id="rId88"/>
      <p:italic r:id="rId89"/>
    </p:embeddedFont>
    <p:embeddedFont>
      <p:font typeface="Arial Black" panose="020B0A04020102020204" pitchFamily="34" charset="0"/>
      <p:bold r:id="rId90"/>
    </p:embeddedFont>
    <p:embeddedFont>
      <p:font typeface="Franklin Gothic Demi Cond" panose="020B0604020202020204" charset="0"/>
      <p:regular r:id="rId91"/>
    </p:embeddedFont>
    <p:embeddedFont>
      <p:font typeface="Arial Narrow" panose="020B0606020202030204" pitchFamily="34" charset="0"/>
      <p:regular r:id="rId92"/>
      <p:bold r:id="rId93"/>
      <p:italic r:id="rId94"/>
      <p:boldItalic r:id="rId95"/>
    </p:embeddedFont>
    <p:embeddedFont>
      <p:font typeface="Gregs Other Hand" panose="020B0604020202020204"/>
      <p:regular r:id="rId96"/>
    </p:embeddedFont>
    <p:embeddedFont>
      <p:font typeface="Franklin Gothic Heavy" panose="020B0604020202020204" charset="0"/>
      <p:regular r:id="rId97"/>
      <p:italic r:id="rId9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6E6E"/>
    <a:srgbClr val="818A8F"/>
    <a:srgbClr val="00985F"/>
    <a:srgbClr val="4DFD23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761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74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handoutMaster" Target="handoutMasters/handoutMaster1.xml"/><Relationship Id="rId84" Type="http://schemas.openxmlformats.org/officeDocument/2006/relationships/font" Target="fonts/font8.fntdata"/><Relationship Id="rId89" Type="http://schemas.openxmlformats.org/officeDocument/2006/relationships/font" Target="fonts/font13.fntdata"/><Relationship Id="rId97" Type="http://schemas.openxmlformats.org/officeDocument/2006/relationships/font" Target="fonts/font21.fntdata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font" Target="fonts/font3.fntdata"/><Relationship Id="rId87" Type="http://schemas.openxmlformats.org/officeDocument/2006/relationships/font" Target="fonts/font11.fntdata"/><Relationship Id="rId102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font" Target="fonts/font6.fntdata"/><Relationship Id="rId90" Type="http://schemas.openxmlformats.org/officeDocument/2006/relationships/font" Target="fonts/font14.fntdata"/><Relationship Id="rId95" Type="http://schemas.openxmlformats.org/officeDocument/2006/relationships/font" Target="fonts/font19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font" Target="fonts/font1.fntdata"/><Relationship Id="rId100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font" Target="fonts/font4.fntdata"/><Relationship Id="rId85" Type="http://schemas.openxmlformats.org/officeDocument/2006/relationships/font" Target="fonts/font9.fntdata"/><Relationship Id="rId93" Type="http://schemas.openxmlformats.org/officeDocument/2006/relationships/font" Target="fonts/font17.fntdata"/><Relationship Id="rId98" Type="http://schemas.openxmlformats.org/officeDocument/2006/relationships/font" Target="fonts/font2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notesMaster" Target="notesMasters/notesMaster1.xml"/><Relationship Id="rId83" Type="http://schemas.openxmlformats.org/officeDocument/2006/relationships/font" Target="fonts/font7.fntdata"/><Relationship Id="rId88" Type="http://schemas.openxmlformats.org/officeDocument/2006/relationships/font" Target="fonts/font12.fntdata"/><Relationship Id="rId91" Type="http://schemas.openxmlformats.org/officeDocument/2006/relationships/font" Target="fonts/font15.fntdata"/><Relationship Id="rId96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font" Target="fonts/font2.fntdata"/><Relationship Id="rId81" Type="http://schemas.openxmlformats.org/officeDocument/2006/relationships/font" Target="fonts/font5.fntdata"/><Relationship Id="rId86" Type="http://schemas.openxmlformats.org/officeDocument/2006/relationships/font" Target="fonts/font10.fntdata"/><Relationship Id="rId94" Type="http://schemas.openxmlformats.org/officeDocument/2006/relationships/font" Target="fonts/font18.fntdata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55" cy="464663"/>
          </a:xfrm>
          <a:prstGeom prst="rect">
            <a:avLst/>
          </a:prstGeom>
        </p:spPr>
        <p:txBody>
          <a:bodyPr vert="horz" lIns="90663" tIns="45331" rIns="90663" bIns="45331" rtlCol="0"/>
          <a:lstStyle>
            <a:lvl1pPr algn="l">
              <a:defRPr sz="1200"/>
            </a:lvl1pPr>
          </a:lstStyle>
          <a:p>
            <a:r>
              <a:rPr lang="en-US" smtClean="0"/>
              <a:t>Violation 101    |    April 2015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3" y="0"/>
            <a:ext cx="3038155" cy="464663"/>
          </a:xfrm>
          <a:prstGeom prst="rect">
            <a:avLst/>
          </a:prstGeom>
        </p:spPr>
        <p:txBody>
          <a:bodyPr vert="horz" lIns="90663" tIns="45331" rIns="90663" bIns="45331" rtlCol="0"/>
          <a:lstStyle>
            <a:lvl1pPr algn="r">
              <a:defRPr sz="1200"/>
            </a:lvl1pPr>
          </a:lstStyle>
          <a:p>
            <a:fld id="{8E03619F-E294-424E-9053-B3523DDBACE5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163"/>
            <a:ext cx="3038155" cy="464663"/>
          </a:xfrm>
          <a:prstGeom prst="rect">
            <a:avLst/>
          </a:prstGeom>
        </p:spPr>
        <p:txBody>
          <a:bodyPr vert="horz" lIns="90663" tIns="45331" rIns="90663" bIns="45331" rtlCol="0" anchor="b"/>
          <a:lstStyle>
            <a:lvl1pPr algn="l">
              <a:defRPr sz="1200"/>
            </a:lvl1pPr>
          </a:lstStyle>
          <a:p>
            <a:r>
              <a:rPr lang="en-US" smtClean="0"/>
              <a:t>Running Right Leadership Academy               Alpha Natural Resources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3" y="8830163"/>
            <a:ext cx="3038155" cy="464663"/>
          </a:xfrm>
          <a:prstGeom prst="rect">
            <a:avLst/>
          </a:prstGeom>
        </p:spPr>
        <p:txBody>
          <a:bodyPr vert="horz" lIns="90663" tIns="45331" rIns="90663" bIns="45331" rtlCol="0" anchor="b"/>
          <a:lstStyle>
            <a:lvl1pPr algn="r">
              <a:defRPr sz="1200"/>
            </a:lvl1pPr>
          </a:lstStyle>
          <a:p>
            <a:fld id="{01792B75-AC23-42E4-B744-BBD0F0DAF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80007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1"/>
          </a:xfrm>
          <a:prstGeom prst="rect">
            <a:avLst/>
          </a:prstGeom>
        </p:spPr>
        <p:txBody>
          <a:bodyPr vert="horz" lIns="93256" tIns="46628" rIns="93256" bIns="46628" rtlCol="0"/>
          <a:lstStyle>
            <a:lvl1pPr algn="l">
              <a:defRPr sz="1200"/>
            </a:lvl1pPr>
          </a:lstStyle>
          <a:p>
            <a:r>
              <a:rPr lang="en-US" smtClean="0"/>
              <a:t>Violation 101    |    April 2015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1"/>
          </a:xfrm>
          <a:prstGeom prst="rect">
            <a:avLst/>
          </a:prstGeom>
        </p:spPr>
        <p:txBody>
          <a:bodyPr vert="horz" lIns="93256" tIns="46628" rIns="93256" bIns="46628" rtlCol="0"/>
          <a:lstStyle>
            <a:lvl1pPr algn="r">
              <a:defRPr sz="1200"/>
            </a:lvl1pPr>
          </a:lstStyle>
          <a:p>
            <a:fld id="{B06EB019-F8F7-449F-B488-011A7749F64A}" type="datetimeFigureOut">
              <a:rPr lang="en-US" smtClean="0"/>
              <a:pPr/>
              <a:t>4/27/2015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6" tIns="46628" rIns="93256" bIns="4662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256" tIns="46628" rIns="93256" bIns="4662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4821"/>
          </a:xfrm>
          <a:prstGeom prst="rect">
            <a:avLst/>
          </a:prstGeom>
        </p:spPr>
        <p:txBody>
          <a:bodyPr vert="horz" lIns="93256" tIns="46628" rIns="93256" bIns="46628" rtlCol="0" anchor="b"/>
          <a:lstStyle>
            <a:lvl1pPr algn="l">
              <a:defRPr sz="1200"/>
            </a:lvl1pPr>
          </a:lstStyle>
          <a:p>
            <a:r>
              <a:rPr lang="en-US" smtClean="0"/>
              <a:t>Running Right Leadership Academy               Alpha Natural Resources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1"/>
          </a:xfrm>
          <a:prstGeom prst="rect">
            <a:avLst/>
          </a:prstGeom>
        </p:spPr>
        <p:txBody>
          <a:bodyPr vert="horz" lIns="93256" tIns="46628" rIns="93256" bIns="46628" rtlCol="0" anchor="b"/>
          <a:lstStyle>
            <a:lvl1pPr algn="r">
              <a:defRPr sz="1200"/>
            </a:lvl1pPr>
          </a:lstStyle>
          <a:p>
            <a:fld id="{A099AA2C-4E3A-45B1-8000-E8424C0B1A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744840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Gary, is the last line</a:t>
            </a:r>
            <a:r>
              <a:rPr lang="en-US" baseline="0" dirty="0" smtClean="0"/>
              <a:t> kind of a repeat of the first?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Running Right Leadership Academy               Alpha Natural Resources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Violation 101    |    April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912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begin to break down SHEN card portions and talk about them…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Running Right Leadership Academy               Alpha Natural Resources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Violation 101    |    April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64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begin to break down SHEN card portions and talk about them…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Running Right Leadership Academy               Alpha Natural Resources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Violation 101    |    April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64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begin to break down SHEN card portions and talk about them…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Running Right Leadership Academy               Alpha Natural Resources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Violation 101    |    April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64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begin to break down SHEN card portions and talk about them…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Running Right Leadership Academy               Alpha Natural Resources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Violation 101    |    April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64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begin to break down SHEN card portions and talk about them…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Running Right Leadership Academy               Alpha Natural Resources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Violation 101    |    April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64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begin to break down SHEN card portions and talk about them…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Running Right Leadership Academy               Alpha Natural Resources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Violation 101    |    April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64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begin to break down SHEN card portions and talk about them…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Running Right Leadership Academy               Alpha Natural Resources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Violation 101    |    April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64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begin to break down SHEN card portions and talk about them…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Running Right Leadership Academy               Alpha Natural Resources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Violation 101    |    April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64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begin to break down SHEN card portions and talk about them…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Running Right Leadership Academy               Alpha Natural Resources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Violation 101    |    April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64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begin to break down SHEN card portions and talk about them…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Running Right Leadership Academy               Alpha Natural Resources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Violation 101    |    April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64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Brief intro discussion about SHEN card  -   </a:t>
            </a:r>
            <a:r>
              <a:rPr lang="en-US" sz="1600" b="1" dirty="0"/>
              <a:t>S</a:t>
            </a:r>
            <a:r>
              <a:rPr lang="en-US" baseline="0" dirty="0" smtClean="0"/>
              <a:t>tandard, </a:t>
            </a:r>
            <a:r>
              <a:rPr lang="en-US" sz="1600" b="1" dirty="0"/>
              <a:t>H</a:t>
            </a:r>
            <a:r>
              <a:rPr lang="en-US" baseline="0" dirty="0" smtClean="0"/>
              <a:t>azard, </a:t>
            </a:r>
            <a:r>
              <a:rPr lang="en-US" sz="1600" b="1" dirty="0"/>
              <a:t>E</a:t>
            </a:r>
            <a:r>
              <a:rPr lang="en-US" baseline="0" dirty="0" smtClean="0"/>
              <a:t>xposure, </a:t>
            </a:r>
            <a:r>
              <a:rPr lang="en-US" sz="1600" b="1" dirty="0"/>
              <a:t>N</a:t>
            </a:r>
            <a:r>
              <a:rPr lang="en-US" baseline="0" dirty="0" smtClean="0"/>
              <a:t>egligence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Running Right Leadership Academy               Alpha Natural Resources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Violation 101    |    April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457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begin to break down SHEN card portions and talk about them…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Running Right Leadership Academy               Alpha Natural Resources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Violation 101    |    April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642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begin to break down SHEN card portions and talk about them…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Running Right Leadership Academy               Alpha Natural Resources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Violation 101    |    April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642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begin to break down SHEN card portions and talk about them…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Running Right Leadership Academy               Alpha Natural Resources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Violation 101    |    April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642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begin to break down SHEN card portions and talk about them…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Running Right Leadership Academy               Alpha Natural Resources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Violation 101    |    April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642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begin to break down SHEN card portions and talk about them…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Running Right Leadership Academy               Alpha Natural Resources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Violation 101    |    April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642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Running Right Leadership Academy               Alpha Natural Resources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Violation 101    |    April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361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Running Right Leadership Academy               Alpha Natural Resources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Violation 101    |    April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361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Running Right Leadership Academy               Alpha Natural Resources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Violation 101    |    April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361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Running Right Leadership Academy               Alpha Natural Resources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Violation 101    |    April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361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Running Right Leadership Academy               Alpha Natural Resources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Violation 101    |    April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36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begin to break down SHEN card portions and talk about them…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Running Right Leadership Academy               Alpha Natural Resources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Violation 101    |    April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642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Running Right Leadership Academy               Alpha Natural Resources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Violation 101    |    April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361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Running Right Leadership Academy               Alpha Natural Resources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Violation 101    |    April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361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Running Right Leadership Academy               Alpha Natural Resources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Violation 101    |    April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361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Running Right Leadership Academy               Alpha Natural Resources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Violation 101    |    April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361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Running Right Leadership Academy               Alpha Natural Resources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Violation 101    |    April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361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Running Right Leadership Academy               Alpha Natural Resources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Violation 101    |    April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36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begin to break down SHEN card portions and talk about them…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Running Right Leadership Academy               Alpha Natural Resources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Violation 101    |    April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64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begin to break down SHEN card portions and talk about them…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Running Right Leadership Academy               Alpha Natural Resources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Violation 101    |    April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64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begin to break down SHEN card portions and talk about them…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Running Right Leadership Academy               Alpha Natural Resources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Violation 101    |    April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64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begin to break down SHEN card portions and talk about them…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Running Right Leadership Academy               Alpha Natural Resources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Violation 101    |    April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64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begin to break down SHEN card portions and talk about them…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Running Right Leadership Academy               Alpha Natural Resources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Violation 101    |    April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64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begin to break down SHEN card portions and talk about them…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Running Right Leadership Academy               Alpha Natural Resources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Violation 101    |    April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6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AE00-3AF9-4419-A403-2E2EABF9BF1F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B74D-EEC0-4F1B-A526-E564BEDC9134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7E85-476E-4E8C-AB95-9BD2A5A14AF5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AE00-3AF9-4419-A403-2E2EABF9BF1F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BBB6-A925-4E74-B6FD-E303F47EAEC5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49DC-9D82-42FB-8B00-749344CA9148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D838-5F38-4085-810E-B1E6FEB02897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ECEA-372B-48B6-97A0-C811AA6575ED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0994-4A2B-404D-B81D-97A5BAC27377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267A-CBD1-4A15-99B3-C176D485B3DE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305D-D08F-491C-8388-4053DF400E13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BBB6-A925-4E74-B6FD-E303F47EAEC5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CD3C-867F-45A7-9345-7319DB1121FE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B74D-EEC0-4F1B-A526-E564BEDC9134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7E85-476E-4E8C-AB95-9BD2A5A14AF5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ED83-C053-4830-9CE7-E8248EA4B9B2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ED83-C053-4830-9CE7-E8248EA4B9B2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ED83-C053-4830-9CE7-E8248EA4B9B2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ED83-C053-4830-9CE7-E8248EA4B9B2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ED83-C053-4830-9CE7-E8248EA4B9B2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ED83-C053-4830-9CE7-E8248EA4B9B2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ED83-C053-4830-9CE7-E8248EA4B9B2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49DC-9D82-42FB-8B00-749344CA9148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ED83-C053-4830-9CE7-E8248EA4B9B2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ED83-C053-4830-9CE7-E8248EA4B9B2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ED83-C053-4830-9CE7-E8248EA4B9B2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ED83-C053-4830-9CE7-E8248EA4B9B2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AE00-3AF9-4419-A403-2E2EABF9BF1F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0683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BBB6-A925-4E74-B6FD-E303F47EAEC5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1627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49DC-9D82-42FB-8B00-749344CA9148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190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D838-5F38-4085-810E-B1E6FEB02897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197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ECEA-372B-48B6-97A0-C811AA6575ED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883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0994-4A2B-404D-B81D-97A5BAC27377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44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D838-5F38-4085-810E-B1E6FEB02897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267A-CBD1-4A15-99B3-C176D485B3DE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698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305D-D08F-491C-8388-4053DF400E13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9901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CD3C-867F-45A7-9345-7319DB1121FE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759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B74D-EEC0-4F1B-A526-E564BEDC9134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895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7E85-476E-4E8C-AB95-9BD2A5A14AF5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71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ECEA-372B-48B6-97A0-C811AA6575ED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0994-4A2B-404D-B81D-97A5BAC27377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267A-CBD1-4A15-99B3-C176D485B3DE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305D-D08F-491C-8388-4053DF400E13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CD3C-867F-45A7-9345-7319DB1121FE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6E6E6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2427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FBF2B-7BAA-4C9A-9BB5-F3BBBC012A4B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BB7B3-08CF-43C1-83AA-861165C56F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6E6E6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44251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FBF2B-7BAA-4C9A-9BB5-F3BBBC012A4B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BB7B3-08CF-43C1-83AA-861165C56F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6E6E6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2427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3ED83-C053-4830-9CE7-E8248EA4B9B2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BB7B3-08CF-43C1-83AA-861165C56F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FBF2B-7BAA-4C9A-9BB5-F3BBBC012A4B}" type="datetime1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BB7B3-08CF-43C1-83AA-861165C56F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7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0.xml"/><Relationship Id="rId4" Type="http://schemas.microsoft.com/office/2007/relationships/hdphoto" Target="../media/hdphoto2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0.xml"/><Relationship Id="rId4" Type="http://schemas.microsoft.com/office/2007/relationships/hdphoto" Target="../media/hdphoto2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0.xml"/><Relationship Id="rId5" Type="http://schemas.microsoft.com/office/2007/relationships/hdphoto" Target="../media/hdphoto3.wdp"/><Relationship Id="rId4" Type="http://schemas.openxmlformats.org/officeDocument/2006/relationships/image" Target="../media/image27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0.xml"/><Relationship Id="rId4" Type="http://schemas.microsoft.com/office/2007/relationships/hdphoto" Target="../media/hdphoto4.wd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0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0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0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0.xml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19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8194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985F"/>
                </a:solidFill>
                <a:latin typeface="Franklin Gothic Heavy" panose="020B0903020102020204" pitchFamily="34" charset="0"/>
              </a:rPr>
              <a:t>Violation 101 </a:t>
            </a:r>
          </a:p>
          <a:p>
            <a:pPr algn="ctr"/>
            <a:r>
              <a:rPr lang="en-US" sz="3200" i="1" spc="350" dirty="0" smtClean="0">
                <a:solidFill>
                  <a:srgbClr val="6E6E6E"/>
                </a:solidFill>
                <a:latin typeface="+mj-lt"/>
              </a:rPr>
              <a:t>Start to Finish!</a:t>
            </a:r>
            <a:endParaRPr lang="en-US" sz="3200" i="1" spc="350" dirty="0">
              <a:solidFill>
                <a:srgbClr val="6E6E6E"/>
              </a:solidFill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895600" y="6019800"/>
            <a:ext cx="3348930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©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15-April-2015  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Alpha Natural Resources, Inc.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11430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 eaLnBrk="0" fontAlgn="base" hangingPunct="0">
              <a:spcBef>
                <a:spcPts val="575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6E6E6E"/>
                </a:solidFill>
                <a:latin typeface="Franklin Gothic Medium" panose="020B0603020102020204" pitchFamily="34" charset="0"/>
              </a:rPr>
              <a:t>A significant percentage of citations and orders are </a:t>
            </a:r>
            <a:r>
              <a:rPr lang="en-US" altLang="en-US" sz="3200" b="1" i="1" dirty="0">
                <a:latin typeface="Franklin Gothic Medium" panose="020B0603020102020204" pitchFamily="34" charset="0"/>
              </a:rPr>
              <a:t>overturned</a:t>
            </a:r>
            <a:r>
              <a:rPr lang="en-US" altLang="en-US" sz="2000" dirty="0">
                <a:solidFill>
                  <a:srgbClr val="6E6E6E"/>
                </a:solidFill>
                <a:latin typeface="Franklin Gothic Medium" panose="020B0603020102020204" pitchFamily="34" charset="0"/>
              </a:rPr>
              <a:t> during the legal process for</a:t>
            </a:r>
            <a:r>
              <a:rPr lang="en-US" altLang="en-US" sz="2800" b="1" spc="350" dirty="0">
                <a:solidFill>
                  <a:srgbClr val="6E6E6E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rgbClr val="6E6E6E"/>
                </a:solidFill>
                <a:latin typeface="Franklin Gothic Medium" panose="020B0603020102020204" pitchFamily="34" charset="0"/>
              </a:rPr>
              <a:t>reasons such as: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209800"/>
            <a:ext cx="215646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400" y="3200400"/>
            <a:ext cx="63246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lvl="0" indent="-339725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en-US" altLang="en-US" sz="2400" b="1" spc="350" dirty="0">
                <a:latin typeface="+mj-lt"/>
              </a:rPr>
              <a:t>Failure</a:t>
            </a:r>
            <a:r>
              <a:rPr lang="en-US" altLang="en-US" sz="2000" dirty="0">
                <a:solidFill>
                  <a:srgbClr val="6E6E6E"/>
                </a:solidFill>
                <a:latin typeface="Franklin Gothic Medium" panose="020B0603020102020204" pitchFamily="34" charset="0"/>
              </a:rPr>
              <a:t> to cite the </a:t>
            </a:r>
            <a:r>
              <a:rPr lang="en-US" altLang="en-US" sz="2800" b="1" i="1" dirty="0">
                <a:solidFill>
                  <a:srgbClr val="6E6E6E"/>
                </a:solidFill>
                <a:latin typeface="Franklin Gothic Medium" panose="020B0603020102020204" pitchFamily="34" charset="0"/>
              </a:rPr>
              <a:t>appropriate </a:t>
            </a:r>
            <a:r>
              <a:rPr lang="en-US" altLang="en-US" sz="2800" b="1" i="1" dirty="0" smtClean="0">
                <a:solidFill>
                  <a:srgbClr val="6E6E6E"/>
                </a:solidFill>
                <a:latin typeface="Franklin Gothic Medium" panose="020B0603020102020204" pitchFamily="34" charset="0"/>
              </a:rPr>
              <a:t>standard</a:t>
            </a:r>
            <a:endParaRPr lang="en-US" altLang="en-US" sz="2000" dirty="0">
              <a:solidFill>
                <a:srgbClr val="6E6E6E"/>
              </a:solidFill>
              <a:latin typeface="Franklin Gothic Medium" panose="020B0603020102020204" pitchFamily="34" charset="0"/>
            </a:endParaRPr>
          </a:p>
          <a:p>
            <a:pPr marL="342900" lvl="0" indent="-342900" eaLnBrk="0" fontAlgn="base" hangingPunct="0">
              <a:spcBef>
                <a:spcPts val="18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altLang="en-US" sz="2800" b="1" i="1" dirty="0">
                <a:solidFill>
                  <a:srgbClr val="6E6E6E"/>
                </a:solidFill>
                <a:latin typeface="Franklin Gothic Medium" panose="020B0603020102020204" pitchFamily="34" charset="0"/>
              </a:rPr>
              <a:t>Assumptions</a:t>
            </a:r>
            <a:r>
              <a:rPr lang="en-US" altLang="en-US" sz="2000" dirty="0">
                <a:solidFill>
                  <a:srgbClr val="6E6E6E"/>
                </a:solidFill>
                <a:latin typeface="Franklin Gothic Medium" panose="020B0603020102020204" pitchFamily="34" charset="0"/>
              </a:rPr>
              <a:t> or suspicions </a:t>
            </a:r>
            <a:r>
              <a:rPr lang="en-US" altLang="en-US" sz="2400" b="1" spc="350" dirty="0">
                <a:latin typeface="+mj-lt"/>
              </a:rPr>
              <a:t>not based on facts</a:t>
            </a:r>
          </a:p>
          <a:p>
            <a:pPr marL="339725" lvl="0" indent="-339725" eaLnBrk="0" fontAlgn="base" hangingPunct="0">
              <a:spcBef>
                <a:spcPts val="18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2400" b="1" spc="350" dirty="0">
                <a:solidFill>
                  <a:srgbClr val="6E6E6E"/>
                </a:solidFill>
                <a:latin typeface="+mj-lt"/>
              </a:rPr>
              <a:t>Failure</a:t>
            </a:r>
            <a:r>
              <a:rPr lang="en-US" altLang="en-US" sz="2000" dirty="0">
                <a:solidFill>
                  <a:srgbClr val="6E6E6E"/>
                </a:solidFill>
                <a:latin typeface="Franklin Gothic Medium" panose="020B0603020102020204" pitchFamily="34" charset="0"/>
              </a:rPr>
              <a:t> to </a:t>
            </a:r>
            <a:r>
              <a:rPr lang="en-US" altLang="en-US" sz="2800" b="1" i="1" dirty="0">
                <a:solidFill>
                  <a:srgbClr val="6E6E6E"/>
                </a:solidFill>
                <a:latin typeface="Franklin Gothic Medium" panose="020B0603020102020204" pitchFamily="34" charset="0"/>
              </a:rPr>
              <a:t>properly </a:t>
            </a:r>
            <a:r>
              <a:rPr lang="en-US" altLang="en-US" sz="2800" b="1" i="1" dirty="0" smtClean="0">
                <a:solidFill>
                  <a:srgbClr val="6E6E6E"/>
                </a:solidFill>
                <a:latin typeface="Franklin Gothic Medium" panose="020B0603020102020204" pitchFamily="34" charset="0"/>
              </a:rPr>
              <a:t>evaluate:</a:t>
            </a:r>
          </a:p>
          <a:p>
            <a:pPr marL="800100" lvl="1" indent="-342900" eaLnBrk="0" fontAlgn="base" hangingPunct="0">
              <a:spcBef>
                <a:spcPts val="575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6E6E6E"/>
                </a:solidFill>
                <a:latin typeface="Franklin Gothic Medium" panose="020B0603020102020204" pitchFamily="34" charset="0"/>
              </a:rPr>
              <a:t>the </a:t>
            </a:r>
            <a:r>
              <a:rPr lang="en-US" altLang="en-US" sz="2000" dirty="0">
                <a:solidFill>
                  <a:srgbClr val="6E6E6E"/>
                </a:solidFill>
                <a:latin typeface="Franklin Gothic Medium" panose="020B0603020102020204" pitchFamily="34" charset="0"/>
              </a:rPr>
              <a:t>degree of </a:t>
            </a:r>
            <a:r>
              <a:rPr lang="en-US" altLang="en-US" sz="2000" dirty="0" smtClean="0">
                <a:latin typeface="Franklin Gothic Medium" panose="020B0603020102020204" pitchFamily="34" charset="0"/>
              </a:rPr>
              <a:t>gravity</a:t>
            </a:r>
            <a:r>
              <a:rPr lang="en-US" altLang="en-US" sz="2000" dirty="0" smtClean="0">
                <a:solidFill>
                  <a:srgbClr val="6E6E6E"/>
                </a:solidFill>
                <a:latin typeface="Franklin Gothic Medium" panose="020B0603020102020204" pitchFamily="34" charset="0"/>
              </a:rPr>
              <a:t>,</a:t>
            </a:r>
          </a:p>
          <a:p>
            <a:pPr marL="800100" lvl="1" indent="-342900" eaLnBrk="0" fontAlgn="base" hangingPunct="0">
              <a:spcBef>
                <a:spcPts val="575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6E6E6E"/>
                </a:solidFill>
                <a:latin typeface="Franklin Gothic Medium" panose="020B0603020102020204" pitchFamily="34" charset="0"/>
              </a:rPr>
              <a:t>exposure </a:t>
            </a:r>
            <a:r>
              <a:rPr lang="en-US" altLang="en-US" sz="2000" dirty="0">
                <a:solidFill>
                  <a:srgbClr val="6E6E6E"/>
                </a:solidFill>
                <a:latin typeface="Franklin Gothic Medium" panose="020B0603020102020204" pitchFamily="34" charset="0"/>
              </a:rPr>
              <a:t>to the </a:t>
            </a:r>
            <a:r>
              <a:rPr lang="en-US" altLang="en-US" sz="2000" dirty="0">
                <a:latin typeface="Franklin Gothic Medium" panose="020B0603020102020204" pitchFamily="34" charset="0"/>
              </a:rPr>
              <a:t>hazard</a:t>
            </a:r>
            <a:r>
              <a:rPr lang="en-US" altLang="en-US" sz="2000" dirty="0">
                <a:solidFill>
                  <a:srgbClr val="6E6E6E"/>
                </a:solidFill>
                <a:latin typeface="Franklin Gothic Medium" panose="020B0603020102020204" pitchFamily="34" charset="0"/>
              </a:rPr>
              <a:t> </a:t>
            </a:r>
            <a:r>
              <a:rPr lang="en-US" altLang="en-US" sz="2000" dirty="0" smtClean="0">
                <a:solidFill>
                  <a:srgbClr val="6E6E6E"/>
                </a:solidFill>
                <a:latin typeface="Franklin Gothic Medium" panose="020B0603020102020204" pitchFamily="34" charset="0"/>
              </a:rPr>
              <a:t>or</a:t>
            </a:r>
          </a:p>
          <a:p>
            <a:pPr marL="800100" lvl="1" indent="-342900" eaLnBrk="0" fontAlgn="base" hangingPunct="0">
              <a:spcBef>
                <a:spcPts val="575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6E6E6E"/>
                </a:solidFill>
                <a:latin typeface="Franklin Gothic Medium" panose="020B0603020102020204" pitchFamily="34" charset="0"/>
              </a:rPr>
              <a:t>the </a:t>
            </a:r>
            <a:r>
              <a:rPr lang="en-US" altLang="en-US" sz="2000" dirty="0">
                <a:solidFill>
                  <a:srgbClr val="6E6E6E"/>
                </a:solidFill>
                <a:latin typeface="Franklin Gothic Medium" panose="020B0603020102020204" pitchFamily="34" charset="0"/>
              </a:rPr>
              <a:t>operator’s </a:t>
            </a:r>
            <a:r>
              <a:rPr lang="en-US" altLang="en-US" sz="2000" dirty="0" smtClean="0">
                <a:latin typeface="Franklin Gothic Medium" panose="020B0603020102020204" pitchFamily="34" charset="0"/>
              </a:rPr>
              <a:t>negligence</a:t>
            </a:r>
            <a:endParaRPr lang="en-US" altLang="en-US" sz="2000" dirty="0">
              <a:latin typeface="Franklin Gothic Medium" panose="020B06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819" y="4311134"/>
            <a:ext cx="2202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  <a:latin typeface="Franklin Gothic Medium" panose="020B0603020102020204" pitchFamily="34" charset="0"/>
              </a:rPr>
              <a:t>l</a:t>
            </a:r>
            <a:r>
              <a:rPr lang="en-US" b="1" dirty="0" smtClean="0">
                <a:solidFill>
                  <a:srgbClr val="92D050"/>
                </a:solidFill>
                <a:latin typeface="Franklin Gothic Medium" panose="020B0603020102020204" pitchFamily="34" charset="0"/>
              </a:rPr>
              <a:t>ook for these things</a:t>
            </a:r>
            <a:endParaRPr lang="en-US" b="1" dirty="0">
              <a:solidFill>
                <a:srgbClr val="92D050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707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8426">
            <a:off x="4784722" y="3108315"/>
            <a:ext cx="3893174" cy="2276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5176590"/>
            <a:ext cx="7251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</a:pPr>
            <a:r>
              <a:rPr lang="en-US" altLang="en-US" sz="5400" b="1" spc="3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SHEN</a:t>
            </a:r>
            <a:r>
              <a:rPr lang="en-US" altLang="en-US" sz="2400" b="1" spc="350" dirty="0" smtClean="0">
                <a:solidFill>
                  <a:srgbClr val="92D050"/>
                </a:solidFill>
                <a:latin typeface="+mj-lt"/>
              </a:rPr>
              <a:t> </a:t>
            </a:r>
            <a:r>
              <a:rPr lang="en-US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card         </a:t>
            </a:r>
            <a:r>
              <a:rPr lang="en-US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  <a:sym typeface="Symbol"/>
              </a:rPr>
              <a:t>your </a:t>
            </a:r>
            <a:r>
              <a:rPr lang="en-US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anose="020B0903020102020204" pitchFamily="34" charset="0"/>
                <a:sym typeface="Symbol"/>
              </a:rPr>
              <a:t>notes</a:t>
            </a:r>
            <a:endParaRPr lang="en-US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505200" y="5481390"/>
            <a:ext cx="723900" cy="61853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36093">
            <a:off x="5332642" y="1124756"/>
            <a:ext cx="2276340" cy="3777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6494">
            <a:off x="4369539" y="1046495"/>
            <a:ext cx="2271528" cy="3773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26520">
            <a:off x="576030" y="1252208"/>
            <a:ext cx="2216563" cy="3717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3200400" y="2407268"/>
            <a:ext cx="1028700" cy="1051501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35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0" y="-304800"/>
            <a:ext cx="5715000" cy="103689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dist="88900" dir="6660000" sx="102000" sy="102000" algn="tl" rotWithShape="0">
              <a:prstClr val="black">
                <a:alpha val="27000"/>
              </a:prst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Your notes about MSHA citations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can make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a </a:t>
            </a:r>
            <a:r>
              <a:rPr kumimoji="0" lang="en-US" altLang="en-US" b="0" i="1" u="sng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huge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 difference!  Remember  the things on this card when making your own notes on MSHA citations.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5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Franklin Gothic Demi Cond" panose="020B0706030402020204" pitchFamily="34" charset="0"/>
                <a:cs typeface="Arial" pitchFamily="34" charset="0"/>
              </a:rPr>
              <a:t>SHEN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 Narrow" pitchFamily="34" charset="0"/>
                <a:cs typeface="Arial" pitchFamily="34" charset="0"/>
              </a:rPr>
              <a:t>S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Calibri" pitchFamily="34" charset="0"/>
                <a:cs typeface="Arial" pitchFamily="34" charset="0"/>
              </a:rPr>
              <a:t>—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Standard  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Required for all violations of 30CFR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For Non-S&amp;S, description does not require as much detail on hazard unless required by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stan-dard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 Narrow" pitchFamily="34" charset="0"/>
                <a:cs typeface="Arial" pitchFamily="34" charset="0"/>
              </a:rPr>
              <a:t>H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—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Hazard  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Needed for S&amp;S violations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What is the hazard(s) that cause injury or illness to a miner?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How does the hazard contribute to an injury or illness?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What type of injury would you reasonably expect from the hazard to the miner?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 Narrow" pitchFamily="34" charset="0"/>
                <a:cs typeface="Arial" pitchFamily="34" charset="0"/>
              </a:rPr>
              <a:t>E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—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Exposure  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Needed for S&amp;S violations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In what way is a miner or miners exposed to the hazard?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Who would be exposed?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How many miners would reasonably be exposed?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Over what period of time did the condition/hazard exist?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512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0" y="-1910792"/>
            <a:ext cx="5715000" cy="103689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dist="88900" dir="6660000" sx="102000" sy="102000" algn="tl" rotWithShape="0">
              <a:prstClr val="black">
                <a:alpha val="27000"/>
              </a:prst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Your notes about MSHA citations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can make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a </a:t>
            </a:r>
            <a:r>
              <a:rPr kumimoji="0" lang="en-US" altLang="en-US" b="0" i="1" u="sng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huge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 difference!  Remember  the things on this card when making your own notes on MSHA citations.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5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Franklin Gothic Demi Cond" panose="020B0706030402020204" pitchFamily="34" charset="0"/>
                <a:cs typeface="Arial" pitchFamily="34" charset="0"/>
              </a:rPr>
              <a:t>SHEN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 Narrow" pitchFamily="34" charset="0"/>
                <a:cs typeface="Arial" pitchFamily="34" charset="0"/>
              </a:rPr>
              <a:t>S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—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Standard  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Required for all violations of 30CFR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For Non-S&amp;S, description does not require as much detail on hazard unless required by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stan-dard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 Narrow" pitchFamily="34" charset="0"/>
                <a:cs typeface="Arial" pitchFamily="34" charset="0"/>
              </a:rPr>
              <a:t>H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Calibri" pitchFamily="34" charset="0"/>
                <a:cs typeface="Arial" pitchFamily="34" charset="0"/>
              </a:rPr>
              <a:t>—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Hazard  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Needed for S&amp;S violations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What is the hazard(s) that cause injury or illness to a miner?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How does the hazard contribute to an injury or illness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What type of injury would you reasonably expect from the hazard to the miner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 Narrow" pitchFamily="34" charset="0"/>
                <a:cs typeface="Arial" pitchFamily="34" charset="0"/>
              </a:rPr>
              <a:t>E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—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Exposure  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Needed for S&amp;S violations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In what way is a miner or miners exposed to the hazard?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Who would be exposed?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How many miners would reasonably be exposed?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Over what period of time did the condition/hazard exist?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420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0" y="-1910792"/>
            <a:ext cx="5715000" cy="103689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dist="88900" dir="6660000" sx="102000" sy="102000" algn="tl" rotWithShape="0">
              <a:prstClr val="black">
                <a:alpha val="27000"/>
              </a:prst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Your notes about MSHA citations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can make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a </a:t>
            </a:r>
            <a:r>
              <a:rPr kumimoji="0" lang="en-US" altLang="en-US" b="0" i="1" u="sng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huge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 difference!  Remember  the things on this card when making your own notes on MSHA citations.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5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Franklin Gothic Demi Cond" panose="020B0706030402020204" pitchFamily="34" charset="0"/>
                <a:cs typeface="Arial" pitchFamily="34" charset="0"/>
              </a:rPr>
              <a:t>SHEN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 Narrow" pitchFamily="34" charset="0"/>
                <a:cs typeface="Arial" pitchFamily="34" charset="0"/>
              </a:rPr>
              <a:t>S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—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Standard  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Required for all violations of 30CFR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For Non-S&amp;S, description does not require as much detail on hazard unless required by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stan-dard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 Narrow" pitchFamily="34" charset="0"/>
                <a:cs typeface="Arial" pitchFamily="34" charset="0"/>
              </a:rPr>
              <a:t>H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Calibri" pitchFamily="34" charset="0"/>
                <a:cs typeface="Arial" pitchFamily="34" charset="0"/>
              </a:rPr>
              <a:t>—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Hazard  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Needed for S&amp;S violations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What is the hazard(s) that cause injury or illness to a miner?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How does the hazard contribute to an injury or illness?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What type of injury would you reasonably expect from the hazard to the miner?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 Narrow" pitchFamily="34" charset="0"/>
                <a:cs typeface="Arial" pitchFamily="34" charset="0"/>
              </a:rPr>
              <a:t>E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—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Exposure  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Needed for S&amp;S violations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In what way is a miner or miners exposed to the hazard?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Who would be exposed?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How many miners would reasonably be exposed?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Over what period of time did the condition/hazard exist?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9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0" y="-1910792"/>
            <a:ext cx="5715000" cy="103689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dist="88900" dir="6660000" sx="102000" sy="102000" algn="tl" rotWithShape="0">
              <a:prstClr val="black">
                <a:alpha val="27000"/>
              </a:prst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Your notes about MSHA citations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can make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a </a:t>
            </a:r>
            <a:r>
              <a:rPr kumimoji="0" lang="en-US" altLang="en-US" b="0" i="1" u="sng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huge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 difference!  Remember  the things on this card when making your own notes on MSHA citations.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5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Franklin Gothic Demi Cond" panose="020B0706030402020204" pitchFamily="34" charset="0"/>
                <a:cs typeface="Arial" pitchFamily="34" charset="0"/>
              </a:rPr>
              <a:t>SHEN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 Narrow" pitchFamily="34" charset="0"/>
                <a:cs typeface="Arial" pitchFamily="34" charset="0"/>
              </a:rPr>
              <a:t>S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—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Standard  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Required for all violations of 30CFR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For Non-S&amp;S, description does not require as much detail on hazard unless required by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stan-dard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 Narrow" pitchFamily="34" charset="0"/>
                <a:cs typeface="Arial" pitchFamily="34" charset="0"/>
              </a:rPr>
              <a:t>H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Calibri" pitchFamily="34" charset="0"/>
                <a:cs typeface="Arial" pitchFamily="34" charset="0"/>
              </a:rPr>
              <a:t>—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Hazard  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Needed for S&amp;S violations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What is the hazard(s) that cause injury or illness to a miner?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How does the hazard contribute to an injury or illness?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What type of injury would you reasonably expect from the hazard to the miner?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 Narrow" pitchFamily="34" charset="0"/>
                <a:cs typeface="Arial" pitchFamily="34" charset="0"/>
              </a:rPr>
              <a:t>E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—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Exposure  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Needed for S&amp;S violations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In what way is a miner or miners exposed to the hazard?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Who would be exposed?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How many miners would reasonably be exposed?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Over what period of time did the condition/hazard exist?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874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0" y="-4501592"/>
            <a:ext cx="5715000" cy="103689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dist="88900" dir="6660000" sx="102000" sy="102000" algn="tl" rotWithShape="0">
              <a:prstClr val="black">
                <a:alpha val="27000"/>
              </a:prst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Your notes about MSHA citations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can make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a </a:t>
            </a:r>
            <a:r>
              <a:rPr kumimoji="0" lang="en-US" altLang="en-US" b="0" i="1" u="sng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huge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 difference!  Remember  the things on this card when making your own notes on MSHA citations.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5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Franklin Gothic Demi Cond" panose="020B0706030402020204" pitchFamily="34" charset="0"/>
                <a:cs typeface="Arial" pitchFamily="34" charset="0"/>
              </a:rPr>
              <a:t>SHEN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 Narrow" pitchFamily="34" charset="0"/>
                <a:cs typeface="Arial" pitchFamily="34" charset="0"/>
              </a:rPr>
              <a:t>S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—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Standard  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Required for all violations of 30CFR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For Non-S&amp;S, description does not require as much detail on hazard unless required by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stan-dard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 Narrow" pitchFamily="34" charset="0"/>
                <a:cs typeface="Arial" pitchFamily="34" charset="0"/>
              </a:rPr>
              <a:t>H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—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Hazard  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Needed for S&amp;S violations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What is the hazard(s) that cause injury or illness to a miner?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How does the hazard contribute to an injury or illness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What type of injury would you reasonably expect from the hazard to the miner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 Narrow" pitchFamily="34" charset="0"/>
                <a:cs typeface="Arial" pitchFamily="34" charset="0"/>
              </a:rPr>
              <a:t>E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Calibri" pitchFamily="34" charset="0"/>
                <a:cs typeface="Arial" pitchFamily="34" charset="0"/>
              </a:rPr>
              <a:t>—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Exposure  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Needed for S&amp;S violations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In what way is a miner or miners exposed to the hazard?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Who would be exposed?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How many miners would reasonably be exposed?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Over what period of time did the condition/hazard exist?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386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0" y="-4501592"/>
            <a:ext cx="5715000" cy="103689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dist="88900" dir="6660000" sx="102000" sy="102000" algn="tl" rotWithShape="0">
              <a:prstClr val="black">
                <a:alpha val="27000"/>
              </a:prst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Your notes about MSHA citations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can make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a </a:t>
            </a:r>
            <a:r>
              <a:rPr kumimoji="0" lang="en-US" altLang="en-US" b="0" i="1" u="sng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huge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 difference!  Remember  the things on this card when making your own notes on MSHA citations.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5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Franklin Gothic Demi Cond" panose="020B0706030402020204" pitchFamily="34" charset="0"/>
                <a:cs typeface="Arial" pitchFamily="34" charset="0"/>
              </a:rPr>
              <a:t>SHEN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 Narrow" pitchFamily="34" charset="0"/>
                <a:cs typeface="Arial" pitchFamily="34" charset="0"/>
              </a:rPr>
              <a:t>S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—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Standard  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Required for all violations of 30CFR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For Non-S&amp;S, description does not require as much detail on hazard unless required by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stan-dard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 Narrow" pitchFamily="34" charset="0"/>
                <a:cs typeface="Arial" pitchFamily="34" charset="0"/>
              </a:rPr>
              <a:t>H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—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Hazard  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Needed for S&amp;S violations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What is the hazard(s) that cause injury or illness to a miner?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How does the hazard contribute to an injury or illness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What type of injury would you reasonably expect from the hazard to the miner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 Narrow" pitchFamily="34" charset="0"/>
                <a:cs typeface="Arial" pitchFamily="34" charset="0"/>
              </a:rPr>
              <a:t>E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Calibri" pitchFamily="34" charset="0"/>
                <a:cs typeface="Arial" pitchFamily="34" charset="0"/>
              </a:rPr>
              <a:t>—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Exposure  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Needed for S&amp;S violations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In what way is a miner or miners exposed to the hazard?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Who would be exposed?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How many miners would reasonably be exposed?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Over what period of time did the condition/hazard exist?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63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0" y="-4501592"/>
            <a:ext cx="5715000" cy="103689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dist="88900" dir="6660000" sx="102000" sy="102000" algn="tl" rotWithShape="0">
              <a:prstClr val="black">
                <a:alpha val="27000"/>
              </a:prst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Your notes about MSHA citations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can make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a </a:t>
            </a:r>
            <a:r>
              <a:rPr kumimoji="0" lang="en-US" altLang="en-US" b="0" i="1" u="sng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huge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 difference!  Remember  the things on this card when making your own notes on MSHA citations.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5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Franklin Gothic Demi Cond" panose="020B0706030402020204" pitchFamily="34" charset="0"/>
                <a:cs typeface="Arial" pitchFamily="34" charset="0"/>
              </a:rPr>
              <a:t>SHEN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 Narrow" pitchFamily="34" charset="0"/>
                <a:cs typeface="Arial" pitchFamily="34" charset="0"/>
              </a:rPr>
              <a:t>S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—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Standard  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Required for all violations of 30CFR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For Non-S&amp;S, description does not require as much detail on hazard unless required by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stan-dard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 Narrow" pitchFamily="34" charset="0"/>
                <a:cs typeface="Arial" pitchFamily="34" charset="0"/>
              </a:rPr>
              <a:t>H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—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Hazard  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Needed for S&amp;S violations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What is the hazard(s) that cause injury or illness to a miner?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How does the hazard contribute to an injury or illness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What type of injury would you reasonably expect from the hazard to the miner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 Narrow" pitchFamily="34" charset="0"/>
                <a:cs typeface="Arial" pitchFamily="34" charset="0"/>
              </a:rPr>
              <a:t>E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Calibri" pitchFamily="34" charset="0"/>
                <a:cs typeface="Arial" pitchFamily="34" charset="0"/>
              </a:rPr>
              <a:t>—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Exposure  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Needed for S&amp;S violations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In what way is a miner or miners exposed to the hazard?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Who would be exposed?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How many miners would reasonably be exposed?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Over what period of time did the condition/hazard exist?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3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0" y="-4501592"/>
            <a:ext cx="5715000" cy="103689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dist="88900" dir="6660000" sx="102000" sy="102000" algn="tl" rotWithShape="0">
              <a:prstClr val="black">
                <a:alpha val="27000"/>
              </a:prst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Your notes about MSHA citations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can make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a </a:t>
            </a:r>
            <a:r>
              <a:rPr kumimoji="0" lang="en-US" altLang="en-US" b="0" i="1" u="sng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huge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 difference!  Remember  the things on this card when making your own notes on MSHA citations.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5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Franklin Gothic Demi Cond" panose="020B0706030402020204" pitchFamily="34" charset="0"/>
                <a:cs typeface="Arial" pitchFamily="34" charset="0"/>
              </a:rPr>
              <a:t>SHEN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 Narrow" pitchFamily="34" charset="0"/>
                <a:cs typeface="Arial" pitchFamily="34" charset="0"/>
              </a:rPr>
              <a:t>S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—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Standard  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Required for all violations of 30CFR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For Non-S&amp;S, description does not require as much detail on hazard unless required by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stan-dard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 Narrow" pitchFamily="34" charset="0"/>
                <a:cs typeface="Arial" pitchFamily="34" charset="0"/>
              </a:rPr>
              <a:t>H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—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Hazard  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Needed for S&amp;S violations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What is the hazard(s) that cause injury or illness to a miner?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How does the hazard contribute to an injury or illness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What type of injury would you reasonably expect from the hazard to the miner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 Narrow" pitchFamily="34" charset="0"/>
                <a:cs typeface="Arial" pitchFamily="34" charset="0"/>
              </a:rPr>
              <a:t>E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Calibri" pitchFamily="34" charset="0"/>
                <a:cs typeface="Arial" pitchFamily="34" charset="0"/>
              </a:rPr>
              <a:t>—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Exposure  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Needed for S&amp;S violations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In what way is a miner or miners exposed to the hazard?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Who would be exposed?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How many miners would reasonably be exposed?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Over what period of time did the condition/hazard exist?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068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85900" y="762000"/>
            <a:ext cx="7124700" cy="5837337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1371600">
              <a:spcAft>
                <a:spcPts val="3000"/>
              </a:spcAft>
            </a:pPr>
            <a:r>
              <a:rPr lang="en-US" sz="3600" b="1" i="1" dirty="0">
                <a:solidFill>
                  <a:srgbClr val="6E6E6E"/>
                </a:solidFill>
                <a:latin typeface="Franklin Gothic Medium" panose="020B0603020102020204" pitchFamily="34" charset="0"/>
              </a:rPr>
              <a:t>violate</a:t>
            </a:r>
            <a:r>
              <a:rPr lang="en-US" sz="3200" i="1" dirty="0" smtClean="0">
                <a:solidFill>
                  <a:srgbClr val="6E6E6E"/>
                </a:solidFill>
                <a:latin typeface="Franklin Gothic Medium" panose="020B0603020102020204" pitchFamily="34" charset="0"/>
              </a:rPr>
              <a:t>:   </a:t>
            </a:r>
            <a:r>
              <a:rPr lang="en-US" sz="2000" i="1" dirty="0" smtClean="0">
                <a:solidFill>
                  <a:srgbClr val="6E6E6E"/>
                </a:solidFill>
                <a:latin typeface="Franklin Gothic Book" panose="020B0503020102020204" pitchFamily="34" charset="0"/>
              </a:rPr>
              <a:t>verb \</a:t>
            </a:r>
            <a:r>
              <a:rPr lang="en-US" sz="2000" i="1" dirty="0">
                <a:solidFill>
                  <a:srgbClr val="6E6E6E"/>
                </a:solidFill>
                <a:latin typeface="Franklin Gothic Book" panose="020B0503020102020204" pitchFamily="34" charset="0"/>
              </a:rPr>
              <a:t>ˈ</a:t>
            </a:r>
            <a:r>
              <a:rPr lang="en-US" sz="2000" i="1" dirty="0" err="1">
                <a:solidFill>
                  <a:srgbClr val="6E6E6E"/>
                </a:solidFill>
                <a:latin typeface="Franklin Gothic Book" panose="020B0503020102020204" pitchFamily="34" charset="0"/>
              </a:rPr>
              <a:t>vī</a:t>
            </a:r>
            <a:r>
              <a:rPr lang="en-US" sz="2000" i="1" dirty="0">
                <a:solidFill>
                  <a:srgbClr val="6E6E6E"/>
                </a:solidFill>
                <a:latin typeface="Franklin Gothic Book" panose="020B0503020102020204" pitchFamily="34" charset="0"/>
              </a:rPr>
              <a:t>-ə-ˌ</a:t>
            </a:r>
            <a:r>
              <a:rPr lang="en-US" sz="2000" i="1" dirty="0" err="1">
                <a:solidFill>
                  <a:srgbClr val="6E6E6E"/>
                </a:solidFill>
                <a:latin typeface="Franklin Gothic Book" panose="020B0503020102020204" pitchFamily="34" charset="0"/>
              </a:rPr>
              <a:t>lāt</a:t>
            </a:r>
            <a:r>
              <a:rPr lang="en-US" sz="2000" i="1" dirty="0" smtClean="0">
                <a:solidFill>
                  <a:srgbClr val="6E6E6E"/>
                </a:solidFill>
                <a:latin typeface="Franklin Gothic Book" panose="020B0503020102020204" pitchFamily="34" charset="0"/>
              </a:rPr>
              <a:t>\</a:t>
            </a:r>
            <a:br>
              <a:rPr lang="en-US" sz="2000" i="1" dirty="0" smtClean="0">
                <a:solidFill>
                  <a:srgbClr val="6E6E6E"/>
                </a:solidFill>
                <a:latin typeface="Franklin Gothic Book" panose="020B0503020102020204" pitchFamily="34" charset="0"/>
              </a:rPr>
            </a:br>
            <a:r>
              <a:rPr lang="en-US" sz="2400" dirty="0" smtClean="0">
                <a:solidFill>
                  <a:srgbClr val="6E6E6E"/>
                </a:solidFill>
                <a:latin typeface="Franklin Gothic Medium" panose="020B0603020102020204" pitchFamily="34" charset="0"/>
              </a:rPr>
              <a:t>to </a:t>
            </a:r>
            <a:r>
              <a:rPr lang="en-US" sz="2400" dirty="0">
                <a:solidFill>
                  <a:srgbClr val="6E6E6E"/>
                </a:solidFill>
                <a:latin typeface="Franklin Gothic Medium" panose="020B0603020102020204" pitchFamily="34" charset="0"/>
              </a:rPr>
              <a:t>break a law; </a:t>
            </a:r>
            <a:r>
              <a:rPr lang="en-US" sz="2400" dirty="0" smtClean="0">
                <a:solidFill>
                  <a:srgbClr val="6E6E6E"/>
                </a:solidFill>
                <a:latin typeface="Franklin Gothic Medium" panose="020B0603020102020204" pitchFamily="34" charset="0"/>
              </a:rPr>
              <a:t>to fail to </a:t>
            </a:r>
            <a:r>
              <a:rPr lang="en-US" sz="2400" dirty="0">
                <a:solidFill>
                  <a:srgbClr val="6E6E6E"/>
                </a:solidFill>
                <a:latin typeface="Franklin Gothic Medium" panose="020B0603020102020204" pitchFamily="34" charset="0"/>
              </a:rPr>
              <a:t>observe a </a:t>
            </a:r>
            <a:r>
              <a:rPr lang="en-US" sz="2400" dirty="0" smtClean="0">
                <a:solidFill>
                  <a:srgbClr val="6E6E6E"/>
                </a:solidFill>
                <a:latin typeface="Franklin Gothic Medium" panose="020B0603020102020204" pitchFamily="34" charset="0"/>
              </a:rPr>
              <a:t>law</a:t>
            </a:r>
          </a:p>
          <a:p>
            <a:pPr marL="1371600">
              <a:spcAft>
                <a:spcPts val="3000"/>
              </a:spcAft>
            </a:pPr>
            <a:endParaRPr lang="en-US" sz="3600" b="1" i="1" dirty="0" smtClean="0">
              <a:solidFill>
                <a:srgbClr val="6E6E6E"/>
              </a:solidFill>
              <a:latin typeface="Franklin Gothic Medium" panose="020B0603020102020204" pitchFamily="34" charset="0"/>
            </a:endParaRPr>
          </a:p>
          <a:p>
            <a:pPr marL="1371600">
              <a:spcAft>
                <a:spcPts val="3000"/>
              </a:spcAft>
            </a:pPr>
            <a:r>
              <a:rPr lang="en-US" sz="3600" b="1" i="1" dirty="0" smtClean="0">
                <a:solidFill>
                  <a:srgbClr val="6E6E6E"/>
                </a:solidFill>
                <a:latin typeface="Franklin Gothic Medium" panose="020B0603020102020204" pitchFamily="34" charset="0"/>
              </a:rPr>
              <a:t>violation</a:t>
            </a:r>
            <a:r>
              <a:rPr lang="en-US" sz="3200" i="1" dirty="0" smtClean="0">
                <a:solidFill>
                  <a:srgbClr val="6E6E6E"/>
                </a:solidFill>
                <a:latin typeface="Franklin Gothic Medium" panose="020B0603020102020204" pitchFamily="34" charset="0"/>
              </a:rPr>
              <a:t>:   </a:t>
            </a:r>
            <a:r>
              <a:rPr lang="en-US" sz="2000" i="1" dirty="0">
                <a:solidFill>
                  <a:srgbClr val="6E6E6E"/>
                </a:solidFill>
                <a:latin typeface="Franklin Gothic Book" panose="020B0503020102020204" pitchFamily="34" charset="0"/>
              </a:rPr>
              <a:t>noun \ˌ</a:t>
            </a:r>
            <a:r>
              <a:rPr lang="en-US" sz="2000" i="1" dirty="0" err="1">
                <a:solidFill>
                  <a:srgbClr val="6E6E6E"/>
                </a:solidFill>
                <a:latin typeface="Franklin Gothic Book" panose="020B0503020102020204" pitchFamily="34" charset="0"/>
              </a:rPr>
              <a:t>vī</a:t>
            </a:r>
            <a:r>
              <a:rPr lang="en-US" sz="2000" i="1" dirty="0">
                <a:solidFill>
                  <a:srgbClr val="6E6E6E"/>
                </a:solidFill>
                <a:latin typeface="Franklin Gothic Book" panose="020B0503020102020204" pitchFamily="34" charset="0"/>
              </a:rPr>
              <a:t>-ə-ˈ</a:t>
            </a:r>
            <a:r>
              <a:rPr lang="en-US" sz="2000" i="1" dirty="0" err="1">
                <a:solidFill>
                  <a:srgbClr val="6E6E6E"/>
                </a:solidFill>
                <a:latin typeface="Franklin Gothic Book" panose="020B0503020102020204" pitchFamily="34" charset="0"/>
              </a:rPr>
              <a:t>lā-shən</a:t>
            </a:r>
            <a:r>
              <a:rPr lang="en-US" sz="2000" i="1" dirty="0" smtClean="0">
                <a:solidFill>
                  <a:srgbClr val="6E6E6E"/>
                </a:solidFill>
                <a:latin typeface="Franklin Gothic Book" panose="020B0503020102020204" pitchFamily="34" charset="0"/>
              </a:rPr>
              <a:t>\</a:t>
            </a:r>
            <a:br>
              <a:rPr lang="en-US" sz="2000" i="1" dirty="0" smtClean="0">
                <a:solidFill>
                  <a:srgbClr val="6E6E6E"/>
                </a:solidFill>
                <a:latin typeface="Franklin Gothic Book" panose="020B0503020102020204" pitchFamily="34" charset="0"/>
              </a:rPr>
            </a:br>
            <a:r>
              <a:rPr lang="en-US" sz="2400" dirty="0">
                <a:solidFill>
                  <a:srgbClr val="6E6E6E"/>
                </a:solidFill>
                <a:latin typeface="Franklin Gothic Medium" panose="020B0603020102020204" pitchFamily="34" charset="0"/>
              </a:rPr>
              <a:t>an infringement or breach of the law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895600"/>
            <a:ext cx="1295400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2549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24000" y="1676400"/>
            <a:ext cx="5715000" cy="9906000"/>
            <a:chOff x="1524000" y="1676400"/>
            <a:chExt cx="5715000" cy="990600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524000" y="1676400"/>
              <a:ext cx="5715000" cy="8476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88900" dir="6660000" sx="102000" sy="102000" algn="tl" rotWithShape="0">
                <a:prstClr val="black">
                  <a:alpha val="27000"/>
                </a:prstClr>
              </a:outerShdw>
            </a:effec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92D050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 Narrow" pitchFamily="34" charset="0"/>
                  <a:cs typeface="Arial" pitchFamily="34" charset="0"/>
                </a:rPr>
                <a:t>N</a:t>
              </a: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Arial Narrow" pitchFamily="34" charset="0"/>
                  <a:cs typeface="Arial" pitchFamily="34" charset="0"/>
                </a:rPr>
                <a:t>—</a:t>
              </a: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Negligence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How obvious or extensive is the violation?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How long has the violation existed?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Has the area been examined?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Is an agent in the area?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Was the condition or practice reported to the operator or his agent?</a:t>
              </a:r>
            </a:p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100"/>
                <a:buFont typeface="Calibri" pitchFamily="34" charset="0"/>
                <a:buChar char="▪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Is it recorded in a book or form?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Has the operator been warned?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Does the practice or condition create the presence of a high degree of risk to the health and/or safety of miners?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Was individual committing the act a supervisor?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Was adequate effort made to correct the condition?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Has the condition been cited before by MSHA?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Has there been a recent history of similar violations?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Did the negligence constitute unwarrantable failure? Was it more than ordinary negligence (high negligence, reckless disregard, intentional misconduct, a serious lack of reasonable care)?</a:t>
              </a:r>
            </a:p>
          </p:txBody>
        </p:sp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1524000" y="10152566"/>
              <a:ext cx="5715000" cy="142983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241300" dist="88900" dir="6660000" sx="102000" sy="102000" algn="ctr" rotWithShape="0">
                <a:schemeClr val="tx1">
                  <a:alpha val="27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36576" rIns="182880" bIns="36576" numCol="1" anchor="ctr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i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Remember: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A significant percentage of citations and orders are </a:t>
              </a:r>
              <a:r>
                <a:rPr lang="en-US" altLang="en-US" sz="2000" dirty="0">
                  <a:solidFill>
                    <a:srgbClr val="FFFFFF"/>
                  </a:solidFill>
                  <a:latin typeface="Arial Black" pitchFamily="34" charset="0"/>
                  <a:cs typeface="Arial" pitchFamily="34" charset="0"/>
                </a:rPr>
                <a:t>overturned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Black" pitchFamily="34" charset="0"/>
                  <a:cs typeface="Arial" pitchFamily="34" charset="0"/>
                </a:rPr>
                <a:t>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during the legal </a:t>
              </a:r>
              <a:r>
                <a:rPr lang="en-US" altLang="en-US" sz="2000" b="1" dirty="0" smtClean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process for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reasons such as the ones here.  </a:t>
              </a:r>
              <a:r>
                <a:rPr lang="en-US" altLang="en-US" sz="2000" dirty="0">
                  <a:solidFill>
                    <a:srgbClr val="FFFFFF"/>
                  </a:solidFill>
                  <a:latin typeface="Arial Black" pitchFamily="34" charset="0"/>
                  <a:cs typeface="Arial" pitchFamily="34" charset="0"/>
                </a:rPr>
                <a:t>Use this card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when making </a:t>
              </a:r>
              <a:r>
                <a:rPr lang="en-US" altLang="en-US" sz="2000" dirty="0">
                  <a:solidFill>
                    <a:srgbClr val="FFFFFF"/>
                  </a:solidFill>
                  <a:latin typeface="Arial Black" pitchFamily="34" charset="0"/>
                  <a:cs typeface="Arial" pitchFamily="34" charset="0"/>
                </a:rPr>
                <a:t>your notes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.</a:t>
              </a:r>
              <a:endParaRPr lang="en-US" altLang="en-US" sz="4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223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24000" y="1676400"/>
            <a:ext cx="5715000" cy="9906000"/>
            <a:chOff x="1524000" y="1676400"/>
            <a:chExt cx="5715000" cy="990600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524000" y="1676400"/>
              <a:ext cx="5715000" cy="8476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88900" dir="6660000" sx="102000" sy="102000" algn="tl" rotWithShape="0">
                <a:prstClr val="black">
                  <a:alpha val="27000"/>
                </a:prstClr>
              </a:outerShdw>
            </a:effec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92D050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 Narrow" pitchFamily="34" charset="0"/>
                  <a:cs typeface="Arial" pitchFamily="34" charset="0"/>
                </a:rPr>
                <a:t>N</a:t>
              </a: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Arial Narrow" pitchFamily="34" charset="0"/>
                  <a:cs typeface="Arial" pitchFamily="34" charset="0"/>
                </a:rPr>
                <a:t>—</a:t>
              </a: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Negligence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How obvious or extensive is the violation?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How long has the violation existed?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Has the area been examined?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Is an agent in the area?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Was the condition or practice reported to the operator or his agent?</a:t>
              </a:r>
            </a:p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100"/>
                <a:buFont typeface="Calibri" pitchFamily="34" charset="0"/>
                <a:buChar char="▪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Is it recorded in a book or form?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Has the operator been warned?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Does the practice or condition create the presence of a high degree of risk to the health and/or safety of miners?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Was individual committing the act a supervisor?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Was adequate effort made to correct the condition?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Has the condition been cited before by MSHA?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Has there been a recent history of similar violations?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Did the negligence constitute unwarrantable failure? Was it more than ordinary negligence (high negligence, reckless disregard, intentional misconduct, a serious lack of reasonable care)?</a:t>
              </a:r>
            </a:p>
          </p:txBody>
        </p:sp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1524000" y="10152566"/>
              <a:ext cx="5715000" cy="142983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241300" dist="88900" dir="6660000" sx="102000" sy="102000" algn="ctr" rotWithShape="0">
                <a:schemeClr val="tx1">
                  <a:alpha val="27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36576" rIns="182880" bIns="36576" numCol="1" anchor="ctr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i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Remember: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A significant percentage of citations and orders are </a:t>
              </a:r>
              <a:r>
                <a:rPr lang="en-US" altLang="en-US" sz="2000" dirty="0">
                  <a:solidFill>
                    <a:srgbClr val="FFFFFF"/>
                  </a:solidFill>
                  <a:latin typeface="Arial Black" pitchFamily="34" charset="0"/>
                  <a:cs typeface="Arial" pitchFamily="34" charset="0"/>
                </a:rPr>
                <a:t>overturned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Black" pitchFamily="34" charset="0"/>
                  <a:cs typeface="Arial" pitchFamily="34" charset="0"/>
                </a:rPr>
                <a:t>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during the legal </a:t>
              </a:r>
              <a:r>
                <a:rPr lang="en-US" altLang="en-US" sz="2000" b="1" dirty="0" smtClean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process for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reasons such as the ones here.  </a:t>
              </a:r>
              <a:r>
                <a:rPr lang="en-US" altLang="en-US" sz="2000" dirty="0">
                  <a:solidFill>
                    <a:srgbClr val="FFFFFF"/>
                  </a:solidFill>
                  <a:latin typeface="Arial Black" pitchFamily="34" charset="0"/>
                  <a:cs typeface="Arial" pitchFamily="34" charset="0"/>
                </a:rPr>
                <a:t>Use this card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when making </a:t>
              </a:r>
              <a:r>
                <a:rPr lang="en-US" altLang="en-US" sz="2000" dirty="0">
                  <a:solidFill>
                    <a:srgbClr val="FFFFFF"/>
                  </a:solidFill>
                  <a:latin typeface="Arial Black" pitchFamily="34" charset="0"/>
                  <a:cs typeface="Arial" pitchFamily="34" charset="0"/>
                </a:rPr>
                <a:t>your notes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.</a:t>
              </a:r>
              <a:endParaRPr lang="en-US" altLang="en-US" sz="4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5506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24000" y="1676400"/>
            <a:ext cx="5715000" cy="9906000"/>
            <a:chOff x="1524000" y="1676400"/>
            <a:chExt cx="5715000" cy="990600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524000" y="1676400"/>
              <a:ext cx="5715000" cy="8476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88900" dir="6660000" sx="102000" sy="102000" algn="tl" rotWithShape="0">
                <a:prstClr val="black">
                  <a:alpha val="27000"/>
                </a:prstClr>
              </a:outerShdw>
            </a:effec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92D050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 Narrow" pitchFamily="34" charset="0"/>
                  <a:cs typeface="Arial" pitchFamily="34" charset="0"/>
                </a:rPr>
                <a:t>N</a:t>
              </a: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Arial Narrow" pitchFamily="34" charset="0"/>
                  <a:cs typeface="Arial" pitchFamily="34" charset="0"/>
                </a:rPr>
                <a:t>—</a:t>
              </a: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Negligence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How obvious or extensive is the violation?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How long has the violation existed?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Has the area been examined?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Is an agent in the area?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Was the condition or practice reported to the operator or his agent?</a:t>
              </a:r>
            </a:p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100"/>
                <a:buFont typeface="Calibri" pitchFamily="34" charset="0"/>
                <a:buChar char="▪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Is it recorded in a book or form?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Has the operator been warned?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Does the practice or condition create the presence of a high degree of risk to the health and/or safety of miners?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Was individual committing the act a supervisor?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Was adequate effort made to correct the condition?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Has the condition been cited before by MSHA?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Has there been a recent history of similar violations?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Did the negligence constitute unwarrantable failure? Was it more than ordinary negligence (high negligence, reckless disregard, intentional misconduct, a serious lack of reasonable care)?</a:t>
              </a:r>
            </a:p>
          </p:txBody>
        </p:sp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1524000" y="10152566"/>
              <a:ext cx="5715000" cy="142983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241300" dist="88900" dir="6660000" sx="102000" sy="102000" algn="ctr" rotWithShape="0">
                <a:schemeClr val="tx1">
                  <a:alpha val="27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36576" rIns="182880" bIns="36576" numCol="1" anchor="ctr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i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Remember: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A significant percentage of citations and orders are </a:t>
              </a:r>
              <a:r>
                <a:rPr lang="en-US" altLang="en-US" sz="2000" dirty="0">
                  <a:solidFill>
                    <a:srgbClr val="FFFFFF"/>
                  </a:solidFill>
                  <a:latin typeface="Arial Black" pitchFamily="34" charset="0"/>
                  <a:cs typeface="Arial" pitchFamily="34" charset="0"/>
                </a:rPr>
                <a:t>overturned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Black" pitchFamily="34" charset="0"/>
                  <a:cs typeface="Arial" pitchFamily="34" charset="0"/>
                </a:rPr>
                <a:t>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during the legal </a:t>
              </a:r>
              <a:r>
                <a:rPr lang="en-US" altLang="en-US" sz="2000" b="1" dirty="0" smtClean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process for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reasons such as the ones here.  </a:t>
              </a:r>
              <a:r>
                <a:rPr lang="en-US" altLang="en-US" sz="2000" dirty="0">
                  <a:solidFill>
                    <a:srgbClr val="FFFFFF"/>
                  </a:solidFill>
                  <a:latin typeface="Arial Black" pitchFamily="34" charset="0"/>
                  <a:cs typeface="Arial" pitchFamily="34" charset="0"/>
                </a:rPr>
                <a:t>Use this card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when making </a:t>
              </a:r>
              <a:r>
                <a:rPr lang="en-US" altLang="en-US" sz="2000" dirty="0">
                  <a:solidFill>
                    <a:srgbClr val="FFFFFF"/>
                  </a:solidFill>
                  <a:latin typeface="Arial Black" pitchFamily="34" charset="0"/>
                  <a:cs typeface="Arial" pitchFamily="34" charset="0"/>
                </a:rPr>
                <a:t>your notes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.</a:t>
              </a:r>
              <a:endParaRPr lang="en-US" altLang="en-US" sz="4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5641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24000" y="1676400"/>
            <a:ext cx="5715000" cy="9906000"/>
            <a:chOff x="1524000" y="1676400"/>
            <a:chExt cx="5715000" cy="990600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524000" y="1676400"/>
              <a:ext cx="5715000" cy="8476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88900" dir="6660000" sx="102000" sy="102000" algn="tl" rotWithShape="0">
                <a:prstClr val="black">
                  <a:alpha val="27000"/>
                </a:prstClr>
              </a:outerShdw>
            </a:effec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92D050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 Narrow" pitchFamily="34" charset="0"/>
                  <a:cs typeface="Arial" pitchFamily="34" charset="0"/>
                </a:rPr>
                <a:t>N</a:t>
              </a: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Arial Narrow" pitchFamily="34" charset="0"/>
                  <a:cs typeface="Arial" pitchFamily="34" charset="0"/>
                </a:rPr>
                <a:t>—</a:t>
              </a: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Negligence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How obvious or extensive is the violation?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How long has the violation existed?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Has the area been examined?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Is an agent in the area?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Was the condition or practice reported to the operator or his agent?</a:t>
              </a:r>
            </a:p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100"/>
                <a:buFont typeface="Calibri" pitchFamily="34" charset="0"/>
                <a:buChar char="▪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Is it recorded in a book or form?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Has the operator been warned?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Does the practice or condition create the presence of a high degree of risk to the health and/or safety of miners?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Was individual committing the act a supervisor?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Was adequate effort made to correct the condition?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Has the condition been cited before by MSHA?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Has there been a recent history of similar violations?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Did the negligence constitute unwarrantable failure? Was it more than ordinary negligence (high negligence, reckless disregard, intentional misconduct, a serious lack of reasonable care)?</a:t>
              </a:r>
            </a:p>
          </p:txBody>
        </p:sp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1524000" y="10152566"/>
              <a:ext cx="5715000" cy="142983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241300" dist="88900" dir="6660000" sx="102000" sy="102000" algn="ctr" rotWithShape="0">
                <a:schemeClr val="tx1">
                  <a:alpha val="27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36576" rIns="182880" bIns="36576" numCol="1" anchor="ctr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i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Remember: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A significant percentage of citations and orders are </a:t>
              </a:r>
              <a:r>
                <a:rPr lang="en-US" altLang="en-US" sz="2000" dirty="0">
                  <a:solidFill>
                    <a:srgbClr val="FFFFFF"/>
                  </a:solidFill>
                  <a:latin typeface="Arial Black" pitchFamily="34" charset="0"/>
                  <a:cs typeface="Arial" pitchFamily="34" charset="0"/>
                </a:rPr>
                <a:t>overturned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Black" pitchFamily="34" charset="0"/>
                  <a:cs typeface="Arial" pitchFamily="34" charset="0"/>
                </a:rPr>
                <a:t>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during the legal </a:t>
              </a:r>
              <a:r>
                <a:rPr lang="en-US" altLang="en-US" sz="2000" b="1" dirty="0" smtClean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process for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reasons such as the ones here.  </a:t>
              </a:r>
              <a:r>
                <a:rPr lang="en-US" altLang="en-US" sz="2000" dirty="0">
                  <a:solidFill>
                    <a:srgbClr val="FFFFFF"/>
                  </a:solidFill>
                  <a:latin typeface="Arial Black" pitchFamily="34" charset="0"/>
                  <a:cs typeface="Arial" pitchFamily="34" charset="0"/>
                </a:rPr>
                <a:t>Use this card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when making </a:t>
              </a:r>
              <a:r>
                <a:rPr lang="en-US" altLang="en-US" sz="2000" dirty="0">
                  <a:solidFill>
                    <a:srgbClr val="FFFFFF"/>
                  </a:solidFill>
                  <a:latin typeface="Arial Black" pitchFamily="34" charset="0"/>
                  <a:cs typeface="Arial" pitchFamily="34" charset="0"/>
                </a:rPr>
                <a:t>your notes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.</a:t>
              </a:r>
              <a:endParaRPr lang="en-US" altLang="en-US" sz="4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179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24000" y="1676400"/>
            <a:ext cx="5715000" cy="9906000"/>
            <a:chOff x="1524000" y="1676400"/>
            <a:chExt cx="5715000" cy="990600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524000" y="1676400"/>
              <a:ext cx="5715000" cy="8476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88900" dir="6660000" sx="102000" sy="102000" algn="tl" rotWithShape="0">
                <a:prstClr val="black">
                  <a:alpha val="27000"/>
                </a:prstClr>
              </a:outerShdw>
            </a:effec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92D050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 Narrow" pitchFamily="34" charset="0"/>
                  <a:cs typeface="Arial" pitchFamily="34" charset="0"/>
                </a:rPr>
                <a:t>N</a:t>
              </a: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Arial Narrow" pitchFamily="34" charset="0"/>
                  <a:cs typeface="Arial" pitchFamily="34" charset="0"/>
                </a:rPr>
                <a:t>—</a:t>
              </a: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Negligence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How obvious or extensive is the violation?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How long has the violation existed?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Has the area been examined?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Is an agent in the area?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Was the condition or practice reported to the operator or his agent?</a:t>
              </a:r>
            </a:p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100"/>
                <a:buFont typeface="Calibri" pitchFamily="34" charset="0"/>
                <a:buChar char="▪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Is it recorded in a book or form?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Has the operator been warned?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Does the practice or condition create the presence of a high degree of risk to the health and/or safety of miners?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Was individual committing the act a supervisor?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Was adequate effort made to correct the condition?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Has the condition been cited before by MSHA?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Has there been a recent history of similar violations?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Did the negligence constitute unwarrantable failure? Was it more than ordinary negligence (high negligence, reckless disregard, intentional misconduct, a serious lack of reasonable care)?</a:t>
              </a:r>
            </a:p>
          </p:txBody>
        </p:sp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1524000" y="10152566"/>
              <a:ext cx="5715000" cy="142983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241300" dist="88900" dir="6660000" sx="102000" sy="102000" algn="ctr" rotWithShape="0">
                <a:schemeClr val="tx1">
                  <a:alpha val="27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36576" rIns="182880" bIns="36576" numCol="1" anchor="ctr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i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Remember: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A significant percentage of citations and orders are </a:t>
              </a:r>
              <a:r>
                <a:rPr lang="en-US" altLang="en-US" sz="2000" dirty="0">
                  <a:solidFill>
                    <a:srgbClr val="FFFFFF"/>
                  </a:solidFill>
                  <a:latin typeface="Arial Black" pitchFamily="34" charset="0"/>
                  <a:cs typeface="Arial" pitchFamily="34" charset="0"/>
                </a:rPr>
                <a:t>overturned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Black" pitchFamily="34" charset="0"/>
                  <a:cs typeface="Arial" pitchFamily="34" charset="0"/>
                </a:rPr>
                <a:t>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during the legal </a:t>
              </a:r>
              <a:r>
                <a:rPr lang="en-US" altLang="en-US" sz="2000" b="1" dirty="0" smtClean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process for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reasons such as the ones here.  </a:t>
              </a:r>
              <a:r>
                <a:rPr lang="en-US" altLang="en-US" sz="2000" dirty="0">
                  <a:solidFill>
                    <a:srgbClr val="FFFFFF"/>
                  </a:solidFill>
                  <a:latin typeface="Arial Black" pitchFamily="34" charset="0"/>
                  <a:cs typeface="Arial" pitchFamily="34" charset="0"/>
                </a:rPr>
                <a:t>Use this card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when making </a:t>
              </a:r>
              <a:r>
                <a:rPr lang="en-US" altLang="en-US" sz="2000" dirty="0">
                  <a:solidFill>
                    <a:srgbClr val="FFFFFF"/>
                  </a:solidFill>
                  <a:latin typeface="Arial Black" pitchFamily="34" charset="0"/>
                  <a:cs typeface="Arial" pitchFamily="34" charset="0"/>
                </a:rPr>
                <a:t>your notes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.</a:t>
              </a:r>
              <a:endParaRPr lang="en-US" altLang="en-US" sz="4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2851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24000" y="1676400"/>
            <a:ext cx="5715000" cy="9906000"/>
            <a:chOff x="1524000" y="1676400"/>
            <a:chExt cx="5715000" cy="990600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524000" y="1676400"/>
              <a:ext cx="5715000" cy="8476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88900" dir="6660000" sx="102000" sy="102000" algn="tl" rotWithShape="0">
                <a:prstClr val="black">
                  <a:alpha val="27000"/>
                </a:prstClr>
              </a:outerShdw>
            </a:effec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92D050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 Narrow" pitchFamily="34" charset="0"/>
                  <a:cs typeface="Arial" pitchFamily="34" charset="0"/>
                </a:rPr>
                <a:t>N</a:t>
              </a: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Arial Narrow" pitchFamily="34" charset="0"/>
                  <a:cs typeface="Arial" pitchFamily="34" charset="0"/>
                </a:rPr>
                <a:t>—</a:t>
              </a: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Negligence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How obvious or extensive is the violation?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How long has the violation existed?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Has the area been examined?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Is an agent in the area?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Was the condition or practice reported to the operator or his agent?</a:t>
              </a:r>
            </a:p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100"/>
                <a:buFont typeface="Calibri" pitchFamily="34" charset="0"/>
                <a:buChar char="▪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Is it recorded in a book or form?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Has the operator been warned?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Does the practice or condition create the presence of a high degree of risk to the health and/or safety of miners?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Was individual committing the act a supervisor?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Was adequate effort made to correct the condition?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Has the condition been cited before by MSHA?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Has there been a recent history of similar violations?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Did the negligence constitute unwarrantable failure? Was it more than ordinary negligence (high negligence, reckless disregard, intentional misconduct, a serious lack of reasonable care)?</a:t>
              </a:r>
            </a:p>
          </p:txBody>
        </p:sp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1524000" y="10152566"/>
              <a:ext cx="5715000" cy="142983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241300" dist="88900" dir="6660000" sx="102000" sy="102000" algn="ctr" rotWithShape="0">
                <a:schemeClr val="tx1">
                  <a:alpha val="27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36576" rIns="182880" bIns="36576" numCol="1" anchor="ctr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i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Remember: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A significant percentage of citations and orders are </a:t>
              </a:r>
              <a:r>
                <a:rPr lang="en-US" altLang="en-US" sz="2000" dirty="0">
                  <a:solidFill>
                    <a:srgbClr val="FFFFFF"/>
                  </a:solidFill>
                  <a:latin typeface="Arial Black" pitchFamily="34" charset="0"/>
                  <a:cs typeface="Arial" pitchFamily="34" charset="0"/>
                </a:rPr>
                <a:t>overturned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Black" pitchFamily="34" charset="0"/>
                  <a:cs typeface="Arial" pitchFamily="34" charset="0"/>
                </a:rPr>
                <a:t>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during the legal </a:t>
              </a:r>
              <a:r>
                <a:rPr lang="en-US" altLang="en-US" sz="2000" b="1" dirty="0" smtClean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process for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reasons such as the ones here.  </a:t>
              </a:r>
              <a:r>
                <a:rPr lang="en-US" altLang="en-US" sz="2000" dirty="0">
                  <a:solidFill>
                    <a:srgbClr val="FFFFFF"/>
                  </a:solidFill>
                  <a:latin typeface="Arial Black" pitchFamily="34" charset="0"/>
                  <a:cs typeface="Arial" pitchFamily="34" charset="0"/>
                </a:rPr>
                <a:t>Use this card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when making </a:t>
              </a:r>
              <a:r>
                <a:rPr lang="en-US" altLang="en-US" sz="2000" dirty="0">
                  <a:solidFill>
                    <a:srgbClr val="FFFFFF"/>
                  </a:solidFill>
                  <a:latin typeface="Arial Black" pitchFamily="34" charset="0"/>
                  <a:cs typeface="Arial" pitchFamily="34" charset="0"/>
                </a:rPr>
                <a:t>your notes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.</a:t>
              </a:r>
              <a:endParaRPr lang="en-US" altLang="en-US" sz="4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3732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24000" y="1676400"/>
            <a:ext cx="5715000" cy="9906000"/>
            <a:chOff x="1524000" y="1676400"/>
            <a:chExt cx="5715000" cy="990600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524000" y="1676400"/>
              <a:ext cx="5715000" cy="8476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88900" dir="6660000" sx="102000" sy="102000" algn="tl" rotWithShape="0">
                <a:prstClr val="black">
                  <a:alpha val="27000"/>
                </a:prstClr>
              </a:outerShdw>
            </a:effec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92D050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 Narrow" pitchFamily="34" charset="0"/>
                  <a:cs typeface="Arial" pitchFamily="34" charset="0"/>
                </a:rPr>
                <a:t>N</a:t>
              </a: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Arial Narrow" pitchFamily="34" charset="0"/>
                  <a:cs typeface="Arial" pitchFamily="34" charset="0"/>
                </a:rPr>
                <a:t>—</a:t>
              </a: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Negligence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How obvious or extensive is the violation?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How long has the violation existed?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Has the area been examined?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Is an agent in the area?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Was the condition or practice reported to the operator or his agent?</a:t>
              </a:r>
            </a:p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100"/>
                <a:buFont typeface="Calibri" pitchFamily="34" charset="0"/>
                <a:buChar char="▪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Is it recorded in a book or form?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Has the operator been warned?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Does the practice or condition create the presence of a high degree of risk to the health and/or safety of miners?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Was individual committing the act a supervisor?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Was adequate effort made to correct the condition?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Has the condition been cited before by MSHA?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Has there been a recent history of similar violations?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Did the negligence constitute unwarrantable failure? Was it more than ordinary negligence (high negligence, reckless disregard, intentional misconduct, a serious lack of reasonable care)?</a:t>
              </a:r>
            </a:p>
          </p:txBody>
        </p:sp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1524000" y="10152566"/>
              <a:ext cx="5715000" cy="142983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241300" dist="88900" dir="6660000" sx="102000" sy="102000" algn="ctr" rotWithShape="0">
                <a:schemeClr val="tx1">
                  <a:alpha val="27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36576" rIns="182880" bIns="36576" numCol="1" anchor="ctr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i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Remember: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A significant percentage of citations and orders are </a:t>
              </a:r>
              <a:r>
                <a:rPr lang="en-US" altLang="en-US" sz="2000" dirty="0">
                  <a:solidFill>
                    <a:srgbClr val="FFFFFF"/>
                  </a:solidFill>
                  <a:latin typeface="Arial Black" pitchFamily="34" charset="0"/>
                  <a:cs typeface="Arial" pitchFamily="34" charset="0"/>
                </a:rPr>
                <a:t>overturned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Black" pitchFamily="34" charset="0"/>
                  <a:cs typeface="Arial" pitchFamily="34" charset="0"/>
                </a:rPr>
                <a:t>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during the legal </a:t>
              </a:r>
              <a:r>
                <a:rPr lang="en-US" altLang="en-US" sz="2000" b="1" dirty="0" smtClean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process for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reasons such as the ones here.  </a:t>
              </a:r>
              <a:r>
                <a:rPr lang="en-US" altLang="en-US" sz="2000" dirty="0">
                  <a:solidFill>
                    <a:srgbClr val="FFFFFF"/>
                  </a:solidFill>
                  <a:latin typeface="Arial Black" pitchFamily="34" charset="0"/>
                  <a:cs typeface="Arial" pitchFamily="34" charset="0"/>
                </a:rPr>
                <a:t>Use this card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when making </a:t>
              </a:r>
              <a:r>
                <a:rPr lang="en-US" altLang="en-US" sz="2000" dirty="0">
                  <a:solidFill>
                    <a:srgbClr val="FFFFFF"/>
                  </a:solidFill>
                  <a:latin typeface="Arial Black" pitchFamily="34" charset="0"/>
                  <a:cs typeface="Arial" pitchFamily="34" charset="0"/>
                </a:rPr>
                <a:t>your notes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.</a:t>
              </a:r>
              <a:endParaRPr lang="en-US" altLang="en-US" sz="4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293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24000" y="381000"/>
            <a:ext cx="5715000" cy="11201400"/>
            <a:chOff x="1524000" y="381000"/>
            <a:chExt cx="5715000" cy="1120140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524000" y="381000"/>
              <a:ext cx="5715000" cy="8476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88900" dir="6660000" sx="102000" sy="102000" algn="tl" rotWithShape="0">
                <a:prstClr val="black">
                  <a:alpha val="27000"/>
                </a:prstClr>
              </a:outerShdw>
            </a:effec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92D050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 Narrow" pitchFamily="34" charset="0"/>
                  <a:cs typeface="Arial" pitchFamily="34" charset="0"/>
                </a:rPr>
                <a:t>N</a:t>
              </a: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Arial Narrow" pitchFamily="34" charset="0"/>
                  <a:cs typeface="Arial" pitchFamily="34" charset="0"/>
                </a:rPr>
                <a:t>—</a:t>
              </a: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Negligence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How obvious or extensive is the violation?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How long has the violation existed?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Has the area been examined?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Is an agent in the area?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Was the condition or practice reported to the operator or his agent?</a:t>
              </a:r>
            </a:p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100"/>
                <a:buFont typeface="Calibri" pitchFamily="34" charset="0"/>
                <a:buChar char="▪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Is it recorded in a book or form?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Has the operator been warned?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Does the practice or condition create the presence of a high degree of risk to the health and/or safety of miners?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Was individual committing the act a supervisor?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Was adequate effort made to correct the condition?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Has the condition been cited before by MSHA?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Has there been a recent history of similar violations?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Did the negligence constitute unwarrantable failure? Was it more than ordinary negligence (high negligence, reckless disregard, intentional misconduct, a serious lack of reasonable care)?</a:t>
              </a:r>
            </a:p>
          </p:txBody>
        </p:sp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1524000" y="10152566"/>
              <a:ext cx="5715000" cy="142983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241300" dist="88900" dir="6660000" sx="102000" sy="102000" algn="ctr" rotWithShape="0">
                <a:schemeClr val="tx1">
                  <a:alpha val="27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36576" rIns="182880" bIns="36576" numCol="1" anchor="ctr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i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Remember: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A significant percentage of citations and orders are </a:t>
              </a:r>
              <a:r>
                <a:rPr lang="en-US" altLang="en-US" sz="2000" dirty="0">
                  <a:solidFill>
                    <a:srgbClr val="FFFFFF"/>
                  </a:solidFill>
                  <a:latin typeface="Arial Black" pitchFamily="34" charset="0"/>
                  <a:cs typeface="Arial" pitchFamily="34" charset="0"/>
                </a:rPr>
                <a:t>overturned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Black" pitchFamily="34" charset="0"/>
                  <a:cs typeface="Arial" pitchFamily="34" charset="0"/>
                </a:rPr>
                <a:t>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during the legal </a:t>
              </a:r>
              <a:r>
                <a:rPr lang="en-US" altLang="en-US" sz="2000" b="1" dirty="0" smtClean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process for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reasons such as the ones here.  </a:t>
              </a:r>
              <a:r>
                <a:rPr lang="en-US" altLang="en-US" sz="2000" dirty="0">
                  <a:solidFill>
                    <a:srgbClr val="FFFFFF"/>
                  </a:solidFill>
                  <a:latin typeface="Arial Black" pitchFamily="34" charset="0"/>
                  <a:cs typeface="Arial" pitchFamily="34" charset="0"/>
                </a:rPr>
                <a:t>Use this card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when making </a:t>
              </a:r>
              <a:r>
                <a:rPr lang="en-US" altLang="en-US" sz="2000" dirty="0">
                  <a:solidFill>
                    <a:srgbClr val="FFFFFF"/>
                  </a:solidFill>
                  <a:latin typeface="Arial Black" pitchFamily="34" charset="0"/>
                  <a:cs typeface="Arial" pitchFamily="34" charset="0"/>
                </a:rPr>
                <a:t>your notes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.</a:t>
              </a:r>
              <a:endParaRPr lang="en-US" altLang="en-US" sz="4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4954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24000" y="381000"/>
            <a:ext cx="5715000" cy="11201400"/>
            <a:chOff x="1524000" y="381000"/>
            <a:chExt cx="5715000" cy="1120140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524000" y="381000"/>
              <a:ext cx="5715000" cy="8476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88900" dir="6660000" sx="102000" sy="102000" algn="tl" rotWithShape="0">
                <a:prstClr val="black">
                  <a:alpha val="27000"/>
                </a:prstClr>
              </a:outerShdw>
            </a:effec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92D050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 Narrow" pitchFamily="34" charset="0"/>
                  <a:cs typeface="Arial" pitchFamily="34" charset="0"/>
                </a:rPr>
                <a:t>N</a:t>
              </a: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Arial Narrow" pitchFamily="34" charset="0"/>
                  <a:cs typeface="Arial" pitchFamily="34" charset="0"/>
                </a:rPr>
                <a:t>—</a:t>
              </a: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Negligence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How obvious or extensive is the violation?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How long has the violation existed?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Has the area been examined?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Is an agent in the area?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Was the condition or practice reported to the operator or his agent?</a:t>
              </a:r>
            </a:p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100"/>
                <a:buFont typeface="Calibri" pitchFamily="34" charset="0"/>
                <a:buChar char="▪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Is it recorded in a book or form?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Has the operator been warned?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Does the practice or condition create the presence of a high degree of risk to the health and/or safety of miners?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Was individual committing the act a supervisor?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Was adequate effort made to correct the condition?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Has the condition been cited before by MSHA?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Has there been a recent history of similar violations?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Did the negligence constitute unwarrantable failure? Was it more than ordinary negligence (high negligence, reckless disregard, intentional misconduct, a serious lack of reasonable care)?</a:t>
              </a:r>
            </a:p>
          </p:txBody>
        </p:sp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1524000" y="10152566"/>
              <a:ext cx="5715000" cy="142983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241300" dist="88900" dir="6660000" sx="102000" sy="102000" algn="ctr" rotWithShape="0">
                <a:schemeClr val="tx1">
                  <a:alpha val="27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36576" rIns="182880" bIns="36576" numCol="1" anchor="ctr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i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Remember: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A significant percentage of citations and orders are </a:t>
              </a:r>
              <a:r>
                <a:rPr lang="en-US" altLang="en-US" sz="2000" dirty="0">
                  <a:solidFill>
                    <a:srgbClr val="FFFFFF"/>
                  </a:solidFill>
                  <a:latin typeface="Arial Black" pitchFamily="34" charset="0"/>
                  <a:cs typeface="Arial" pitchFamily="34" charset="0"/>
                </a:rPr>
                <a:t>overturned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Black" pitchFamily="34" charset="0"/>
                  <a:cs typeface="Arial" pitchFamily="34" charset="0"/>
                </a:rPr>
                <a:t>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during the legal </a:t>
              </a:r>
              <a:r>
                <a:rPr lang="en-US" altLang="en-US" sz="2000" b="1" dirty="0" smtClean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process for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reasons such as the ones here.  </a:t>
              </a:r>
              <a:r>
                <a:rPr lang="en-US" altLang="en-US" sz="2000" dirty="0">
                  <a:solidFill>
                    <a:srgbClr val="FFFFFF"/>
                  </a:solidFill>
                  <a:latin typeface="Arial Black" pitchFamily="34" charset="0"/>
                  <a:cs typeface="Arial" pitchFamily="34" charset="0"/>
                </a:rPr>
                <a:t>Use this card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when making </a:t>
              </a:r>
              <a:r>
                <a:rPr lang="en-US" altLang="en-US" sz="2000" dirty="0">
                  <a:solidFill>
                    <a:srgbClr val="FFFFFF"/>
                  </a:solidFill>
                  <a:latin typeface="Arial Black" pitchFamily="34" charset="0"/>
                  <a:cs typeface="Arial" pitchFamily="34" charset="0"/>
                </a:rPr>
                <a:t>your notes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.</a:t>
              </a:r>
              <a:endParaRPr lang="en-US" altLang="en-US" sz="4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608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24000" y="-17967"/>
            <a:ext cx="5715000" cy="11600367"/>
            <a:chOff x="1524000" y="-17967"/>
            <a:chExt cx="5715000" cy="11600367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524000" y="-17967"/>
              <a:ext cx="5715000" cy="8476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88900" dir="6660000" sx="102000" sy="102000" algn="tl" rotWithShape="0">
                <a:prstClr val="black">
                  <a:alpha val="27000"/>
                </a:prstClr>
              </a:outerShdw>
            </a:effec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92D050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 Narrow" pitchFamily="34" charset="0"/>
                  <a:cs typeface="Arial" pitchFamily="34" charset="0"/>
                </a:rPr>
                <a:t>N</a:t>
              </a: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Arial Narrow" pitchFamily="34" charset="0"/>
                  <a:cs typeface="Arial" pitchFamily="34" charset="0"/>
                </a:rPr>
                <a:t>—</a:t>
              </a: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Negligence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How obvious or extensive is the violation?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How long has the violation existed?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Has the area been examined?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Is an agent in the area?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Was the condition or practice reported to the operator or his agent?</a:t>
              </a:r>
            </a:p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100"/>
                <a:buFont typeface="Calibri" pitchFamily="34" charset="0"/>
                <a:buChar char="▪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Is it recorded in a book or form?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Has the operator been warned?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Does the practice or condition create the presence of a high degree of risk to the health and/or safety of miners?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Was individual committing the act a supervisor?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Was adequate effort made to correct the condition?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Has the condition been cited before by MSHA?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Has there been a recent history of similar violations?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Did the negligence constitute unwarrantable failure? Was it more than ordinary negligence (high negligence, reckless disregard, intentional misconduct, a serious lack of reasonable care)?</a:t>
              </a:r>
            </a:p>
          </p:txBody>
        </p:sp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1524000" y="10152566"/>
              <a:ext cx="5715000" cy="142983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241300" dist="88900" dir="6660000" sx="102000" sy="102000" algn="ctr" rotWithShape="0">
                <a:schemeClr val="tx1">
                  <a:alpha val="27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36576" rIns="182880" bIns="36576" numCol="1" anchor="ctr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i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Remember: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A significant percentage of citations and orders are </a:t>
              </a:r>
              <a:r>
                <a:rPr lang="en-US" altLang="en-US" sz="2000" dirty="0">
                  <a:solidFill>
                    <a:srgbClr val="FFFFFF"/>
                  </a:solidFill>
                  <a:latin typeface="Arial Black" pitchFamily="34" charset="0"/>
                  <a:cs typeface="Arial" pitchFamily="34" charset="0"/>
                </a:rPr>
                <a:t>overturned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Black" pitchFamily="34" charset="0"/>
                  <a:cs typeface="Arial" pitchFamily="34" charset="0"/>
                </a:rPr>
                <a:t>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during the legal </a:t>
              </a:r>
              <a:r>
                <a:rPr lang="en-US" altLang="en-US" sz="2000" b="1" dirty="0" smtClean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process for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reasons such as the ones here.  </a:t>
              </a:r>
              <a:r>
                <a:rPr lang="en-US" altLang="en-US" sz="2000" dirty="0">
                  <a:solidFill>
                    <a:srgbClr val="FFFFFF"/>
                  </a:solidFill>
                  <a:latin typeface="Arial Black" pitchFamily="34" charset="0"/>
                  <a:cs typeface="Arial" pitchFamily="34" charset="0"/>
                </a:rPr>
                <a:t>Use this card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when making </a:t>
              </a:r>
              <a:r>
                <a:rPr lang="en-US" altLang="en-US" sz="2000" dirty="0">
                  <a:solidFill>
                    <a:srgbClr val="FFFFFF"/>
                  </a:solidFill>
                  <a:latin typeface="Arial Black" pitchFamily="34" charset="0"/>
                  <a:cs typeface="Arial" pitchFamily="34" charset="0"/>
                </a:rPr>
                <a:t>your notes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.</a:t>
              </a:r>
              <a:endParaRPr lang="en-US" altLang="en-US" sz="4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1111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19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" y="1572150"/>
            <a:ext cx="8458200" cy="420115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en-US"/>
            </a:defPPr>
            <a:lvl1pPr marL="457200" indent="-457200" algn="ctr">
              <a:spcAft>
                <a:spcPts val="3000"/>
              </a:spcAft>
              <a:defRPr sz="3200">
                <a:solidFill>
                  <a:srgbClr val="6E6E6E"/>
                </a:solidFill>
                <a:latin typeface="Franklin Gothic Medium" panose="020B0603020102020204" pitchFamily="34" charset="0"/>
              </a:defRPr>
            </a:lvl1pPr>
          </a:lstStyle>
          <a:p>
            <a:pPr marL="968375" indent="0" algn="l"/>
            <a:r>
              <a:rPr lang="en-US" sz="2400" dirty="0"/>
              <a:t>The Mine Act is a </a:t>
            </a:r>
            <a:r>
              <a:rPr lang="en-US" sz="3600" b="1" i="1" dirty="0"/>
              <a:t>strict liability statue</a:t>
            </a:r>
            <a:r>
              <a:rPr lang="en-US" dirty="0" smtClean="0"/>
              <a:t>. </a:t>
            </a:r>
            <a:endParaRPr lang="en-US" dirty="0"/>
          </a:p>
          <a:p>
            <a:pPr algn="l"/>
            <a:r>
              <a:rPr lang="en-US" i="1" spc="350" dirty="0">
                <a:latin typeface="+mj-lt"/>
              </a:rPr>
              <a:t>What does this mean?</a:t>
            </a:r>
          </a:p>
          <a:p>
            <a:pPr marL="968375" indent="0" algn="l">
              <a:spcAft>
                <a:spcPts val="1200"/>
              </a:spcAft>
            </a:pPr>
            <a:r>
              <a:rPr lang="en-US" sz="2400" dirty="0"/>
              <a:t>Every operator is liable for </a:t>
            </a:r>
            <a:r>
              <a:rPr lang="en-US" sz="3600" b="1" i="1" dirty="0"/>
              <a:t>any violation </a:t>
            </a:r>
            <a:r>
              <a:rPr lang="en-US" sz="2400" dirty="0"/>
              <a:t>on it’s property, </a:t>
            </a:r>
            <a:r>
              <a:rPr lang="en-US" sz="3600" b="1" i="1" dirty="0"/>
              <a:t>regardless </a:t>
            </a:r>
            <a:r>
              <a:rPr lang="en-US" sz="2400" dirty="0"/>
              <a:t>of </a:t>
            </a:r>
            <a:r>
              <a:rPr lang="en-US" sz="2400" dirty="0" smtClean="0"/>
              <a:t>circumstances.</a:t>
            </a:r>
          </a:p>
          <a:p>
            <a:pPr marL="968375" indent="0" algn="l"/>
            <a:r>
              <a:rPr lang="en-US" sz="2400" dirty="0" smtClean="0"/>
              <a:t>Even </a:t>
            </a:r>
            <a:r>
              <a:rPr lang="en-US" sz="2400" dirty="0"/>
              <a:t>deliberate sabotage is no defense.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210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24000" y="-17967"/>
            <a:ext cx="5715000" cy="11600367"/>
            <a:chOff x="1524000" y="-17967"/>
            <a:chExt cx="5715000" cy="11600367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524000" y="-17967"/>
              <a:ext cx="5715000" cy="8476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88900" dir="6660000" sx="102000" sy="102000" algn="tl" rotWithShape="0">
                <a:prstClr val="black">
                  <a:alpha val="27000"/>
                </a:prstClr>
              </a:outerShdw>
            </a:effec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92D050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 Narrow" pitchFamily="34" charset="0"/>
                  <a:cs typeface="Arial" pitchFamily="34" charset="0"/>
                </a:rPr>
                <a:t>N</a:t>
              </a: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Arial Narrow" pitchFamily="34" charset="0"/>
                  <a:cs typeface="Arial" pitchFamily="34" charset="0"/>
                </a:rPr>
                <a:t>—</a:t>
              </a: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Negligence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How obvious or extensive is the violation?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How long has the violation existed?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Has the area been examined?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Is an agent in the area?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Was the condition or practice reported to the operator or his agent?</a:t>
              </a:r>
            </a:p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100"/>
                <a:buFont typeface="Calibri" pitchFamily="34" charset="0"/>
                <a:buChar char="▪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Is it recorded in a book or form?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Has the operator been warned?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Does the practice or condition create the presence of a high degree of risk to the health and/or safety of miners?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Was individual committing the act a supervisor?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Was adequate effort made to correct the condition?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Has the condition been cited before by MSHA?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Has there been a recent history of similar violations?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Did the negligence constitute unwarrantable failure? Was it more than ordinary negligence (high negligence, reckless disregard, intentional misconduct, a serious lack of reasonable care)?</a:t>
              </a:r>
            </a:p>
          </p:txBody>
        </p:sp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1524000" y="10152566"/>
              <a:ext cx="5715000" cy="142983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241300" dist="88900" dir="6660000" sx="102000" sy="102000" algn="ctr" rotWithShape="0">
                <a:schemeClr val="tx1">
                  <a:alpha val="27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36576" rIns="182880" bIns="36576" numCol="1" anchor="ctr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i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Remember: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A significant percentage of citations and orders are </a:t>
              </a:r>
              <a:r>
                <a:rPr lang="en-US" altLang="en-US" sz="2000" dirty="0">
                  <a:solidFill>
                    <a:srgbClr val="FFFFFF"/>
                  </a:solidFill>
                  <a:latin typeface="Arial Black" pitchFamily="34" charset="0"/>
                  <a:cs typeface="Arial" pitchFamily="34" charset="0"/>
                </a:rPr>
                <a:t>overturned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Black" pitchFamily="34" charset="0"/>
                  <a:cs typeface="Arial" pitchFamily="34" charset="0"/>
                </a:rPr>
                <a:t>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during the legal </a:t>
              </a:r>
              <a:r>
                <a:rPr lang="en-US" altLang="en-US" sz="2000" b="1" dirty="0" smtClean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process for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reasons such as the ones here.  </a:t>
              </a:r>
              <a:r>
                <a:rPr lang="en-US" altLang="en-US" sz="2000" dirty="0">
                  <a:solidFill>
                    <a:srgbClr val="FFFFFF"/>
                  </a:solidFill>
                  <a:latin typeface="Arial Black" pitchFamily="34" charset="0"/>
                  <a:cs typeface="Arial" pitchFamily="34" charset="0"/>
                </a:rPr>
                <a:t>Use this card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when making </a:t>
              </a:r>
              <a:r>
                <a:rPr lang="en-US" altLang="en-US" sz="2000" dirty="0">
                  <a:solidFill>
                    <a:srgbClr val="FFFFFF"/>
                  </a:solidFill>
                  <a:latin typeface="Arial Black" pitchFamily="34" charset="0"/>
                  <a:cs typeface="Arial" pitchFamily="34" charset="0"/>
                </a:rPr>
                <a:t>your notes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.</a:t>
              </a:r>
              <a:endParaRPr lang="en-US" altLang="en-US" sz="4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7460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24000" y="-17967"/>
            <a:ext cx="5715000" cy="11600367"/>
            <a:chOff x="1524000" y="-17967"/>
            <a:chExt cx="5715000" cy="11600367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524000" y="-17967"/>
              <a:ext cx="5715000" cy="8476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88900" dir="6660000" sx="102000" sy="102000" algn="tl" rotWithShape="0">
                <a:prstClr val="black">
                  <a:alpha val="27000"/>
                </a:prstClr>
              </a:outerShdw>
            </a:effec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92D050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 Narrow" pitchFamily="34" charset="0"/>
                  <a:cs typeface="Arial" pitchFamily="34" charset="0"/>
                </a:rPr>
                <a:t>N</a:t>
              </a: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A6A6A6"/>
                  </a:solidFill>
                  <a:effectLst/>
                  <a:latin typeface="Arial Narrow" pitchFamily="34" charset="0"/>
                  <a:cs typeface="Arial" pitchFamily="34" charset="0"/>
                </a:rPr>
                <a:t>—</a:t>
              </a: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Negligence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How obvious or extensive is the violation?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How long has the violation existed?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Has the area been examined?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Is an agent in the area?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Was the condition or practice reported to the operator or his agent?</a:t>
              </a:r>
            </a:p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100"/>
                <a:buFont typeface="Calibri" pitchFamily="34" charset="0"/>
                <a:buChar char="▪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Is it recorded in a book or form?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Has the operator been warned?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Does the practice or condition create the presence of a high degree of risk to the health and/or safety of miners?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Was individual committing the act a supervisor?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Was adequate effort made to correct the condition?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Has the condition been cited before by MSHA?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Has there been a recent history of similar violations?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Did the negligence constitute unwarrantable failure? Was it more than ordinary negligence (high negligence, reckless disregard, intentional misconduct, a serious lack of reasonable care)?</a:t>
              </a:r>
            </a:p>
          </p:txBody>
        </p:sp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1524000" y="10152566"/>
              <a:ext cx="5715000" cy="142983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241300" dist="88900" dir="6660000" sx="102000" sy="102000" algn="ctr" rotWithShape="0">
                <a:schemeClr val="tx1">
                  <a:alpha val="27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36576" rIns="182880" bIns="36576" numCol="1" anchor="ctr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i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Remember: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A significant percentage of citations and orders are </a:t>
              </a:r>
              <a:r>
                <a:rPr lang="en-US" altLang="en-US" sz="2000" dirty="0">
                  <a:solidFill>
                    <a:srgbClr val="FFFFFF"/>
                  </a:solidFill>
                  <a:latin typeface="Arial Black" pitchFamily="34" charset="0"/>
                  <a:cs typeface="Arial" pitchFamily="34" charset="0"/>
                </a:rPr>
                <a:t>overturned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Black" pitchFamily="34" charset="0"/>
                  <a:cs typeface="Arial" pitchFamily="34" charset="0"/>
                </a:rPr>
                <a:t>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during the legal </a:t>
              </a:r>
              <a:r>
                <a:rPr lang="en-US" altLang="en-US" sz="2000" b="1" dirty="0" smtClean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process for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reasons such as the ones here.  </a:t>
              </a:r>
              <a:r>
                <a:rPr lang="en-US" altLang="en-US" sz="2000" dirty="0">
                  <a:solidFill>
                    <a:srgbClr val="FFFFFF"/>
                  </a:solidFill>
                  <a:latin typeface="Arial Black" pitchFamily="34" charset="0"/>
                  <a:cs typeface="Arial" pitchFamily="34" charset="0"/>
                </a:rPr>
                <a:t>Use this card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when making </a:t>
              </a:r>
              <a:r>
                <a:rPr lang="en-US" altLang="en-US" sz="2000" dirty="0">
                  <a:solidFill>
                    <a:srgbClr val="FFFFFF"/>
                  </a:solidFill>
                  <a:latin typeface="Arial Black" pitchFamily="34" charset="0"/>
                  <a:cs typeface="Arial" pitchFamily="34" charset="0"/>
                </a:rPr>
                <a:t>your notes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.</a:t>
              </a:r>
              <a:endParaRPr lang="en-US" altLang="en-US" sz="4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Right Brace 4"/>
          <p:cNvSpPr/>
          <p:nvPr/>
        </p:nvSpPr>
        <p:spPr>
          <a:xfrm>
            <a:off x="6553200" y="533400"/>
            <a:ext cx="990600" cy="5943600"/>
          </a:xfrm>
          <a:prstGeom prst="rightBrace">
            <a:avLst>
              <a:gd name="adj1" fmla="val 75301"/>
              <a:gd name="adj2" fmla="val 50000"/>
            </a:avLst>
          </a:prstGeom>
          <a:ln w="984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72400" y="2930604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92D050"/>
                </a:solidFill>
                <a:latin typeface="Franklin Gothic Demi Cond" panose="020B0706030402020204" pitchFamily="34" charset="0"/>
              </a:rPr>
              <a:t>4 </a:t>
            </a:r>
            <a:r>
              <a:rPr lang="en-US" sz="5400" b="1" i="1" dirty="0" smtClean="0">
                <a:solidFill>
                  <a:srgbClr val="92D050"/>
                </a:solidFill>
                <a:latin typeface="Arial Narrow" panose="020B0606020202030204" pitchFamily="34" charset="0"/>
              </a:rPr>
              <a:t>?</a:t>
            </a:r>
            <a:endParaRPr lang="en-US" sz="6600" b="1" i="1" dirty="0">
              <a:solidFill>
                <a:srgbClr val="92D05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506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24000" y="-3352800"/>
            <a:ext cx="5715000" cy="9888034"/>
            <a:chOff x="1524000" y="-17967"/>
            <a:chExt cx="5715000" cy="9888034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524000" y="-17967"/>
              <a:ext cx="5715000" cy="8476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88900" dir="6660000" sx="102000" sy="102000" algn="tl" rotWithShape="0">
                <a:prstClr val="black">
                  <a:alpha val="27000"/>
                </a:prstClr>
              </a:outerShdw>
            </a:effec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 Narrow" pitchFamily="34" charset="0"/>
                  <a:cs typeface="Arial" pitchFamily="34" charset="0"/>
                </a:rPr>
                <a:t>N</a:t>
              </a: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—</a:t>
              </a: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 Negligence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How obvious or extensive is the violation?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How long has the violation existed?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Has the area been examined?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Is an agent in the area?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Was the condition or practice reported to the operator or his agent?</a:t>
              </a:r>
            </a:p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100"/>
                <a:buFont typeface="Calibri" pitchFamily="34" charset="0"/>
                <a:buChar char="▪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Is it recorded in a book or form?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Has the operator been warned?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Does the practice or condition create the presence of a high degree of risk to the health and/or safety of miners?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Was individual committing the act a supervisor?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Was adequate effort made to correct the condition?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Has the condition been cited before by MSHA?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Has there been a recent history of similar violations?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Did the negligence constitute unwarrantable failure? Was it more than ordinary negligence (high negligence, reckless disregard, intentional misconduct, a serious lack of reasonable care)?</a:t>
              </a:r>
            </a:p>
          </p:txBody>
        </p:sp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1524000" y="8440233"/>
              <a:ext cx="5715000" cy="14298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241300" dist="88900" dir="6660000" sx="102000" sy="102000" algn="ctr" rotWithShape="0">
                <a:schemeClr val="tx1">
                  <a:alpha val="27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36576" rIns="182880" bIns="36576" numCol="1" anchor="ctr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i="1" dirty="0">
                  <a:solidFill>
                    <a:schemeClr val="bg1">
                      <a:lumMod val="95000"/>
                    </a:schemeClr>
                  </a:solidFill>
                  <a:latin typeface="Arial Narrow" pitchFamily="34" charset="0"/>
                  <a:cs typeface="Arial" pitchFamily="34" charset="0"/>
                </a:rPr>
                <a:t>Remember: </a:t>
              </a:r>
              <a:r>
                <a:rPr lang="en-US" altLang="en-US" sz="2000" b="1" dirty="0">
                  <a:solidFill>
                    <a:schemeClr val="bg1">
                      <a:lumMod val="95000"/>
                    </a:schemeClr>
                  </a:solidFill>
                  <a:latin typeface="Arial Narrow" pitchFamily="34" charset="0"/>
                  <a:cs typeface="Arial" pitchFamily="34" charset="0"/>
                </a:rPr>
                <a:t>A significant percentage of citations and orders are </a:t>
              </a:r>
              <a:r>
                <a:rPr lang="en-US" altLang="en-US" sz="2000" dirty="0">
                  <a:solidFill>
                    <a:schemeClr val="bg1">
                      <a:lumMod val="95000"/>
                    </a:schemeClr>
                  </a:solidFill>
                  <a:latin typeface="Arial Black" pitchFamily="34" charset="0"/>
                  <a:cs typeface="Arial" pitchFamily="34" charset="0"/>
                </a:rPr>
                <a:t>overturned</a:t>
              </a:r>
              <a:r>
                <a:rPr lang="en-US" altLang="en-US" sz="2000" b="1" dirty="0">
                  <a:solidFill>
                    <a:schemeClr val="bg1">
                      <a:lumMod val="95000"/>
                    </a:schemeClr>
                  </a:solidFill>
                  <a:latin typeface="Arial Black" pitchFamily="34" charset="0"/>
                  <a:cs typeface="Arial" pitchFamily="34" charset="0"/>
                </a:rPr>
                <a:t> </a:t>
              </a:r>
              <a:r>
                <a:rPr lang="en-US" altLang="en-US" sz="2000" b="1" dirty="0">
                  <a:solidFill>
                    <a:schemeClr val="bg1">
                      <a:lumMod val="95000"/>
                    </a:schemeClr>
                  </a:solidFill>
                  <a:latin typeface="Arial Narrow" pitchFamily="34" charset="0"/>
                  <a:cs typeface="Arial" pitchFamily="34" charset="0"/>
                </a:rPr>
                <a:t>during the legal </a:t>
              </a:r>
              <a:r>
                <a:rPr lang="en-US" altLang="en-US" sz="2000" b="1" dirty="0" smtClean="0">
                  <a:solidFill>
                    <a:schemeClr val="bg1">
                      <a:lumMod val="95000"/>
                    </a:schemeClr>
                  </a:solidFill>
                  <a:latin typeface="Arial Narrow" pitchFamily="34" charset="0"/>
                  <a:cs typeface="Arial" pitchFamily="34" charset="0"/>
                </a:rPr>
                <a:t>process for </a:t>
              </a:r>
              <a:r>
                <a:rPr lang="en-US" altLang="en-US" sz="2000" b="1" dirty="0">
                  <a:solidFill>
                    <a:schemeClr val="bg1">
                      <a:lumMod val="95000"/>
                    </a:schemeClr>
                  </a:solidFill>
                  <a:latin typeface="Arial Narrow" pitchFamily="34" charset="0"/>
                  <a:cs typeface="Arial" pitchFamily="34" charset="0"/>
                </a:rPr>
                <a:t>reasons such as the ones here.  </a:t>
              </a:r>
              <a:r>
                <a:rPr lang="en-US" altLang="en-US" sz="2000" dirty="0">
                  <a:solidFill>
                    <a:schemeClr val="bg1">
                      <a:lumMod val="95000"/>
                    </a:schemeClr>
                  </a:solidFill>
                  <a:latin typeface="Arial Black" pitchFamily="34" charset="0"/>
                  <a:cs typeface="Arial" pitchFamily="34" charset="0"/>
                </a:rPr>
                <a:t>Use this card </a:t>
              </a:r>
              <a:r>
                <a:rPr lang="en-US" altLang="en-US" sz="2000" b="1" dirty="0">
                  <a:solidFill>
                    <a:schemeClr val="bg1">
                      <a:lumMod val="95000"/>
                    </a:schemeClr>
                  </a:solidFill>
                  <a:latin typeface="Arial Narrow" pitchFamily="34" charset="0"/>
                  <a:cs typeface="Arial" pitchFamily="34" charset="0"/>
                </a:rPr>
                <a:t>when making </a:t>
              </a:r>
              <a:r>
                <a:rPr lang="en-US" altLang="en-US" sz="2000" dirty="0">
                  <a:solidFill>
                    <a:schemeClr val="bg1">
                      <a:lumMod val="95000"/>
                    </a:schemeClr>
                  </a:solidFill>
                  <a:latin typeface="Arial Black" pitchFamily="34" charset="0"/>
                  <a:cs typeface="Arial" pitchFamily="34" charset="0"/>
                </a:rPr>
                <a:t>your notes</a:t>
              </a:r>
              <a:r>
                <a:rPr lang="en-US" altLang="en-US" sz="2000" b="1" dirty="0">
                  <a:solidFill>
                    <a:schemeClr val="bg1">
                      <a:lumMod val="95000"/>
                    </a:schemeClr>
                  </a:solidFill>
                  <a:latin typeface="Arial Narrow" pitchFamily="34" charset="0"/>
                  <a:cs typeface="Arial" pitchFamily="34" charset="0"/>
                </a:rPr>
                <a:t>.</a:t>
              </a:r>
              <a:endParaRPr lang="en-US" altLang="en-US" sz="44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9082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24000" y="-6459034"/>
            <a:ext cx="5715000" cy="9888034"/>
            <a:chOff x="1524000" y="-3124201"/>
            <a:chExt cx="5715000" cy="9888034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524000" y="-3124201"/>
              <a:ext cx="5715000" cy="8476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88900" dir="6660000" sx="102000" sy="102000" algn="tl" rotWithShape="0">
                <a:prstClr val="black">
                  <a:alpha val="27000"/>
                </a:prstClr>
              </a:outerShdw>
            </a:effec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 Narrow" pitchFamily="34" charset="0"/>
                  <a:cs typeface="Arial" pitchFamily="34" charset="0"/>
                </a:rPr>
                <a:t>N</a:t>
              </a: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—</a:t>
              </a: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 Negligence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How obvious or extensive is the violation?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How long has the violation existed?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Has the area been examined?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Is an agent in the area?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Was the condition or practice reported to the operator or his agent?</a:t>
              </a:r>
            </a:p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100"/>
                <a:buFont typeface="Calibri" pitchFamily="34" charset="0"/>
                <a:buChar char="▪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Is it recorded in a book or form?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Has the operator been warned?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Does the practice or condition create the presence of a high degree of risk to the health and/or safety of miners?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Was individual committing the act a supervisor?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Was adequate effort made to correct the condition?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Has the condition been cited before by MSHA?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ts val="1000"/>
                <a:buFont typeface="Symbol" pitchFamily="18" charset="2"/>
                <a:buChar char="·"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Has there been a recent history of similar violations?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 Narrow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Arial Narrow" pitchFamily="34" charset="0"/>
                  <a:cs typeface="Arial" pitchFamily="34" charset="0"/>
                </a:rPr>
                <a:t>Did the negligence constitute unwarrantable failure? Was it more than ordinary negligence (high negligence, reckless disregard, intentional misconduct, a serious lack of reasonable care)?</a:t>
              </a:r>
            </a:p>
          </p:txBody>
        </p:sp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1524000" y="5333999"/>
              <a:ext cx="5715000" cy="142983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241300" dist="88900" dir="6660000" sx="102000" sy="102000" algn="ctr" rotWithShape="0">
                <a:schemeClr val="tx1">
                  <a:alpha val="27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36576" rIns="182880" bIns="36576" numCol="1" anchor="ctr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i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Remember: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A significant percentage of citations and orders are </a:t>
              </a:r>
              <a:r>
                <a:rPr lang="en-US" altLang="en-US" sz="2000" dirty="0">
                  <a:solidFill>
                    <a:srgbClr val="FFFFFF"/>
                  </a:solidFill>
                  <a:latin typeface="Arial Black" pitchFamily="34" charset="0"/>
                  <a:cs typeface="Arial" pitchFamily="34" charset="0"/>
                </a:rPr>
                <a:t>overturned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Black" pitchFamily="34" charset="0"/>
                  <a:cs typeface="Arial" pitchFamily="34" charset="0"/>
                </a:rPr>
                <a:t>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during the legal </a:t>
              </a:r>
              <a:r>
                <a:rPr lang="en-US" altLang="en-US" sz="2000" b="1" dirty="0" smtClean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process for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reasons such as the ones here.  </a:t>
              </a:r>
              <a:r>
                <a:rPr lang="en-US" altLang="en-US" sz="2000" dirty="0">
                  <a:solidFill>
                    <a:srgbClr val="FFFFFF"/>
                  </a:solidFill>
                  <a:latin typeface="Arial Black" pitchFamily="34" charset="0"/>
                  <a:cs typeface="Arial" pitchFamily="34" charset="0"/>
                </a:rPr>
                <a:t>Use this card 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when making </a:t>
              </a:r>
              <a:r>
                <a:rPr lang="en-US" altLang="en-US" sz="2000" dirty="0">
                  <a:solidFill>
                    <a:srgbClr val="FFFFFF"/>
                  </a:solidFill>
                  <a:latin typeface="Arial Black" pitchFamily="34" charset="0"/>
                  <a:cs typeface="Arial" pitchFamily="34" charset="0"/>
                </a:rPr>
                <a:t>your notes</a:t>
              </a:r>
              <a:r>
                <a:rPr lang="en-US" altLang="en-US" sz="2000" b="1" dirty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.</a:t>
              </a:r>
              <a:endParaRPr lang="en-US" altLang="en-US" sz="4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651635" y="4210511"/>
            <a:ext cx="3805470" cy="2037889"/>
            <a:chOff x="576030" y="1046495"/>
            <a:chExt cx="8101866" cy="4338676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48426">
              <a:off x="4784722" y="3108315"/>
              <a:ext cx="3893174" cy="22768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6494">
              <a:off x="4369539" y="1046495"/>
              <a:ext cx="2271528" cy="37730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36093">
              <a:off x="5332642" y="1124756"/>
              <a:ext cx="2276340" cy="37778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26520">
              <a:off x="576030" y="1252208"/>
              <a:ext cx="2216563" cy="37179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ight Arrow 11"/>
            <p:cNvSpPr/>
            <p:nvPr/>
          </p:nvSpPr>
          <p:spPr>
            <a:xfrm>
              <a:off x="3200400" y="2407268"/>
              <a:ext cx="1028700" cy="1051501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7714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  Two concepts of key importance</a:t>
            </a:r>
          </a:p>
          <a:p>
            <a:pPr algn="ctr"/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  in evaluating enforcement actions:</a:t>
            </a:r>
          </a:p>
          <a:p>
            <a:pPr algn="ctr"/>
            <a:endParaRPr lang="en-US" sz="3600" dirty="0" smtClean="0">
              <a:solidFill>
                <a:schemeClr val="tx1">
                  <a:lumMod val="50000"/>
                  <a:lumOff val="50000"/>
                </a:schemeClr>
              </a:solidFill>
              <a:latin typeface="Franklin Gothic Medium" panose="020B0603020102020204" pitchFamily="34" charset="0"/>
            </a:endParaRPr>
          </a:p>
          <a:p>
            <a:pPr algn="ctr"/>
            <a:r>
              <a:rPr lang="en-US" sz="5400" dirty="0" smtClean="0">
                <a:latin typeface="Franklin Gothic Demi Cond" panose="020B0706030402020204" pitchFamily="34" charset="0"/>
              </a:rPr>
              <a:t>Gravity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 and </a:t>
            </a:r>
            <a:r>
              <a:rPr lang="en-US" sz="5400" dirty="0">
                <a:latin typeface="Franklin Gothic Demi Cond" panose="020B0706030402020204" pitchFamily="34" charset="0"/>
              </a:rPr>
              <a:t>Negligence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 </a:t>
            </a:r>
          </a:p>
          <a:p>
            <a:pPr algn="ctr"/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83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448059"/>
            <a:ext cx="81534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What is </a:t>
            </a:r>
            <a:r>
              <a:rPr lang="en-US" sz="4400" dirty="0" smtClean="0">
                <a:latin typeface="Franklin Gothic Demi Cond" panose="020B0706030402020204" pitchFamily="34" charset="0"/>
              </a:rPr>
              <a:t>Negligence</a:t>
            </a:r>
            <a:r>
              <a:rPr lang="en-US" sz="5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?</a:t>
            </a:r>
            <a:endParaRPr lang="en-US" sz="2800" i="1" dirty="0" smtClean="0">
              <a:solidFill>
                <a:schemeClr val="tx1">
                  <a:lumMod val="50000"/>
                  <a:lumOff val="50000"/>
                </a:schemeClr>
              </a:solidFill>
              <a:latin typeface="Franklin Gothic Medium" panose="020B0603020102020204" pitchFamily="34" charset="0"/>
            </a:endParaRPr>
          </a:p>
          <a:p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Franklin Gothic Medium" panose="020B0603020102020204" pitchFamily="34" charset="0"/>
            </a:endParaRPr>
          </a:p>
          <a:p>
            <a:pPr marL="571500" indent="-2301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Under the Mine Act mine operators are required to </a:t>
            </a:r>
            <a:r>
              <a:rPr lang="en-US" sz="2800" b="1" dirty="0">
                <a:latin typeface="Franklin Gothic Demi Cond" panose="020B0706030402020204" pitchFamily="34" charset="0"/>
              </a:rPr>
              <a:t>be on the alert for hazards</a:t>
            </a:r>
            <a:r>
              <a:rPr lang="en-US" sz="2800" dirty="0" smtClean="0">
                <a:latin typeface="Franklin Gothic Medium" panose="020B0603020102020204" pitchFamily="34" charset="0"/>
              </a:rPr>
              <a:t>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that can affect employee safety </a:t>
            </a:r>
          </a:p>
          <a:p>
            <a:pPr marL="571500" indent="-2301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The Mine Act requires mine operators to take steps to </a:t>
            </a:r>
            <a:r>
              <a:rPr lang="en-US" sz="2800" b="1" dirty="0" smtClean="0">
                <a:latin typeface="Franklin Gothic Demi Cond" panose="020B0706030402020204" pitchFamily="34" charset="0"/>
              </a:rPr>
              <a:t>prevent or correct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these hazards</a:t>
            </a:r>
          </a:p>
          <a:p>
            <a:pPr marL="571500" indent="-2301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The mine </a:t>
            </a:r>
            <a:r>
              <a:rPr lang="en-US" sz="2800" b="1" dirty="0">
                <a:latin typeface="Franklin Gothic Demi Cond" panose="020B0706030402020204" pitchFamily="34" charset="0"/>
              </a:rPr>
              <a:t>operator’s failure to do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so is called </a:t>
            </a:r>
            <a:r>
              <a:rPr lang="en-US" sz="2800" b="1" dirty="0">
                <a:latin typeface="Franklin Gothic Demi Cond" panose="020B0706030402020204" pitchFamily="34" charset="0"/>
              </a:rPr>
              <a:t>negligence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76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1828800"/>
            <a:ext cx="8153400" cy="48768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571500" indent="-2841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Condition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existed, but just occurred;</a:t>
            </a:r>
          </a:p>
          <a:p>
            <a:pPr marL="571500" indent="-2841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Condition was created by an hourly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employee without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the knowledge of management;</a:t>
            </a:r>
          </a:p>
          <a:p>
            <a:pPr marL="571500" indent="-2841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Condition occurred since the last examination; </a:t>
            </a:r>
          </a:p>
          <a:p>
            <a:pPr marL="571500" indent="-2841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Condition not obvious; </a:t>
            </a: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Franklin Gothic Medium" panose="020B0603020102020204" pitchFamily="34" charset="0"/>
            </a:endParaRPr>
          </a:p>
          <a:p>
            <a:pPr marL="571500" indent="-2841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Area is not routinely inspected or traveled, or equipment is not used regularly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;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anose="020B06030201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1050394"/>
            <a:ext cx="44230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Negligence</a:t>
            </a: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US" sz="3600" dirty="0">
                <a:latin typeface="Franklin Gothic Demi Cond" panose="020B0706030402020204" pitchFamily="34" charset="0"/>
              </a:rPr>
              <a:t>FINDINGS</a:t>
            </a:r>
          </a:p>
        </p:txBody>
      </p:sp>
    </p:spTree>
    <p:extLst>
      <p:ext uri="{BB962C8B-B14F-4D97-AF65-F5344CB8AC3E}">
        <p14:creationId xmlns:p14="http://schemas.microsoft.com/office/powerpoint/2010/main" val="2809680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1828800"/>
            <a:ext cx="8153400" cy="48768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571500" indent="-2841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If the condition existed for a period of time, efforts were made to correct it;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   </a:t>
            </a:r>
            <a:r>
              <a:rPr lang="en-US" sz="2800" dirty="0" smtClean="0">
                <a:latin typeface="Gregs Other Hand" panose="00000400000000000000" pitchFamily="2" charset="0"/>
              </a:rPr>
              <a:t>Document</a:t>
            </a:r>
            <a:endParaRPr lang="en-US" sz="2800" dirty="0">
              <a:latin typeface="Franklin Gothic Medium" panose="020B0603020102020204" pitchFamily="34" charset="0"/>
            </a:endParaRPr>
          </a:p>
          <a:p>
            <a:pPr marL="571500" indent="-2841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If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the condition existed for a period of time, correction was delayed by unavoidable events or because of a need to correct more significant conditions first. </a:t>
            </a: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Franklin Gothic Medium" panose="020B0603020102020204" pitchFamily="34" charset="0"/>
            </a:endParaRPr>
          </a:p>
          <a:p>
            <a:pPr marL="571500" indent="-2841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Hazard not serious enough to warrant increased attention by the operator to prevent or correct it;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0" y="1050394"/>
            <a:ext cx="44230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Negligence</a:t>
            </a: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US" sz="3600" dirty="0">
                <a:latin typeface="Franklin Gothic Demi Cond" panose="020B0706030402020204" pitchFamily="34" charset="0"/>
              </a:rPr>
              <a:t>FINDINGS</a:t>
            </a:r>
          </a:p>
        </p:txBody>
      </p:sp>
      <p:pic>
        <p:nvPicPr>
          <p:cNvPr id="5122" name="Picture 2" descr="C:\Users\Public\Documents\Alpha\RRLA\Curricula\Competitive Edge\notes etc\circle+small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5643">
            <a:off x="6215697" y="2718704"/>
            <a:ext cx="2057400" cy="69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924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1828800"/>
            <a:ext cx="8153400" cy="48768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571500" indent="-2841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Violation resulted from unforeseeable employee misconduct;</a:t>
            </a:r>
          </a:p>
          <a:p>
            <a:pPr marL="571500" indent="-2841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MSHA did not mention prior to the inspection the need to address certain conditions;</a:t>
            </a:r>
          </a:p>
          <a:p>
            <a:pPr marL="571500" indent="-2841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MSHA inspector had been in area recently, but did not cite the condition. 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0" y="1050394"/>
            <a:ext cx="44230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Negligence</a:t>
            </a: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US" sz="3600" dirty="0">
                <a:latin typeface="Franklin Gothic Demi Cond" panose="020B0706030402020204" pitchFamily="34" charset="0"/>
              </a:rPr>
              <a:t>FINDINGS</a:t>
            </a:r>
          </a:p>
        </p:txBody>
      </p:sp>
    </p:spTree>
    <p:extLst>
      <p:ext uri="{BB962C8B-B14F-4D97-AF65-F5344CB8AC3E}">
        <p14:creationId xmlns:p14="http://schemas.microsoft.com/office/powerpoint/2010/main" val="3527338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1828800"/>
            <a:ext cx="8153400" cy="48768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571500" indent="-2841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Violation did not exist long</a:t>
            </a:r>
          </a:p>
          <a:p>
            <a:pPr marL="571500" indent="-2841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Few people exposed</a:t>
            </a:r>
          </a:p>
          <a:p>
            <a:pPr marL="571500" indent="-2841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Likelihood of injury is low</a:t>
            </a:r>
          </a:p>
          <a:p>
            <a:pPr marL="571500" indent="-2841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How many “ifs” before injury</a:t>
            </a:r>
          </a:p>
          <a:p>
            <a:pPr marL="571500" indent="-2841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Redundant protections</a:t>
            </a:r>
          </a:p>
          <a:p>
            <a:pPr marL="571500" indent="-2841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Injury would not be serious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0" y="1050394"/>
            <a:ext cx="37880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spc="3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Gravity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US" sz="3600" dirty="0">
                <a:latin typeface="Franklin Gothic Demi Cond" panose="020B0706030402020204" pitchFamily="34" charset="0"/>
              </a:rPr>
              <a:t>FINDINGS</a:t>
            </a:r>
          </a:p>
        </p:txBody>
      </p:sp>
    </p:spTree>
    <p:extLst>
      <p:ext uri="{BB962C8B-B14F-4D97-AF65-F5344CB8AC3E}">
        <p14:creationId xmlns:p14="http://schemas.microsoft.com/office/powerpoint/2010/main" val="229936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1281137" y="5476657"/>
            <a:ext cx="6732465" cy="1"/>
          </a:xfrm>
          <a:prstGeom prst="line">
            <a:avLst/>
          </a:prstGeom>
          <a:ln w="1016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34289" y="2314425"/>
            <a:ext cx="1529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spc="350" dirty="0">
                <a:solidFill>
                  <a:srgbClr val="6E6E6E"/>
                </a:solidFill>
                <a:latin typeface="+mj-lt"/>
              </a:rPr>
              <a:t>Availability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69153" y="2622202"/>
            <a:ext cx="1715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spc="350" dirty="0">
                <a:solidFill>
                  <a:srgbClr val="6E6E6E"/>
                </a:solidFill>
                <a:latin typeface="+mj-lt"/>
              </a:rPr>
              <a:t>Productivity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0" y="3834825"/>
            <a:ext cx="2379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spc="350" dirty="0">
                <a:solidFill>
                  <a:srgbClr val="6E6E6E"/>
                </a:solidFill>
                <a:latin typeface="+mj-lt"/>
              </a:rPr>
              <a:t>At-Risk Observations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54708" y="5833646"/>
            <a:ext cx="1151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spc="350" dirty="0">
                <a:solidFill>
                  <a:srgbClr val="6E6E6E"/>
                </a:solidFill>
                <a:latin typeface="+mj-lt"/>
              </a:rPr>
              <a:t>Injuries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29914" y="6019800"/>
            <a:ext cx="1689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Franklin Gothic Demi Cond" panose="020B0706030402020204" pitchFamily="34" charset="0"/>
              </a:rPr>
              <a:t>v</a:t>
            </a:r>
            <a:r>
              <a:rPr lang="en-US" sz="3200" b="1" dirty="0" smtClean="0">
                <a:latin typeface="Franklin Gothic Demi Cond" panose="020B0706030402020204" pitchFamily="34" charset="0"/>
              </a:rPr>
              <a:t>iolations</a:t>
            </a:r>
            <a:endParaRPr lang="en-US" sz="3200" b="1" dirty="0">
              <a:latin typeface="Franklin Gothic Demi Cond" panose="020B07060304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1800" y="6062246"/>
            <a:ext cx="7241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spc="350" dirty="0">
                <a:solidFill>
                  <a:srgbClr val="6E6E6E"/>
                </a:solidFill>
                <a:latin typeface="+mj-lt"/>
              </a:rPr>
              <a:t>Cost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990600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Strive to </a:t>
            </a:r>
            <a:r>
              <a:rPr lang="en-US" sz="4000" b="1" dirty="0" smtClean="0">
                <a:latin typeface="Franklin Gothic Demi Cond" panose="020B0706030402020204" pitchFamily="34" charset="0"/>
              </a:rPr>
              <a:t>prevent violations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, first and foremost, 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en-US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before they happen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. 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21" name="Curved Connector 20"/>
          <p:cNvCxnSpPr/>
          <p:nvPr/>
        </p:nvCxnSpPr>
        <p:spPr>
          <a:xfrm flipV="1">
            <a:off x="1295400" y="2595265"/>
            <a:ext cx="2649013" cy="1443335"/>
          </a:xfrm>
          <a:prstGeom prst="curvedConnector2">
            <a:avLst/>
          </a:prstGeom>
          <a:ln w="101600">
            <a:solidFill>
              <a:schemeClr val="bg1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>
            <a:off x="1295400" y="4199660"/>
            <a:ext cx="2200101" cy="1921373"/>
          </a:xfrm>
          <a:prstGeom prst="curvedConnector2">
            <a:avLst/>
          </a:prstGeom>
          <a:ln w="101600">
            <a:solidFill>
              <a:schemeClr val="bg1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 29"/>
          <p:cNvSpPr/>
          <p:nvPr/>
        </p:nvSpPr>
        <p:spPr>
          <a:xfrm>
            <a:off x="-3495259" y="4579790"/>
            <a:ext cx="9677400" cy="2833134"/>
          </a:xfrm>
          <a:prstGeom prst="arc">
            <a:avLst>
              <a:gd name="adj1" fmla="val 16137335"/>
              <a:gd name="adj2" fmla="val 43735"/>
            </a:avLst>
          </a:prstGeom>
          <a:ln w="101600">
            <a:solidFill>
              <a:schemeClr val="bg1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1295400" y="4110335"/>
            <a:ext cx="4724400" cy="766465"/>
          </a:xfrm>
          <a:prstGeom prst="straightConnector1">
            <a:avLst/>
          </a:prstGeom>
          <a:ln w="101600">
            <a:solidFill>
              <a:schemeClr val="bg1">
                <a:lumMod val="8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rot="498276">
            <a:off x="-4494335" y="4189228"/>
            <a:ext cx="9677400" cy="2833134"/>
          </a:xfrm>
          <a:prstGeom prst="arc">
            <a:avLst>
              <a:gd name="adj1" fmla="val 17841941"/>
              <a:gd name="adj2" fmla="val 21535654"/>
            </a:avLst>
          </a:prstGeom>
          <a:ln w="1016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285700" y="2971800"/>
            <a:ext cx="4383453" cy="673419"/>
          </a:xfrm>
          <a:prstGeom prst="straightConnector1">
            <a:avLst/>
          </a:prstGeom>
          <a:ln w="101600">
            <a:solidFill>
              <a:schemeClr val="bg1">
                <a:lumMod val="8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81135" y="2376187"/>
            <a:ext cx="0" cy="3141934"/>
          </a:xfrm>
          <a:prstGeom prst="line">
            <a:avLst/>
          </a:prstGeom>
          <a:ln w="1016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990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6002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2362200"/>
            <a:ext cx="2717195" cy="27171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685800"/>
            <a:ext cx="5867400" cy="6019800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en-US" sz="6000" i="1" spc="350" dirty="0" smtClean="0"/>
              <a:t>What might help our defense?</a:t>
            </a:r>
            <a:endParaRPr lang="en-US" sz="6000" i="1" spc="350" dirty="0"/>
          </a:p>
        </p:txBody>
      </p:sp>
    </p:spTree>
    <p:extLst>
      <p:ext uri="{BB962C8B-B14F-4D97-AF65-F5344CB8AC3E}">
        <p14:creationId xmlns:p14="http://schemas.microsoft.com/office/powerpoint/2010/main" val="3767899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2017961"/>
            <a:ext cx="35814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284163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t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ape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measure</a:t>
            </a:r>
          </a:p>
          <a:p>
            <a:pPr marL="571500" lvl="0" indent="-284163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d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etector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anose="020B0603020102020204" pitchFamily="34" charset="0"/>
            </a:endParaRPr>
          </a:p>
          <a:p>
            <a:pPr marL="571500" lvl="0" indent="-284163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mapping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anose="020B0603020102020204" pitchFamily="34" charset="0"/>
            </a:endParaRPr>
          </a:p>
          <a:p>
            <a:pPr marL="571500" lvl="0" indent="-284163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s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ample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bags</a:t>
            </a:r>
          </a:p>
          <a:p>
            <a:pPr marL="571500" lvl="0" indent="-284163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notebook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anose="020B0603020102020204" pitchFamily="34" charset="0"/>
            </a:endParaRPr>
          </a:p>
          <a:p>
            <a:pPr marL="571500" lvl="0" indent="-284163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c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amera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anose="020B0603020102020204" pitchFamily="34" charset="0"/>
            </a:endParaRPr>
          </a:p>
          <a:p>
            <a:pPr marL="571500" lvl="0" indent="-284163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h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eat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gun</a:t>
            </a:r>
          </a:p>
          <a:p>
            <a:pPr marL="571500" lvl="0" indent="-284163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what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else?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60420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066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98663"/>
            <a:r>
              <a:rPr lang="en-US" sz="2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use the </a:t>
            </a:r>
            <a:r>
              <a:rPr lang="en-US" sz="4400" kern="0" dirty="0" smtClean="0">
                <a:latin typeface="Franklin Gothic Medium" panose="020B0603020102020204" pitchFamily="34" charset="0"/>
              </a:rPr>
              <a:t>TOOLS</a:t>
            </a:r>
            <a:r>
              <a:rPr lang="en-US" sz="2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 you have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243840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33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626" y="2819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266700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0974" y="1447800"/>
            <a:ext cx="8215826" cy="454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5988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For every citation, </a:t>
            </a:r>
            <a:r>
              <a:rPr lang="en-US" sz="4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STOP</a:t>
            </a:r>
            <a:r>
              <a:rPr lang="en-US" sz="3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en-US" sz="2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and</a:t>
            </a:r>
            <a:r>
              <a:rPr lang="en-US" sz="3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en-US" sz="3200" kern="0" spc="2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identify the </a:t>
            </a:r>
            <a:r>
              <a:rPr lang="en-US" sz="3200" kern="0" spc="2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evidence</a:t>
            </a:r>
          </a:p>
          <a:p>
            <a:pPr marL="915988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                            </a:t>
            </a:r>
            <a:endParaRPr lang="en-US" sz="3200" kern="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anose="020B0603020102020204" pitchFamily="34" charset="0"/>
            </a:endParaRPr>
          </a:p>
          <a:p>
            <a:pPr marL="573088" lvl="0" fontAlgn="base">
              <a:spcBef>
                <a:spcPct val="20000"/>
              </a:spcBef>
              <a:spcAft>
                <a:spcPct val="0"/>
              </a:spcAft>
            </a:pPr>
            <a:endParaRPr lang="en-US" sz="3200" kern="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anose="020B0603020102020204" pitchFamily="34" charset="0"/>
            </a:endParaRPr>
          </a:p>
          <a:p>
            <a:pPr marL="915988" lvl="0" indent="-342900" fontAlgn="base">
              <a:spcBef>
                <a:spcPct val="20000"/>
              </a:spcBef>
              <a:spcAft>
                <a:spcPct val="0"/>
              </a:spcAft>
            </a:pPr>
            <a:endParaRPr lang="en-US" sz="32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Franklin Gothic Medium" panose="020B0603020102020204" pitchFamily="34" charset="0"/>
            </a:endParaRPr>
          </a:p>
          <a:p>
            <a:pPr marL="915988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Arrange </a:t>
            </a:r>
            <a:r>
              <a:rPr lang="en-US" sz="3200" kern="0" spc="2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abatement</a:t>
            </a:r>
            <a:r>
              <a:rPr lang="en-US" sz="2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 and/or </a:t>
            </a:r>
            <a:r>
              <a:rPr lang="en-US" sz="3200" kern="0" spc="25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protective measures </a:t>
            </a:r>
            <a:r>
              <a:rPr lang="en-US" sz="2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after you identify what cited condition really is.</a:t>
            </a:r>
          </a:p>
        </p:txBody>
      </p:sp>
      <p:pic>
        <p:nvPicPr>
          <p:cNvPr id="9" name="Picture 2" descr="C:\Users\ldhunt\AppData\Local\Microsoft\Windows\Temporary Internet Files\Content.IE5\O2ETQZWV\MC90043483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2362200"/>
            <a:ext cx="2438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062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447800"/>
            <a:ext cx="8001000" cy="52578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627063" indent="-223838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The term “mitigating circumstances” is </a:t>
            </a:r>
            <a:r>
              <a:rPr lang="en-US" sz="2400" b="1" i="1" dirty="0" smtClean="0">
                <a:latin typeface="Franklin Gothic Book" panose="020B0503020102020204" pitchFamily="34" charset="0"/>
              </a:rPr>
              <a:t>crucial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 in determining </a:t>
            </a:r>
            <a:r>
              <a:rPr lang="en-US" sz="2800" b="1" dirty="0">
                <a:latin typeface="Franklin Gothic Book" panose="020B0503020102020204" pitchFamily="34" charset="0"/>
              </a:rPr>
              <a:t>your level of negligence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in a citation. </a:t>
            </a:r>
          </a:p>
          <a:p>
            <a:pPr marL="627063" indent="-2238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In determining </a:t>
            </a:r>
            <a:r>
              <a:rPr lang="en-US" sz="2400" b="1" i="1" dirty="0">
                <a:latin typeface="Franklin Gothic Book" panose="020B0503020102020204" pitchFamily="34" charset="0"/>
              </a:rPr>
              <a:t>how diligent you have been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in trying to protect the miners when a hazardous condition is found by an inspector, MSHA’s penalty assessment process takes into consideration what you have done to </a:t>
            </a:r>
            <a:r>
              <a:rPr lang="en-US" sz="2800" b="1" dirty="0">
                <a:latin typeface="Franklin Gothic Book" panose="020B0503020102020204" pitchFamily="34" charset="0"/>
              </a:rPr>
              <a:t>correct, prevent, or limit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the condition that caused the violation to exist.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1050394"/>
            <a:ext cx="58911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b="1" i="1" dirty="0">
                <a:latin typeface="Franklin Gothic Book" panose="020B0503020102020204" pitchFamily="34" charset="0"/>
              </a:rPr>
              <a:t>Mitigating</a:t>
            </a:r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 Circumstances</a:t>
            </a:r>
            <a:endParaRPr lang="en-US" sz="36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5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447800"/>
            <a:ext cx="8001000" cy="52578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627063" indent="-223838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In other words, mitigating circumstances explain how the operator </a:t>
            </a:r>
            <a:r>
              <a:rPr lang="en-US" sz="2400" b="1" i="1" dirty="0">
                <a:latin typeface="Franklin Gothic Book" panose="020B0503020102020204" pitchFamily="34" charset="0"/>
              </a:rPr>
              <a:t>minimized or eliminated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a hazardous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condition.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anose="020B0603020102020204" pitchFamily="34" charset="0"/>
            </a:endParaRPr>
          </a:p>
          <a:p>
            <a:pPr marL="627063" indent="-223838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Mitigating circumstances may include, but are not limited to, </a:t>
            </a:r>
            <a:r>
              <a:rPr lang="en-US" sz="2400" b="1" i="1" dirty="0">
                <a:latin typeface="Franklin Gothic Book" panose="020B0503020102020204" pitchFamily="34" charset="0"/>
              </a:rPr>
              <a:t>efforts you have made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to </a:t>
            </a:r>
            <a:r>
              <a:rPr lang="en-US" sz="2800" b="1" dirty="0">
                <a:latin typeface="Franklin Gothic Book" panose="020B0503020102020204" pitchFamily="34" charset="0"/>
              </a:rPr>
              <a:t>prevent, correct, or limit,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 an employees’ exposure to the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hazard.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anose="020B0603020102020204" pitchFamily="34" charset="0"/>
            </a:endParaRPr>
          </a:p>
          <a:p>
            <a:pPr marL="627063" indent="-223838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The levels of negligence are set forth in section 11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A-E.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1050394"/>
            <a:ext cx="58911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b="1" i="1" dirty="0">
                <a:latin typeface="Franklin Gothic Book" panose="020B0503020102020204" pitchFamily="34" charset="0"/>
              </a:rPr>
              <a:t>Mitigating</a:t>
            </a:r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 Circumstances</a:t>
            </a:r>
            <a:endParaRPr lang="en-US" sz="36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68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2327705"/>
            <a:ext cx="4419600" cy="203132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233363"/>
            <a:r>
              <a:rPr lang="en-US" sz="3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taking </a:t>
            </a:r>
            <a:r>
              <a:rPr lang="en-US" sz="36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/>
            </a:r>
            <a:br>
              <a:rPr lang="en-US" sz="36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en-US" sz="5400" b="1" kern="0" dirty="0" smtClean="0">
                <a:latin typeface="Franklin Gothic Medium" panose="020B0603020102020204" pitchFamily="34" charset="0"/>
              </a:rPr>
              <a:t>NOTES</a:t>
            </a:r>
            <a:r>
              <a:rPr lang="en-US" sz="3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 and </a:t>
            </a:r>
            <a:br>
              <a:rPr lang="en-US" sz="3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en-US" sz="3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paying attention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065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782" y="1447800"/>
            <a:ext cx="447501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lvl="0" indent="-223838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Take notes of what the inspector did, what he looked at, who he talked to, and what he said.</a:t>
            </a:r>
          </a:p>
          <a:p>
            <a:pPr marL="627063" lvl="0" indent="-223838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Concentrate on the facts, i.e., who, what, where, when.</a:t>
            </a:r>
          </a:p>
          <a:p>
            <a:pPr marL="627063" lvl="0" indent="-223838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Don’t generalize.                         </a:t>
            </a:r>
          </a:p>
          <a:p>
            <a:pPr marL="627063" lvl="0" indent="-223838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Collect witness names, </a:t>
            </a:r>
          </a:p>
          <a:p>
            <a:pPr marL="627063" lvl="0" indent="-223838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inspector comments, </a:t>
            </a:r>
          </a:p>
          <a:p>
            <a:pPr marL="627063" lvl="0" indent="-223838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descriptions, measurements, </a:t>
            </a:r>
          </a:p>
          <a:p>
            <a:pPr marL="627063" lvl="0" indent="-223838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time, equipment, location.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8426">
            <a:off x="5020046" y="3551294"/>
            <a:ext cx="3893174" cy="2276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36093">
            <a:off x="5567966" y="1567735"/>
            <a:ext cx="2276340" cy="3777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6494">
            <a:off x="4604863" y="1489474"/>
            <a:ext cx="2271528" cy="3773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500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782" y="1702237"/>
            <a:ext cx="394161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lvl="0" indent="-223838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Document conversations.</a:t>
            </a:r>
          </a:p>
          <a:p>
            <a:pPr marL="1203325" lvl="1" indent="-342900" fontAlgn="base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latin typeface="Franklin Gothic Book" panose="020B0503020102020204" pitchFamily="34" charset="0"/>
              </a:rPr>
              <a:t>Quote word for word.</a:t>
            </a:r>
            <a:endParaRPr lang="en-US" sz="2000" b="1" i="1" dirty="0">
              <a:latin typeface="Franklin Gothic Book" panose="020B0503020102020204" pitchFamily="34" charset="0"/>
            </a:endParaRPr>
          </a:p>
          <a:p>
            <a:pPr marL="627063" lvl="0" indent="-223838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Do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not add editorialized comments or opinion information in your notes.  They may have to be produced in subsequent litigation.</a:t>
            </a:r>
          </a:p>
          <a:p>
            <a:pPr marL="627063" lvl="0" indent="-223838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Remember:  documentation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is discoverable.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8426">
            <a:off x="5020046" y="3551294"/>
            <a:ext cx="3893174" cy="2276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36093">
            <a:off x="5567966" y="1567735"/>
            <a:ext cx="2276340" cy="3777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6494">
            <a:off x="4604863" y="1489474"/>
            <a:ext cx="2271528" cy="3773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450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1882050"/>
            <a:ext cx="38100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lvl="0" indent="-223838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Document </a:t>
            </a:r>
            <a:r>
              <a:rPr lang="en-US" sz="3200" b="1" i="1" dirty="0">
                <a:latin typeface="Franklin Gothic Book" panose="020B0503020102020204" pitchFamily="34" charset="0"/>
              </a:rPr>
              <a:t>when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 you take pictures.</a:t>
            </a:r>
          </a:p>
          <a:p>
            <a:pPr marL="627063" lvl="0" indent="-223838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Document </a:t>
            </a:r>
            <a:r>
              <a:rPr lang="en-US" sz="3200" b="1" i="1" dirty="0">
                <a:latin typeface="Franklin Gothic Book" panose="020B0503020102020204" pitchFamily="34" charset="0"/>
              </a:rPr>
              <a:t>everything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 about the pictures.</a:t>
            </a:r>
          </a:p>
          <a:p>
            <a:pPr marL="627063" lvl="0" indent="-223838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Chain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of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custody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2057400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63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2712427"/>
            <a:ext cx="4343400" cy="126188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233363"/>
            <a:r>
              <a:rPr lang="en-US" sz="4000" b="1" i="1" dirty="0">
                <a:latin typeface="Franklin Gothic Book" panose="020B0503020102020204" pitchFamily="34" charset="0"/>
              </a:rPr>
              <a:t>Communicating</a:t>
            </a:r>
            <a:r>
              <a:rPr lang="en-US" sz="3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 with the inspector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137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781759"/>
            <a:ext cx="2133600" cy="365125"/>
          </a:xfrm>
        </p:spPr>
        <p:txBody>
          <a:bodyPr/>
          <a:lstStyle/>
          <a:p>
            <a:fld id="{190BB7B3-08CF-43C1-83AA-861165C56F0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990600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Strive to </a:t>
            </a:r>
            <a:r>
              <a:rPr lang="en-US" sz="4000" b="1" dirty="0" smtClean="0">
                <a:latin typeface="Franklin Gothic Demi Cond" panose="020B0706030402020204" pitchFamily="34" charset="0"/>
              </a:rPr>
              <a:t>prevent violations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, first and foremost, 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en-US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before they happen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. 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4866" y="2971800"/>
            <a:ext cx="27348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i="1" spc="350" dirty="0" smtClean="0"/>
              <a:t>How?</a:t>
            </a:r>
            <a:endParaRPr lang="en-US" sz="8000" i="1" spc="350" dirty="0"/>
          </a:p>
        </p:txBody>
      </p:sp>
    </p:spTree>
    <p:extLst>
      <p:ext uri="{BB962C8B-B14F-4D97-AF65-F5344CB8AC3E}">
        <p14:creationId xmlns:p14="http://schemas.microsoft.com/office/powerpoint/2010/main" val="3253209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2282547"/>
            <a:ext cx="44958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lvl="0" indent="-223838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Recognize that anything you say may well be used in later proceedings by MSHA.</a:t>
            </a:r>
          </a:p>
          <a:p>
            <a:pPr marL="627063" lvl="0" indent="-223838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Recognize that anything you do may be construed adversely.</a:t>
            </a:r>
          </a:p>
          <a:p>
            <a:pPr marL="627063" lvl="0" indent="-223838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Do not concede a violation</a:t>
            </a:r>
          </a:p>
          <a:p>
            <a:pPr marL="627063" lvl="0" indent="-223838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Do not blame another crew.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2212168"/>
            <a:ext cx="3518118" cy="35181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297662"/>
            <a:ext cx="9144000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233363" algn="ctr"/>
            <a:r>
              <a:rPr lang="en-US" sz="4000" b="1" i="1" dirty="0">
                <a:latin typeface="Franklin Gothic Book" panose="020B0503020102020204" pitchFamily="34" charset="0"/>
              </a:rPr>
              <a:t>Communicating</a:t>
            </a:r>
            <a:r>
              <a:rPr lang="en-US" sz="3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  with the inspector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205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2282547"/>
            <a:ext cx="44958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lvl="0" indent="-223838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Many inspectors assume the facts relative to a condition observed.</a:t>
            </a:r>
          </a:p>
          <a:p>
            <a:pPr marL="627063" lvl="0" indent="-223838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Document any assumptions they verbalize</a:t>
            </a:r>
          </a:p>
          <a:p>
            <a:pPr marL="627063" lvl="0" indent="-223838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Point out that they are making assumptions.</a:t>
            </a:r>
          </a:p>
          <a:p>
            <a:pPr marL="627063" lvl="0" indent="-223838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Disagree respectfully.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2212168"/>
            <a:ext cx="3518118" cy="35181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297662"/>
            <a:ext cx="9144000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233363" algn="ctr"/>
            <a:r>
              <a:rPr lang="en-US" sz="4000" b="1" i="1" dirty="0">
                <a:latin typeface="Franklin Gothic Book" panose="020B0503020102020204" pitchFamily="34" charset="0"/>
              </a:rPr>
              <a:t>Communicating</a:t>
            </a:r>
            <a:r>
              <a:rPr lang="en-US" sz="3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  with the inspector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724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81400" y="2216527"/>
            <a:ext cx="51054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223838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“I guess you got us.”</a:t>
            </a:r>
          </a:p>
          <a:p>
            <a:pPr marL="341313" lvl="0" indent="-223838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“I didn’t know it was this bad.”</a:t>
            </a:r>
          </a:p>
          <a:p>
            <a:pPr marL="341313" lvl="0" indent="-223838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“It wasn’t like this when I was here yesterday.”</a:t>
            </a:r>
          </a:p>
          <a:p>
            <a:pPr marL="341313" lvl="0" indent="-223838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“They reported it to me but I didn’t get to it.”</a:t>
            </a:r>
          </a:p>
          <a:p>
            <a:pPr marL="341313" lvl="0" indent="-223838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“That’s mining.”</a:t>
            </a:r>
          </a:p>
          <a:p>
            <a:pPr marL="341313" lvl="0" indent="-223838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“That’s the way we have always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done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it.”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297662"/>
            <a:ext cx="9144000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statements </a:t>
            </a:r>
            <a:r>
              <a:rPr lang="en-US" sz="40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to </a:t>
            </a:r>
            <a:r>
              <a:rPr lang="en-US" sz="4000" b="1" i="1" dirty="0" smtClean="0">
                <a:latin typeface="Franklin Gothic Book" panose="020B0503020102020204" pitchFamily="34" charset="0"/>
              </a:rPr>
              <a:t>Avoid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502597"/>
            <a:ext cx="2821127" cy="280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05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800" y="4114800"/>
            <a:ext cx="4951631" cy="254149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171575"/>
            <a:ext cx="38862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223838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Filling the conversational “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vacuum”;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anose="020B0603020102020204" pitchFamily="34" charset="0"/>
            </a:endParaRPr>
          </a:p>
          <a:p>
            <a:pPr marL="341313" lvl="0" indent="-223838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Making assumptions;</a:t>
            </a:r>
          </a:p>
          <a:p>
            <a:pPr marL="341313" lvl="0" indent="-223838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Wanting to appear knowledgeable when you lack direct information;</a:t>
            </a:r>
          </a:p>
          <a:p>
            <a:pPr marL="341313" lvl="0" indent="-223838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Not being assertive;</a:t>
            </a:r>
          </a:p>
          <a:p>
            <a:pPr marL="341313" lvl="0" indent="-223838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Not listening to the questions;</a:t>
            </a:r>
          </a:p>
          <a:p>
            <a:pPr marL="341313" lvl="0" indent="-223838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Answering more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than</a:t>
            </a:r>
            <a:b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the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question asked.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0" y="990600"/>
            <a:ext cx="3048000" cy="267765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6000" b="1" i="1" dirty="0" smtClean="0">
                <a:latin typeface="Franklin Gothic Book" panose="020B0503020102020204" pitchFamily="34" charset="0"/>
              </a:rPr>
              <a:t>traps</a:t>
            </a:r>
            <a:r>
              <a:rPr lang="en-US" sz="4000" b="1" i="1" dirty="0" smtClean="0">
                <a:latin typeface="Franklin Gothic Book" panose="020B0503020102020204" pitchFamily="34" charset="0"/>
              </a:rPr>
              <a:t/>
            </a:r>
            <a:br>
              <a:rPr lang="en-US" sz="4000" b="1" i="1" dirty="0" smtClean="0">
                <a:latin typeface="Franklin Gothic Book" panose="020B0503020102020204" pitchFamily="34" charset="0"/>
              </a:rPr>
            </a:br>
            <a:r>
              <a:rPr lang="en-US" sz="3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for </a:t>
            </a:r>
            <a:r>
              <a:rPr lang="en-US" sz="3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mine operator personnel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060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3553" y="288174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199" y="2155686"/>
            <a:ext cx="9054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9600" y="1447800"/>
            <a:ext cx="471084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Be </a:t>
            </a:r>
            <a:r>
              <a:rPr lang="en-US" sz="4800" b="1" i="1" dirty="0">
                <a:latin typeface="Franklin Gothic Book" panose="020B0503020102020204" pitchFamily="34" charset="0"/>
              </a:rPr>
              <a:t>objective</a:t>
            </a:r>
            <a:r>
              <a:rPr lang="en-US" sz="44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.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24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Explain</a:t>
            </a:r>
            <a:br>
              <a:rPr lang="en-US" sz="3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en-US" sz="24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your position</a:t>
            </a:r>
            <a:br>
              <a:rPr lang="en-US" sz="24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24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and </a:t>
            </a:r>
            <a:r>
              <a:rPr lang="en-US" sz="2400" b="1" i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point out </a:t>
            </a:r>
            <a:r>
              <a:rPr lang="en-US" sz="24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/</a:t>
            </a:r>
            <a:r>
              <a:rPr lang="en-US" sz="2400" b="1" i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gather</a:t>
            </a:r>
            <a:r>
              <a:rPr lang="en-US" sz="24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br>
              <a:rPr lang="en-US" sz="24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4000" b="1" i="1" dirty="0" smtClean="0">
                <a:latin typeface="Franklin Gothic Book" panose="020B0503020102020204" pitchFamily="34" charset="0"/>
              </a:rPr>
              <a:t>physical evidence</a:t>
            </a:r>
            <a:r>
              <a:rPr lang="en-US" sz="4800" b="1" i="1" dirty="0" smtClean="0">
                <a:latin typeface="Franklin Gothic Book" panose="020B0503020102020204" pitchFamily="34" charset="0"/>
              </a:rPr>
              <a:t/>
            </a:r>
            <a:br>
              <a:rPr lang="en-US" sz="4800" b="1" i="1" dirty="0" smtClean="0">
                <a:latin typeface="Franklin Gothic Book" panose="020B0503020102020204" pitchFamily="34" charset="0"/>
              </a:rPr>
            </a:br>
            <a:r>
              <a:rPr lang="en-US" sz="24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in your favor.</a:t>
            </a:r>
            <a:endParaRPr lang="en-US" sz="2400" b="1" kern="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627"/>
            <a:ext cx="3518118" cy="351811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710106" y="3321461"/>
            <a:ext cx="2933191" cy="2953833"/>
            <a:chOff x="191009" y="1763667"/>
            <a:chExt cx="4308357" cy="4338676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48426">
              <a:off x="606192" y="3825487"/>
              <a:ext cx="3893174" cy="22768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36093">
              <a:off x="1154112" y="1841928"/>
              <a:ext cx="2276340" cy="37778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6494">
              <a:off x="191009" y="1763667"/>
              <a:ext cx="2271528" cy="37730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0930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90800" y="1297662"/>
            <a:ext cx="6553200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rules of thumb on </a:t>
            </a:r>
            <a:r>
              <a:rPr lang="en-US" sz="4000" b="1" i="1" dirty="0" smtClean="0">
                <a:latin typeface="Franklin Gothic Book" panose="020B0503020102020204" pitchFamily="34" charset="0"/>
              </a:rPr>
              <a:t>Documents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3929493" cy="3075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247" y="1316386"/>
            <a:ext cx="2286000" cy="22322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29492" y="2216527"/>
            <a:ext cx="498590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223838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Prepare every document as though it will be reviewed by someone else in litigation.</a:t>
            </a:r>
          </a:p>
          <a:p>
            <a:pPr marL="341313" lvl="0" indent="-223838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Prepare as if it will be on CNN.</a:t>
            </a:r>
          </a:p>
          <a:p>
            <a:pPr marL="341313" lvl="0" indent="-223838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Consistency in information is critical.</a:t>
            </a:r>
          </a:p>
          <a:p>
            <a:pPr marL="341313" lvl="0" indent="-223838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Don’t reach premature conclusions or speculate.</a:t>
            </a:r>
          </a:p>
        </p:txBody>
      </p:sp>
    </p:spTree>
    <p:extLst>
      <p:ext uri="{BB962C8B-B14F-4D97-AF65-F5344CB8AC3E}">
        <p14:creationId xmlns:p14="http://schemas.microsoft.com/office/powerpoint/2010/main" val="1925848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7" name="Picture 6" descr="DOC (3)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418" y="762000"/>
            <a:ext cx="4876800" cy="586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160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8" name="Picture 2" descr="DOC000 (2)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838200"/>
            <a:ext cx="5029199" cy="5867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114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7494" y="4290056"/>
            <a:ext cx="2895600" cy="22661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043953"/>
            <a:ext cx="502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Only documents </a:t>
            </a:r>
            <a:r>
              <a:rPr lang="en-US" sz="24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prepared</a:t>
            </a:r>
            <a:br>
              <a:rPr lang="en-US" sz="24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24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at </a:t>
            </a:r>
            <a:r>
              <a:rPr 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the request of legal </a:t>
            </a:r>
            <a:r>
              <a:rPr lang="en-US" sz="24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counsel</a:t>
            </a:r>
            <a:br>
              <a:rPr lang="en-US" sz="24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in anticipation </a:t>
            </a:r>
            <a:r>
              <a:rPr lang="en-US" sz="3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of litigation</a:t>
            </a:r>
            <a:r>
              <a:rPr 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</a:p>
          <a:p>
            <a:pPr lvl="0" algn="ctr" fontAlgn="base">
              <a:spcAft>
                <a:spcPct val="0"/>
              </a:spcAft>
            </a:pPr>
            <a:r>
              <a:rPr lang="en-US" sz="3200" b="1" i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that are </a:t>
            </a:r>
            <a:r>
              <a:rPr lang="en-US" sz="3200" b="1" i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not</a:t>
            </a:r>
            <a:br>
              <a:rPr lang="en-US" sz="3200" b="1" i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200" b="1" i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widely distributed </a:t>
            </a:r>
            <a:r>
              <a:rPr lang="en-US" sz="3200" b="1" kern="0" spc="210" dirty="0" smtClean="0">
                <a:latin typeface="Franklin Gothic Book" panose="020B0503020102020204" pitchFamily="34" charset="0"/>
              </a:rPr>
              <a:t>generally</a:t>
            </a:r>
            <a:br>
              <a:rPr lang="en-US" sz="3200" b="1" kern="0" spc="210" dirty="0" smtClean="0">
                <a:latin typeface="Franklin Gothic Book" panose="020B0503020102020204" pitchFamily="34" charset="0"/>
              </a:rPr>
            </a:br>
            <a:r>
              <a:rPr lang="en-US" sz="24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can </a:t>
            </a:r>
            <a:r>
              <a:rPr 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be </a:t>
            </a:r>
            <a:r>
              <a:rPr lang="en-US" sz="24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protected from</a:t>
            </a:r>
            <a:br>
              <a:rPr lang="en-US" sz="24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24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disclosure in </a:t>
            </a:r>
            <a:r>
              <a:rPr 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litigation.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94" b="96607" l="2806" r="95992">
                        <a14:foregroundMark x1="47295" y1="34331" x2="47295" y2="34331"/>
                        <a14:foregroundMark x1="49699" y1="61477" x2="49699" y2="61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2209800"/>
            <a:ext cx="2971800" cy="29837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1219200"/>
            <a:ext cx="6553200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Protection from </a:t>
            </a:r>
            <a:r>
              <a:rPr lang="en-US" sz="4000" b="1" i="1" dirty="0" smtClean="0">
                <a:latin typeface="Franklin Gothic Book" panose="020B0503020102020204" pitchFamily="34" charset="0"/>
              </a:rPr>
              <a:t>Disclosure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619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951" y="2471713"/>
            <a:ext cx="502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en-US" sz="28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Notes taken </a:t>
            </a:r>
            <a:r>
              <a:rPr lang="en-US" sz="36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during</a:t>
            </a:r>
            <a:br>
              <a:rPr lang="en-US" sz="36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2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or </a:t>
            </a:r>
            <a:r>
              <a:rPr lang="en-US" sz="28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shortly </a:t>
            </a:r>
            <a:r>
              <a:rPr lang="en-US" sz="2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after</a:t>
            </a:r>
            <a:br>
              <a:rPr lang="en-US" sz="2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2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the inspection</a:t>
            </a:r>
            <a:br>
              <a:rPr lang="en-US" sz="2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2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that contain</a:t>
            </a:r>
            <a:br>
              <a:rPr lang="en-US" sz="2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2800" b="1" i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factual </a:t>
            </a:r>
            <a:r>
              <a:rPr lang="en-US" sz="2800" b="1" i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information </a:t>
            </a:r>
            <a:r>
              <a:rPr lang="en-US" sz="2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are</a:t>
            </a:r>
            <a:br>
              <a:rPr lang="en-US" sz="2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2800" b="1" kern="0" spc="500" dirty="0" smtClean="0">
                <a:latin typeface="Franklin Gothic Book" panose="020B0503020102020204" pitchFamily="34" charset="0"/>
              </a:rPr>
              <a:t>not privileged</a:t>
            </a:r>
            <a:r>
              <a:rPr lang="en-US" sz="2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br>
              <a:rPr lang="en-US" sz="2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2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and </a:t>
            </a:r>
            <a:endParaRPr lang="en-US" sz="2800" b="1" kern="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  <a:p>
            <a:pPr lvl="0" algn="ctr" fontAlgn="base">
              <a:spcAft>
                <a:spcPct val="0"/>
              </a:spcAft>
            </a:pPr>
            <a:r>
              <a:rPr lang="en-US" sz="3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must be disclosed</a:t>
            </a:r>
            <a:r>
              <a:rPr lang="en-US" sz="28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1219200"/>
            <a:ext cx="6553200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Protection from </a:t>
            </a:r>
            <a:r>
              <a:rPr lang="en-US" sz="4000" b="1" i="1" dirty="0" smtClean="0">
                <a:latin typeface="Franklin Gothic Book" panose="020B0503020102020204" pitchFamily="34" charset="0"/>
              </a:rPr>
              <a:t>Disclosure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00" y="1676400"/>
            <a:ext cx="2196353" cy="285077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390538" y="3441692"/>
            <a:ext cx="2933191" cy="2953833"/>
            <a:chOff x="191009" y="1763667"/>
            <a:chExt cx="4308357" cy="4338676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48426">
              <a:off x="606192" y="3825487"/>
              <a:ext cx="3893174" cy="22768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36093">
              <a:off x="1154112" y="1841928"/>
              <a:ext cx="2276340" cy="37778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6494">
              <a:off x="191009" y="1763667"/>
              <a:ext cx="2271528" cy="37730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513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781759"/>
            <a:ext cx="2133600" cy="365125"/>
          </a:xfrm>
        </p:spPr>
        <p:txBody>
          <a:bodyPr/>
          <a:lstStyle/>
          <a:p>
            <a:fld id="{190BB7B3-08CF-43C1-83AA-861165C56F0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873621" y="990600"/>
            <a:ext cx="48768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Franklin Gothic Demi Cond" panose="020B0706030402020204" pitchFamily="34" charset="0"/>
              </a:rPr>
              <a:t>prevent violations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417" y="1981201"/>
            <a:ext cx="7086600" cy="4495800"/>
          </a:xfrm>
          <a:prstGeom prst="rect">
            <a:avLst/>
          </a:prstGeom>
          <a:noFill/>
        </p:spPr>
        <p:txBody>
          <a:bodyPr wrap="square" rtlCol="0" anchor="ctr" anchorCtr="0">
            <a:normAutofit lnSpcReduction="10000"/>
          </a:bodyPr>
          <a:lstStyle/>
          <a:p>
            <a:pPr marL="457200" indent="-457200" algn="ctr">
              <a:spcAft>
                <a:spcPts val="3000"/>
              </a:spcAft>
            </a:pPr>
            <a:r>
              <a:rPr lang="en-US" sz="3200" dirty="0">
                <a:solidFill>
                  <a:srgbClr val="6E6E6E"/>
                </a:solidFill>
                <a:latin typeface="Franklin Gothic Medium" panose="020B0603020102020204" pitchFamily="34" charset="0"/>
              </a:rPr>
              <a:t>We</a:t>
            </a:r>
            <a:r>
              <a:rPr lang="en-US" sz="3200" i="1" dirty="0" smtClean="0">
                <a:solidFill>
                  <a:srgbClr val="6E6E6E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>
                <a:solidFill>
                  <a:srgbClr val="6E6E6E"/>
                </a:solidFill>
                <a:latin typeface="Franklin Gothic Medium" panose="020B0603020102020204" pitchFamily="34" charset="0"/>
              </a:rPr>
              <a:t>must conduct </a:t>
            </a:r>
            <a:r>
              <a:rPr lang="en-US" sz="3600" b="1" i="1" dirty="0">
                <a:solidFill>
                  <a:srgbClr val="6E6E6E"/>
                </a:solidFill>
                <a:latin typeface="Franklin Gothic Medium" panose="020B0603020102020204" pitchFamily="34" charset="0"/>
              </a:rPr>
              <a:t>good examinations</a:t>
            </a:r>
            <a:r>
              <a:rPr lang="en-US" sz="2800" dirty="0" smtClean="0">
                <a:solidFill>
                  <a:srgbClr val="6E6E6E"/>
                </a:solidFill>
                <a:latin typeface="Franklin Gothic Medium" panose="020B0603020102020204" pitchFamily="34" charset="0"/>
              </a:rPr>
              <a:t>, </a:t>
            </a:r>
            <a:r>
              <a:rPr lang="en-US" sz="2400" dirty="0" smtClean="0">
                <a:solidFill>
                  <a:srgbClr val="6E6E6E"/>
                </a:solidFill>
                <a:latin typeface="Franklin Gothic Medium" panose="020B0603020102020204" pitchFamily="34" charset="0"/>
              </a:rPr>
              <a:t>and </a:t>
            </a:r>
            <a:r>
              <a:rPr lang="en-US" sz="2400" dirty="0">
                <a:solidFill>
                  <a:srgbClr val="6E6E6E"/>
                </a:solidFill>
                <a:latin typeface="Franklin Gothic Medium" panose="020B0603020102020204" pitchFamily="34" charset="0"/>
              </a:rPr>
              <a:t>not wait on MSHA to show </a:t>
            </a:r>
            <a:r>
              <a:rPr lang="en-US" sz="2400" dirty="0" smtClean="0">
                <a:solidFill>
                  <a:srgbClr val="6E6E6E"/>
                </a:solidFill>
                <a:latin typeface="Franklin Gothic Medium" panose="020B0603020102020204" pitchFamily="34" charset="0"/>
              </a:rPr>
              <a:t>us</a:t>
            </a:r>
            <a:endParaRPr lang="en-US" sz="2400" dirty="0">
              <a:solidFill>
                <a:srgbClr val="6E6E6E"/>
              </a:solidFill>
              <a:latin typeface="Franklin Gothic Medium" panose="020B0603020102020204" pitchFamily="34" charset="0"/>
            </a:endParaRPr>
          </a:p>
          <a:p>
            <a:pPr marL="457200" indent="-457200" algn="ctr">
              <a:spcAft>
                <a:spcPts val="3000"/>
              </a:spcAft>
            </a:pPr>
            <a:r>
              <a:rPr lang="en-US" sz="3600" b="1" i="1" dirty="0">
                <a:solidFill>
                  <a:srgbClr val="6E6E6E"/>
                </a:solidFill>
                <a:latin typeface="Franklin Gothic Medium" panose="020B0603020102020204" pitchFamily="34" charset="0"/>
              </a:rPr>
              <a:t>Fix</a:t>
            </a:r>
            <a:r>
              <a:rPr lang="en-US" sz="2400" dirty="0">
                <a:solidFill>
                  <a:srgbClr val="6E6E6E"/>
                </a:solidFill>
                <a:latin typeface="Franklin Gothic Medium" panose="020B0603020102020204" pitchFamily="34" charset="0"/>
              </a:rPr>
              <a:t> what we </a:t>
            </a:r>
            <a:r>
              <a:rPr lang="en-US" sz="3200" dirty="0">
                <a:solidFill>
                  <a:srgbClr val="6E6E6E"/>
                </a:solidFill>
                <a:latin typeface="Franklin Gothic Medium" panose="020B0603020102020204" pitchFamily="34" charset="0"/>
              </a:rPr>
              <a:t>find</a:t>
            </a:r>
            <a:r>
              <a:rPr lang="en-US" sz="2400" dirty="0">
                <a:solidFill>
                  <a:srgbClr val="6E6E6E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smtClean="0">
                <a:solidFill>
                  <a:srgbClr val="6E6E6E"/>
                </a:solidFill>
                <a:latin typeface="Franklin Gothic Medium" panose="020B0603020102020204" pitchFamily="34" charset="0"/>
                <a:sym typeface="Symbol"/>
              </a:rPr>
              <a:t></a:t>
            </a:r>
            <a:r>
              <a:rPr lang="en-US" sz="2400" dirty="0" smtClean="0">
                <a:solidFill>
                  <a:srgbClr val="6E6E6E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>
                <a:solidFill>
                  <a:srgbClr val="6E6E6E"/>
                </a:solidFill>
                <a:latin typeface="Franklin Gothic Medium" panose="020B0603020102020204" pitchFamily="34" charset="0"/>
              </a:rPr>
              <a:t>what’s in the record books    </a:t>
            </a:r>
          </a:p>
          <a:p>
            <a:pPr marL="457200" indent="-457200" algn="ctr">
              <a:spcAft>
                <a:spcPts val="3000"/>
              </a:spcAft>
            </a:pPr>
            <a:r>
              <a:rPr lang="en-US" sz="2400" dirty="0">
                <a:solidFill>
                  <a:srgbClr val="6E6E6E"/>
                </a:solidFill>
                <a:latin typeface="Franklin Gothic Medium" panose="020B0603020102020204" pitchFamily="34" charset="0"/>
              </a:rPr>
              <a:t>Keep </a:t>
            </a:r>
            <a:r>
              <a:rPr lang="en-US" sz="3200" dirty="0">
                <a:solidFill>
                  <a:srgbClr val="6E6E6E"/>
                </a:solidFill>
                <a:latin typeface="Franklin Gothic Medium" panose="020B0603020102020204" pitchFamily="34" charset="0"/>
              </a:rPr>
              <a:t>accurate and factual </a:t>
            </a:r>
            <a:r>
              <a:rPr lang="en-US" sz="3600" b="1" i="1" dirty="0">
                <a:solidFill>
                  <a:srgbClr val="6E6E6E"/>
                </a:solidFill>
                <a:latin typeface="Franklin Gothic Medium" panose="020B0603020102020204" pitchFamily="34" charset="0"/>
              </a:rPr>
              <a:t>notes</a:t>
            </a:r>
          </a:p>
          <a:p>
            <a:pPr marL="457200" indent="-457200" algn="ctr">
              <a:spcAft>
                <a:spcPts val="3000"/>
              </a:spcAft>
            </a:pPr>
            <a:r>
              <a:rPr lang="en-US" sz="2400" dirty="0">
                <a:solidFill>
                  <a:srgbClr val="6E6E6E"/>
                </a:solidFill>
                <a:latin typeface="Franklin Gothic Medium" panose="020B0603020102020204" pitchFamily="34" charset="0"/>
              </a:rPr>
              <a:t>Be </a:t>
            </a:r>
            <a:r>
              <a:rPr lang="en-US" sz="3600" b="1" i="1" dirty="0">
                <a:solidFill>
                  <a:srgbClr val="6E6E6E"/>
                </a:solidFill>
                <a:latin typeface="Franklin Gothic Medium" panose="020B0603020102020204" pitchFamily="34" charset="0"/>
              </a:rPr>
              <a:t>knowledgeable</a:t>
            </a:r>
            <a:r>
              <a:rPr lang="en-US" sz="2400" dirty="0">
                <a:solidFill>
                  <a:srgbClr val="6E6E6E"/>
                </a:solidFill>
                <a:latin typeface="Franklin Gothic Medium" panose="020B0603020102020204" pitchFamily="34" charset="0"/>
              </a:rPr>
              <a:t> </a:t>
            </a:r>
          </a:p>
          <a:p>
            <a:pPr marL="457200" indent="-457200" algn="ctr">
              <a:spcAft>
                <a:spcPts val="3000"/>
              </a:spcAft>
            </a:pPr>
            <a:r>
              <a:rPr lang="en-US" sz="3600" b="1" i="1" dirty="0">
                <a:solidFill>
                  <a:srgbClr val="6E6E6E"/>
                </a:solidFill>
                <a:latin typeface="Franklin Gothic Medium" panose="020B0603020102020204" pitchFamily="34" charset="0"/>
              </a:rPr>
              <a:t>Don’t wait</a:t>
            </a:r>
            <a:r>
              <a:rPr lang="en-US" sz="2400" dirty="0">
                <a:solidFill>
                  <a:srgbClr val="6E6E6E"/>
                </a:solidFill>
                <a:latin typeface="Franklin Gothic Medium" panose="020B0603020102020204" pitchFamily="34" charset="0"/>
              </a:rPr>
              <a:t> for MSHA</a:t>
            </a:r>
          </a:p>
        </p:txBody>
      </p:sp>
    </p:spTree>
    <p:extLst>
      <p:ext uri="{BB962C8B-B14F-4D97-AF65-F5344CB8AC3E}">
        <p14:creationId xmlns:p14="http://schemas.microsoft.com/office/powerpoint/2010/main" val="1171696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2667000"/>
            <a:ext cx="51905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en-US" sz="28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Duty to </a:t>
            </a:r>
            <a:r>
              <a:rPr lang="en-US" sz="2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preserve</a:t>
            </a:r>
            <a:br>
              <a:rPr lang="en-US" sz="2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2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attaches </a:t>
            </a:r>
            <a:endParaRPr lang="en-US" sz="2800" b="1" kern="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  <a:p>
            <a:pPr lvl="0" algn="ctr" fontAlgn="base">
              <a:spcAft>
                <a:spcPct val="0"/>
              </a:spcAft>
            </a:pPr>
            <a:r>
              <a:rPr lang="en-US" sz="28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when a </a:t>
            </a:r>
            <a:r>
              <a:rPr lang="en-US" sz="2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party [ you ]</a:t>
            </a:r>
            <a:br>
              <a:rPr lang="en-US" sz="2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40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should </a:t>
            </a:r>
            <a:r>
              <a:rPr lang="en-US" sz="4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have </a:t>
            </a:r>
            <a:r>
              <a:rPr lang="en-US" sz="40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known</a:t>
            </a:r>
            <a:r>
              <a:rPr lang="en-US" sz="2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/>
            </a:r>
            <a:br>
              <a:rPr lang="en-US" sz="2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2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that </a:t>
            </a:r>
            <a:r>
              <a:rPr lang="en-US" sz="28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the evidence </a:t>
            </a:r>
          </a:p>
          <a:p>
            <a:pPr lvl="0" algn="ctr" fontAlgn="base">
              <a:spcAft>
                <a:spcPct val="0"/>
              </a:spcAft>
            </a:pPr>
            <a:r>
              <a:rPr lang="en-US" sz="3600" b="1" i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may be </a:t>
            </a:r>
            <a:r>
              <a:rPr lang="en-US" sz="3600" b="1" i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relevant</a:t>
            </a:r>
            <a:br>
              <a:rPr lang="en-US" sz="3600" b="1" i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2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to future </a:t>
            </a:r>
            <a:r>
              <a:rPr lang="en-US" sz="28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litigation.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1219200"/>
            <a:ext cx="6553200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b="1" i="1" dirty="0" smtClean="0">
                <a:latin typeface="Franklin Gothic Book" panose="020B0503020102020204" pitchFamily="34" charset="0"/>
              </a:rPr>
              <a:t>Preservation </a:t>
            </a:r>
            <a:r>
              <a:rPr lang="en-US" sz="3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of Evidence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667000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9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45" r="98740">
                        <a14:foregroundMark x1="13543" y1="60357" x2="13543" y2="60357"/>
                        <a14:foregroundMark x1="17480" y1="44643" x2="17480" y2="44643"/>
                        <a14:foregroundMark x1="18268" y1="39643" x2="18268" y2="39643"/>
                        <a14:foregroundMark x1="18583" y1="37500" x2="18583" y2="37500"/>
                        <a14:foregroundMark x1="20000" y1="36429" x2="30866" y2="26071"/>
                        <a14:foregroundMark x1="7717" y1="77500" x2="16693" y2="38571"/>
                        <a14:foregroundMark x1="19055" y1="85000" x2="21417" y2="85000"/>
                        <a14:foregroundMark x1="18583" y1="86071" x2="19528" y2="83571"/>
                        <a14:foregroundMark x1="16535" y1="40000" x2="18898" y2="35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52400"/>
            <a:ext cx="4838700" cy="213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2622" y="2721114"/>
            <a:ext cx="6553200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b="1" i="1" spc="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Spoliation</a:t>
            </a:r>
            <a:r>
              <a:rPr lang="en-US" sz="4000" b="1" i="1" dirty="0" smtClean="0">
                <a:latin typeface="Franklin Gothic Book" panose="020B0503020102020204" pitchFamily="34" charset="0"/>
              </a:rPr>
              <a:t> </a:t>
            </a:r>
            <a:r>
              <a:rPr lang="en-US" sz="3600" kern="0" dirty="0" smtClean="0">
                <a:latin typeface="Franklin Gothic Demi Cond" panose="020B0706030402020204" pitchFamily="34" charset="0"/>
              </a:rPr>
              <a:t>of  Evidence</a:t>
            </a:r>
            <a:endParaRPr lang="en-US" sz="3600" dirty="0">
              <a:latin typeface="Franklin Gothic Demi Cond" panose="020B07060304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798" y="3962400"/>
            <a:ext cx="5190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en-US" sz="2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alteration, destruction or even concealment of evidence.</a:t>
            </a:r>
            <a:endParaRPr lang="en-US" sz="2800" b="1" kern="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45" r="98740">
                        <a14:foregroundMark x1="13543" y1="60357" x2="13543" y2="60357"/>
                        <a14:foregroundMark x1="17480" y1="44643" x2="17480" y2="44643"/>
                        <a14:foregroundMark x1="18268" y1="39643" x2="18268" y2="39643"/>
                        <a14:foregroundMark x1="18583" y1="37500" x2="18583" y2="37500"/>
                        <a14:foregroundMark x1="20000" y1="36429" x2="30866" y2="26071"/>
                        <a14:foregroundMark x1="7717" y1="77500" x2="16693" y2="38571"/>
                        <a14:foregroundMark x1="19055" y1="85000" x2="21417" y2="85000"/>
                        <a14:foregroundMark x1="18583" y1="86071" x2="19528" y2="83571"/>
                        <a14:foregroundMark x1="16535" y1="40000" x2="18898" y2="35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52400"/>
            <a:ext cx="4838700" cy="213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2622" y="2187714"/>
            <a:ext cx="6553200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b="1" i="1" spc="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Spoliation</a:t>
            </a:r>
            <a:r>
              <a:rPr lang="en-US" sz="4000" b="1" i="1" dirty="0" smtClean="0">
                <a:latin typeface="Franklin Gothic Book" panose="020B0503020102020204" pitchFamily="34" charset="0"/>
              </a:rPr>
              <a:t> </a:t>
            </a:r>
            <a:r>
              <a:rPr lang="en-US" sz="3600" kern="0" dirty="0" smtClean="0">
                <a:latin typeface="Franklin Gothic Demi Cond" panose="020B0706030402020204" pitchFamily="34" charset="0"/>
              </a:rPr>
              <a:t>of  Evidence</a:t>
            </a:r>
            <a:endParaRPr lang="en-US" sz="3600" dirty="0">
              <a:latin typeface="Franklin Gothic Demi Cond" panose="020B07060304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200400"/>
            <a:ext cx="8305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lvl="0" fontAlgn="base">
              <a:spcAft>
                <a:spcPts val="1200"/>
              </a:spcAft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Sanctions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[penalties / negative results]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for spoliation may include:</a:t>
            </a:r>
          </a:p>
          <a:p>
            <a:pPr marL="341313" lvl="0" indent="-223838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Adverse inference in factual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findings 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[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an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unfavorable conclusion may be reached]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;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anose="020B0603020102020204" pitchFamily="34" charset="0"/>
            </a:endParaRPr>
          </a:p>
          <a:p>
            <a:pPr marL="341313" lvl="0" indent="-223838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Requiring sanctioned party to provide additional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discovery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[means we’ll have to go back and try to gather more evidence]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;</a:t>
            </a:r>
          </a:p>
          <a:p>
            <a:pPr marL="341313" lvl="0" indent="-223838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Dismissal or directed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verdict;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anose="020B0603020102020204" pitchFamily="34" charset="0"/>
            </a:endParaRPr>
          </a:p>
          <a:p>
            <a:pPr marL="341313" lvl="0" indent="-223838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Other relief fashioned by the Court.</a:t>
            </a:r>
          </a:p>
        </p:txBody>
      </p:sp>
    </p:spTree>
    <p:extLst>
      <p:ext uri="{BB962C8B-B14F-4D97-AF65-F5344CB8AC3E}">
        <p14:creationId xmlns:p14="http://schemas.microsoft.com/office/powerpoint/2010/main" val="174006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45" r="98740">
                        <a14:foregroundMark x1="13543" y1="60357" x2="13543" y2="60357"/>
                        <a14:foregroundMark x1="17480" y1="44643" x2="17480" y2="44643"/>
                        <a14:foregroundMark x1="18268" y1="39643" x2="18268" y2="39643"/>
                        <a14:foregroundMark x1="18583" y1="37500" x2="18583" y2="37500"/>
                        <a14:foregroundMark x1="20000" y1="36429" x2="30866" y2="26071"/>
                        <a14:foregroundMark x1="7717" y1="77500" x2="16693" y2="38571"/>
                        <a14:foregroundMark x1="19055" y1="85000" x2="21417" y2="85000"/>
                        <a14:foregroundMark x1="18583" y1="86071" x2="19528" y2="83571"/>
                        <a14:foregroundMark x1="16535" y1="40000" x2="18898" y2="35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52400"/>
            <a:ext cx="4838700" cy="213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187714"/>
            <a:ext cx="9144000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kern="0" dirty="0">
                <a:latin typeface="Franklin Gothic Demi Cond" panose="020B0706030402020204" pitchFamily="34" charset="0"/>
              </a:rPr>
              <a:t>Examples of </a:t>
            </a:r>
            <a:r>
              <a:rPr lang="en-US" sz="3600" kern="0" dirty="0" smtClean="0">
                <a:latin typeface="Franklin Gothic Demi Cond" panose="020B0706030402020204" pitchFamily="34" charset="0"/>
              </a:rPr>
              <a:t> </a:t>
            </a:r>
            <a:r>
              <a:rPr lang="en-US" sz="4000" b="1" i="1" spc="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Spoliation</a:t>
            </a:r>
            <a:r>
              <a:rPr lang="en-US" sz="4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en-US" sz="3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of  Evidence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3581400"/>
            <a:ext cx="72390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lvl="0" fontAlgn="base">
              <a:spcAft>
                <a:spcPts val="1200"/>
              </a:spcAft>
            </a:pP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Dynamic Energy, Inc., 33 FMSHRC 1998, 2009-10 (ALJ </a:t>
            </a:r>
            <a:r>
              <a:rPr lang="en-US" sz="2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Paez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 Aug. 2011)</a:t>
            </a:r>
          </a:p>
          <a:p>
            <a:pPr marL="117475" lvl="0" fontAlgn="base">
              <a:spcAft>
                <a:spcPts val="1200"/>
              </a:spcAft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ALJ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drew adverse inference against operator </a:t>
            </a:r>
            <a:r>
              <a:rPr lang="en-US" sz="3200" dirty="0">
                <a:latin typeface="Franklin Gothic Medium" panose="020B0603020102020204" pitchFamily="34" charset="0"/>
              </a:rPr>
              <a:t>when certain pre-shift examination records were not retained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2445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7B3-08CF-43C1-83AA-861165C56F03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45" r="98740">
                        <a14:foregroundMark x1="13543" y1="60357" x2="13543" y2="60357"/>
                        <a14:foregroundMark x1="17480" y1="44643" x2="17480" y2="44643"/>
                        <a14:foregroundMark x1="18268" y1="39643" x2="18268" y2="39643"/>
                        <a14:foregroundMark x1="18583" y1="37500" x2="18583" y2="37500"/>
                        <a14:foregroundMark x1="20000" y1="36429" x2="30866" y2="26071"/>
                        <a14:foregroundMark x1="7717" y1="77500" x2="16693" y2="38571"/>
                        <a14:foregroundMark x1="19055" y1="85000" x2="21417" y2="85000"/>
                        <a14:foregroundMark x1="18583" y1="86071" x2="19528" y2="83571"/>
                        <a14:foregroundMark x1="16535" y1="40000" x2="18898" y2="35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52400"/>
            <a:ext cx="4838700" cy="213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187714"/>
            <a:ext cx="9144000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kern="0" dirty="0">
                <a:latin typeface="Franklin Gothic Demi Cond" panose="020B0706030402020204" pitchFamily="34" charset="0"/>
              </a:rPr>
              <a:t>Examples of </a:t>
            </a:r>
            <a:r>
              <a:rPr lang="en-US" sz="3600" kern="0" dirty="0" smtClean="0">
                <a:latin typeface="Franklin Gothic Demi Cond" panose="020B0706030402020204" pitchFamily="34" charset="0"/>
              </a:rPr>
              <a:t> </a:t>
            </a:r>
            <a:r>
              <a:rPr lang="en-US" sz="4000" b="1" i="1" spc="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Spoliation</a:t>
            </a:r>
            <a:r>
              <a:rPr lang="en-US" sz="4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en-US" sz="3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of  Evidence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124200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lvl="0" fontAlgn="base">
              <a:spcAft>
                <a:spcPts val="1200"/>
              </a:spcAft>
            </a:pP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Consolidation Coal Co., 36 FMSHRC 615 (ALJ Barbour Feb. 2014)</a:t>
            </a:r>
          </a:p>
          <a:p>
            <a:pPr marL="341313" lvl="0" indent="-223838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Franklin Gothic Medium" panose="020B0603020102020204" pitchFamily="34" charset="0"/>
              </a:rPr>
              <a:t>Missing photographs, escort notes, and examination records</a:t>
            </a:r>
          </a:p>
          <a:p>
            <a:pPr marL="341313" lvl="0" indent="-223838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ALJ declined to impose sanctions</a:t>
            </a:r>
          </a:p>
          <a:p>
            <a:pPr marL="341313" lvl="0" indent="-223838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Decided case on record, which did not include missing information</a:t>
            </a:r>
          </a:p>
          <a:p>
            <a:pPr marL="341313" lvl="0" indent="-223838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spc="350" dirty="0">
                <a:latin typeface="Franklin Gothic Book" panose="020B0503020102020204" pitchFamily="34" charset="0"/>
              </a:rPr>
              <a:t>Unwarrantable failure and S&amp;S upheld</a:t>
            </a:r>
          </a:p>
        </p:txBody>
      </p:sp>
    </p:spTree>
    <p:extLst>
      <p:ext uri="{BB962C8B-B14F-4D97-AF65-F5344CB8AC3E}">
        <p14:creationId xmlns:p14="http://schemas.microsoft.com/office/powerpoint/2010/main" val="3577676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6200" y="2362200"/>
            <a:ext cx="52578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529" y="448235"/>
            <a:ext cx="8915400" cy="289560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en-US"/>
            </a:defPPr>
            <a:lvl1pPr marL="1371600">
              <a:spcAft>
                <a:spcPts val="3000"/>
              </a:spcAft>
              <a:defRPr sz="3600" b="1" i="1">
                <a:solidFill>
                  <a:srgbClr val="6E6E6E"/>
                </a:solidFill>
                <a:latin typeface="Franklin Gothic Medium" panose="020B0603020102020204" pitchFamily="34" charset="0"/>
              </a:defRPr>
            </a:lvl1pPr>
          </a:lstStyle>
          <a:p>
            <a:pPr marL="0">
              <a:spcAft>
                <a:spcPts val="0"/>
              </a:spcAft>
            </a:pPr>
            <a:r>
              <a:rPr lang="en-US" sz="6600" b="0" dirty="0" smtClean="0"/>
              <a:t>Information </a:t>
            </a:r>
            <a:r>
              <a:rPr lang="en-US" sz="12600" b="0" dirty="0" smtClean="0">
                <a:solidFill>
                  <a:srgbClr val="00985F"/>
                </a:solidFill>
                <a:latin typeface="Gregs Other Hand" panose="00000400000000000000" pitchFamily="2" charset="0"/>
              </a:rPr>
              <a:t>wins</a:t>
            </a:r>
            <a:r>
              <a:rPr lang="en-US" sz="6600" dirty="0" smtClean="0"/>
              <a:t> </a:t>
            </a:r>
            <a:r>
              <a:rPr lang="en-US" sz="3200" dirty="0" smtClean="0"/>
              <a:t>cases</a:t>
            </a:r>
            <a:endParaRPr lang="en-US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6494">
            <a:off x="1273195" y="3074751"/>
            <a:ext cx="1102248" cy="1830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36093">
            <a:off x="2132779" y="3073586"/>
            <a:ext cx="1104583" cy="183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8426">
            <a:off x="1864469" y="5056370"/>
            <a:ext cx="1800726" cy="1053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94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66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6200" y="2362200"/>
            <a:ext cx="52578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219199"/>
            <a:ext cx="9161929" cy="1371601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en-US"/>
            </a:defPPr>
            <a:lvl1pPr marL="1371600">
              <a:spcAft>
                <a:spcPts val="3000"/>
              </a:spcAft>
              <a:defRPr sz="3600" b="1" i="1">
                <a:solidFill>
                  <a:srgbClr val="6E6E6E"/>
                </a:solidFill>
                <a:latin typeface="Franklin Gothic Medium" panose="020B0603020102020204" pitchFamily="34" charset="0"/>
              </a:defRPr>
            </a:lvl1pPr>
          </a:lstStyle>
          <a:p>
            <a:pPr marL="0" algn="ctr">
              <a:spcAft>
                <a:spcPts val="0"/>
              </a:spcAft>
            </a:pPr>
            <a:r>
              <a:rPr lang="en-US" sz="4800" b="0" dirty="0" smtClean="0"/>
              <a:t>But what kind of information?</a:t>
            </a:r>
            <a:endParaRPr 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6494">
            <a:off x="1273195" y="3074751"/>
            <a:ext cx="1102248" cy="1830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36093">
            <a:off x="2132779" y="3073586"/>
            <a:ext cx="1104583" cy="183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8426">
            <a:off x="1864469" y="5056370"/>
            <a:ext cx="1800726" cy="1053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52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19199"/>
            <a:ext cx="9161929" cy="1371601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en-US"/>
            </a:defPPr>
            <a:lvl1pPr marL="1371600">
              <a:spcAft>
                <a:spcPts val="3000"/>
              </a:spcAft>
              <a:defRPr sz="3600" b="1" i="1">
                <a:solidFill>
                  <a:srgbClr val="6E6E6E"/>
                </a:solidFill>
                <a:latin typeface="Franklin Gothic Medium" panose="020B0603020102020204" pitchFamily="34" charset="0"/>
              </a:defRPr>
            </a:lvl1pPr>
          </a:lstStyle>
          <a:p>
            <a:pPr marL="0" algn="ctr">
              <a:spcAft>
                <a:spcPts val="0"/>
              </a:spcAft>
            </a:pPr>
            <a:r>
              <a:rPr lang="en-US" sz="4800" b="0" dirty="0" smtClean="0"/>
              <a:t>But what kind of information?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1295400" y="2854369"/>
            <a:ext cx="7848600" cy="3465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Mine layout and mining </a:t>
            </a:r>
            <a:r>
              <a:rPr lang="en-US" sz="32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processes</a:t>
            </a:r>
            <a:endParaRPr lang="en-US" sz="3200" b="1" kern="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Objective, </a:t>
            </a:r>
            <a:r>
              <a:rPr lang="en-US" sz="3600" i="1" kern="0" dirty="0" smtClean="0">
                <a:latin typeface="Franklin Gothic Book" panose="020B0503020102020204" pitchFamily="34" charset="0"/>
              </a:rPr>
              <a:t>factual</a:t>
            </a:r>
            <a:r>
              <a:rPr lang="en-US" sz="32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en-US" sz="32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evidence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28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Maps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28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Photographs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28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Data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Witnesses: </a:t>
            </a:r>
            <a:r>
              <a:rPr lang="en-US" sz="32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en-US" sz="3600" i="1" kern="0" dirty="0">
                <a:latin typeface="Franklin Gothic Book" panose="020B0503020102020204" pitchFamily="34" charset="0"/>
              </a:rPr>
              <a:t>Direct evidence </a:t>
            </a:r>
            <a:r>
              <a:rPr lang="en-US" sz="32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is best</a:t>
            </a:r>
          </a:p>
        </p:txBody>
      </p:sp>
    </p:spTree>
    <p:extLst>
      <p:ext uri="{BB962C8B-B14F-4D97-AF65-F5344CB8AC3E}">
        <p14:creationId xmlns:p14="http://schemas.microsoft.com/office/powerpoint/2010/main" val="1914123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85800"/>
            <a:ext cx="9144000" cy="6019800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The </a:t>
            </a:r>
            <a:r>
              <a:rPr lang="en-US" sz="4000" b="1" i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simplest </a:t>
            </a:r>
            <a:r>
              <a:rPr lang="en-US" sz="4000" b="1" i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answer</a:t>
            </a:r>
            <a:r>
              <a:rPr lang="en-US" sz="3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/>
            </a:r>
            <a:br>
              <a:rPr lang="en-US" sz="3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is </a:t>
            </a:r>
            <a:r>
              <a:rPr lang="en-US" sz="3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usually </a:t>
            </a:r>
            <a:r>
              <a:rPr lang="en-US" sz="3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the correct one</a:t>
            </a:r>
            <a:r>
              <a:rPr lang="en-US" sz="3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.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3200" kern="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Point the </a:t>
            </a:r>
            <a:r>
              <a:rPr lang="en-US" sz="3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Judge</a:t>
            </a:r>
            <a:br>
              <a:rPr lang="en-US" sz="3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in </a:t>
            </a:r>
            <a:r>
              <a:rPr lang="en-US" sz="3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the </a:t>
            </a:r>
            <a:r>
              <a:rPr lang="en-US" sz="3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direction</a:t>
            </a:r>
            <a:br>
              <a:rPr lang="en-US" sz="3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you </a:t>
            </a:r>
            <a:r>
              <a:rPr lang="en-US" sz="3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want him/her to go.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3200" kern="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Build a </a:t>
            </a:r>
            <a:r>
              <a:rPr lang="en-US" sz="4000" b="1" i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factual</a:t>
            </a:r>
            <a:r>
              <a:rPr lang="en-US" sz="3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 record.</a:t>
            </a:r>
          </a:p>
        </p:txBody>
      </p:sp>
    </p:spTree>
    <p:extLst>
      <p:ext uri="{BB962C8B-B14F-4D97-AF65-F5344CB8AC3E}">
        <p14:creationId xmlns:p14="http://schemas.microsoft.com/office/powerpoint/2010/main" val="142359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69</a:t>
            </a:fld>
            <a:endParaRPr lang="en-US" dirty="0"/>
          </a:p>
        </p:txBody>
      </p:sp>
      <p:pic>
        <p:nvPicPr>
          <p:cNvPr id="28674" name="Picture 2" descr="C:\Users\gframpton\AppData\Local\Microsoft\Windows\Temporary Internet Files\Content.Outlook\FZPM6C2P\20150402122414159.tif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914804" y="-86004"/>
            <a:ext cx="5085792" cy="723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424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781759"/>
            <a:ext cx="2133600" cy="365125"/>
          </a:xfrm>
        </p:spPr>
        <p:txBody>
          <a:bodyPr/>
          <a:lstStyle/>
          <a:p>
            <a:fld id="{190BB7B3-08CF-43C1-83AA-861165C56F0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685800"/>
            <a:ext cx="9144001" cy="6019800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en-US" sz="6000" i="1" spc="350" dirty="0" smtClean="0"/>
              <a:t>But when we get a violation anyway?</a:t>
            </a:r>
            <a:endParaRPr lang="en-US" sz="6000" i="1" spc="350" dirty="0"/>
          </a:p>
        </p:txBody>
      </p:sp>
    </p:spTree>
    <p:extLst>
      <p:ext uri="{BB962C8B-B14F-4D97-AF65-F5344CB8AC3E}">
        <p14:creationId xmlns:p14="http://schemas.microsoft.com/office/powerpoint/2010/main" val="1237576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8194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985F"/>
                </a:solidFill>
                <a:latin typeface="Franklin Gothic Heavy" panose="020B0903020102020204" pitchFamily="34" charset="0"/>
              </a:rPr>
              <a:t>Violation 101 </a:t>
            </a:r>
          </a:p>
          <a:p>
            <a:pPr algn="ctr"/>
            <a:r>
              <a:rPr lang="en-US" sz="3200" i="1" spc="350" dirty="0" smtClean="0">
                <a:solidFill>
                  <a:srgbClr val="6E6E6E"/>
                </a:solidFill>
                <a:latin typeface="+mj-lt"/>
              </a:rPr>
              <a:t>Start to Finish!</a:t>
            </a:r>
            <a:endParaRPr lang="en-US" sz="3200" i="1" spc="350" dirty="0">
              <a:solidFill>
                <a:srgbClr val="6E6E6E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" y="4929931"/>
            <a:ext cx="7848600" cy="1472357"/>
          </a:xfrm>
          <a:prstGeom prst="rect">
            <a:avLst/>
          </a:prstGeom>
        </p:spPr>
        <p:txBody>
          <a:bodyPr anchor="ctr" anchorCtr="0">
            <a:normAutofit fontScale="6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This publication was created by, and is the property of, The Running Right Leadership Academy [the RRLA] of Alpha Natural Resources, Inc. and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contains proprietary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information developed by and belonging to Alpha Natural Resources.  This publication may not be printed, duplicated or otherwise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reproduced without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written permission of the RRLA.  If any part of the material to be used (for example, tables or figures) has appeared in our publication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with credit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or acknowledgment to another source, permission must also be sought from that source. If such permission is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not obtained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then such material may not be reproduced.  ©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2015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Alpha Natural Resources, Inc.</a:t>
            </a:r>
          </a:p>
        </p:txBody>
      </p:sp>
    </p:spTree>
    <p:extLst>
      <p:ext uri="{BB962C8B-B14F-4D97-AF65-F5344CB8AC3E}">
        <p14:creationId xmlns:p14="http://schemas.microsoft.com/office/powerpoint/2010/main" val="562651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6200" y="2362200"/>
            <a:ext cx="52578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529" y="448235"/>
            <a:ext cx="8915400" cy="289560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en-US"/>
            </a:defPPr>
            <a:lvl1pPr marL="1371600">
              <a:spcAft>
                <a:spcPts val="3000"/>
              </a:spcAft>
              <a:defRPr sz="3600" b="1" i="1">
                <a:solidFill>
                  <a:srgbClr val="6E6E6E"/>
                </a:solidFill>
                <a:latin typeface="Franklin Gothic Medium" panose="020B0603020102020204" pitchFamily="34" charset="0"/>
              </a:defRPr>
            </a:lvl1pPr>
          </a:lstStyle>
          <a:p>
            <a:pPr marL="0">
              <a:spcAft>
                <a:spcPts val="0"/>
              </a:spcAft>
            </a:pPr>
            <a:r>
              <a:rPr lang="en-US" sz="6600" b="0" dirty="0" smtClean="0"/>
              <a:t>Information </a:t>
            </a:r>
            <a:r>
              <a:rPr lang="en-US" sz="12600" b="0" dirty="0" smtClean="0">
                <a:solidFill>
                  <a:srgbClr val="00985F"/>
                </a:solidFill>
                <a:latin typeface="Gregs Other Hand" panose="00000400000000000000" pitchFamily="2" charset="0"/>
              </a:rPr>
              <a:t>wins</a:t>
            </a:r>
            <a:r>
              <a:rPr lang="en-US" sz="6600" dirty="0" smtClean="0"/>
              <a:t> </a:t>
            </a:r>
            <a:r>
              <a:rPr lang="en-US" sz="3200" dirty="0" smtClean="0"/>
              <a:t>cases</a:t>
            </a:r>
            <a:endParaRPr lang="en-US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6494">
            <a:off x="1273195" y="3074751"/>
            <a:ext cx="1102248" cy="1830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36093">
            <a:off x="2132779" y="3073586"/>
            <a:ext cx="1104583" cy="183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8426">
            <a:off x="1864469" y="5056370"/>
            <a:ext cx="1800726" cy="1053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451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484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2320" y="990600"/>
            <a:ext cx="7243480" cy="5715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914400" lvl="0" eaLnBrk="0" fontAlgn="base" hangingPunct="0">
              <a:spcBef>
                <a:spcPts val="575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6E6E6E"/>
                </a:solidFill>
                <a:latin typeface="Franklin Gothic Medium" panose="020B0603020102020204" pitchFamily="34" charset="0"/>
              </a:rPr>
              <a:t>MSHA Citation &amp; </a:t>
            </a:r>
            <a:r>
              <a:rPr lang="en-US" altLang="en-US" sz="2400" dirty="0" smtClean="0">
                <a:solidFill>
                  <a:srgbClr val="6E6E6E"/>
                </a:solidFill>
                <a:latin typeface="Franklin Gothic Medium" panose="020B0603020102020204" pitchFamily="34" charset="0"/>
              </a:rPr>
              <a:t>Order</a:t>
            </a:r>
            <a:br>
              <a:rPr lang="en-US" altLang="en-US" sz="2400" dirty="0" smtClean="0">
                <a:solidFill>
                  <a:srgbClr val="6E6E6E"/>
                </a:solidFill>
                <a:latin typeface="Franklin Gothic Medium" panose="020B0603020102020204" pitchFamily="34" charset="0"/>
              </a:rPr>
            </a:br>
            <a:r>
              <a:rPr lang="en-US" altLang="en-US" sz="2400" dirty="0" smtClean="0">
                <a:solidFill>
                  <a:srgbClr val="6E6E6E"/>
                </a:solidFill>
                <a:latin typeface="Franklin Gothic Medium" panose="020B0603020102020204" pitchFamily="34" charset="0"/>
              </a:rPr>
              <a:t>Writing </a:t>
            </a:r>
            <a:r>
              <a:rPr lang="en-US" altLang="en-US" sz="2400" dirty="0">
                <a:solidFill>
                  <a:srgbClr val="6E6E6E"/>
                </a:solidFill>
                <a:latin typeface="Franklin Gothic Medium" panose="020B0603020102020204" pitchFamily="34" charset="0"/>
              </a:rPr>
              <a:t>Handbook </a:t>
            </a:r>
          </a:p>
          <a:p>
            <a:pPr lvl="0" eaLnBrk="0" fontAlgn="base" hangingPunct="0">
              <a:spcBef>
                <a:spcPts val="575"/>
              </a:spcBef>
              <a:spcAft>
                <a:spcPct val="0"/>
              </a:spcAft>
            </a:pPr>
            <a:endParaRPr lang="en-US" altLang="en-US" sz="2800" kern="0" dirty="0" smtClean="0">
              <a:solidFill>
                <a:srgbClr val="000000"/>
              </a:solidFill>
              <a:latin typeface="Arial"/>
            </a:endParaRPr>
          </a:p>
          <a:p>
            <a:pPr marL="914400" eaLnBrk="0" fontAlgn="base" hangingPunct="0">
              <a:spcBef>
                <a:spcPts val="575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6E6E6E"/>
                </a:solidFill>
                <a:latin typeface="Franklin Gothic Medium" panose="020B0603020102020204" pitchFamily="34" charset="0"/>
              </a:rPr>
              <a:t>Page </a:t>
            </a:r>
            <a:r>
              <a:rPr lang="en-US" altLang="en-US" sz="2400" dirty="0" smtClean="0">
                <a:solidFill>
                  <a:srgbClr val="6E6E6E"/>
                </a:solidFill>
                <a:latin typeface="Franklin Gothic Medium" panose="020B0603020102020204" pitchFamily="34" charset="0"/>
              </a:rPr>
              <a:t>2:</a:t>
            </a:r>
          </a:p>
          <a:p>
            <a:pPr marL="233363" indent="-233363" eaLnBrk="0" fontAlgn="base" hangingPunct="0">
              <a:spcBef>
                <a:spcPts val="575"/>
              </a:spcBef>
              <a:spcAft>
                <a:spcPct val="0"/>
              </a:spcAft>
            </a:pPr>
            <a:r>
              <a:rPr lang="en-US" altLang="en-US" sz="3200" b="1" spc="350" dirty="0">
                <a:solidFill>
                  <a:srgbClr val="6E6E6E"/>
                </a:solidFill>
                <a:latin typeface="+mj-lt"/>
              </a:rPr>
              <a:t>“MSHA personnel must constantly strive for accuracy in writing citations and orders.”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CD70-82F6-4A49-99C6-2627D50DA7A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1362418"/>
            <a:ext cx="2608651" cy="24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9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RLAcademy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4851</TotalTime>
  <Words>4634</Words>
  <Application>Microsoft Office PowerPoint</Application>
  <PresentationFormat>On-screen Show (4:3)</PresentationFormat>
  <Paragraphs>694</Paragraphs>
  <Slides>70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70</vt:i4>
      </vt:variant>
    </vt:vector>
  </HeadingPairs>
  <TitlesOfParts>
    <vt:vector size="87" baseType="lpstr">
      <vt:lpstr>Arial</vt:lpstr>
      <vt:lpstr>Franklin Gothic Book</vt:lpstr>
      <vt:lpstr>Century Gothic</vt:lpstr>
      <vt:lpstr>Symbol</vt:lpstr>
      <vt:lpstr>Wingdings</vt:lpstr>
      <vt:lpstr>Franklin Gothic Medium Cond</vt:lpstr>
      <vt:lpstr>Calibri</vt:lpstr>
      <vt:lpstr>Franklin Gothic Medium</vt:lpstr>
      <vt:lpstr>Arial Black</vt:lpstr>
      <vt:lpstr>Franklin Gothic Demi Cond</vt:lpstr>
      <vt:lpstr>Arial Narrow</vt:lpstr>
      <vt:lpstr>Gregs Other Hand</vt:lpstr>
      <vt:lpstr>Franklin Gothic Heavy</vt:lpstr>
      <vt:lpstr>Custom Design</vt:lpstr>
      <vt:lpstr>RRLAcademy powerpoint template</vt:lpstr>
      <vt:lpstr>1_Custom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Alpha Natural Resources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Frampton</dc:creator>
  <cp:lastModifiedBy>Gary Frampton</cp:lastModifiedBy>
  <cp:revision>143</cp:revision>
  <cp:lastPrinted>2015-04-16T11:52:13Z</cp:lastPrinted>
  <dcterms:created xsi:type="dcterms:W3CDTF">2015-01-24T15:42:12Z</dcterms:created>
  <dcterms:modified xsi:type="dcterms:W3CDTF">2015-04-27T19:35:41Z</dcterms:modified>
</cp:coreProperties>
</file>