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70" r:id="rId3"/>
    <p:sldId id="289" r:id="rId4"/>
    <p:sldId id="259" r:id="rId5"/>
    <p:sldId id="260" r:id="rId6"/>
    <p:sldId id="287" r:id="rId7"/>
    <p:sldId id="286" r:id="rId8"/>
    <p:sldId id="294" r:id="rId9"/>
    <p:sldId id="295" r:id="rId10"/>
    <p:sldId id="298" r:id="rId11"/>
    <p:sldId id="291" r:id="rId12"/>
    <p:sldId id="292" r:id="rId13"/>
    <p:sldId id="284" r:id="rId14"/>
    <p:sldId id="262" r:id="rId15"/>
    <p:sldId id="261" r:id="rId16"/>
    <p:sldId id="290" r:id="rId17"/>
    <p:sldId id="264" r:id="rId18"/>
    <p:sldId id="283" r:id="rId19"/>
    <p:sldId id="268" r:id="rId20"/>
    <p:sldId id="265" r:id="rId21"/>
    <p:sldId id="266" r:id="rId22"/>
    <p:sldId id="273" r:id="rId23"/>
    <p:sldId id="271" r:id="rId24"/>
    <p:sldId id="274" r:id="rId25"/>
    <p:sldId id="275" r:id="rId26"/>
    <p:sldId id="276" r:id="rId27"/>
    <p:sldId id="277" r:id="rId28"/>
    <p:sldId id="279" r:id="rId29"/>
    <p:sldId id="278" r:id="rId30"/>
    <p:sldId id="282"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C69B06F-838B-419F-961A-DEA7A03414BF}"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C69B06F-838B-419F-961A-DEA7A03414BF}"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C69B06F-838B-419F-961A-DEA7A03414BF}"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69B06F-838B-419F-961A-DEA7A03414B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88B4B2D-15B3-4082-81A4-A2B731DEE16D}" type="datetimeFigureOut">
              <a:rPr lang="en-US" smtClean="0"/>
              <a:t>3/18/2013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C69B06F-838B-419F-961A-DEA7A03414BF}"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88B4B2D-15B3-4082-81A4-A2B731DEE16D}" type="datetimeFigureOut">
              <a:rPr lang="en-US" smtClean="0"/>
              <a:t>3/18/2013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C69B06F-838B-419F-961A-DEA7A03414BF}"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Ladder Safety Training</a:t>
            </a:r>
            <a:endParaRPr lang="en-US" dirty="0"/>
          </a:p>
        </p:txBody>
      </p:sp>
      <p:sp>
        <p:nvSpPr>
          <p:cNvPr id="3" name="Subtitle 2"/>
          <p:cNvSpPr>
            <a:spLocks noGrp="1"/>
          </p:cNvSpPr>
          <p:nvPr>
            <p:ph type="subTitle" idx="1"/>
          </p:nvPr>
        </p:nvSpPr>
        <p:spPr/>
        <p:txBody>
          <a:bodyPr>
            <a:norm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3099582"/>
            <a:ext cx="2381250" cy="2381250"/>
          </a:xfrm>
          <a:prstGeom prst="rect">
            <a:avLst/>
          </a:prstGeom>
        </p:spPr>
      </p:pic>
    </p:spTree>
    <p:extLst>
      <p:ext uri="{BB962C8B-B14F-4D97-AF65-F5344CB8AC3E}">
        <p14:creationId xmlns:p14="http://schemas.microsoft.com/office/powerpoint/2010/main" val="1917644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tory of a Ladder.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984375" y="1447800"/>
            <a:ext cx="5791200" cy="4343400"/>
          </a:xfrm>
        </p:spPr>
      </p:pic>
    </p:spTree>
    <p:extLst>
      <p:ext uri="{BB962C8B-B14F-4D97-AF65-F5344CB8AC3E}">
        <p14:creationId xmlns:p14="http://schemas.microsoft.com/office/powerpoint/2010/main" val="3862473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Storage and Maintenance</a:t>
            </a:r>
            <a:endParaRPr lang="en-US" dirty="0"/>
          </a:p>
        </p:txBody>
      </p:sp>
      <p:sp>
        <p:nvSpPr>
          <p:cNvPr id="3" name="Content Placeholder 2"/>
          <p:cNvSpPr>
            <a:spLocks noGrp="1"/>
          </p:cNvSpPr>
          <p:nvPr>
            <p:ph idx="1"/>
          </p:nvPr>
        </p:nvSpPr>
        <p:spPr/>
        <p:txBody>
          <a:bodyPr/>
          <a:lstStyle/>
          <a:p>
            <a:r>
              <a:rPr lang="en-US" sz="2900" dirty="0" smtClean="0">
                <a:solidFill>
                  <a:srgbClr val="FF0000"/>
                </a:solidFill>
              </a:rPr>
              <a:t>Proper storage and maintenance will extend the life of a ladder and ensure its safety.</a:t>
            </a:r>
          </a:p>
          <a:p>
            <a:r>
              <a:rPr lang="en-US" sz="2900" dirty="0" smtClean="0">
                <a:solidFill>
                  <a:srgbClr val="FF0000"/>
                </a:solidFill>
              </a:rPr>
              <a:t>Extension ladders should be hung horizontally and supported every six feet.</a:t>
            </a:r>
          </a:p>
          <a:p>
            <a:r>
              <a:rPr lang="en-US" sz="2900" dirty="0" smtClean="0">
                <a:solidFill>
                  <a:srgbClr val="FF0000"/>
                </a:solidFill>
              </a:rPr>
              <a:t>All ladders should be stored in a well-ventilated area away from extreme heat and cold</a:t>
            </a:r>
          </a:p>
          <a:p>
            <a:r>
              <a:rPr lang="en-US" sz="2900" dirty="0" smtClean="0">
                <a:solidFill>
                  <a:srgbClr val="FF0000"/>
                </a:solidFill>
              </a:rPr>
              <a:t>Do not store items on top of ladder.</a:t>
            </a:r>
          </a:p>
          <a:p>
            <a:pPr marL="82296" indent="0">
              <a:buNone/>
            </a:pPr>
            <a:endParaRPr lang="en-US" dirty="0"/>
          </a:p>
        </p:txBody>
      </p:sp>
    </p:spTree>
    <p:extLst>
      <p:ext uri="{BB962C8B-B14F-4D97-AF65-F5344CB8AC3E}">
        <p14:creationId xmlns:p14="http://schemas.microsoft.com/office/powerpoint/2010/main" val="42146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and Maintenance</a:t>
            </a:r>
          </a:p>
        </p:txBody>
      </p:sp>
      <p:sp>
        <p:nvSpPr>
          <p:cNvPr id="3" name="Content Placeholder 2"/>
          <p:cNvSpPr>
            <a:spLocks noGrp="1"/>
          </p:cNvSpPr>
          <p:nvPr>
            <p:ph idx="1"/>
          </p:nvPr>
        </p:nvSpPr>
        <p:spPr/>
        <p:txBody>
          <a:bodyPr>
            <a:noAutofit/>
          </a:bodyPr>
          <a:lstStyle/>
          <a:p>
            <a:r>
              <a:rPr lang="en-US" sz="2900" dirty="0" smtClean="0">
                <a:solidFill>
                  <a:srgbClr val="FF0000"/>
                </a:solidFill>
              </a:rPr>
              <a:t>Clean and lubricate the ladder’s moving parts.</a:t>
            </a:r>
          </a:p>
          <a:p>
            <a:r>
              <a:rPr lang="en-US" sz="2900" dirty="0" smtClean="0">
                <a:solidFill>
                  <a:srgbClr val="FF0000"/>
                </a:solidFill>
              </a:rPr>
              <a:t>Keep the rungs and steps free of oil and dirt.</a:t>
            </a:r>
          </a:p>
          <a:p>
            <a:r>
              <a:rPr lang="en-US" sz="2900" dirty="0" smtClean="0">
                <a:solidFill>
                  <a:srgbClr val="FF0000"/>
                </a:solidFill>
              </a:rPr>
              <a:t>Wood ladders can be treated with a protective coating but must not be painted. Paint will cover defects.</a:t>
            </a:r>
          </a:p>
          <a:p>
            <a:r>
              <a:rPr lang="en-US" sz="2900" dirty="0" smtClean="0">
                <a:solidFill>
                  <a:srgbClr val="FF0000"/>
                </a:solidFill>
              </a:rPr>
              <a:t>When transporting a on a vehicle, make sure both ends are secure to prevent road shock that could damage the ladder.</a:t>
            </a:r>
            <a:endParaRPr lang="en-US" sz="2900" dirty="0">
              <a:solidFill>
                <a:srgbClr val="FF0000"/>
              </a:solidFill>
            </a:endParaRPr>
          </a:p>
        </p:txBody>
      </p:sp>
    </p:spTree>
    <p:extLst>
      <p:ext uri="{BB962C8B-B14F-4D97-AF65-F5344CB8AC3E}">
        <p14:creationId xmlns:p14="http://schemas.microsoft.com/office/powerpoint/2010/main" val="38501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4800600"/>
          </a:xfrm>
        </p:spPr>
        <p:txBody>
          <a:bodyPr>
            <a:normAutofit/>
          </a:bodyPr>
          <a:lstStyle/>
          <a:p>
            <a:pPr marL="82296" indent="0" algn="ctr">
              <a:buNone/>
            </a:pPr>
            <a:endParaRPr lang="en-US" sz="6600" dirty="0" smtClean="0"/>
          </a:p>
          <a:p>
            <a:pPr marL="82296" indent="0" algn="ctr">
              <a:buNone/>
            </a:pPr>
            <a:r>
              <a:rPr lang="en-US" sz="6600" dirty="0" smtClean="0"/>
              <a:t>Duty Rating</a:t>
            </a:r>
            <a:endParaRPr lang="en-US" sz="6600" dirty="0"/>
          </a:p>
        </p:txBody>
      </p:sp>
    </p:spTree>
    <p:extLst>
      <p:ext uri="{BB962C8B-B14F-4D97-AF65-F5344CB8AC3E}">
        <p14:creationId xmlns:p14="http://schemas.microsoft.com/office/powerpoint/2010/main" val="1168179287"/>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Rating</a:t>
            </a:r>
            <a:endParaRPr lang="en-US" dirty="0"/>
          </a:p>
        </p:txBody>
      </p:sp>
      <p:sp>
        <p:nvSpPr>
          <p:cNvPr id="3" name="Content Placeholder 2"/>
          <p:cNvSpPr>
            <a:spLocks noGrp="1"/>
          </p:cNvSpPr>
          <p:nvPr>
            <p:ph idx="1"/>
          </p:nvPr>
        </p:nvSpPr>
        <p:spPr>
          <a:xfrm>
            <a:off x="1264334" y="3433465"/>
            <a:ext cx="8001000" cy="1986226"/>
          </a:xfrm>
        </p:spPr>
        <p:txBody>
          <a:bodyPr numCol="1">
            <a:normAutofit/>
          </a:bodyPr>
          <a:lstStyle/>
          <a:p>
            <a:pPr marL="82296" indent="0">
              <a:buNone/>
            </a:pPr>
            <a:r>
              <a:rPr lang="en-US" sz="2600" dirty="0" smtClean="0"/>
              <a:t>Your weight +</a:t>
            </a:r>
          </a:p>
          <a:p>
            <a:pPr marL="82296" indent="0">
              <a:buNone/>
            </a:pPr>
            <a:r>
              <a:rPr lang="en-US" sz="2600" dirty="0" smtClean="0"/>
              <a:t>Weight of PPE +</a:t>
            </a:r>
          </a:p>
          <a:p>
            <a:pPr marL="82296" indent="0">
              <a:buNone/>
            </a:pPr>
            <a:r>
              <a:rPr lang="en-US" sz="2600" dirty="0" smtClean="0"/>
              <a:t>Weight of tool belt +</a:t>
            </a:r>
          </a:p>
          <a:p>
            <a:pPr marL="82296" indent="0">
              <a:buNone/>
            </a:pPr>
            <a:r>
              <a:rPr lang="en-US" sz="2600" dirty="0" smtClean="0"/>
              <a:t>Weight of other supplies or tools brought up the ladder</a:t>
            </a:r>
          </a:p>
          <a:p>
            <a:pPr marL="0" indent="0">
              <a:buNone/>
            </a:pPr>
            <a:endParaRPr lang="en-US" dirty="0"/>
          </a:p>
        </p:txBody>
      </p:sp>
      <p:sp>
        <p:nvSpPr>
          <p:cNvPr id="8" name="TextBox 7"/>
          <p:cNvSpPr txBox="1"/>
          <p:nvPr/>
        </p:nvSpPr>
        <p:spPr>
          <a:xfrm>
            <a:off x="0" y="2971800"/>
            <a:ext cx="9144000" cy="461665"/>
          </a:xfrm>
          <a:prstGeom prst="rect">
            <a:avLst/>
          </a:prstGeom>
          <a:noFill/>
        </p:spPr>
        <p:txBody>
          <a:bodyPr wrap="square" rtlCol="0">
            <a:spAutoFit/>
          </a:bodyPr>
          <a:lstStyle/>
          <a:p>
            <a:pPr algn="ctr"/>
            <a:r>
              <a:rPr lang="en-US" sz="2400" b="1" i="1" dirty="0" smtClean="0"/>
              <a:t>Determine “Your” Weight Capacity</a:t>
            </a:r>
            <a:endParaRPr lang="en-US" sz="2400" b="1" i="1" dirty="0"/>
          </a:p>
        </p:txBody>
      </p:sp>
      <p:cxnSp>
        <p:nvCxnSpPr>
          <p:cNvPr id="10" name="Straight Connector 9"/>
          <p:cNvCxnSpPr/>
          <p:nvPr/>
        </p:nvCxnSpPr>
        <p:spPr>
          <a:xfrm>
            <a:off x="1371600" y="5486400"/>
            <a:ext cx="76962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396218" y="5856291"/>
            <a:ext cx="2318135" cy="523220"/>
          </a:xfrm>
          <a:prstGeom prst="rect">
            <a:avLst/>
          </a:prstGeom>
          <a:noFill/>
        </p:spPr>
        <p:txBody>
          <a:bodyPr wrap="none" rtlCol="0">
            <a:spAutoFit/>
          </a:bodyPr>
          <a:lstStyle/>
          <a:p>
            <a:r>
              <a:rPr lang="en-US" sz="2800" b="1" dirty="0" smtClean="0"/>
              <a:t>Total Weight</a:t>
            </a:r>
            <a:endParaRPr lang="en-US" sz="2800" b="1"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 r="20703"/>
          <a:stretch/>
        </p:blipFill>
        <p:spPr>
          <a:xfrm>
            <a:off x="1676400" y="1801385"/>
            <a:ext cx="6217920" cy="533400"/>
          </a:xfrm>
          <a:prstGeom prst="rect">
            <a:avLst/>
          </a:prstGeom>
        </p:spPr>
      </p:pic>
      <p:sp>
        <p:nvSpPr>
          <p:cNvPr id="15" name="TextBox 14"/>
          <p:cNvSpPr txBox="1"/>
          <p:nvPr/>
        </p:nvSpPr>
        <p:spPr>
          <a:xfrm>
            <a:off x="1905000" y="2326042"/>
            <a:ext cx="5654112" cy="400110"/>
          </a:xfrm>
          <a:prstGeom prst="rect">
            <a:avLst/>
          </a:prstGeom>
          <a:noFill/>
        </p:spPr>
        <p:txBody>
          <a:bodyPr wrap="none" rtlCol="0">
            <a:spAutoFit/>
          </a:bodyPr>
          <a:lstStyle/>
          <a:p>
            <a:r>
              <a:rPr lang="en-US" sz="2000" b="1" dirty="0" smtClean="0"/>
              <a:t>200 </a:t>
            </a:r>
            <a:r>
              <a:rPr lang="en-US" sz="2000" b="1" dirty="0" err="1" smtClean="0"/>
              <a:t>lbs</a:t>
            </a:r>
            <a:r>
              <a:rPr lang="en-US" sz="2000" b="1" dirty="0" smtClean="0"/>
              <a:t>         225 </a:t>
            </a:r>
            <a:r>
              <a:rPr lang="en-US" sz="2000" b="1" dirty="0" err="1" smtClean="0"/>
              <a:t>lbs</a:t>
            </a:r>
            <a:r>
              <a:rPr lang="en-US" sz="2000" b="1" dirty="0" smtClean="0"/>
              <a:t>          250 </a:t>
            </a:r>
            <a:r>
              <a:rPr lang="en-US" sz="2000" b="1" dirty="0" err="1" smtClean="0"/>
              <a:t>lbs</a:t>
            </a:r>
            <a:r>
              <a:rPr lang="en-US" sz="2000" b="1" dirty="0" smtClean="0"/>
              <a:t>            300 </a:t>
            </a:r>
            <a:r>
              <a:rPr lang="en-US" sz="2000" b="1" dirty="0" err="1" smtClean="0"/>
              <a:t>lbs</a:t>
            </a:r>
            <a:endParaRPr lang="en-US" sz="2000" b="1" dirty="0"/>
          </a:p>
        </p:txBody>
      </p:sp>
      <p:sp>
        <p:nvSpPr>
          <p:cNvPr id="16" name="TextBox 15"/>
          <p:cNvSpPr txBox="1"/>
          <p:nvPr/>
        </p:nvSpPr>
        <p:spPr>
          <a:xfrm>
            <a:off x="1828800" y="1412057"/>
            <a:ext cx="5649303" cy="400110"/>
          </a:xfrm>
          <a:prstGeom prst="rect">
            <a:avLst/>
          </a:prstGeom>
          <a:noFill/>
        </p:spPr>
        <p:txBody>
          <a:bodyPr wrap="none" rtlCol="0">
            <a:spAutoFit/>
          </a:bodyPr>
          <a:lstStyle/>
          <a:p>
            <a:r>
              <a:rPr lang="en-US" sz="2000" b="1" dirty="0" smtClean="0"/>
              <a:t>Type 3          Type 2            Type 1           Type 1a</a:t>
            </a:r>
            <a:endParaRPr lang="en-US" sz="2000" b="1" dirty="0"/>
          </a:p>
        </p:txBody>
      </p:sp>
    </p:spTree>
    <p:extLst>
      <p:ext uri="{BB962C8B-B14F-4D97-AF65-F5344CB8AC3E}">
        <p14:creationId xmlns:p14="http://schemas.microsoft.com/office/powerpoint/2010/main" val="2516688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Duty Rating</a:t>
            </a:r>
            <a:endParaRPr lang="en-US" dirty="0"/>
          </a:p>
        </p:txBody>
      </p:sp>
      <p:sp>
        <p:nvSpPr>
          <p:cNvPr id="3" name="Content Placeholder 2"/>
          <p:cNvSpPr>
            <a:spLocks noGrp="1"/>
          </p:cNvSpPr>
          <p:nvPr>
            <p:ph idx="1"/>
          </p:nvPr>
        </p:nvSpPr>
        <p:spPr>
          <a:xfrm>
            <a:off x="4876800" y="2209800"/>
            <a:ext cx="3810000" cy="1676400"/>
          </a:xfrm>
        </p:spPr>
        <p:txBody>
          <a:bodyPr>
            <a:normAutofit lnSpcReduction="10000"/>
          </a:bodyPr>
          <a:lstStyle/>
          <a:p>
            <a:pPr marL="82296" indent="0">
              <a:buNone/>
            </a:pPr>
            <a:r>
              <a:rPr lang="en-US" dirty="0" smtClean="0"/>
              <a:t>175 </a:t>
            </a:r>
            <a:r>
              <a:rPr lang="en-US" dirty="0" err="1" smtClean="0"/>
              <a:t>lb</a:t>
            </a:r>
            <a:r>
              <a:rPr lang="en-US" dirty="0" smtClean="0"/>
              <a:t> employee +</a:t>
            </a:r>
          </a:p>
          <a:p>
            <a:pPr marL="82296" indent="0">
              <a:buNone/>
            </a:pPr>
            <a:r>
              <a:rPr lang="en-US" dirty="0" smtClean="0"/>
              <a:t>5 </a:t>
            </a:r>
            <a:r>
              <a:rPr lang="en-US" dirty="0" err="1" smtClean="0"/>
              <a:t>lbs</a:t>
            </a:r>
            <a:r>
              <a:rPr lang="en-US" dirty="0" smtClean="0"/>
              <a:t> of tools +</a:t>
            </a:r>
          </a:p>
          <a:p>
            <a:pPr marL="82296" indent="0">
              <a:buNone/>
            </a:pPr>
            <a:r>
              <a:rPr lang="en-US" dirty="0" smtClean="0"/>
              <a:t>30 </a:t>
            </a:r>
            <a:r>
              <a:rPr lang="en-US" dirty="0" err="1" smtClean="0"/>
              <a:t>lb</a:t>
            </a:r>
            <a:r>
              <a:rPr lang="en-US" dirty="0" smtClean="0"/>
              <a:t> sign</a:t>
            </a:r>
            <a:endParaRPr lang="en-US" dirty="0"/>
          </a:p>
        </p:txBody>
      </p:sp>
      <p:cxnSp>
        <p:nvCxnSpPr>
          <p:cNvPr id="4" name="Straight Connector 3"/>
          <p:cNvCxnSpPr/>
          <p:nvPr/>
        </p:nvCxnSpPr>
        <p:spPr>
          <a:xfrm>
            <a:off x="5055624" y="3886200"/>
            <a:ext cx="28194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72627" y="4172737"/>
            <a:ext cx="2244525" cy="584775"/>
          </a:xfrm>
          <a:prstGeom prst="rect">
            <a:avLst/>
          </a:prstGeom>
          <a:noFill/>
        </p:spPr>
        <p:txBody>
          <a:bodyPr wrap="none" rtlCol="0">
            <a:spAutoFit/>
          </a:bodyPr>
          <a:lstStyle/>
          <a:p>
            <a:r>
              <a:rPr lang="en-US" sz="3200" dirty="0" smtClean="0"/>
              <a:t>210 </a:t>
            </a:r>
            <a:r>
              <a:rPr lang="en-US" sz="3200" dirty="0" err="1" smtClean="0"/>
              <a:t>lbs</a:t>
            </a:r>
            <a:r>
              <a:rPr lang="en-US" sz="3200" dirty="0" smtClean="0"/>
              <a:t> total</a:t>
            </a:r>
            <a:endParaRPr lang="en-US" sz="3200" dirty="0"/>
          </a:p>
        </p:txBody>
      </p:sp>
      <p:sp>
        <p:nvSpPr>
          <p:cNvPr id="5" name="TextBox 4"/>
          <p:cNvSpPr txBox="1"/>
          <p:nvPr/>
        </p:nvSpPr>
        <p:spPr>
          <a:xfrm>
            <a:off x="5055624" y="4886693"/>
            <a:ext cx="2436051" cy="584775"/>
          </a:xfrm>
          <a:prstGeom prst="rect">
            <a:avLst/>
          </a:prstGeom>
          <a:noFill/>
        </p:spPr>
        <p:txBody>
          <a:bodyPr wrap="none" rtlCol="0">
            <a:spAutoFit/>
          </a:bodyPr>
          <a:lstStyle/>
          <a:p>
            <a:r>
              <a:rPr lang="en-US" sz="3200" dirty="0"/>
              <a:t>Type 2 ladder</a:t>
            </a:r>
          </a:p>
        </p:txBody>
      </p:sp>
      <p:sp>
        <p:nvSpPr>
          <p:cNvPr id="10" name="Content Placeholder 2"/>
          <p:cNvSpPr txBox="1">
            <a:spLocks/>
          </p:cNvSpPr>
          <p:nvPr/>
        </p:nvSpPr>
        <p:spPr>
          <a:xfrm>
            <a:off x="1143000" y="2216728"/>
            <a:ext cx="3810000" cy="1676400"/>
          </a:xfrm>
          <a:prstGeom prst="rect">
            <a:avLst/>
          </a:prstGeom>
        </p:spPr>
        <p:txBody>
          <a:bodyPr>
            <a:normAutofit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82296" indent="0">
              <a:buFont typeface="Wingdings 2"/>
              <a:buNone/>
            </a:pPr>
            <a:r>
              <a:rPr lang="en-US" dirty="0" smtClean="0"/>
              <a:t>Your Weight +</a:t>
            </a:r>
          </a:p>
          <a:p>
            <a:pPr marL="82296" indent="0">
              <a:buFont typeface="Wingdings 2"/>
              <a:buNone/>
            </a:pPr>
            <a:r>
              <a:rPr lang="en-US" dirty="0" smtClean="0"/>
              <a:t>Weight of Tools+</a:t>
            </a:r>
          </a:p>
          <a:p>
            <a:pPr marL="82296" indent="0">
              <a:buFont typeface="Wingdings 2"/>
              <a:buNone/>
            </a:pPr>
            <a:r>
              <a:rPr lang="en-US" dirty="0" smtClean="0"/>
              <a:t>Weight of sign</a:t>
            </a:r>
            <a:endParaRPr lang="en-US" dirty="0"/>
          </a:p>
        </p:txBody>
      </p:sp>
      <p:cxnSp>
        <p:nvCxnSpPr>
          <p:cNvPr id="11" name="Straight Connector 10"/>
          <p:cNvCxnSpPr/>
          <p:nvPr/>
        </p:nvCxnSpPr>
        <p:spPr>
          <a:xfrm>
            <a:off x="1295400" y="3886200"/>
            <a:ext cx="2819400" cy="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14582" y="4153844"/>
            <a:ext cx="2255169" cy="584775"/>
          </a:xfrm>
          <a:prstGeom prst="rect">
            <a:avLst/>
          </a:prstGeom>
          <a:noFill/>
        </p:spPr>
        <p:txBody>
          <a:bodyPr wrap="none" rtlCol="0">
            <a:spAutoFit/>
          </a:bodyPr>
          <a:lstStyle/>
          <a:p>
            <a:r>
              <a:rPr lang="en-US" sz="3200" dirty="0" smtClean="0"/>
              <a:t>Total Weight</a:t>
            </a:r>
            <a:endParaRPr lang="en-US" sz="3200" dirty="0"/>
          </a:p>
        </p:txBody>
      </p:sp>
      <p:sp>
        <p:nvSpPr>
          <p:cNvPr id="13" name="TextBox 12"/>
          <p:cNvSpPr txBox="1"/>
          <p:nvPr/>
        </p:nvSpPr>
        <p:spPr>
          <a:xfrm>
            <a:off x="1314582" y="4886692"/>
            <a:ext cx="2671693" cy="584775"/>
          </a:xfrm>
          <a:prstGeom prst="rect">
            <a:avLst/>
          </a:prstGeom>
          <a:noFill/>
        </p:spPr>
        <p:txBody>
          <a:bodyPr wrap="none" rtlCol="0">
            <a:spAutoFit/>
          </a:bodyPr>
          <a:lstStyle/>
          <a:p>
            <a:r>
              <a:rPr lang="en-US" sz="3200" dirty="0" smtClean="0"/>
              <a:t>Type of Ladder</a:t>
            </a:r>
            <a:endParaRPr lang="en-US" sz="3200" dirty="0"/>
          </a:p>
        </p:txBody>
      </p:sp>
    </p:spTree>
    <p:extLst>
      <p:ext uri="{BB962C8B-B14F-4D97-AF65-F5344CB8AC3E}">
        <p14:creationId xmlns:p14="http://schemas.microsoft.com/office/powerpoint/2010/main" val="28220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85800" y="1447800"/>
            <a:ext cx="8458200" cy="4800600"/>
          </a:xfrm>
        </p:spPr>
        <p:txBody>
          <a:bodyPr>
            <a:normAutofit/>
          </a:bodyPr>
          <a:lstStyle/>
          <a:p>
            <a:pPr marL="82296" indent="0" algn="ctr">
              <a:buNone/>
            </a:pPr>
            <a:endParaRPr lang="en-US" sz="6600" dirty="0" smtClean="0"/>
          </a:p>
          <a:p>
            <a:pPr marL="82296" indent="0" algn="ctr">
              <a:buNone/>
            </a:pPr>
            <a:r>
              <a:rPr lang="en-US" sz="6600" dirty="0" smtClean="0"/>
              <a:t>Proper Ladder Length</a:t>
            </a:r>
            <a:endParaRPr lang="en-US" sz="6600" dirty="0"/>
          </a:p>
        </p:txBody>
      </p:sp>
    </p:spTree>
    <p:extLst>
      <p:ext uri="{BB962C8B-B14F-4D97-AF65-F5344CB8AC3E}">
        <p14:creationId xmlns:p14="http://schemas.microsoft.com/office/powerpoint/2010/main" val="267516504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Ladder Length</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853" t="22392" r="29147" b="12201"/>
          <a:stretch/>
        </p:blipFill>
        <p:spPr>
          <a:xfrm>
            <a:off x="4185589" y="1977683"/>
            <a:ext cx="1280160" cy="2834640"/>
          </a:xfrm>
        </p:spPr>
      </p:pic>
      <p:cxnSp>
        <p:nvCxnSpPr>
          <p:cNvPr id="6" name="Straight Connector 5"/>
          <p:cNvCxnSpPr/>
          <p:nvPr/>
        </p:nvCxnSpPr>
        <p:spPr>
          <a:xfrm flipV="1">
            <a:off x="5491540" y="1535723"/>
            <a:ext cx="0" cy="3276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900740" y="4812323"/>
            <a:ext cx="2590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89357"/>
            <a:ext cx="833241" cy="369332"/>
          </a:xfrm>
          <a:prstGeom prst="rect">
            <a:avLst/>
          </a:prstGeom>
          <a:noFill/>
        </p:spPr>
        <p:txBody>
          <a:bodyPr wrap="none" rtlCol="0">
            <a:spAutoFit/>
          </a:bodyPr>
          <a:lstStyle/>
          <a:p>
            <a:r>
              <a:rPr lang="en-US" u="sng" dirty="0" smtClean="0"/>
              <a:t>20 feet</a:t>
            </a:r>
            <a:endParaRPr lang="en-US" u="sng" dirty="0"/>
          </a:p>
        </p:txBody>
      </p:sp>
      <p:sp>
        <p:nvSpPr>
          <p:cNvPr id="10" name="TextBox 9"/>
          <p:cNvSpPr txBox="1"/>
          <p:nvPr/>
        </p:nvSpPr>
        <p:spPr>
          <a:xfrm>
            <a:off x="4493133" y="4812323"/>
            <a:ext cx="717825" cy="369332"/>
          </a:xfrm>
          <a:prstGeom prst="rect">
            <a:avLst/>
          </a:prstGeom>
          <a:noFill/>
        </p:spPr>
        <p:txBody>
          <a:bodyPr wrap="none" rtlCol="0">
            <a:spAutoFit/>
          </a:bodyPr>
          <a:lstStyle/>
          <a:p>
            <a:r>
              <a:rPr lang="en-US" dirty="0" smtClean="0"/>
              <a:t>5 feet</a:t>
            </a:r>
            <a:endParaRPr lang="en-US" dirty="0"/>
          </a:p>
        </p:txBody>
      </p:sp>
      <p:cxnSp>
        <p:nvCxnSpPr>
          <p:cNvPr id="12" name="Straight Arrow Connector 11"/>
          <p:cNvCxnSpPr>
            <a:stCxn id="9" idx="0"/>
          </p:cNvCxnSpPr>
          <p:nvPr/>
        </p:nvCxnSpPr>
        <p:spPr>
          <a:xfrm flipH="1" flipV="1">
            <a:off x="6131620" y="2057400"/>
            <a:ext cx="1" cy="9319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a:off x="6131621" y="3358689"/>
            <a:ext cx="0" cy="1289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p:cNvCxnSpPr>
          <p:nvPr/>
        </p:nvCxnSpPr>
        <p:spPr>
          <a:xfrm>
            <a:off x="5210958" y="4996989"/>
            <a:ext cx="1796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4294159" y="4996989"/>
            <a:ext cx="1989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32544" y="5181655"/>
            <a:ext cx="7606655" cy="1200329"/>
          </a:xfrm>
          <a:prstGeom prst="rect">
            <a:avLst/>
          </a:prstGeom>
        </p:spPr>
        <p:txBody>
          <a:bodyPr wrap="square">
            <a:spAutoFit/>
          </a:bodyPr>
          <a:lstStyle/>
          <a:p>
            <a:pPr marL="82296" indent="0">
              <a:buNone/>
            </a:pPr>
            <a:r>
              <a:rPr lang="en-US" dirty="0" smtClean="0"/>
              <a:t>The bottom of the ladder must be one foot away from the wall for every four feet of the building’s height to the point where the ladder rests against it.  The further distance the ladder is from the base of the building, the longer the ladder must be to reach the same height. </a:t>
            </a:r>
          </a:p>
        </p:txBody>
      </p:sp>
      <p:sp>
        <p:nvSpPr>
          <p:cNvPr id="5" name="Rectangle 4"/>
          <p:cNvSpPr/>
          <p:nvPr/>
        </p:nvSpPr>
        <p:spPr>
          <a:xfrm>
            <a:off x="990599" y="2967334"/>
            <a:ext cx="8153401" cy="1569660"/>
          </a:xfrm>
          <a:prstGeom prst="rect">
            <a:avLst/>
          </a:prstGeom>
          <a:noFill/>
        </p:spPr>
        <p:txBody>
          <a:bodyPr wrap="squar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A² + B² = C²</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236637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Ladder Length</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853" t="22392" r="29147" b="12201"/>
          <a:stretch/>
        </p:blipFill>
        <p:spPr>
          <a:xfrm>
            <a:off x="4185589" y="1977683"/>
            <a:ext cx="1280160" cy="2834640"/>
          </a:xfrm>
        </p:spPr>
      </p:pic>
      <p:cxnSp>
        <p:nvCxnSpPr>
          <p:cNvPr id="6" name="Straight Connector 5"/>
          <p:cNvCxnSpPr/>
          <p:nvPr/>
        </p:nvCxnSpPr>
        <p:spPr>
          <a:xfrm flipV="1">
            <a:off x="5491540" y="1535723"/>
            <a:ext cx="0" cy="327660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900740" y="4812323"/>
            <a:ext cx="2590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2989357"/>
            <a:ext cx="833241" cy="369332"/>
          </a:xfrm>
          <a:prstGeom prst="rect">
            <a:avLst/>
          </a:prstGeom>
          <a:noFill/>
        </p:spPr>
        <p:txBody>
          <a:bodyPr wrap="none" rtlCol="0">
            <a:spAutoFit/>
          </a:bodyPr>
          <a:lstStyle/>
          <a:p>
            <a:r>
              <a:rPr lang="en-US" u="sng" dirty="0" smtClean="0"/>
              <a:t>20 feet</a:t>
            </a:r>
            <a:endParaRPr lang="en-US" u="sng" dirty="0"/>
          </a:p>
        </p:txBody>
      </p:sp>
      <p:sp>
        <p:nvSpPr>
          <p:cNvPr id="10" name="TextBox 9"/>
          <p:cNvSpPr txBox="1"/>
          <p:nvPr/>
        </p:nvSpPr>
        <p:spPr>
          <a:xfrm>
            <a:off x="4493133" y="4812323"/>
            <a:ext cx="717825" cy="369332"/>
          </a:xfrm>
          <a:prstGeom prst="rect">
            <a:avLst/>
          </a:prstGeom>
          <a:noFill/>
        </p:spPr>
        <p:txBody>
          <a:bodyPr wrap="none" rtlCol="0">
            <a:spAutoFit/>
          </a:bodyPr>
          <a:lstStyle/>
          <a:p>
            <a:r>
              <a:rPr lang="en-US" dirty="0" smtClean="0"/>
              <a:t>5 feet</a:t>
            </a:r>
            <a:endParaRPr lang="en-US" dirty="0"/>
          </a:p>
        </p:txBody>
      </p:sp>
      <p:cxnSp>
        <p:nvCxnSpPr>
          <p:cNvPr id="12" name="Straight Arrow Connector 11"/>
          <p:cNvCxnSpPr>
            <a:stCxn id="9" idx="0"/>
          </p:cNvCxnSpPr>
          <p:nvPr/>
        </p:nvCxnSpPr>
        <p:spPr>
          <a:xfrm flipH="1" flipV="1">
            <a:off x="6131620" y="2057400"/>
            <a:ext cx="1" cy="93195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9" idx="2"/>
          </p:cNvCxnSpPr>
          <p:nvPr/>
        </p:nvCxnSpPr>
        <p:spPr>
          <a:xfrm>
            <a:off x="6131621" y="3358689"/>
            <a:ext cx="0" cy="1289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3"/>
          </p:cNvCxnSpPr>
          <p:nvPr/>
        </p:nvCxnSpPr>
        <p:spPr>
          <a:xfrm>
            <a:off x="5210958" y="4996989"/>
            <a:ext cx="1796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1"/>
          </p:cNvCxnSpPr>
          <p:nvPr/>
        </p:nvCxnSpPr>
        <p:spPr>
          <a:xfrm flipH="1">
            <a:off x="4294159" y="4996989"/>
            <a:ext cx="19897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232544" y="5181655"/>
            <a:ext cx="7606655" cy="1200329"/>
          </a:xfrm>
          <a:prstGeom prst="rect">
            <a:avLst/>
          </a:prstGeom>
        </p:spPr>
        <p:txBody>
          <a:bodyPr wrap="square">
            <a:spAutoFit/>
          </a:bodyPr>
          <a:lstStyle/>
          <a:p>
            <a:pPr marL="82296" indent="0">
              <a:buNone/>
            </a:pPr>
            <a:r>
              <a:rPr lang="en-US" dirty="0" smtClean="0"/>
              <a:t>The bottom of the ladder must be one foot away from the wall for every four feet of the building’s height to the point where the ladder rests against it.  The further distance the ladder is from the base of the building, the longer the ladder must be to reach the same height. </a:t>
            </a:r>
          </a:p>
        </p:txBody>
      </p:sp>
      <p:sp>
        <p:nvSpPr>
          <p:cNvPr id="5" name="Rectangle 4"/>
          <p:cNvSpPr/>
          <p:nvPr/>
        </p:nvSpPr>
        <p:spPr>
          <a:xfrm>
            <a:off x="990599" y="2967334"/>
            <a:ext cx="8153401" cy="1569660"/>
          </a:xfrm>
          <a:prstGeom prst="rect">
            <a:avLst/>
          </a:prstGeom>
          <a:noFill/>
        </p:spPr>
        <p:txBody>
          <a:bodyPr wrap="squar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A² + B² = C²</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TextBox 7"/>
          <p:cNvSpPr txBox="1"/>
          <p:nvPr/>
        </p:nvSpPr>
        <p:spPr>
          <a:xfrm>
            <a:off x="3407181" y="2821546"/>
            <a:ext cx="788959" cy="369332"/>
          </a:xfrm>
          <a:prstGeom prst="rect">
            <a:avLst/>
          </a:prstGeom>
          <a:noFill/>
        </p:spPr>
        <p:txBody>
          <a:bodyPr wrap="square" rtlCol="0">
            <a:spAutoFit/>
          </a:bodyPr>
          <a:lstStyle/>
          <a:p>
            <a:r>
              <a:rPr lang="en-US" dirty="0" smtClean="0"/>
              <a:t>21feet</a:t>
            </a:r>
            <a:endParaRPr lang="en-US" dirty="0"/>
          </a:p>
        </p:txBody>
      </p:sp>
      <p:sp>
        <p:nvSpPr>
          <p:cNvPr id="15" name="Left Bracket 14"/>
          <p:cNvSpPr/>
          <p:nvPr/>
        </p:nvSpPr>
        <p:spPr>
          <a:xfrm rot="941069">
            <a:off x="4068155" y="1938749"/>
            <a:ext cx="626691" cy="2841771"/>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3515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53" presetClass="entr" presetSubtype="16"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Ladder Length</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0852" t="22392" r="26291" b="12201"/>
          <a:stretch/>
        </p:blipFill>
        <p:spPr>
          <a:xfrm>
            <a:off x="4185589" y="1977683"/>
            <a:ext cx="1371600" cy="2834640"/>
          </a:xfrm>
        </p:spPr>
      </p:pic>
      <p:cxnSp>
        <p:nvCxnSpPr>
          <p:cNvPr id="7" name="Straight Connector 6"/>
          <p:cNvCxnSpPr/>
          <p:nvPr/>
        </p:nvCxnSpPr>
        <p:spPr>
          <a:xfrm flipH="1">
            <a:off x="2590800" y="4804071"/>
            <a:ext cx="27432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5334000" y="2667001"/>
            <a:ext cx="0" cy="213707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86400" y="1981200"/>
            <a:ext cx="152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5334000" y="2667001"/>
            <a:ext cx="12954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19600" y="2209800"/>
            <a:ext cx="717825" cy="369332"/>
          </a:xfrm>
          <a:prstGeom prst="rect">
            <a:avLst/>
          </a:prstGeom>
          <a:noFill/>
        </p:spPr>
        <p:txBody>
          <a:bodyPr wrap="none" rtlCol="0">
            <a:spAutoFit/>
          </a:bodyPr>
          <a:lstStyle/>
          <a:p>
            <a:r>
              <a:rPr lang="en-US" dirty="0" smtClean="0"/>
              <a:t>3 feet</a:t>
            </a:r>
            <a:endParaRPr lang="en-US" dirty="0"/>
          </a:p>
        </p:txBody>
      </p:sp>
      <p:cxnSp>
        <p:nvCxnSpPr>
          <p:cNvPr id="22" name="Straight Arrow Connector 21"/>
          <p:cNvCxnSpPr/>
          <p:nvPr/>
        </p:nvCxnSpPr>
        <p:spPr>
          <a:xfrm>
            <a:off x="4495800" y="1981200"/>
            <a:ext cx="4892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495800" y="2667001"/>
            <a:ext cx="48922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1232544" y="5181655"/>
            <a:ext cx="7606655" cy="646331"/>
          </a:xfrm>
          <a:prstGeom prst="rect">
            <a:avLst/>
          </a:prstGeom>
        </p:spPr>
        <p:txBody>
          <a:bodyPr wrap="square">
            <a:spAutoFit/>
          </a:bodyPr>
          <a:lstStyle/>
          <a:p>
            <a:pPr marL="82296" indent="0">
              <a:buNone/>
            </a:pPr>
            <a:r>
              <a:rPr lang="en-US" dirty="0" smtClean="0"/>
              <a:t>The ladder must extend </a:t>
            </a:r>
            <a:r>
              <a:rPr lang="en-US" b="1" dirty="0" smtClean="0"/>
              <a:t>3 feet</a:t>
            </a:r>
            <a:r>
              <a:rPr lang="en-US" dirty="0" smtClean="0"/>
              <a:t> beyond the roof line if you are going to climb onto the structure</a:t>
            </a:r>
            <a:endParaRPr lang="en-US" dirty="0"/>
          </a:p>
        </p:txBody>
      </p:sp>
    </p:spTree>
    <p:extLst>
      <p:ext uri="{BB962C8B-B14F-4D97-AF65-F5344CB8AC3E}">
        <p14:creationId xmlns:p14="http://schemas.microsoft.com/office/powerpoint/2010/main" val="2278090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Awareness/Statistics</a:t>
            </a:r>
            <a:endParaRPr lang="en-US" dirty="0" smtClean="0"/>
          </a:p>
          <a:p>
            <a:r>
              <a:rPr lang="en-US" dirty="0" smtClean="0"/>
              <a:t>General Condition</a:t>
            </a:r>
          </a:p>
          <a:p>
            <a:r>
              <a:rPr lang="en-US" dirty="0" smtClean="0"/>
              <a:t>Duty Rating</a:t>
            </a:r>
          </a:p>
          <a:p>
            <a:r>
              <a:rPr lang="en-US" dirty="0" smtClean="0"/>
              <a:t>Proper Use </a:t>
            </a:r>
          </a:p>
          <a:p>
            <a:r>
              <a:rPr lang="en-US" dirty="0" smtClean="0"/>
              <a:t>Proper Ladder Length</a:t>
            </a:r>
            <a:endParaRPr lang="en-US" dirty="0"/>
          </a:p>
        </p:txBody>
      </p:sp>
    </p:spTree>
    <p:extLst>
      <p:ext uri="{BB962C8B-B14F-4D97-AF65-F5344CB8AC3E}">
        <p14:creationId xmlns:p14="http://schemas.microsoft.com/office/powerpoint/2010/main" val="1190426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Ladder Length</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8245" t="-208" r="59254" b="208"/>
          <a:stretch/>
        </p:blipFill>
        <p:spPr>
          <a:xfrm>
            <a:off x="1613089" y="1927830"/>
            <a:ext cx="1188720" cy="3657600"/>
          </a:xfrm>
        </p:spPr>
      </p:pic>
      <p:sp>
        <p:nvSpPr>
          <p:cNvPr id="5" name="TextBox 4"/>
          <p:cNvSpPr txBox="1"/>
          <p:nvPr/>
        </p:nvSpPr>
        <p:spPr>
          <a:xfrm>
            <a:off x="2908489" y="3451830"/>
            <a:ext cx="595035" cy="369332"/>
          </a:xfrm>
          <a:prstGeom prst="rect">
            <a:avLst/>
          </a:prstGeom>
          <a:noFill/>
        </p:spPr>
        <p:txBody>
          <a:bodyPr wrap="none" rtlCol="0">
            <a:spAutoFit/>
          </a:bodyPr>
          <a:lstStyle/>
          <a:p>
            <a:r>
              <a:rPr lang="en-US" dirty="0" smtClean="0"/>
              <a:t>1/12</a:t>
            </a:r>
            <a:endParaRPr lang="en-US" dirty="0"/>
          </a:p>
        </p:txBody>
      </p:sp>
      <p:cxnSp>
        <p:nvCxnSpPr>
          <p:cNvPr id="7" name="Straight Arrow Connector 6"/>
          <p:cNvCxnSpPr/>
          <p:nvPr/>
        </p:nvCxnSpPr>
        <p:spPr>
          <a:xfrm flipH="1">
            <a:off x="2832289" y="3375630"/>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817724" y="3832999"/>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7200" y="3036331"/>
            <a:ext cx="3276600" cy="1200329"/>
          </a:xfrm>
          <a:prstGeom prst="rect">
            <a:avLst/>
          </a:prstGeom>
          <a:noFill/>
        </p:spPr>
        <p:txBody>
          <a:bodyPr wrap="square" rtlCol="0">
            <a:spAutoFit/>
          </a:bodyPr>
          <a:lstStyle/>
          <a:p>
            <a:r>
              <a:rPr lang="en-US" dirty="0" smtClean="0"/>
              <a:t>The fly and the base sections must overlap approximately 1/12 of the total working height of the ladder.</a:t>
            </a:r>
            <a:endParaRPr lang="en-US" dirty="0"/>
          </a:p>
        </p:txBody>
      </p:sp>
    </p:spTree>
    <p:extLst>
      <p:ext uri="{BB962C8B-B14F-4D97-AF65-F5344CB8AC3E}">
        <p14:creationId xmlns:p14="http://schemas.microsoft.com/office/powerpoint/2010/main" val="417459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ladder is needed?</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2432" t="2739" r="12613" b="9560"/>
          <a:stretch/>
        </p:blipFill>
        <p:spPr>
          <a:xfrm>
            <a:off x="3749040" y="1737360"/>
            <a:ext cx="3383280" cy="4389120"/>
          </a:xfrm>
        </p:spPr>
      </p:pic>
      <p:cxnSp>
        <p:nvCxnSpPr>
          <p:cNvPr id="6" name="Straight Connector 5"/>
          <p:cNvCxnSpPr/>
          <p:nvPr/>
        </p:nvCxnSpPr>
        <p:spPr>
          <a:xfrm>
            <a:off x="1905000" y="6019800"/>
            <a:ext cx="5181600"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Isosceles Triangle 10"/>
          <p:cNvSpPr/>
          <p:nvPr/>
        </p:nvSpPr>
        <p:spPr>
          <a:xfrm rot="10381513">
            <a:off x="2583278" y="2952339"/>
            <a:ext cx="2202900" cy="252038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2188747">
            <a:off x="3545339" y="4252952"/>
            <a:ext cx="819241" cy="1062017"/>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3954938" y="2362200"/>
            <a:ext cx="75455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3" idx="2"/>
          </p:cNvCxnSpPr>
          <p:nvPr/>
        </p:nvCxnSpPr>
        <p:spPr>
          <a:xfrm>
            <a:off x="5479852" y="4298125"/>
            <a:ext cx="0" cy="15692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98582" y="1905000"/>
            <a:ext cx="717825" cy="369332"/>
          </a:xfrm>
          <a:prstGeom prst="rect">
            <a:avLst/>
          </a:prstGeom>
          <a:noFill/>
        </p:spPr>
        <p:txBody>
          <a:bodyPr wrap="none" rtlCol="0">
            <a:spAutoFit/>
          </a:bodyPr>
          <a:lstStyle/>
          <a:p>
            <a:r>
              <a:rPr lang="en-US" dirty="0" smtClean="0"/>
              <a:t>3 feet</a:t>
            </a:r>
            <a:endParaRPr lang="en-US" dirty="0"/>
          </a:p>
        </p:txBody>
      </p:sp>
      <p:cxnSp>
        <p:nvCxnSpPr>
          <p:cNvPr id="26" name="Straight Arrow Connector 25"/>
          <p:cNvCxnSpPr/>
          <p:nvPr/>
        </p:nvCxnSpPr>
        <p:spPr>
          <a:xfrm flipH="1" flipV="1">
            <a:off x="5479852" y="2514600"/>
            <a:ext cx="1" cy="14141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974085" y="1824646"/>
            <a:ext cx="75455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465016" y="4169061"/>
            <a:ext cx="75455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08660" y="3711861"/>
            <a:ext cx="717825" cy="369332"/>
          </a:xfrm>
          <a:prstGeom prst="rect">
            <a:avLst/>
          </a:prstGeom>
          <a:noFill/>
        </p:spPr>
        <p:txBody>
          <a:bodyPr wrap="none" rtlCol="0">
            <a:spAutoFit/>
          </a:bodyPr>
          <a:lstStyle/>
          <a:p>
            <a:r>
              <a:rPr lang="en-US" dirty="0" smtClean="0"/>
              <a:t>3 feet</a:t>
            </a:r>
            <a:endParaRPr lang="en-US" dirty="0"/>
          </a:p>
        </p:txBody>
      </p:sp>
      <p:cxnSp>
        <p:nvCxnSpPr>
          <p:cNvPr id="31" name="Straight Arrow Connector 30"/>
          <p:cNvCxnSpPr/>
          <p:nvPr/>
        </p:nvCxnSpPr>
        <p:spPr>
          <a:xfrm flipV="1">
            <a:off x="3521303" y="3581400"/>
            <a:ext cx="754557"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068650" y="5624477"/>
            <a:ext cx="717825" cy="369332"/>
          </a:xfrm>
          <a:prstGeom prst="rect">
            <a:avLst/>
          </a:prstGeom>
          <a:noFill/>
        </p:spPr>
        <p:txBody>
          <a:bodyPr wrap="none" rtlCol="0">
            <a:spAutoFit/>
          </a:bodyPr>
          <a:lstStyle/>
          <a:p>
            <a:r>
              <a:rPr lang="en-US" dirty="0" smtClean="0"/>
              <a:t>8 feet</a:t>
            </a:r>
            <a:endParaRPr lang="en-US" dirty="0"/>
          </a:p>
        </p:txBody>
      </p:sp>
      <p:cxnSp>
        <p:nvCxnSpPr>
          <p:cNvPr id="34" name="Straight Arrow Connector 33"/>
          <p:cNvCxnSpPr/>
          <p:nvPr/>
        </p:nvCxnSpPr>
        <p:spPr>
          <a:xfrm>
            <a:off x="4126485" y="5597153"/>
            <a:ext cx="659990" cy="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791200" y="3901390"/>
            <a:ext cx="885328" cy="369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063231" y="3928793"/>
            <a:ext cx="833241" cy="369332"/>
          </a:xfrm>
          <a:prstGeom prst="rect">
            <a:avLst/>
          </a:prstGeom>
          <a:noFill/>
        </p:spPr>
        <p:txBody>
          <a:bodyPr wrap="none" rtlCol="0">
            <a:spAutoFit/>
          </a:bodyPr>
          <a:lstStyle/>
          <a:p>
            <a:r>
              <a:rPr lang="en-US" dirty="0" smtClean="0"/>
              <a:t>32 feet</a:t>
            </a:r>
            <a:endParaRPr lang="en-US" dirty="0"/>
          </a:p>
        </p:txBody>
      </p:sp>
      <p:sp>
        <p:nvSpPr>
          <p:cNvPr id="42" name="Left Bracket 41"/>
          <p:cNvSpPr/>
          <p:nvPr/>
        </p:nvSpPr>
        <p:spPr>
          <a:xfrm rot="941069">
            <a:off x="2709571" y="2216478"/>
            <a:ext cx="558283" cy="377385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1981200" y="3429000"/>
            <a:ext cx="833241" cy="369332"/>
          </a:xfrm>
          <a:prstGeom prst="rect">
            <a:avLst/>
          </a:prstGeom>
          <a:noFill/>
        </p:spPr>
        <p:txBody>
          <a:bodyPr wrap="none" rtlCol="0">
            <a:spAutoFit/>
          </a:bodyPr>
          <a:lstStyle/>
          <a:p>
            <a:r>
              <a:rPr lang="en-US" dirty="0" smtClean="0"/>
              <a:t>33 feet</a:t>
            </a:r>
            <a:endParaRPr lang="en-US" dirty="0"/>
          </a:p>
        </p:txBody>
      </p:sp>
      <p:sp>
        <p:nvSpPr>
          <p:cNvPr id="5" name="TextBox 4"/>
          <p:cNvSpPr txBox="1"/>
          <p:nvPr/>
        </p:nvSpPr>
        <p:spPr>
          <a:xfrm>
            <a:off x="1063650" y="3048000"/>
            <a:ext cx="8121607" cy="2677656"/>
          </a:xfrm>
          <a:prstGeom prst="rect">
            <a:avLst/>
          </a:prstGeom>
          <a:noFill/>
        </p:spPr>
        <p:txBody>
          <a:bodyPr wrap="square" rtlCol="0">
            <a:spAutoFit/>
          </a:bodyPr>
          <a:lstStyle/>
          <a:p>
            <a:pPr algn="ctr"/>
            <a:r>
              <a:rPr lang="en-US" sz="8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A² + B² = C²</a:t>
            </a:r>
          </a:p>
          <a:p>
            <a:pPr algn="ctr"/>
            <a:endParaRPr lang="en-US" sz="8000" dirty="0">
              <a:solidFill>
                <a:schemeClr val="accent3">
                  <a:lumMod val="75000"/>
                </a:schemeClr>
              </a:solidFill>
              <a:effectLst>
                <a:outerShdw blurRad="38100" dist="38100" dir="2700000" algn="tl">
                  <a:srgbClr val="000000">
                    <a:alpha val="43137"/>
                  </a:srgbClr>
                </a:outerShdw>
              </a:effectLst>
            </a:endParaRPr>
          </a:p>
        </p:txBody>
      </p:sp>
      <p:sp>
        <p:nvSpPr>
          <p:cNvPr id="22" name="Rectangle 21"/>
          <p:cNvSpPr/>
          <p:nvPr/>
        </p:nvSpPr>
        <p:spPr>
          <a:xfrm>
            <a:off x="990599" y="2967334"/>
            <a:ext cx="8153401" cy="1569660"/>
          </a:xfrm>
          <a:prstGeom prst="rect">
            <a:avLst/>
          </a:prstGeom>
          <a:noFill/>
        </p:spPr>
        <p:txBody>
          <a:bodyPr wrap="square" lIns="91440" tIns="45720" rIns="91440" bIns="45720">
            <a:spAutoFit/>
          </a:bodyPr>
          <a:lstStyle/>
          <a:p>
            <a:pPr algn="ctr"/>
            <a:r>
              <a:rPr lang="en-US" sz="96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39 Feet</a:t>
            </a:r>
            <a:endParaRPr lang="en-US" sz="9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7459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5"/>
                                        </p:tgtEl>
                                        <p:attrNameLst>
                                          <p:attrName>ppt_w</p:attrName>
                                        </p:attrNameLst>
                                      </p:cBhvr>
                                      <p:tavLst>
                                        <p:tav tm="0">
                                          <p:val>
                                            <p:strVal val="ppt_w"/>
                                          </p:val>
                                        </p:tav>
                                        <p:tav tm="100000">
                                          <p:val>
                                            <p:fltVal val="0"/>
                                          </p:val>
                                        </p:tav>
                                      </p:tavLst>
                                    </p:anim>
                                    <p:anim calcmode="lin" valueType="num">
                                      <p:cBhvr>
                                        <p:cTn id="26" dur="500"/>
                                        <p:tgtEl>
                                          <p:spTgt spid="5"/>
                                        </p:tgtEl>
                                        <p:attrNameLst>
                                          <p:attrName>ppt_h</p:attrName>
                                        </p:attrNameLst>
                                      </p:cBhvr>
                                      <p:tavLst>
                                        <p:tav tm="0">
                                          <p:val>
                                            <p:strVal val="ppt_h"/>
                                          </p:val>
                                        </p:tav>
                                        <p:tav tm="100000">
                                          <p:val>
                                            <p:fltVal val="0"/>
                                          </p:val>
                                        </p:tav>
                                      </p:tavLst>
                                    </p:anim>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p:cTn id="36" dur="500" fill="hold"/>
                                        <p:tgtEl>
                                          <p:spTgt spid="43"/>
                                        </p:tgtEl>
                                        <p:attrNameLst>
                                          <p:attrName>ppt_w</p:attrName>
                                        </p:attrNameLst>
                                      </p:cBhvr>
                                      <p:tavLst>
                                        <p:tav tm="0">
                                          <p:val>
                                            <p:fltVal val="0"/>
                                          </p:val>
                                        </p:tav>
                                        <p:tav tm="100000">
                                          <p:val>
                                            <p:strVal val="#ppt_w"/>
                                          </p:val>
                                        </p:tav>
                                      </p:tavLst>
                                    </p:anim>
                                    <p:anim calcmode="lin" valueType="num">
                                      <p:cBhvr>
                                        <p:cTn id="37" dur="500" fill="hold"/>
                                        <p:tgtEl>
                                          <p:spTgt spid="43"/>
                                        </p:tgtEl>
                                        <p:attrNameLst>
                                          <p:attrName>ppt_h</p:attrName>
                                        </p:attrNameLst>
                                      </p:cBhvr>
                                      <p:tavLst>
                                        <p:tav tm="0">
                                          <p:val>
                                            <p:fltVal val="0"/>
                                          </p:val>
                                        </p:tav>
                                        <p:tav tm="100000">
                                          <p:val>
                                            <p:strVal val="#ppt_h"/>
                                          </p:val>
                                        </p:tav>
                                      </p:tavLst>
                                    </p:anim>
                                    <p:animEffect transition="in" filter="fade">
                                      <p:cBhvr>
                                        <p:cTn id="38" dur="500"/>
                                        <p:tgtEl>
                                          <p:spTgt spid="43"/>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childTnLst>
                                </p:cTn>
                              </p:par>
                              <p:par>
                                <p:cTn id="51" presetID="53" presetClass="entr" presetSubtype="16"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par>
                                <p:cTn id="68" presetID="53" presetClass="entr" presetSubtype="16"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0" grpId="0"/>
      <p:bldP spid="32" grpId="0"/>
      <p:bldP spid="42" grpId="0" animBg="1"/>
      <p:bldP spid="43" grpId="0"/>
      <p:bldP spid="5" grpId="0"/>
      <p:bldP spid="5" grpId="1"/>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4800600"/>
          </a:xfrm>
        </p:spPr>
        <p:txBody>
          <a:bodyPr>
            <a:normAutofit/>
          </a:bodyPr>
          <a:lstStyle/>
          <a:p>
            <a:pPr marL="82296" indent="0" algn="ctr">
              <a:buNone/>
            </a:pPr>
            <a:endParaRPr lang="en-US" sz="6600" dirty="0" smtClean="0"/>
          </a:p>
          <a:p>
            <a:pPr marL="82296" indent="0" algn="ctr">
              <a:buNone/>
            </a:pPr>
            <a:r>
              <a:rPr lang="en-US" sz="6600" dirty="0" smtClean="0"/>
              <a:t>Proper Use</a:t>
            </a:r>
            <a:endParaRPr lang="en-US" sz="6600" dirty="0"/>
          </a:p>
        </p:txBody>
      </p:sp>
    </p:spTree>
    <p:extLst>
      <p:ext uri="{BB962C8B-B14F-4D97-AF65-F5344CB8AC3E}">
        <p14:creationId xmlns:p14="http://schemas.microsoft.com/office/powerpoint/2010/main" val="375813720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 Use</a:t>
            </a:r>
            <a:endParaRPr lang="en-US" dirty="0"/>
          </a:p>
        </p:txBody>
      </p:sp>
      <p:sp>
        <p:nvSpPr>
          <p:cNvPr id="3" name="Content Placeholder 2"/>
          <p:cNvSpPr>
            <a:spLocks noGrp="1"/>
          </p:cNvSpPr>
          <p:nvPr>
            <p:ph idx="1"/>
          </p:nvPr>
        </p:nvSpPr>
        <p:spPr/>
        <p:txBody>
          <a:bodyPr>
            <a:normAutofit/>
          </a:bodyPr>
          <a:lstStyle/>
          <a:p>
            <a:r>
              <a:rPr lang="en-US" sz="3000" dirty="0" smtClean="0">
                <a:solidFill>
                  <a:srgbClr val="FF0000"/>
                </a:solidFill>
              </a:rPr>
              <a:t>Ladders must be placed to prevent slipping, or they should be lashed or held in position.</a:t>
            </a:r>
          </a:p>
          <a:p>
            <a:endParaRPr lang="en-US" dirty="0"/>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600" y="1384356"/>
            <a:ext cx="3048000" cy="4316908"/>
          </a:xfrm>
          <a:prstGeom prst="rect">
            <a:avLst/>
          </a:prstGeom>
        </p:spPr>
      </p:pic>
      <p:sp>
        <p:nvSpPr>
          <p:cNvPr id="6" name="&quot;No&quot; Symbol 5"/>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85980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5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0" y="1384356"/>
            <a:ext cx="3048000" cy="4316908"/>
          </a:xfrm>
          <a:prstGeom prst="rect">
            <a:avLst/>
          </a:prstGeom>
        </p:spPr>
      </p:pic>
      <p:sp>
        <p:nvSpPr>
          <p:cNvPr id="5" name="&quot;No&quot; Symbol 4"/>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2"/>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3000" dirty="0" smtClean="0"/>
              <a:t>Ladders must be placed to prevent slipping, or they should be lashed or held in position.</a:t>
            </a:r>
          </a:p>
          <a:p>
            <a:r>
              <a:rPr lang="en-US" sz="3000" dirty="0" smtClean="0">
                <a:solidFill>
                  <a:srgbClr val="FF0000"/>
                </a:solidFill>
              </a:rPr>
              <a:t>Ladders must not be used for anything other than their intended purpose.</a:t>
            </a:r>
          </a:p>
          <a:p>
            <a:endParaRPr lang="en-US" dirty="0"/>
          </a:p>
        </p:txBody>
      </p:sp>
    </p:spTree>
    <p:extLst>
      <p:ext uri="{BB962C8B-B14F-4D97-AF65-F5344CB8AC3E}">
        <p14:creationId xmlns:p14="http://schemas.microsoft.com/office/powerpoint/2010/main" val="74364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a:t>
            </a:r>
          </a:p>
        </p:txBody>
      </p:sp>
      <p:sp>
        <p:nvSpPr>
          <p:cNvPr id="10" name="Content Placeholder 2"/>
          <p:cNvSpPr txBox="1">
            <a:spLocks noGrp="1"/>
          </p:cNvSpPr>
          <p:nvPr>
            <p:ph idx="1"/>
          </p:nvPr>
        </p:nvSpPr>
        <p:spPr>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3000" dirty="0" smtClean="0"/>
              <a:t>Ladders must be placed to prevent slipping, or they should be lashed or held in position.</a:t>
            </a:r>
          </a:p>
          <a:p>
            <a:r>
              <a:rPr lang="en-US" sz="3000" dirty="0" smtClean="0">
                <a:solidFill>
                  <a:srgbClr val="FF0000"/>
                </a:solidFill>
              </a:rPr>
              <a:t>Ladders must not be used for anything other than their intended purpose.</a:t>
            </a:r>
          </a:p>
          <a:p>
            <a:endParaRPr lang="en-US" dirty="0"/>
          </a:p>
        </p:txBody>
      </p:sp>
      <p:pic>
        <p:nvPicPr>
          <p:cNvPr id="11" name="Content Placeholder 6"/>
          <p:cNvPicPr>
            <a:picLocks noChangeAspect="1"/>
          </p:cNvPicPr>
          <p:nvPr/>
        </p:nvPicPr>
        <p:blipFill rotWithShape="1">
          <a:blip r:embed="rId2">
            <a:extLst>
              <a:ext uri="{28A0092B-C50C-407E-A947-70E740481C1C}">
                <a14:useLocalDpi xmlns:a14="http://schemas.microsoft.com/office/drawing/2010/main" val="0"/>
              </a:ext>
            </a:extLst>
          </a:blip>
          <a:srcRect l="13098" t="3553" r="13442" b="-3553"/>
          <a:stretch/>
        </p:blipFill>
        <p:spPr>
          <a:xfrm>
            <a:off x="2743201" y="1371600"/>
            <a:ext cx="4251960" cy="4503419"/>
          </a:xfrm>
          <a:prstGeom prst="rect">
            <a:avLst/>
          </a:prstGeom>
        </p:spPr>
      </p:pic>
      <p:sp>
        <p:nvSpPr>
          <p:cNvPr id="12" name="&quot;No&quot; Symbol 11"/>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394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53" presetClass="entr" presetSubtype="16" fill="hold" grpId="0" nodeType="afterEffect">
                                  <p:stCondLst>
                                    <p:cond delay="250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rotWithShape="1">
          <a:blip r:embed="rId2">
            <a:extLst>
              <a:ext uri="{28A0092B-C50C-407E-A947-70E740481C1C}">
                <a14:useLocalDpi xmlns:a14="http://schemas.microsoft.com/office/drawing/2010/main" val="0"/>
              </a:ext>
            </a:extLst>
          </a:blip>
          <a:srcRect l="13098" t="3553" r="13442" b="-3553"/>
          <a:stretch/>
        </p:blipFill>
        <p:spPr>
          <a:xfrm>
            <a:off x="2743201" y="1371600"/>
            <a:ext cx="4251960" cy="4503419"/>
          </a:xfrm>
        </p:spPr>
      </p:pic>
      <p:sp>
        <p:nvSpPr>
          <p:cNvPr id="2" name="Title 1"/>
          <p:cNvSpPr>
            <a:spLocks noGrp="1"/>
          </p:cNvSpPr>
          <p:nvPr>
            <p:ph type="title"/>
          </p:nvPr>
        </p:nvSpPr>
        <p:spPr/>
        <p:txBody>
          <a:bodyPr/>
          <a:lstStyle/>
          <a:p>
            <a:r>
              <a:rPr lang="en-US" dirty="0"/>
              <a:t>Proper Use</a:t>
            </a:r>
          </a:p>
        </p:txBody>
      </p:sp>
      <p:sp>
        <p:nvSpPr>
          <p:cNvPr id="5" name="&quot;No&quot; Symbol 4"/>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p:cNvSpPr txBox="1">
            <a:spLocks/>
          </p:cNvSpPr>
          <p:nvPr/>
        </p:nvSpPr>
        <p:spPr>
          <a:xfrm>
            <a:off x="1435608" y="1447800"/>
            <a:ext cx="7498080" cy="4800600"/>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sz="3000" smtClean="0"/>
              <a:t>Ladders must be placed to prevent slipping, or they should be lashed or held in position.</a:t>
            </a:r>
          </a:p>
          <a:p>
            <a:r>
              <a:rPr lang="en-US" sz="3000" smtClean="0"/>
              <a:t>Ladders must not be used for anything other than their intended purpose.</a:t>
            </a:r>
          </a:p>
          <a:p>
            <a:r>
              <a:rPr lang="en-US" sz="3000" smtClean="0">
                <a:solidFill>
                  <a:srgbClr val="FF0000"/>
                </a:solidFill>
              </a:rPr>
              <a:t>Ladders must not be placed on boxes, barrels or other unstable bases to obtain additional height.</a:t>
            </a:r>
          </a:p>
          <a:p>
            <a:endParaRPr lang="en-US" dirty="0"/>
          </a:p>
        </p:txBody>
      </p:sp>
    </p:spTree>
    <p:extLst>
      <p:ext uri="{BB962C8B-B14F-4D97-AF65-F5344CB8AC3E}">
        <p14:creationId xmlns:p14="http://schemas.microsoft.com/office/powerpoint/2010/main" val="8396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a:t>
            </a:r>
          </a:p>
        </p:txBody>
      </p:sp>
      <p:sp>
        <p:nvSpPr>
          <p:cNvPr id="3" name="Content Placeholder 2"/>
          <p:cNvSpPr>
            <a:spLocks noGrp="1"/>
          </p:cNvSpPr>
          <p:nvPr>
            <p:ph idx="1"/>
          </p:nvPr>
        </p:nvSpPr>
        <p:spPr/>
        <p:txBody>
          <a:bodyPr/>
          <a:lstStyle/>
          <a:p>
            <a:r>
              <a:rPr lang="en-US" sz="3000" dirty="0"/>
              <a:t>Ladders must be placed to prevent slipping, or they should be lashed or held in position.</a:t>
            </a:r>
          </a:p>
          <a:p>
            <a:r>
              <a:rPr lang="en-US" sz="3000" dirty="0"/>
              <a:t>Ladders must not be used for anything other than their intended purpose.</a:t>
            </a:r>
          </a:p>
          <a:p>
            <a:r>
              <a:rPr lang="en-US" sz="3000" dirty="0">
                <a:solidFill>
                  <a:srgbClr val="FF0000"/>
                </a:solidFill>
              </a:rPr>
              <a:t>Ladders must not be placed on boxes, barrels or other unstable bases to obtain additional height.</a:t>
            </a:r>
          </a:p>
          <a:p>
            <a:endParaRPr lang="en-US" dirty="0"/>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7500" b="4153"/>
          <a:stretch/>
        </p:blipFill>
        <p:spPr>
          <a:xfrm>
            <a:off x="2743200" y="1295400"/>
            <a:ext cx="4267200" cy="5029200"/>
          </a:xfrm>
          <a:prstGeom prst="rect">
            <a:avLst/>
          </a:prstGeom>
        </p:spPr>
      </p:pic>
      <p:sp>
        <p:nvSpPr>
          <p:cNvPr id="6" name="&quot;No&quot; Symbol 5"/>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96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grpId="0" nodeType="afterEffect">
                                  <p:stCondLst>
                                    <p:cond delay="250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7500" b="4153"/>
          <a:stretch/>
        </p:blipFill>
        <p:spPr>
          <a:xfrm>
            <a:off x="2743200" y="1295400"/>
            <a:ext cx="4267200" cy="5029200"/>
          </a:xfrm>
          <a:prstGeom prst="rect">
            <a:avLst/>
          </a:prstGeom>
        </p:spPr>
      </p:pic>
      <p:sp>
        <p:nvSpPr>
          <p:cNvPr id="5" name="&quot;No&quot; Symbol 4"/>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ontent Placeholder 2"/>
          <p:cNvSpPr txBox="1">
            <a:spLocks/>
          </p:cNvSpPr>
          <p:nvPr/>
        </p:nvSpPr>
        <p:spPr>
          <a:xfrm>
            <a:off x="1435608" y="1447800"/>
            <a:ext cx="7498080" cy="4800600"/>
          </a:xfrm>
          <a:prstGeom prst="rect">
            <a:avLst/>
          </a:prstGeom>
        </p:spPr>
        <p:txBody>
          <a:bodyPr>
            <a:normAutofit fontScale="92500" lnSpcReduction="1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r>
              <a:rPr lang="en-US" dirty="0" smtClean="0"/>
              <a:t>Ladders must be placed to prevent slipping, or they should be lashed or held in position.</a:t>
            </a:r>
          </a:p>
          <a:p>
            <a:r>
              <a:rPr lang="en-US" dirty="0" smtClean="0"/>
              <a:t>Ladders must not be used for anything other than their intended purpose.</a:t>
            </a:r>
          </a:p>
          <a:p>
            <a:r>
              <a:rPr lang="en-US" dirty="0" smtClean="0"/>
              <a:t>Ladders must not be placed on boxes, barrels or other unstable bases to obtain additional height.</a:t>
            </a:r>
          </a:p>
          <a:p>
            <a:r>
              <a:rPr lang="en-US" dirty="0" smtClean="0">
                <a:solidFill>
                  <a:srgbClr val="FF0000"/>
                </a:solidFill>
              </a:rPr>
              <a:t>Do not place ladders in front of door openings toward the ladder unless the door is blocked, locked or guarded.</a:t>
            </a:r>
          </a:p>
          <a:p>
            <a:endParaRPr lang="en-US" dirty="0"/>
          </a:p>
        </p:txBody>
      </p:sp>
    </p:spTree>
    <p:extLst>
      <p:ext uri="{BB962C8B-B14F-4D97-AF65-F5344CB8AC3E}">
        <p14:creationId xmlns:p14="http://schemas.microsoft.com/office/powerpoint/2010/main" val="8396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 Use</a:t>
            </a:r>
          </a:p>
        </p:txBody>
      </p:sp>
      <p:sp>
        <p:nvSpPr>
          <p:cNvPr id="3" name="Content Placeholder 2"/>
          <p:cNvSpPr>
            <a:spLocks noGrp="1"/>
          </p:cNvSpPr>
          <p:nvPr>
            <p:ph idx="1"/>
          </p:nvPr>
        </p:nvSpPr>
        <p:spPr/>
        <p:txBody>
          <a:bodyPr>
            <a:normAutofit fontScale="92500" lnSpcReduction="10000"/>
          </a:bodyPr>
          <a:lstStyle/>
          <a:p>
            <a:r>
              <a:rPr lang="en-US" dirty="0"/>
              <a:t>Ladders must be placed to prevent slipping, or they should be lashed or held in position.</a:t>
            </a:r>
          </a:p>
          <a:p>
            <a:r>
              <a:rPr lang="en-US" dirty="0"/>
              <a:t>Ladders must not be used for anything other than their intended purpose.</a:t>
            </a:r>
          </a:p>
          <a:p>
            <a:r>
              <a:rPr lang="en-US" dirty="0"/>
              <a:t>Ladders must not be placed on boxes, barrels or other unstable bases to obtain additional height.</a:t>
            </a:r>
          </a:p>
          <a:p>
            <a:r>
              <a:rPr lang="en-US" dirty="0">
                <a:solidFill>
                  <a:srgbClr val="FF0000"/>
                </a:solidFill>
              </a:rPr>
              <a:t>Do not place ladders in front of </a:t>
            </a:r>
            <a:r>
              <a:rPr lang="en-US" dirty="0" smtClean="0">
                <a:solidFill>
                  <a:srgbClr val="FF0000"/>
                </a:solidFill>
              </a:rPr>
              <a:t>door openings </a:t>
            </a:r>
            <a:r>
              <a:rPr lang="en-US" dirty="0">
                <a:solidFill>
                  <a:srgbClr val="FF0000"/>
                </a:solidFill>
              </a:rPr>
              <a:t>toward the ladder unless the door is blocked, locked or guarded.</a:t>
            </a:r>
          </a:p>
          <a:p>
            <a:endParaRPr lang="en-US" dirty="0"/>
          </a:p>
        </p:txBody>
      </p:sp>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398050"/>
            <a:ext cx="3657600" cy="4876800"/>
          </a:xfrm>
          <a:prstGeom prst="rect">
            <a:avLst/>
          </a:prstGeom>
        </p:spPr>
      </p:pic>
      <p:sp>
        <p:nvSpPr>
          <p:cNvPr id="5" name="&quot;No&quot; Symbol 4"/>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9669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3">
                                            <p:txEl>
                                              <p:pRg st="1" end="1"/>
                                            </p:txEl>
                                          </p:spTgt>
                                        </p:tgtEl>
                                        <p:attrNameLst>
                                          <p:attrName>ppt_w</p:attrName>
                                        </p:attrNameLst>
                                      </p:cBhvr>
                                      <p:tavLst>
                                        <p:tav tm="0">
                                          <p:val>
                                            <p:strVal val="ppt_w"/>
                                          </p:val>
                                        </p:tav>
                                        <p:tav tm="100000">
                                          <p:val>
                                            <p:fltVal val="0"/>
                                          </p:val>
                                        </p:tav>
                                      </p:tavLst>
                                    </p:anim>
                                    <p:anim calcmode="lin" valueType="num">
                                      <p:cBhvr>
                                        <p:cTn id="12" dur="500"/>
                                        <p:tgtEl>
                                          <p:spTgt spid="3">
                                            <p:txEl>
                                              <p:pRg st="1" end="1"/>
                                            </p:txEl>
                                          </p:spTgt>
                                        </p:tgtEl>
                                        <p:attrNameLst>
                                          <p:attrName>ppt_h</p:attrName>
                                        </p:attrNameLst>
                                      </p:cBhvr>
                                      <p:tavLst>
                                        <p:tav tm="0">
                                          <p:val>
                                            <p:strVal val="ppt_h"/>
                                          </p:val>
                                        </p:tav>
                                        <p:tav tm="100000">
                                          <p:val>
                                            <p:fltVal val="0"/>
                                          </p:val>
                                        </p:tav>
                                      </p:tavLst>
                                    </p:anim>
                                    <p:animEffect transition="out" filter="fade">
                                      <p:cBhvr>
                                        <p:cTn id="13" dur="500"/>
                                        <p:tgtEl>
                                          <p:spTgt spid="3">
                                            <p:txEl>
                                              <p:pRg st="1" end="1"/>
                                            </p:txEl>
                                          </p:spTgt>
                                        </p:tgtEl>
                                      </p:cBhvr>
                                    </p:animEffect>
                                    <p:set>
                                      <p:cBhvr>
                                        <p:cTn id="14" dur="1" fill="hold">
                                          <p:stCondLst>
                                            <p:cond delay="499"/>
                                          </p:stCondLst>
                                        </p:cTn>
                                        <p:tgtEl>
                                          <p:spTgt spid="3">
                                            <p:txEl>
                                              <p:pRg st="1" end="1"/>
                                            </p:txEl>
                                          </p:spTgt>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3">
                                            <p:txEl>
                                              <p:pRg st="2" end="2"/>
                                            </p:txEl>
                                          </p:spTgt>
                                        </p:tgtEl>
                                        <p:attrNameLst>
                                          <p:attrName>ppt_w</p:attrName>
                                        </p:attrNameLst>
                                      </p:cBhvr>
                                      <p:tavLst>
                                        <p:tav tm="0">
                                          <p:val>
                                            <p:strVal val="ppt_w"/>
                                          </p:val>
                                        </p:tav>
                                        <p:tav tm="100000">
                                          <p:val>
                                            <p:fltVal val="0"/>
                                          </p:val>
                                        </p:tav>
                                      </p:tavLst>
                                    </p:anim>
                                    <p:anim calcmode="lin" valueType="num">
                                      <p:cBhvr>
                                        <p:cTn id="17" dur="500"/>
                                        <p:tgtEl>
                                          <p:spTgt spid="3">
                                            <p:txEl>
                                              <p:pRg st="2" end="2"/>
                                            </p:txEl>
                                          </p:spTgt>
                                        </p:tgtEl>
                                        <p:attrNameLst>
                                          <p:attrName>ppt_h</p:attrName>
                                        </p:attrNameLst>
                                      </p:cBhvr>
                                      <p:tavLst>
                                        <p:tav tm="0">
                                          <p:val>
                                            <p:strVal val="ppt_h"/>
                                          </p:val>
                                        </p:tav>
                                        <p:tav tm="100000">
                                          <p:val>
                                            <p:fltVal val="0"/>
                                          </p:val>
                                        </p:tav>
                                      </p:tavLst>
                                    </p:anim>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par>
                                <p:cTn id="20" presetID="53" presetClass="exit" presetSubtype="32" fill="hold" grpId="0" nodeType="withEffect">
                                  <p:stCondLst>
                                    <p:cond delay="0"/>
                                  </p:stCondLst>
                                  <p:childTnLst>
                                    <p:anim calcmode="lin" valueType="num">
                                      <p:cBhvr>
                                        <p:cTn id="21" dur="500"/>
                                        <p:tgtEl>
                                          <p:spTgt spid="3">
                                            <p:txEl>
                                              <p:pRg st="3" end="3"/>
                                            </p:txEl>
                                          </p:spTgt>
                                        </p:tgtEl>
                                        <p:attrNameLst>
                                          <p:attrName>ppt_w</p:attrName>
                                        </p:attrNameLst>
                                      </p:cBhvr>
                                      <p:tavLst>
                                        <p:tav tm="0">
                                          <p:val>
                                            <p:strVal val="ppt_w"/>
                                          </p:val>
                                        </p:tav>
                                        <p:tav tm="100000">
                                          <p:val>
                                            <p:fltVal val="0"/>
                                          </p:val>
                                        </p:tav>
                                      </p:tavLst>
                                    </p:anim>
                                    <p:anim calcmode="lin" valueType="num">
                                      <p:cBhvr>
                                        <p:cTn id="22" dur="500"/>
                                        <p:tgtEl>
                                          <p:spTgt spid="3">
                                            <p:txEl>
                                              <p:pRg st="3" end="3"/>
                                            </p:txEl>
                                          </p:spTgt>
                                        </p:tgtEl>
                                        <p:attrNameLst>
                                          <p:attrName>ppt_h</p:attrName>
                                        </p:attrNameLst>
                                      </p:cBhvr>
                                      <p:tavLst>
                                        <p:tav tm="0">
                                          <p:val>
                                            <p:strVal val="ppt_h"/>
                                          </p:val>
                                        </p:tav>
                                        <p:tav tm="100000">
                                          <p:val>
                                            <p:fltVal val="0"/>
                                          </p:val>
                                        </p:tav>
                                      </p:tavLst>
                                    </p:anim>
                                    <p:animEffect transition="out" filter="fade">
                                      <p:cBhvr>
                                        <p:cTn id="23" dur="500"/>
                                        <p:tgtEl>
                                          <p:spTgt spid="3">
                                            <p:txEl>
                                              <p:pRg st="3" end="3"/>
                                            </p:txEl>
                                          </p:spTgt>
                                        </p:tgtEl>
                                      </p:cBhvr>
                                    </p:animEffect>
                                    <p:set>
                                      <p:cBhvr>
                                        <p:cTn id="24" dur="1" fill="hold">
                                          <p:stCondLst>
                                            <p:cond delay="499"/>
                                          </p:stCondLst>
                                        </p:cTn>
                                        <p:tgtEl>
                                          <p:spTgt spid="3">
                                            <p:txEl>
                                              <p:pRg st="3" end="3"/>
                                            </p:txEl>
                                          </p:spTgt>
                                        </p:tgtEl>
                                        <p:attrNameLst>
                                          <p:attrName>style.visibility</p:attrName>
                                        </p:attrNameLst>
                                      </p:cBhvr>
                                      <p:to>
                                        <p:strVal val="hidden"/>
                                      </p:to>
                                    </p:set>
                                  </p:childTnLst>
                                </p:cTn>
                              </p:par>
                              <p:par>
                                <p:cTn id="25" presetID="53" presetClass="entr" presetSubtype="1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grpId="0" nodeType="withEffect">
                                  <p:stCondLst>
                                    <p:cond delay="250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0600" y="1447800"/>
            <a:ext cx="8153400" cy="5410200"/>
          </a:xfrm>
        </p:spPr>
        <p:txBody>
          <a:bodyPr>
            <a:normAutofit/>
          </a:bodyPr>
          <a:lstStyle/>
          <a:p>
            <a:pPr marL="82296" indent="0" algn="ctr">
              <a:buNone/>
            </a:pPr>
            <a:endParaRPr lang="en-US" sz="6600" dirty="0" smtClean="0"/>
          </a:p>
          <a:p>
            <a:pPr marL="82296" indent="0" algn="ctr">
              <a:buNone/>
            </a:pPr>
            <a:r>
              <a:rPr lang="en-US" sz="6600" dirty="0" smtClean="0"/>
              <a:t>Awareness/Statistics</a:t>
            </a:r>
            <a:endParaRPr lang="en-US" sz="6600" dirty="0"/>
          </a:p>
        </p:txBody>
      </p:sp>
    </p:spTree>
    <p:extLst>
      <p:ext uri="{BB962C8B-B14F-4D97-AF65-F5344CB8AC3E}">
        <p14:creationId xmlns:p14="http://schemas.microsoft.com/office/powerpoint/2010/main" val="2675165045"/>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398050"/>
            <a:ext cx="3657600" cy="4876800"/>
          </a:xfrm>
          <a:prstGeom prst="rect">
            <a:avLst/>
          </a:prstGeom>
        </p:spPr>
      </p:pic>
      <p:sp>
        <p:nvSpPr>
          <p:cNvPr id="2" name="Title 1"/>
          <p:cNvSpPr>
            <a:spLocks noGrp="1"/>
          </p:cNvSpPr>
          <p:nvPr>
            <p:ph type="title"/>
          </p:nvPr>
        </p:nvSpPr>
        <p:spPr/>
        <p:txBody>
          <a:bodyPr/>
          <a:lstStyle/>
          <a:p>
            <a:r>
              <a:rPr lang="en-US" dirty="0"/>
              <a:t>Proper Use</a:t>
            </a:r>
          </a:p>
        </p:txBody>
      </p:sp>
      <p:sp>
        <p:nvSpPr>
          <p:cNvPr id="5" name="&quot;No&quot; Symbol 4"/>
          <p:cNvSpPr/>
          <p:nvPr/>
        </p:nvSpPr>
        <p:spPr>
          <a:xfrm>
            <a:off x="2743200" y="1371600"/>
            <a:ext cx="4267200" cy="4343400"/>
          </a:xfrm>
          <a:prstGeom prst="noSmoking">
            <a:avLst/>
          </a:prstGeom>
          <a:solidFill>
            <a:srgbClr val="FF0000">
              <a:alpha val="4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2"/>
          <p:cNvSpPr>
            <a:spLocks noGrp="1"/>
          </p:cNvSpPr>
          <p:nvPr>
            <p:ph idx="1"/>
          </p:nvPr>
        </p:nvSpPr>
        <p:spPr>
          <a:xfrm>
            <a:off x="0" y="1447800"/>
            <a:ext cx="9144000" cy="4800600"/>
          </a:xfrm>
        </p:spPr>
        <p:txBody>
          <a:bodyPr>
            <a:normAutofit/>
          </a:bodyPr>
          <a:lstStyle/>
          <a:p>
            <a:pPr marL="82296" indent="0" algn="ctr">
              <a:buNone/>
            </a:pPr>
            <a:endParaRPr lang="en-US" sz="6600" dirty="0" smtClean="0"/>
          </a:p>
          <a:p>
            <a:pPr marL="82296" indent="0" algn="ctr">
              <a:buNone/>
            </a:pPr>
            <a:r>
              <a:rPr lang="en-US" sz="6600" dirty="0" smtClean="0"/>
              <a:t>Duty Rating</a:t>
            </a:r>
            <a:endParaRPr lang="en-US" sz="6600" dirty="0"/>
          </a:p>
        </p:txBody>
      </p:sp>
    </p:spTree>
    <p:extLst>
      <p:ext uri="{BB962C8B-B14F-4D97-AF65-F5344CB8AC3E}">
        <p14:creationId xmlns:p14="http://schemas.microsoft.com/office/powerpoint/2010/main" val="282661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xit" presetSubtype="32" fill="hold"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53" presetClass="exit" presetSubtype="32" fill="hold" grpId="0" nodeType="withEffect">
                                  <p:stCondLst>
                                    <p:cond delay="0"/>
                                  </p:stCondLst>
                                  <p:childTnLst>
                                    <p:anim calcmode="lin" valueType="num">
                                      <p:cBhvr>
                                        <p:cTn id="16" dur="500"/>
                                        <p:tgtEl>
                                          <p:spTgt spid="2"/>
                                        </p:tgtEl>
                                        <p:attrNameLst>
                                          <p:attrName>ppt_w</p:attrName>
                                        </p:attrNameLst>
                                      </p:cBhvr>
                                      <p:tavLst>
                                        <p:tav tm="0">
                                          <p:val>
                                            <p:strVal val="ppt_w"/>
                                          </p:val>
                                        </p:tav>
                                        <p:tav tm="100000">
                                          <p:val>
                                            <p:fltVal val="0"/>
                                          </p:val>
                                        </p:tav>
                                      </p:tavLst>
                                    </p:anim>
                                    <p:anim calcmode="lin" valueType="num">
                                      <p:cBhvr>
                                        <p:cTn id="17" dur="500"/>
                                        <p:tgtEl>
                                          <p:spTgt spid="2"/>
                                        </p:tgtEl>
                                        <p:attrNameLst>
                                          <p:attrName>ppt_h</p:attrName>
                                        </p:attrNameLst>
                                      </p:cBhvr>
                                      <p:tavLst>
                                        <p:tav tm="0">
                                          <p:val>
                                            <p:strVal val="ppt_h"/>
                                          </p:val>
                                        </p:tav>
                                        <p:tav tm="100000">
                                          <p:val>
                                            <p:fltVal val="0"/>
                                          </p:val>
                                        </p:tav>
                                      </p:tavLst>
                                    </p:anim>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par>
                                <p:cTn id="20" presetID="53" presetClass="entr" presetSubtype="16" fill="hold" grpId="0"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 calcmode="lin" valueType="num">
                                      <p:cBhvr>
                                        <p:cTn id="2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447800"/>
            <a:ext cx="7943088" cy="4800600"/>
          </a:xfrm>
        </p:spPr>
        <p:txBody>
          <a:bodyPr/>
          <a:lstStyle/>
          <a:p>
            <a:pPr marL="82296" indent="0">
              <a:buNone/>
            </a:pPr>
            <a:endParaRPr lang="en-US" dirty="0" smtClean="0"/>
          </a:p>
          <a:p>
            <a:pPr marL="82296" indent="0">
              <a:buNone/>
            </a:pPr>
            <a:endParaRPr lang="en-US" dirty="0"/>
          </a:p>
          <a:p>
            <a:pPr marL="82296" indent="0" algn="ctr">
              <a:buNone/>
            </a:pPr>
            <a:r>
              <a:rPr lang="en-US" sz="8000" dirty="0" smtClean="0"/>
              <a:t>Questions</a:t>
            </a:r>
            <a:r>
              <a:rPr lang="en-US" sz="8000" dirty="0"/>
              <a:t>?</a:t>
            </a:r>
          </a:p>
        </p:txBody>
      </p:sp>
      <p:sp>
        <p:nvSpPr>
          <p:cNvPr id="4"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5794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grpId="0" nodeType="withEffect" nodePh="1">
                                  <p:stCondLst>
                                    <p:cond delay="0"/>
                                  </p:stCondLst>
                                  <p:endCondLst>
                                    <p:cond evt="begin" delay="0">
                                      <p:tn val="5"/>
                                    </p:cond>
                                  </p:end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You Know?</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4,609 </a:t>
            </a:r>
            <a:r>
              <a:rPr lang="en-US" dirty="0">
                <a:solidFill>
                  <a:srgbClr val="FF0000"/>
                </a:solidFill>
              </a:rPr>
              <a:t>fatal work </a:t>
            </a:r>
            <a:r>
              <a:rPr lang="en-US" dirty="0" smtClean="0">
                <a:solidFill>
                  <a:srgbClr val="FF0000"/>
                </a:solidFill>
              </a:rPr>
              <a:t>incidents in 2011</a:t>
            </a:r>
          </a:p>
          <a:p>
            <a:r>
              <a:rPr lang="en-US" dirty="0">
                <a:solidFill>
                  <a:srgbClr val="FF0000"/>
                </a:solidFill>
              </a:rPr>
              <a:t>666 </a:t>
            </a:r>
            <a:r>
              <a:rPr lang="en-US" dirty="0" smtClean="0">
                <a:solidFill>
                  <a:srgbClr val="FF0000"/>
                </a:solidFill>
              </a:rPr>
              <a:t>were the result </a:t>
            </a:r>
            <a:r>
              <a:rPr lang="en-US" dirty="0">
                <a:solidFill>
                  <a:srgbClr val="FF0000"/>
                </a:solidFill>
              </a:rPr>
              <a:t>of a falls, slips, or </a:t>
            </a:r>
            <a:r>
              <a:rPr lang="en-US" dirty="0" smtClean="0">
                <a:solidFill>
                  <a:srgbClr val="FF0000"/>
                </a:solidFill>
              </a:rPr>
              <a:t>trips</a:t>
            </a:r>
          </a:p>
          <a:p>
            <a:pPr lvl="1"/>
            <a:r>
              <a:rPr lang="en-US" dirty="0" smtClean="0">
                <a:solidFill>
                  <a:srgbClr val="FF0000"/>
                </a:solidFill>
              </a:rPr>
              <a:t>Roughly 7%</a:t>
            </a:r>
            <a:endParaRPr lang="en-US" dirty="0">
              <a:solidFill>
                <a:srgbClr val="FF0000"/>
              </a:solidFill>
            </a:endParaRPr>
          </a:p>
          <a:p>
            <a:r>
              <a:rPr lang="en-US" dirty="0" smtClean="0">
                <a:solidFill>
                  <a:srgbClr val="FF0000"/>
                </a:solidFill>
              </a:rPr>
              <a:t>Falls rank 2</a:t>
            </a:r>
            <a:r>
              <a:rPr lang="en-US" baseline="30000" dirty="0" smtClean="0">
                <a:solidFill>
                  <a:srgbClr val="FF0000"/>
                </a:solidFill>
              </a:rPr>
              <a:t>nd</a:t>
            </a:r>
            <a:r>
              <a:rPr lang="en-US" dirty="0" smtClean="0">
                <a:solidFill>
                  <a:srgbClr val="FF0000"/>
                </a:solidFill>
              </a:rPr>
              <a:t> </a:t>
            </a:r>
          </a:p>
          <a:p>
            <a:pPr lvl="1"/>
            <a:r>
              <a:rPr lang="en-US" dirty="0" smtClean="0">
                <a:solidFill>
                  <a:srgbClr val="FF0000"/>
                </a:solidFill>
              </a:rPr>
              <a:t>behind automobile accidents</a:t>
            </a:r>
          </a:p>
          <a:p>
            <a:r>
              <a:rPr lang="en-US" dirty="0" smtClean="0">
                <a:solidFill>
                  <a:srgbClr val="FF0000"/>
                </a:solidFill>
              </a:rPr>
              <a:t>Roughly 1 out of 4 took place at 10 </a:t>
            </a:r>
            <a:r>
              <a:rPr lang="en-US" dirty="0">
                <a:solidFill>
                  <a:srgbClr val="FF0000"/>
                </a:solidFill>
              </a:rPr>
              <a:t>feet or less</a:t>
            </a:r>
            <a:r>
              <a:rPr lang="en-US" dirty="0" smtClean="0">
                <a:solidFill>
                  <a:srgbClr val="FF0000"/>
                </a:solidFill>
              </a:rPr>
              <a:t>.</a:t>
            </a:r>
          </a:p>
          <a:p>
            <a:endParaRPr lang="en-US" dirty="0">
              <a:solidFill>
                <a:srgbClr val="FF0000"/>
              </a:solidFill>
            </a:endParaRPr>
          </a:p>
        </p:txBody>
      </p:sp>
    </p:spTree>
    <p:extLst>
      <p:ext uri="{BB962C8B-B14F-4D97-AF65-F5344CB8AC3E}">
        <p14:creationId xmlns:p14="http://schemas.microsoft.com/office/powerpoint/2010/main" val="28220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7" presetID="53"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par>
                                <p:cTn id="29" presetID="53" presetClass="entr" presetSubtype="16"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chemeClr val="tx1"/>
                                      </p:to>
                                    </p:animClr>
                                  </p:sub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ask yourself</a:t>
            </a:r>
            <a:endParaRPr lang="en-US" dirty="0"/>
          </a:p>
        </p:txBody>
      </p:sp>
      <p:sp>
        <p:nvSpPr>
          <p:cNvPr id="3" name="Content Placeholder 2"/>
          <p:cNvSpPr>
            <a:spLocks noGrp="1"/>
          </p:cNvSpPr>
          <p:nvPr>
            <p:ph idx="1"/>
          </p:nvPr>
        </p:nvSpPr>
        <p:spPr>
          <a:xfrm>
            <a:off x="936674" y="1371600"/>
            <a:ext cx="7826326" cy="5181600"/>
          </a:xfrm>
        </p:spPr>
        <p:txBody>
          <a:bodyPr>
            <a:normAutofit/>
          </a:bodyPr>
          <a:lstStyle/>
          <a:p>
            <a:r>
              <a:rPr lang="en-US" dirty="0" smtClean="0">
                <a:solidFill>
                  <a:srgbClr val="FF0000"/>
                </a:solidFill>
              </a:rPr>
              <a:t>What potential hazards exist in the areas I will be using a ladder?</a:t>
            </a:r>
          </a:p>
          <a:p>
            <a:r>
              <a:rPr lang="en-US" dirty="0" smtClean="0">
                <a:solidFill>
                  <a:srgbClr val="FF0000"/>
                </a:solidFill>
              </a:rPr>
              <a:t>How do I know if a ladder is strong enough to carry my weight?</a:t>
            </a:r>
          </a:p>
          <a:p>
            <a:r>
              <a:rPr lang="en-US" dirty="0" smtClean="0">
                <a:solidFill>
                  <a:srgbClr val="FF0000"/>
                </a:solidFill>
              </a:rPr>
              <a:t>What ladder is best for the job I’m doing?</a:t>
            </a:r>
          </a:p>
          <a:p>
            <a:r>
              <a:rPr lang="en-US" dirty="0" smtClean="0">
                <a:solidFill>
                  <a:srgbClr val="FF0000"/>
                </a:solidFill>
              </a:rPr>
              <a:t>How can I be sure a ladder is in good working condition?</a:t>
            </a:r>
          </a:p>
          <a:p>
            <a:endParaRPr lang="en-US" dirty="0"/>
          </a:p>
        </p:txBody>
      </p:sp>
    </p:spTree>
    <p:extLst>
      <p:ext uri="{BB962C8B-B14F-4D97-AF65-F5344CB8AC3E}">
        <p14:creationId xmlns:p14="http://schemas.microsoft.com/office/powerpoint/2010/main" val="2822077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447800"/>
            <a:ext cx="9144000" cy="4800600"/>
          </a:xfrm>
        </p:spPr>
        <p:txBody>
          <a:bodyPr>
            <a:normAutofit/>
          </a:bodyPr>
          <a:lstStyle/>
          <a:p>
            <a:pPr marL="82296" indent="0" algn="ctr">
              <a:buNone/>
            </a:pPr>
            <a:endParaRPr lang="en-US" sz="6600" dirty="0" smtClean="0"/>
          </a:p>
          <a:p>
            <a:pPr marL="82296" indent="0" algn="ctr">
              <a:buNone/>
            </a:pPr>
            <a:r>
              <a:rPr lang="en-US" sz="6600" dirty="0" smtClean="0"/>
              <a:t>General Condition</a:t>
            </a:r>
            <a:endParaRPr lang="en-US" sz="6600" dirty="0"/>
          </a:p>
        </p:txBody>
      </p:sp>
    </p:spTree>
    <p:extLst>
      <p:ext uri="{BB962C8B-B14F-4D97-AF65-F5344CB8AC3E}">
        <p14:creationId xmlns:p14="http://schemas.microsoft.com/office/powerpoint/2010/main" val="1959970978"/>
      </p:ext>
    </p:extLst>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fontScale="90000"/>
          </a:bodyPr>
          <a:lstStyle/>
          <a:p>
            <a:r>
              <a:rPr lang="en-US" dirty="0" smtClean="0"/>
              <a:t>General Condition</a:t>
            </a:r>
            <a:br>
              <a:rPr lang="en-US" dirty="0" smtClean="0"/>
            </a:br>
            <a:r>
              <a:rPr lang="en-US" dirty="0" smtClean="0"/>
              <a:t>Wood Ladders</a:t>
            </a:r>
            <a:endParaRPr lang="en-US" dirty="0"/>
          </a:p>
        </p:txBody>
      </p:sp>
      <p:sp>
        <p:nvSpPr>
          <p:cNvPr id="3" name="Content Placeholder 2"/>
          <p:cNvSpPr>
            <a:spLocks noGrp="1"/>
          </p:cNvSpPr>
          <p:nvPr>
            <p:ph idx="1"/>
          </p:nvPr>
        </p:nvSpPr>
        <p:spPr>
          <a:xfrm>
            <a:off x="1435608" y="1447800"/>
            <a:ext cx="7479792" cy="2057400"/>
          </a:xfrm>
        </p:spPr>
        <p:txBody>
          <a:bodyPr>
            <a:normAutofit/>
          </a:bodyPr>
          <a:lstStyle/>
          <a:p>
            <a:pPr marL="402336" lvl="1" indent="0">
              <a:buNone/>
            </a:pPr>
            <a:r>
              <a:rPr lang="en-US" sz="2400" dirty="0" smtClean="0"/>
              <a:t>Constructed </a:t>
            </a:r>
            <a:r>
              <a:rPr lang="en-US" sz="2400" dirty="0"/>
              <a:t>of a high-density </a:t>
            </a:r>
            <a:r>
              <a:rPr lang="en-US" sz="2400" dirty="0" smtClean="0"/>
              <a:t>wood</a:t>
            </a:r>
          </a:p>
          <a:p>
            <a:pPr marL="402336" lvl="1" indent="0">
              <a:buNone/>
            </a:pPr>
            <a:r>
              <a:rPr lang="en-US" sz="2400" dirty="0" smtClean="0"/>
              <a:t>Free </a:t>
            </a:r>
            <a:r>
              <a:rPr lang="en-US" sz="2400" dirty="0"/>
              <a:t>of sharp edges and </a:t>
            </a:r>
            <a:r>
              <a:rPr lang="en-US" sz="2400" dirty="0" smtClean="0"/>
              <a:t>splinters</a:t>
            </a:r>
          </a:p>
          <a:p>
            <a:pPr marL="402336" lvl="1" indent="0">
              <a:buNone/>
            </a:pPr>
            <a:r>
              <a:rPr lang="en-US" sz="2400" dirty="0" smtClean="0"/>
              <a:t>No </a:t>
            </a:r>
            <a:r>
              <a:rPr lang="en-US" sz="2400" dirty="0"/>
              <a:t>decay, or </a:t>
            </a:r>
            <a:r>
              <a:rPr lang="en-US" sz="2400" dirty="0" smtClean="0"/>
              <a:t>irregularities</a:t>
            </a:r>
            <a:endParaRPr lang="en-US" sz="2400" dirty="0"/>
          </a:p>
          <a:p>
            <a:pPr marL="402336" lvl="1" indent="0">
              <a:buNone/>
            </a:pPr>
            <a:r>
              <a:rPr lang="en-US" sz="2400" dirty="0" smtClean="0"/>
              <a:t>Rungs not broken, in good condition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156" y="3317534"/>
            <a:ext cx="2599195" cy="3505200"/>
          </a:xfrm>
          <a:prstGeom prst="rect">
            <a:avLst/>
          </a:prstGeom>
        </p:spPr>
      </p:pic>
    </p:spTree>
    <p:extLst>
      <p:ext uri="{BB962C8B-B14F-4D97-AF65-F5344CB8AC3E}">
        <p14:creationId xmlns:p14="http://schemas.microsoft.com/office/powerpoint/2010/main" val="80885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9"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481" r="35212"/>
          <a:stretch/>
        </p:blipFill>
        <p:spPr>
          <a:xfrm>
            <a:off x="1143000" y="2146195"/>
            <a:ext cx="1417320" cy="4527550"/>
          </a:xfrm>
          <a:prstGeom prst="rect">
            <a:avLst/>
          </a:prstGeom>
        </p:spPr>
      </p:pic>
      <p:sp>
        <p:nvSpPr>
          <p:cNvPr id="2" name="Title 1"/>
          <p:cNvSpPr>
            <a:spLocks noGrp="1"/>
          </p:cNvSpPr>
          <p:nvPr>
            <p:ph type="title"/>
          </p:nvPr>
        </p:nvSpPr>
        <p:spPr>
          <a:xfrm>
            <a:off x="1447800" y="304800"/>
            <a:ext cx="7498080" cy="1143000"/>
          </a:xfrm>
        </p:spPr>
        <p:txBody>
          <a:bodyPr>
            <a:normAutofit fontScale="90000"/>
          </a:bodyPr>
          <a:lstStyle/>
          <a:p>
            <a:r>
              <a:rPr lang="en-US" dirty="0" smtClean="0"/>
              <a:t>General Condition</a:t>
            </a:r>
            <a:br>
              <a:rPr lang="en-US" dirty="0" smtClean="0"/>
            </a:br>
            <a:r>
              <a:rPr lang="en-US" dirty="0" smtClean="0"/>
              <a:t>Metal Ladders</a:t>
            </a:r>
            <a:endParaRPr lang="en-US" dirty="0"/>
          </a:p>
        </p:txBody>
      </p:sp>
      <p:sp>
        <p:nvSpPr>
          <p:cNvPr id="3" name="Content Placeholder 2"/>
          <p:cNvSpPr>
            <a:spLocks noGrp="1"/>
          </p:cNvSpPr>
          <p:nvPr>
            <p:ph idx="1"/>
          </p:nvPr>
        </p:nvSpPr>
        <p:spPr>
          <a:xfrm>
            <a:off x="1435608" y="1447800"/>
            <a:ext cx="7479792" cy="2057400"/>
          </a:xfrm>
        </p:spPr>
        <p:txBody>
          <a:bodyPr>
            <a:normAutofit/>
          </a:bodyPr>
          <a:lstStyle/>
          <a:p>
            <a:pPr marL="457200" lvl="1" indent="0">
              <a:buNone/>
            </a:pPr>
            <a:r>
              <a:rPr lang="en-US" sz="2400" dirty="0" smtClean="0"/>
              <a:t>Free </a:t>
            </a:r>
            <a:r>
              <a:rPr lang="en-US" sz="2400" dirty="0"/>
              <a:t>of sharp edges and are structurally </a:t>
            </a:r>
            <a:r>
              <a:rPr lang="en-US" sz="2400" dirty="0" smtClean="0"/>
              <a:t>sound</a:t>
            </a:r>
            <a:endParaRPr lang="en-US" sz="2400" dirty="0"/>
          </a:p>
          <a:p>
            <a:pPr marL="457200" lvl="1" indent="0">
              <a:buNone/>
            </a:pPr>
            <a:r>
              <a:rPr lang="en-US" sz="2400" dirty="0"/>
              <a:t>Must have rungs that are knurled, dimpled or treated to improve slip </a:t>
            </a:r>
            <a:r>
              <a:rPr lang="en-US" sz="2400" dirty="0" smtClean="0"/>
              <a:t>resistance</a:t>
            </a:r>
          </a:p>
          <a:p>
            <a:pPr marL="457200" lvl="1" indent="0">
              <a:buNone/>
            </a:pP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3510868"/>
            <a:ext cx="2533650" cy="2085975"/>
          </a:xfrm>
          <a:prstGeom prst="rect">
            <a:avLst/>
          </a:prstGeom>
        </p:spPr>
      </p:pic>
    </p:spTree>
    <p:extLst>
      <p:ext uri="{BB962C8B-B14F-4D97-AF65-F5344CB8AC3E}">
        <p14:creationId xmlns:p14="http://schemas.microsoft.com/office/powerpoint/2010/main" val="140021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498080" cy="1143000"/>
          </a:xfrm>
        </p:spPr>
        <p:txBody>
          <a:bodyPr>
            <a:normAutofit fontScale="90000"/>
          </a:bodyPr>
          <a:lstStyle/>
          <a:p>
            <a:r>
              <a:rPr lang="en-US" dirty="0" smtClean="0"/>
              <a:t>General Condition</a:t>
            </a:r>
            <a:br>
              <a:rPr lang="en-US" dirty="0" smtClean="0"/>
            </a:br>
            <a:r>
              <a:rPr lang="en-US" dirty="0" smtClean="0"/>
              <a:t>Fiberglass Ladders</a:t>
            </a:r>
            <a:endParaRPr lang="en-US" dirty="0"/>
          </a:p>
        </p:txBody>
      </p:sp>
      <p:sp>
        <p:nvSpPr>
          <p:cNvPr id="3" name="Content Placeholder 2"/>
          <p:cNvSpPr>
            <a:spLocks noGrp="1"/>
          </p:cNvSpPr>
          <p:nvPr>
            <p:ph idx="1"/>
          </p:nvPr>
        </p:nvSpPr>
        <p:spPr>
          <a:xfrm>
            <a:off x="1435608" y="1447800"/>
            <a:ext cx="7479792" cy="2057400"/>
          </a:xfrm>
        </p:spPr>
        <p:txBody>
          <a:bodyPr>
            <a:normAutofit lnSpcReduction="10000"/>
          </a:bodyPr>
          <a:lstStyle/>
          <a:p>
            <a:pPr marL="402336" lvl="1" indent="0">
              <a:buNone/>
            </a:pPr>
            <a:r>
              <a:rPr lang="en-US" sz="2400" dirty="0" smtClean="0"/>
              <a:t>OSHA </a:t>
            </a:r>
            <a:r>
              <a:rPr lang="en-US" sz="2400" dirty="0"/>
              <a:t>does not address fiberglass ladders. </a:t>
            </a:r>
          </a:p>
          <a:p>
            <a:pPr marL="402336" lvl="1" indent="0">
              <a:buNone/>
            </a:pPr>
            <a:r>
              <a:rPr lang="en-US" sz="2400" dirty="0"/>
              <a:t>ANSI guidelines </a:t>
            </a:r>
          </a:p>
          <a:p>
            <a:pPr marL="658368" lvl="2" indent="0">
              <a:buNone/>
            </a:pPr>
            <a:r>
              <a:rPr lang="en-US" dirty="0"/>
              <a:t>Should be made of good, commercial-grade, thermosetting polyester resin reinforced with glass fibers. </a:t>
            </a:r>
          </a:p>
          <a:p>
            <a:pPr marL="0" indent="0">
              <a:buNone/>
            </a:pP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3687804"/>
            <a:ext cx="1676400" cy="3020540"/>
          </a:xfrm>
          <a:prstGeom prst="rect">
            <a:avLst/>
          </a:prstGeom>
        </p:spPr>
      </p:pic>
    </p:spTree>
    <p:extLst>
      <p:ext uri="{BB962C8B-B14F-4D97-AF65-F5344CB8AC3E}">
        <p14:creationId xmlns:p14="http://schemas.microsoft.com/office/powerpoint/2010/main" val="25610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chemeClr val="tx1"/>
                                      </p:to>
                                    </p:animClr>
                                  </p:sub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chemeClr val="tx1"/>
                                      </p:to>
                                    </p:animClr>
                                  </p:subTnLst>
                                </p:cTn>
                              </p:par>
                              <p:par>
                                <p:cTn id="20" presetID="53" presetClass="entr" presetSubtype="16"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779</TotalTime>
  <Words>950</Words>
  <Application>Microsoft Office PowerPoint</Application>
  <PresentationFormat>On-screen Show (4:3)</PresentationFormat>
  <Paragraphs>128</Paragraphs>
  <Slides>31</Slides>
  <Notes>0</Notes>
  <HiddenSlides>0</HiddenSlides>
  <MMClips>1</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Ladder Safety Training</vt:lpstr>
      <vt:lpstr>Agenda</vt:lpstr>
      <vt:lpstr>PowerPoint Presentation</vt:lpstr>
      <vt:lpstr>Did You Know?</vt:lpstr>
      <vt:lpstr>Questions to ask yourself</vt:lpstr>
      <vt:lpstr>PowerPoint Presentation</vt:lpstr>
      <vt:lpstr>General Condition Wood Ladders</vt:lpstr>
      <vt:lpstr>General Condition Metal Ladders</vt:lpstr>
      <vt:lpstr>General Condition Fiberglass Ladders</vt:lpstr>
      <vt:lpstr>PowerPoint Presentation</vt:lpstr>
      <vt:lpstr>Storage and Maintenance</vt:lpstr>
      <vt:lpstr>Storage and Maintenance</vt:lpstr>
      <vt:lpstr>PowerPoint Presentation</vt:lpstr>
      <vt:lpstr>Duty Rating</vt:lpstr>
      <vt:lpstr>Duty Rating</vt:lpstr>
      <vt:lpstr>PowerPoint Presentation</vt:lpstr>
      <vt:lpstr>Proper Ladder Length</vt:lpstr>
      <vt:lpstr>Proper Ladder Length</vt:lpstr>
      <vt:lpstr>Proper Ladder Length</vt:lpstr>
      <vt:lpstr>Proper Ladder Length</vt:lpstr>
      <vt:lpstr>How much ladder is needed?</vt:lpstr>
      <vt:lpstr>PowerPoint Presentation</vt:lpstr>
      <vt:lpstr>Proper Use</vt:lpstr>
      <vt:lpstr>Proper Use</vt:lpstr>
      <vt:lpstr>Proper Use</vt:lpstr>
      <vt:lpstr>Proper Use</vt:lpstr>
      <vt:lpstr>Proper Use</vt:lpstr>
      <vt:lpstr>Proper Use</vt:lpstr>
      <vt:lpstr>Proper Use</vt:lpstr>
      <vt:lpstr>Proper Use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Ladder Safety Training</dc:title>
  <dc:creator>Greg Cornett</dc:creator>
  <cp:lastModifiedBy>Greg Cornett</cp:lastModifiedBy>
  <cp:revision>44</cp:revision>
  <dcterms:created xsi:type="dcterms:W3CDTF">2012-12-19T16:31:30Z</dcterms:created>
  <dcterms:modified xsi:type="dcterms:W3CDTF">2013-03-18T18:14:30Z</dcterms:modified>
</cp:coreProperties>
</file>