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45.xml" ContentType="application/vnd.openxmlformats-officedocument.presentationml.slide+xml"/>
  <Override PartName="/ppt/slides/slide31.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44.xml" ContentType="application/vnd.openxmlformats-officedocument.presentationml.slide+xml"/>
  <Override PartName="/ppt/slides/slide46.xml" ContentType="application/vnd.openxmlformats-officedocument.presentationml.slide+xml"/>
  <Override PartName="/ppt/slides/slide42.xml" ContentType="application/vnd.openxmlformats-officedocument.presentationml.slide+xml"/>
  <Override PartName="/ppt/slides/slide33.xml" ContentType="application/vnd.openxmlformats-officedocument.presentationml.slide+xml"/>
  <Override PartName="/ppt/slides/slide43.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4.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41.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9.xml" ContentType="application/vnd.openxmlformats-officedocument.presentationml.notes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9.xml" ContentType="application/vnd.openxmlformats-officedocument.presentationml.notesSlide+xml"/>
  <Override PartName="/ppt/slideLayouts/slideLayout21.xml" ContentType="application/vnd.openxmlformats-officedocument.presentationml.slideLayout+xml"/>
  <Override PartName="/ppt/notesSlides/notesSlide32.xml" ContentType="application/vnd.openxmlformats-officedocument.presentationml.notesSlide+xml"/>
  <Override PartName="/ppt/slideLayouts/slideLayout22.xml" ContentType="application/vnd.openxmlformats-officedocument.presentationml.slideLayout+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1.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45.xml" ContentType="application/vnd.openxmlformats-officedocument.presentationml.notesSlide+xml"/>
  <Override PartName="/ppt/notesSlides/notesSlide15.xml" ContentType="application/vnd.openxmlformats-officedocument.presentationml.notesSlide+xml"/>
  <Override PartName="/ppt/notesSlides/notesSlide3.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4.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Layouts/slideLayout20.xml" ContentType="application/vnd.openxmlformats-officedocument.presentationml.slideLayout+xml"/>
  <Override PartName="/ppt/notesSlides/notesSlide29.xml" ContentType="application/vnd.openxmlformats-officedocument.presentationml.notesSlide+xml"/>
  <Override PartName="/ppt/notesSlides/notesSlide34.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4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44.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3.xml" ContentType="application/vnd.openxmlformats-officedocument.presentationml.slideLayout+xml"/>
  <Override PartName="/ppt/notesSlides/notesSlide33.xml" ContentType="application/vnd.openxmlformats-officedocument.presentationml.notesSlide+xml"/>
  <Override PartName="/ppt/slideLayouts/slideLayout14.xml" ContentType="application/vnd.openxmlformats-officedocument.presentationml.slideLayout+xml"/>
  <Override PartName="/ppt/notesSlides/notesSlide35.xml" ContentType="application/vnd.openxmlformats-officedocument.presentationml.notesSlide+xml"/>
  <Override PartName="/ppt/slideLayouts/slideLayout18.xml" ContentType="application/vnd.openxmlformats-officedocument.presentationml.slideLayout+xml"/>
  <Override PartName="/ppt/slideLayouts/slideLayout16.xml" ContentType="application/vnd.openxmlformats-officedocument.presentationml.slideLayout+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slideLayouts/slideLayout17.xml" ContentType="application/vnd.openxmlformats-officedocument.presentationml.slideLayout+xml"/>
  <Override PartName="/ppt/slideLayouts/slideLayout15.xml" ContentType="application/vnd.openxmlformats-officedocument.presentationml.slideLayout+xml"/>
  <Override PartName="/ppt/notesSlides/notesSlide39.xml" ContentType="application/vnd.openxmlformats-officedocument.presentationml.notesSlide+xml"/>
  <Override PartName="/ppt/slideLayouts/slideLayout19.xml" ContentType="application/vnd.openxmlformats-officedocument.presentationml.slideLayout+xml"/>
  <Override PartName="/ppt/notesSlides/notesSlide40.xml" ContentType="application/vnd.openxmlformats-officedocument.presentationml.notesSlide+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6"/>
  </p:notesMasterIdLst>
  <p:sldIdLst>
    <p:sldId id="256" r:id="rId3"/>
    <p:sldId id="290" r:id="rId4"/>
    <p:sldId id="291" r:id="rId5"/>
    <p:sldId id="257" r:id="rId6"/>
    <p:sldId id="258" r:id="rId7"/>
    <p:sldId id="260" r:id="rId8"/>
    <p:sldId id="261" r:id="rId9"/>
    <p:sldId id="262" r:id="rId10"/>
    <p:sldId id="263" r:id="rId11"/>
    <p:sldId id="264" r:id="rId12"/>
    <p:sldId id="265" r:id="rId13"/>
    <p:sldId id="266" r:id="rId14"/>
    <p:sldId id="267" r:id="rId15"/>
    <p:sldId id="268" r:id="rId16"/>
    <p:sldId id="323" r:id="rId17"/>
    <p:sldId id="269" r:id="rId18"/>
    <p:sldId id="270" r:id="rId19"/>
    <p:sldId id="271" r:id="rId20"/>
    <p:sldId id="272" r:id="rId21"/>
    <p:sldId id="273" r:id="rId22"/>
    <p:sldId id="274" r:id="rId23"/>
    <p:sldId id="275" r:id="rId24"/>
    <p:sldId id="276" r:id="rId25"/>
    <p:sldId id="278" r:id="rId26"/>
    <p:sldId id="277" r:id="rId27"/>
    <p:sldId id="279" r:id="rId28"/>
    <p:sldId id="280" r:id="rId29"/>
    <p:sldId id="281" r:id="rId30"/>
    <p:sldId id="282" r:id="rId31"/>
    <p:sldId id="283" r:id="rId32"/>
    <p:sldId id="284" r:id="rId33"/>
    <p:sldId id="285" r:id="rId34"/>
    <p:sldId id="286" r:id="rId35"/>
    <p:sldId id="287" r:id="rId36"/>
    <p:sldId id="288"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21" r:id="rId50"/>
    <p:sldId id="304" r:id="rId51"/>
    <p:sldId id="305" r:id="rId52"/>
    <p:sldId id="307" r:id="rId53"/>
    <p:sldId id="322" r:id="rId54"/>
    <p:sldId id="306"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68561" autoAdjust="0"/>
  </p:normalViewPr>
  <p:slideViewPr>
    <p:cSldViewPr>
      <p:cViewPr varScale="1">
        <p:scale>
          <a:sx n="61" d="100"/>
          <a:sy n="61" d="100"/>
        </p:scale>
        <p:origin x="-193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4" d="100"/>
        <a:sy n="11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customXml" Target="../customXml/item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4FBACED-8751-4B2B-8378-84E8B241040F}" type="datetimeFigureOut">
              <a:rPr lang="en-US"/>
              <a:pPr>
                <a:defRPr/>
              </a:pPr>
              <a:t>9/20/2016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B4356DB-4864-4F7E-8D13-FCF2386CF903}" type="slidenum">
              <a:rPr lang="en-US"/>
              <a:pPr>
                <a:defRPr/>
              </a:pPr>
              <a:t>‹#›</a:t>
            </a:fld>
            <a:endParaRPr lang="en-US"/>
          </a:p>
        </p:txBody>
      </p:sp>
    </p:spTree>
    <p:extLst>
      <p:ext uri="{BB962C8B-B14F-4D97-AF65-F5344CB8AC3E}">
        <p14:creationId xmlns:p14="http://schemas.microsoft.com/office/powerpoint/2010/main" val="2968951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Welding, by its very nature, has the opportunity to injure those actively engaged.</a:t>
            </a:r>
          </a:p>
          <a:p>
            <a:r>
              <a:rPr lang="en-US" baseline="0" dirty="0" smtClean="0"/>
              <a:t>Welding can use dual compressed gases or electrical sources; each capable of injury if not used properly.</a:t>
            </a:r>
          </a:p>
          <a:p>
            <a:r>
              <a:rPr lang="en-US" baseline="0" dirty="0" smtClean="0"/>
              <a:t>Methods used and environment in which used should be evaluated to determine and remedy potential hazards.</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a:t>
            </a:fld>
            <a:endParaRPr lang="en-US"/>
          </a:p>
        </p:txBody>
      </p:sp>
    </p:spTree>
    <p:extLst>
      <p:ext uri="{BB962C8B-B14F-4D97-AF65-F5344CB8AC3E}">
        <p14:creationId xmlns:p14="http://schemas.microsoft.com/office/powerpoint/2010/main" val="965103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500"/>
              </a:spcBef>
              <a:spcAft>
                <a:spcPts val="500"/>
              </a:spcAft>
              <a:buFont typeface="Wingdings" pitchFamily="2" charset="2"/>
              <a:buNone/>
            </a:pPr>
            <a:r>
              <a:rPr lang="en-US" dirty="0" smtClean="0">
                <a:solidFill>
                  <a:schemeClr val="tx1"/>
                </a:solidFill>
                <a:ea typeface="Verdana" pitchFamily="34" charset="0"/>
                <a:cs typeface="Verdana" pitchFamily="34" charset="0"/>
              </a:rPr>
              <a:t>Some dangers include the arc in welding.</a:t>
            </a:r>
          </a:p>
          <a:p>
            <a:pPr marL="342900" indent="-342900" algn="l">
              <a:spcBef>
                <a:spcPts val="500"/>
              </a:spcBef>
              <a:spcAft>
                <a:spcPts val="500"/>
              </a:spcAft>
              <a:buFont typeface="Wingdings" pitchFamily="2" charset="2"/>
              <a:buChar char="§"/>
            </a:pPr>
            <a:r>
              <a:rPr lang="en-US" dirty="0" smtClean="0">
                <a:solidFill>
                  <a:schemeClr val="tx1"/>
                </a:solidFill>
                <a:ea typeface="Verdana" pitchFamily="34" charset="0"/>
                <a:cs typeface="Verdana" pitchFamily="34" charset="0"/>
              </a:rPr>
              <a:t>The arc itself - the temperature can reach 6,000 degrees Fahrenheit (6,000 °F)</a:t>
            </a:r>
          </a:p>
          <a:p>
            <a:pPr marL="342900" indent="-342900" algn="l">
              <a:spcBef>
                <a:spcPts val="500"/>
              </a:spcBef>
              <a:spcAft>
                <a:spcPts val="500"/>
              </a:spcAft>
              <a:buFont typeface="Wingdings" pitchFamily="2" charset="2"/>
              <a:buChar char="§"/>
            </a:pPr>
            <a:r>
              <a:rPr lang="en-US" dirty="0" smtClean="0">
                <a:solidFill>
                  <a:schemeClr val="tx1"/>
                </a:solidFill>
                <a:ea typeface="Verdana" pitchFamily="34" charset="0"/>
                <a:cs typeface="Verdana" pitchFamily="34" charset="0"/>
              </a:rPr>
              <a:t>The intense ultraviolet and infra-red rays can be harmful to both the welder and anyone else nearby. </a:t>
            </a:r>
          </a:p>
          <a:p>
            <a:pPr marL="342900" indent="-342900" algn="l">
              <a:spcBef>
                <a:spcPts val="500"/>
              </a:spcBef>
              <a:spcAft>
                <a:spcPts val="500"/>
              </a:spcAft>
              <a:buFont typeface="Wingdings" pitchFamily="2" charset="2"/>
              <a:buChar char="§"/>
            </a:pPr>
            <a:r>
              <a:rPr lang="en-US" dirty="0" smtClean="0">
                <a:solidFill>
                  <a:schemeClr val="tx1"/>
                </a:solidFill>
                <a:ea typeface="Verdana" pitchFamily="34" charset="0"/>
                <a:cs typeface="Verdana" pitchFamily="34" charset="0"/>
              </a:rPr>
              <a:t>It is not unusual for welders who are not wearing overalls to suffer symptoms similar to extreme sunburn.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10</a:t>
            </a:fld>
            <a:endParaRPr lang="en-US"/>
          </a:p>
        </p:txBody>
      </p:sp>
    </p:spTree>
    <p:extLst>
      <p:ext uri="{BB962C8B-B14F-4D97-AF65-F5344CB8AC3E}">
        <p14:creationId xmlns:p14="http://schemas.microsoft.com/office/powerpoint/2010/main" val="1420397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Welding concerns a volatile combination of heat and dual</a:t>
            </a:r>
            <a:r>
              <a:rPr lang="en-US" baseline="0" dirty="0" smtClean="0"/>
              <a:t> gases (oxygen, which is non-flammable and acetylene, which is flammable).</a:t>
            </a:r>
          </a:p>
          <a:p>
            <a:pPr algn="l" eaLnBrk="1" hangingPunct="1"/>
            <a:r>
              <a:rPr lang="en-US" dirty="0" smtClean="0">
                <a:solidFill>
                  <a:schemeClr val="tx1"/>
                </a:solidFill>
              </a:rPr>
              <a:t>A</a:t>
            </a:r>
            <a:r>
              <a:rPr lang="en-US" baseline="0" dirty="0" smtClean="0">
                <a:solidFill>
                  <a:schemeClr val="tx1"/>
                </a:solidFill>
              </a:rPr>
              <a:t> volatile combination o</a:t>
            </a:r>
            <a:r>
              <a:rPr lang="en-US" dirty="0" smtClean="0">
                <a:solidFill>
                  <a:schemeClr val="tx1"/>
                </a:solidFill>
              </a:rPr>
              <a:t>f Heat and Gas:</a:t>
            </a:r>
          </a:p>
          <a:p>
            <a:pPr marL="342900" indent="-342900" algn="l">
              <a:lnSpc>
                <a:spcPct val="120000"/>
              </a:lnSpc>
              <a:spcBef>
                <a:spcPts val="500"/>
              </a:spcBef>
              <a:spcAft>
                <a:spcPts val="500"/>
              </a:spcAft>
              <a:buFont typeface="Wingdings" pitchFamily="2" charset="2"/>
              <a:buChar char="§"/>
            </a:pPr>
            <a:r>
              <a:rPr lang="en-US" dirty="0" smtClean="0">
                <a:solidFill>
                  <a:schemeClr val="tx1"/>
                </a:solidFill>
                <a:ea typeface="Verdana" pitchFamily="34" charset="0"/>
                <a:cs typeface="Verdana" pitchFamily="34" charset="0"/>
              </a:rPr>
              <a:t>Fatalities have resulted where drums and other containers have exploded as a result of some welding or cutting work. </a:t>
            </a:r>
          </a:p>
          <a:p>
            <a:pPr marL="342900" indent="-342900" algn="l">
              <a:lnSpc>
                <a:spcPct val="120000"/>
              </a:lnSpc>
              <a:spcBef>
                <a:spcPts val="500"/>
              </a:spcBef>
              <a:spcAft>
                <a:spcPts val="500"/>
              </a:spcAft>
              <a:buFont typeface="Wingdings" pitchFamily="2" charset="2"/>
              <a:buChar char="§"/>
            </a:pPr>
            <a:r>
              <a:rPr lang="en-US" dirty="0" smtClean="0">
                <a:solidFill>
                  <a:schemeClr val="tx1"/>
                </a:solidFill>
                <a:ea typeface="Verdana" pitchFamily="34" charset="0"/>
                <a:cs typeface="Verdana" pitchFamily="34" charset="0"/>
              </a:rPr>
              <a:t>Know the nature of the previous contents to ensure any heating does not liberate toxic fumes or cause an explosion.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11</a:t>
            </a:fld>
            <a:endParaRPr lang="en-US"/>
          </a:p>
        </p:txBody>
      </p:sp>
    </p:spTree>
    <p:extLst>
      <p:ext uri="{BB962C8B-B14F-4D97-AF65-F5344CB8AC3E}">
        <p14:creationId xmlns:p14="http://schemas.microsoft.com/office/powerpoint/2010/main" val="1884587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
            </a:pPr>
            <a:r>
              <a:rPr lang="en-US" sz="1200" dirty="0" smtClean="0">
                <a:latin typeface="+mn-lt"/>
              </a:rPr>
              <a:t>Valve protection caps shall be in place and secured.</a:t>
            </a:r>
          </a:p>
          <a:p>
            <a:pPr marL="171450" indent="-171450">
              <a:buFont typeface="Wingdings" pitchFamily="2" charset="2"/>
              <a:buChar char="§"/>
            </a:pPr>
            <a:r>
              <a:rPr lang="en-US" sz="1200" dirty="0" smtClean="0">
                <a:latin typeface="+mn-lt"/>
              </a:rPr>
              <a:t>When cylinders are hoisted, they shall be secured on a cradle, </a:t>
            </a:r>
            <a:r>
              <a:rPr lang="en-US" sz="1200" dirty="0" err="1" smtClean="0">
                <a:latin typeface="+mn-lt"/>
              </a:rPr>
              <a:t>slingboard</a:t>
            </a:r>
            <a:r>
              <a:rPr lang="en-US" sz="1200" dirty="0" smtClean="0">
                <a:latin typeface="+mn-lt"/>
              </a:rPr>
              <a:t> or pallet. They shall not be hoisted or transported by means of magnets or choker slings.</a:t>
            </a:r>
          </a:p>
          <a:p>
            <a:pPr marL="171450" indent="-171450">
              <a:buFont typeface="Wingdings" pitchFamily="2" charset="2"/>
              <a:buChar char="§"/>
            </a:pPr>
            <a:r>
              <a:rPr lang="en-US" sz="1200" dirty="0" smtClean="0">
                <a:latin typeface="+mn-lt"/>
              </a:rPr>
              <a:t>Cylinders shall be moved by tilting and rolling them on their bottom edges. They shall not be intentionally dropped, struck, or permitted to strike each other violently.</a:t>
            </a:r>
          </a:p>
          <a:p>
            <a:pPr marL="171450" indent="-171450">
              <a:buFont typeface="Wingdings" pitchFamily="2" charset="2"/>
              <a:buChar char="§"/>
            </a:pPr>
            <a:r>
              <a:rPr lang="en-US" sz="1200" dirty="0" smtClean="0">
                <a:latin typeface="+mn-lt"/>
              </a:rPr>
              <a:t>When cylinders are transported by powered vehicles, they shall be secured in a vertical position</a:t>
            </a:r>
            <a:r>
              <a:rPr lang="en-US" sz="1200" baseline="0" dirty="0" smtClean="0">
                <a:latin typeface="+mn-lt"/>
              </a:rPr>
              <a:t> and secured.</a:t>
            </a:r>
            <a:endParaRPr lang="en-US" sz="1200" dirty="0" smtClean="0">
              <a:latin typeface="+mn-lt"/>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12</a:t>
            </a:fld>
            <a:endParaRPr lang="en-US"/>
          </a:p>
        </p:txBody>
      </p:sp>
    </p:spTree>
    <p:extLst>
      <p:ext uri="{BB962C8B-B14F-4D97-AF65-F5344CB8AC3E}">
        <p14:creationId xmlns:p14="http://schemas.microsoft.com/office/powerpoint/2010/main" val="2809812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Unless cylinders are firmly secured on a special carrier intended for this purpose, regulators shall be removed and valve protection caps put in place before cylinders are moved.</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13</a:t>
            </a:fld>
            <a:endParaRPr lang="en-US"/>
          </a:p>
        </p:txBody>
      </p:sp>
    </p:spTree>
    <p:extLst>
      <p:ext uri="{BB962C8B-B14F-4D97-AF65-F5344CB8AC3E}">
        <p14:creationId xmlns:p14="http://schemas.microsoft.com/office/powerpoint/2010/main" val="2027044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Valve protection caps shall not be used for lifting cylinders from one vertical position to another. Bars shall not be used under valves or valve protection caps to pry cylinders loose when frozen. </a:t>
            </a:r>
          </a:p>
          <a:p>
            <a:r>
              <a:rPr lang="en-US" sz="1200" dirty="0" smtClean="0">
                <a:latin typeface="+mn-lt"/>
              </a:rPr>
              <a:t>Warm, not boiling, water shall be used to thaw cylinders loose. We don’t want to subject the cylinder or contents to thermal shock.</a:t>
            </a:r>
          </a:p>
          <a:p>
            <a:r>
              <a:rPr lang="en-US" sz="1200" dirty="0" smtClean="0">
                <a:latin typeface="+mn-lt"/>
              </a:rPr>
              <a:t>A suitable cylinder truck, chain, or other steadying device shall be used to keep cylinders from being knocked over while in use.</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14</a:t>
            </a:fld>
            <a:endParaRPr lang="en-US"/>
          </a:p>
        </p:txBody>
      </p:sp>
    </p:spTree>
    <p:extLst>
      <p:ext uri="{BB962C8B-B14F-4D97-AF65-F5344CB8AC3E}">
        <p14:creationId xmlns:p14="http://schemas.microsoft.com/office/powerpoint/2010/main" val="1029320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slide shows an</a:t>
            </a:r>
            <a:r>
              <a:rPr lang="en-US" baseline="0" dirty="0" smtClean="0"/>
              <a:t> oxy-acetylene set-up.</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15</a:t>
            </a:fld>
            <a:endParaRPr lang="en-US"/>
          </a:p>
        </p:txBody>
      </p:sp>
    </p:spTree>
    <p:extLst>
      <p:ext uri="{BB962C8B-B14F-4D97-AF65-F5344CB8AC3E}">
        <p14:creationId xmlns:p14="http://schemas.microsoft.com/office/powerpoint/2010/main" val="1029320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mn-lt"/>
              </a:rPr>
              <a:t>A suitable cylinder truck, chain, or other steadying device shall be used to keep cylinders from being knocked over while in use.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16</a:t>
            </a:fld>
            <a:endParaRPr lang="en-US"/>
          </a:p>
        </p:txBody>
      </p:sp>
    </p:spTree>
    <p:extLst>
      <p:ext uri="{BB962C8B-B14F-4D97-AF65-F5344CB8AC3E}">
        <p14:creationId xmlns:p14="http://schemas.microsoft.com/office/powerpoint/2010/main" val="458835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tx1"/>
                </a:solidFill>
                <a:ea typeface="Verdana" pitchFamily="34" charset="0"/>
                <a:cs typeface="Verdana" pitchFamily="34" charset="0"/>
              </a:rPr>
              <a:t>When work is finished, when cylinders are empty, or when cylinders are moved at any time, the cylinder valve shall be closed.</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17</a:t>
            </a:fld>
            <a:endParaRPr lang="en-US"/>
          </a:p>
        </p:txBody>
      </p:sp>
    </p:spTree>
    <p:extLst>
      <p:ext uri="{BB962C8B-B14F-4D97-AF65-F5344CB8AC3E}">
        <p14:creationId xmlns:p14="http://schemas.microsoft.com/office/powerpoint/2010/main" val="2499722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Compressed gas cylinders shall be secured in an upright position at all times except, if necessary, for short periods of time while cylinders are actually being hoisted or carried.</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18</a:t>
            </a:fld>
            <a:endParaRPr lang="en-US"/>
          </a:p>
        </p:txBody>
      </p:sp>
    </p:spTree>
    <p:extLst>
      <p:ext uri="{BB962C8B-B14F-4D97-AF65-F5344CB8AC3E}">
        <p14:creationId xmlns:p14="http://schemas.microsoft.com/office/powerpoint/2010/main" val="341539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mn-lt"/>
              </a:rPr>
              <a:t>Oxygen cylinders in storage shall be separated from fuel-gas cylinders or combustible materials (especially oil or grease), a minimum distance of 20 feet (6.1 m) or by a noncombustible barrier at least 5 feet (1.5 m) high having a fire-resistance rating of at least one-half hour.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19</a:t>
            </a:fld>
            <a:endParaRPr lang="en-US"/>
          </a:p>
        </p:txBody>
      </p:sp>
    </p:spTree>
    <p:extLst>
      <p:ext uri="{BB962C8B-B14F-4D97-AF65-F5344CB8AC3E}">
        <p14:creationId xmlns:p14="http://schemas.microsoft.com/office/powerpoint/2010/main" val="4177412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one of the following topics will be addressed in this presentation:</a:t>
            </a:r>
          </a:p>
          <a:p>
            <a:pPr algn="l" eaLnBrk="1" hangingPunct="1"/>
            <a:r>
              <a:rPr lang="en-US" dirty="0" smtClean="0">
                <a:solidFill>
                  <a:schemeClr val="tx1"/>
                </a:solidFill>
              </a:rPr>
              <a:t>1926.350	Gas Welding</a:t>
            </a:r>
          </a:p>
          <a:p>
            <a:pPr algn="l" eaLnBrk="1" hangingPunct="1"/>
            <a:r>
              <a:rPr lang="en-US" dirty="0" smtClean="0">
                <a:solidFill>
                  <a:schemeClr val="tx1"/>
                </a:solidFill>
              </a:rPr>
              <a:t>1926.351	Arc Welding</a:t>
            </a:r>
          </a:p>
          <a:p>
            <a:pPr algn="l" eaLnBrk="1" hangingPunct="1"/>
            <a:r>
              <a:rPr lang="en-US" dirty="0" smtClean="0">
                <a:solidFill>
                  <a:schemeClr val="tx1"/>
                </a:solidFill>
              </a:rPr>
              <a:t>1926.352	Fire Prevention</a:t>
            </a:r>
          </a:p>
          <a:p>
            <a:pPr algn="l" eaLnBrk="1" hangingPunct="1"/>
            <a:r>
              <a:rPr lang="en-US" dirty="0" smtClean="0">
                <a:solidFill>
                  <a:schemeClr val="tx1"/>
                </a:solidFill>
              </a:rPr>
              <a:t>1926.353	Ventilation</a:t>
            </a:r>
          </a:p>
          <a:p>
            <a:pPr algn="l" eaLnBrk="1" hangingPunct="1"/>
            <a:r>
              <a:rPr lang="en-US" dirty="0" smtClean="0">
                <a:solidFill>
                  <a:schemeClr val="tx1"/>
                </a:solidFill>
              </a:rPr>
              <a:t>1926.354	Preservative Coatings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a:t>
            </a:fld>
            <a:endParaRPr lang="en-US"/>
          </a:p>
        </p:txBody>
      </p:sp>
    </p:spTree>
    <p:extLst>
      <p:ext uri="{BB962C8B-B14F-4D97-AF65-F5344CB8AC3E}">
        <p14:creationId xmlns:p14="http://schemas.microsoft.com/office/powerpoint/2010/main" val="3650864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Inside of buildings, cylinders shall be stored in a well-protected, well-ventilated, dry location, at least 20 feet (6.1 m) from highly combustible materials such as oil or excelsior.  Cylinders should be stored in definitely assigned places away from elevators, stairs, or gangways.  Assigned storage places shall be located where cylinders will not be knocked over or damaged by passing or falling objects, or subject to tampering by unauthorized persons.  Cylinders shall not be kept in unventilated enclosures such as lockers and cupboards.</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20</a:t>
            </a:fld>
            <a:endParaRPr lang="en-US"/>
          </a:p>
        </p:txBody>
      </p:sp>
    </p:spTree>
    <p:extLst>
      <p:ext uri="{BB962C8B-B14F-4D97-AF65-F5344CB8AC3E}">
        <p14:creationId xmlns:p14="http://schemas.microsoft.com/office/powerpoint/2010/main" val="158966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The in-plant handling, storage, and utilization of all compressed gases in cylinders, portable tanks, rail </a:t>
            </a:r>
            <a:r>
              <a:rPr lang="en-US" sz="1200" dirty="0" err="1" smtClean="0">
                <a:latin typeface="+mn-lt"/>
              </a:rPr>
              <a:t>tankcars</a:t>
            </a:r>
            <a:r>
              <a:rPr lang="en-US" sz="1200" dirty="0" smtClean="0">
                <a:latin typeface="+mn-lt"/>
              </a:rPr>
              <a:t>, or motor vehicle cargo tanks shall be in accordance with Compressed Gas Association Pamphlet P-1-1965. The “Handbook</a:t>
            </a:r>
            <a:r>
              <a:rPr lang="en-US" sz="1200" baseline="0" dirty="0" smtClean="0">
                <a:latin typeface="+mn-lt"/>
              </a:rPr>
              <a:t> of Compressed Gases,” by the Compressed Gas Association, Inc., is an excellent source for characteristics and safety regarding a variety of gases.</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21</a:t>
            </a:fld>
            <a:endParaRPr lang="en-US"/>
          </a:p>
        </p:txBody>
      </p:sp>
    </p:spTree>
    <p:extLst>
      <p:ext uri="{BB962C8B-B14F-4D97-AF65-F5344CB8AC3E}">
        <p14:creationId xmlns:p14="http://schemas.microsoft.com/office/powerpoint/2010/main" val="1195031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Cylinders shall be kept far enough away from the actual welding or cutting operation so that sparks, hot slag, or flame will not reach them. When this is impractical, fire resistant shields shall be provided.</a:t>
            </a:r>
          </a:p>
          <a:p>
            <a:r>
              <a:rPr lang="en-US" sz="1200" dirty="0" smtClean="0">
                <a:latin typeface="+mn-lt"/>
              </a:rPr>
              <a:t>Cylinders shall be placed where they cannot become part of an electrical circuit. Electrodes shall not be struck against a cylinder to strike an arc.</a:t>
            </a:r>
          </a:p>
          <a:p>
            <a:r>
              <a:rPr lang="en-US" sz="1200" dirty="0" smtClean="0">
                <a:latin typeface="+mn-lt"/>
              </a:rPr>
              <a:t>Fuel gas cylinders shall be placed with valve end up whenever they are in use. They shall not be placed in a location where they would be subject to open flame, hot metal, or other sources of artificial heat.</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22</a:t>
            </a:fld>
            <a:endParaRPr lang="en-US"/>
          </a:p>
        </p:txBody>
      </p:sp>
    </p:spTree>
    <p:extLst>
      <p:ext uri="{BB962C8B-B14F-4D97-AF65-F5344CB8AC3E}">
        <p14:creationId xmlns:p14="http://schemas.microsoft.com/office/powerpoint/2010/main" val="3831805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mn-lt"/>
              </a:rPr>
              <a:t>Cylinders containing oxygen or acetylene or other fuel gas shall not be taken into confined spaces.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mn-lt"/>
              </a:rPr>
              <a:t>Not only is there a possibility of having a fire incident, escaping gases may reduce breathable oxygen in the confined space.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23</a:t>
            </a:fld>
            <a:endParaRPr lang="en-US"/>
          </a:p>
        </p:txBody>
      </p:sp>
    </p:spTree>
    <p:extLst>
      <p:ext uri="{BB962C8B-B14F-4D97-AF65-F5344CB8AC3E}">
        <p14:creationId xmlns:p14="http://schemas.microsoft.com/office/powerpoint/2010/main" val="1504989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smtClean="0">
                <a:solidFill>
                  <a:schemeClr val="accent2"/>
                </a:solidFill>
                <a:ea typeface="Verdana" pitchFamily="34" charset="0"/>
                <a:cs typeface="Verdana" pitchFamily="34" charset="0"/>
              </a:rPr>
              <a:t>Never</a:t>
            </a:r>
            <a:r>
              <a:rPr lang="en-US" dirty="0" smtClean="0">
                <a:solidFill>
                  <a:schemeClr val="accent2"/>
                </a:solidFill>
                <a:ea typeface="Verdana" pitchFamily="34" charset="0"/>
                <a:cs typeface="Verdana" pitchFamily="34" charset="0"/>
              </a:rPr>
              <a:t> crack the cylinder in the presence of open flames, or where the gas could reach welding work or sparks!</a:t>
            </a:r>
          </a:p>
          <a:p>
            <a:pPr algn="l"/>
            <a:r>
              <a:rPr lang="en-US" dirty="0" smtClean="0">
                <a:solidFill>
                  <a:schemeClr val="tx1"/>
                </a:solidFill>
                <a:ea typeface="Verdana" pitchFamily="34" charset="0"/>
                <a:cs typeface="Verdana" pitchFamily="34" charset="0"/>
              </a:rPr>
              <a:t>Always stand to the side when cracking cylinders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24</a:t>
            </a:fld>
            <a:endParaRPr lang="en-US"/>
          </a:p>
        </p:txBody>
      </p:sp>
    </p:spTree>
    <p:extLst>
      <p:ext uri="{BB962C8B-B14F-4D97-AF65-F5344CB8AC3E}">
        <p14:creationId xmlns:p14="http://schemas.microsoft.com/office/powerpoint/2010/main" val="2356613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Before a regulator to a cylinder valve is connected, the valve shall be opened slightly and closed immediately. (This action is generally termed "cracking" and is intended to clear the valve of dust or dirt that might otherwise enter the regulator.) The person cracking the valve shall stand to one side of the outlet, not in front of it. The valve of a fuel gas cylinder shall not be cracked where the gas would reach welding work, sparks, flame, or other possible sources of ignition.</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25</a:t>
            </a:fld>
            <a:endParaRPr lang="en-US"/>
          </a:p>
        </p:txBody>
      </p:sp>
    </p:spTree>
    <p:extLst>
      <p:ext uri="{BB962C8B-B14F-4D97-AF65-F5344CB8AC3E}">
        <p14:creationId xmlns:p14="http://schemas.microsoft.com/office/powerpoint/2010/main" val="1854316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The cylinder valve shall always be opened slowly to prevent damage to the regulator. For quick closing, valves on fuel gas cylinders shall not be opened more than 1 1/2 turns. When a special wrench is required, it shall be left in position on the stem of the valve while the cylinder is in use so that the fuel gas flow can be shut off quickly in case of an emergency. In the case of </a:t>
            </a:r>
            <a:r>
              <a:rPr lang="en-US" sz="1200" dirty="0" err="1" smtClean="0">
                <a:latin typeface="+mn-lt"/>
              </a:rPr>
              <a:t>manifolded</a:t>
            </a:r>
            <a:r>
              <a:rPr lang="en-US" sz="1200" dirty="0" smtClean="0">
                <a:latin typeface="+mn-lt"/>
              </a:rPr>
              <a:t> or coupled cylinders, at least one such wrench shall always be available for immediate use. Nothing shall be placed on top of a fuel gas cylinder, when in use, which may damage the safety device or interfere with the quick closing of the valve.</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26</a:t>
            </a:fld>
            <a:endParaRPr lang="en-US"/>
          </a:p>
        </p:txBody>
      </p:sp>
    </p:spTree>
    <p:extLst>
      <p:ext uri="{BB962C8B-B14F-4D97-AF65-F5344CB8AC3E}">
        <p14:creationId xmlns:p14="http://schemas.microsoft.com/office/powerpoint/2010/main" val="2016576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Fuel gas shall not be used from cylinders through torches or other devices which are equipped with shutoff valves without reducing the pressure through a suitable regulator attached to the cylinder valve or manifold.</a:t>
            </a:r>
          </a:p>
          <a:p>
            <a:r>
              <a:rPr lang="en-US" sz="1200" dirty="0" smtClean="0">
                <a:latin typeface="+mn-lt"/>
              </a:rPr>
              <a:t>Before a regulator is removed from a cylinder valve, the cylinder valve shall always be closed and the gas released from the regulator.</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27</a:t>
            </a:fld>
            <a:endParaRPr lang="en-US"/>
          </a:p>
        </p:txBody>
      </p:sp>
    </p:spTree>
    <p:extLst>
      <p:ext uri="{BB962C8B-B14F-4D97-AF65-F5344CB8AC3E}">
        <p14:creationId xmlns:p14="http://schemas.microsoft.com/office/powerpoint/2010/main" val="10644303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Fuel gas hose and oxygen hose shall be easily distinguishable from each other. The contrast may be made by different colors or by surface characteristics readily distinguishable by the sense of touch. Oxygen and fuel gas hoses shall not be interchangeable. A single hose having more than one gas passage shall not be used.</a:t>
            </a:r>
          </a:p>
          <a:p>
            <a:r>
              <a:rPr lang="en-US" sz="1200" dirty="0" smtClean="0">
                <a:latin typeface="+mn-lt"/>
              </a:rPr>
              <a:t>Manifold hose connections, including both ends of the supply hose that lead to the manifold, shall be such that the hose cannot be interchanged between fuel gas and oxygen manifolds and supply header connections. Adapters shall not be used to permit the interchange of hose. Hose connections shall be kept free of grease and oil.</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28</a:t>
            </a:fld>
            <a:endParaRPr lang="en-US"/>
          </a:p>
        </p:txBody>
      </p:sp>
    </p:spTree>
    <p:extLst>
      <p:ext uri="{BB962C8B-B14F-4D97-AF65-F5344CB8AC3E}">
        <p14:creationId xmlns:p14="http://schemas.microsoft.com/office/powerpoint/2010/main" val="39216091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Markings for dual hose manifold; Green-oxygen hose; Red-acetylene</a:t>
            </a:r>
            <a:r>
              <a:rPr lang="en-US" baseline="0" dirty="0" smtClean="0"/>
              <a:t> hose.</a:t>
            </a:r>
          </a:p>
          <a:p>
            <a:r>
              <a:rPr lang="en-US" baseline="0" dirty="0" smtClean="0"/>
              <a:t>Left and right-handed threads also will not permit misconnecting the </a:t>
            </a:r>
            <a:r>
              <a:rPr lang="en-US" baseline="0" dirty="0" err="1" smtClean="0"/>
              <a:t>hoselines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29</a:t>
            </a:fld>
            <a:endParaRPr lang="en-US"/>
          </a:p>
        </p:txBody>
      </p:sp>
    </p:spTree>
    <p:extLst>
      <p:ext uri="{BB962C8B-B14F-4D97-AF65-F5344CB8AC3E}">
        <p14:creationId xmlns:p14="http://schemas.microsoft.com/office/powerpoint/2010/main" val="1826931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violations found by inspectors show that each of the noted problems could have been remedied by proper policy, procedures and enforcement by supervisors and owners.</a:t>
            </a:r>
          </a:p>
          <a:p>
            <a:r>
              <a:rPr lang="en-US" baseline="0" dirty="0" smtClean="0"/>
              <a:t>Each violation noted could cause injury or death depending upon circumstances.</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a:t>
            </a:fld>
            <a:endParaRPr lang="en-US"/>
          </a:p>
        </p:txBody>
      </p:sp>
    </p:spTree>
    <p:extLst>
      <p:ext uri="{BB962C8B-B14F-4D97-AF65-F5344CB8AC3E}">
        <p14:creationId xmlns:p14="http://schemas.microsoft.com/office/powerpoint/2010/main" val="19713584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When parallel sections of oxygen and fuel gas hose are taped together, not more than 4 inches out of 12 inches shall be covered by tape.</a:t>
            </a:r>
          </a:p>
          <a:p>
            <a:r>
              <a:rPr lang="en-US" sz="1200" dirty="0" smtClean="0">
                <a:latin typeface="+mn-lt"/>
              </a:rPr>
              <a:t>All hose in use, carrying acetylene, oxygen, natural or manufactured fuel gas, or any gas or substance which may ignite or enter into combustion, or be in any way harmful to employees, shall be inspected at the beginning of each working shift. Defective hose shall be removed from service.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30</a:t>
            </a:fld>
            <a:endParaRPr lang="en-US"/>
          </a:p>
        </p:txBody>
      </p:sp>
    </p:spTree>
    <p:extLst>
      <p:ext uri="{BB962C8B-B14F-4D97-AF65-F5344CB8AC3E}">
        <p14:creationId xmlns:p14="http://schemas.microsoft.com/office/powerpoint/2010/main" val="24397263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Broken hoses. Should be replaced before use.</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31</a:t>
            </a:fld>
            <a:endParaRPr lang="en-US"/>
          </a:p>
        </p:txBody>
      </p:sp>
    </p:spTree>
    <p:extLst>
      <p:ext uri="{BB962C8B-B14F-4D97-AF65-F5344CB8AC3E}">
        <p14:creationId xmlns:p14="http://schemas.microsoft.com/office/powerpoint/2010/main" val="29733176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Clogged torch tip openings shall be cleaned with suitable cleaning wires, drills, or other devices designed for such purpose.</a:t>
            </a:r>
          </a:p>
          <a:p>
            <a:r>
              <a:rPr lang="en-US" sz="1200" dirty="0" smtClean="0">
                <a:latin typeface="+mn-lt"/>
              </a:rPr>
              <a:t>Torches in use shall be inspected at the beginning of each working shift for leaking shutoff valves, hose couplings, and tip connections. Defective torches shall not be used.</a:t>
            </a:r>
          </a:p>
          <a:p>
            <a:r>
              <a:rPr lang="en-US" sz="1200" dirty="0" smtClean="0">
                <a:latin typeface="+mn-lt"/>
              </a:rPr>
              <a:t>Torches shall be lighted by friction lighters or other approved devices, and not by matches or from hot work.</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32</a:t>
            </a:fld>
            <a:endParaRPr lang="en-US"/>
          </a:p>
        </p:txBody>
      </p:sp>
    </p:spTree>
    <p:extLst>
      <p:ext uri="{BB962C8B-B14F-4D97-AF65-F5344CB8AC3E}">
        <p14:creationId xmlns:p14="http://schemas.microsoft.com/office/powerpoint/2010/main" val="7528932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Oil and grease hazards. Oxygen cylinders and fittings shall be kept away from oil or grease. Cylinders, cylinder caps and valves, couplings, regulators, hose, and apparatus shall be kept free from oil or greasy substances and shall not be handled with oily hands or gloves. Oxygen shall not be directed at oily surfaces, greasy clothes, or within a fuel oil or other storage tank or vessel.</a:t>
            </a:r>
          </a:p>
          <a:p>
            <a:r>
              <a:rPr lang="en-US" sz="1200" dirty="0" smtClean="0">
                <a:latin typeface="+mn-lt"/>
              </a:rPr>
              <a:t>Additional rules. For additional details not covered in this subpart, applicable technical portions of American National Standards Institute, Z49.1-1967, Safety in Welding and Cutting, shall apply.</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33</a:t>
            </a:fld>
            <a:endParaRPr lang="en-US"/>
          </a:p>
        </p:txBody>
      </p:sp>
    </p:spTree>
    <p:extLst>
      <p:ext uri="{BB962C8B-B14F-4D97-AF65-F5344CB8AC3E}">
        <p14:creationId xmlns:p14="http://schemas.microsoft.com/office/powerpoint/2010/main" val="40904331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For</a:t>
            </a:r>
            <a:r>
              <a:rPr lang="en-US" sz="1200" baseline="0" dirty="0" smtClean="0">
                <a:latin typeface="+mn-lt"/>
              </a:rPr>
              <a:t> personal protection, o</a:t>
            </a:r>
            <a:r>
              <a:rPr lang="en-US" sz="1200" dirty="0" smtClean="0">
                <a:latin typeface="+mn-lt"/>
              </a:rPr>
              <a:t>nly manual electrode holders which are specifically designed for arc welding and cutting, and are of a capacity capable of safely handling the maximum rated current required by the electrodes, shall be used.</a:t>
            </a:r>
          </a:p>
          <a:p>
            <a:r>
              <a:rPr lang="en-US" sz="1200" dirty="0" smtClean="0">
                <a:latin typeface="+mn-lt"/>
              </a:rPr>
              <a:t>Any current-carrying parts passing through the portion of the holder which the arc welder or cutter grips in his hand, and the outer surfaces of the jaws of the holder, shall be fully insulated against the maximum voltage encountered to ground.</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34</a:t>
            </a:fld>
            <a:endParaRPr lang="en-US"/>
          </a:p>
        </p:txBody>
      </p:sp>
    </p:spTree>
    <p:extLst>
      <p:ext uri="{BB962C8B-B14F-4D97-AF65-F5344CB8AC3E}">
        <p14:creationId xmlns:p14="http://schemas.microsoft.com/office/powerpoint/2010/main" val="2216656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All arc welding and cutting cables shall be of the completely insulated, flexible type, capable of handling the maximum current requirements of the work in progress, taking into account the duty cycle under which the arc welder or cutter is working.</a:t>
            </a:r>
          </a:p>
          <a:p>
            <a:r>
              <a:rPr lang="en-US" sz="1200" dirty="0" smtClean="0">
                <a:latin typeface="+mn-lt"/>
              </a:rPr>
              <a:t>Only cable free from repair or splices for a minimum distance of 10 feet from the cable end to which the electrode holder is connected shall be used, except that cables with standard insulated connectors or with splices whose insulating quality is equal to that of the cable are permitted.</a:t>
            </a:r>
          </a:p>
          <a:p>
            <a:r>
              <a:rPr lang="en-US" sz="1200" dirty="0" smtClean="0">
                <a:latin typeface="+mn-lt"/>
              </a:rPr>
              <a:t>Cables in need of repair shall not be used. When a cable, other than the cable lead referred to in paragraph (b)(2) of this section, becomes worn to the extent of exposing bare conductors, the portion thus exposed shall be protected by means of rubber and friction tape or other equivalent insulation.</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35</a:t>
            </a:fld>
            <a:endParaRPr lang="en-US"/>
          </a:p>
        </p:txBody>
      </p:sp>
    </p:spTree>
    <p:extLst>
      <p:ext uri="{BB962C8B-B14F-4D97-AF65-F5344CB8AC3E}">
        <p14:creationId xmlns:p14="http://schemas.microsoft.com/office/powerpoint/2010/main" val="1051216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A ground return cable shall have a safe current carrying capacity equal to or exceeding the specified maximum output capacity of the arc welding or cutting unit which it services. When a single ground return cable services more than one unit, its safe current-carrying capacity shall equal or exceed the total specified maximum output capacities of all the units which it services.</a:t>
            </a:r>
          </a:p>
          <a:p>
            <a:r>
              <a:rPr lang="en-US" sz="1200" dirty="0" smtClean="0">
                <a:latin typeface="+mn-lt"/>
              </a:rPr>
              <a:t>Pipelines containing gases or flammable liquids, or conduits containing electrical circuits, shall not be used as a ground return. For welding on natural gas pipelines, the technical portions of regulations issued by the Department of Transportation, Office of Pipeline Safety, 49 CFR Part 192, Minimum Federal Safety Standards for Gas Pipelines, shall apply.</a:t>
            </a:r>
          </a:p>
          <a:p>
            <a:r>
              <a:rPr lang="en-US" sz="1200" dirty="0" smtClean="0">
                <a:latin typeface="+mn-lt"/>
              </a:rPr>
              <a:t>When a structure or pipeline is employed as a ground return circuit, it shall be determined that the required electrical contact exists at all joints. The generation of an arc, sparks, or heat at any point shall cause rejection of the structures as a ground circuit.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36</a:t>
            </a:fld>
            <a:endParaRPr lang="en-US"/>
          </a:p>
        </p:txBody>
      </p:sp>
    </p:spTree>
    <p:extLst>
      <p:ext uri="{BB962C8B-B14F-4D97-AF65-F5344CB8AC3E}">
        <p14:creationId xmlns:p14="http://schemas.microsoft.com/office/powerpoint/2010/main" val="41287683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
            </a:pPr>
            <a:r>
              <a:rPr lang="en-US" sz="1200" dirty="0" smtClean="0">
                <a:latin typeface="+mn-lt"/>
              </a:rPr>
              <a:t>When electrode holders are to be left unattended, the electrodes shall be removed and the holders shall be so placed or protected that they cannot make electrical contact with employees or conducting objects.</a:t>
            </a:r>
          </a:p>
          <a:p>
            <a:pPr marL="171450" indent="-171450">
              <a:buFont typeface="Wingdings" pitchFamily="2" charset="2"/>
              <a:buChar char="§"/>
            </a:pPr>
            <a:r>
              <a:rPr lang="en-US" sz="1200" dirty="0" smtClean="0">
                <a:latin typeface="+mn-lt"/>
              </a:rPr>
              <a:t>Hot electrode holders shall not be dipped in water; to do so may expose the arc welder or cutter to electric shock.</a:t>
            </a:r>
          </a:p>
          <a:p>
            <a:pPr marL="171450" indent="-171450">
              <a:buFont typeface="Wingdings" pitchFamily="2" charset="2"/>
              <a:buChar char="§"/>
            </a:pPr>
            <a:r>
              <a:rPr lang="en-US" sz="1200" dirty="0" smtClean="0">
                <a:latin typeface="+mn-lt"/>
              </a:rPr>
              <a:t>When the arc welder or cutter has occasion to leave his work or to stop work for any appreciable length of time, or when the arc welding or cutting machine is to be moved, the power supply switch to the equipment shall be opened.</a:t>
            </a:r>
          </a:p>
          <a:p>
            <a:pPr marL="171450" indent="-171450">
              <a:buFont typeface="Wingdings" pitchFamily="2" charset="2"/>
              <a:buChar char="§"/>
            </a:pPr>
            <a:r>
              <a:rPr lang="en-US" sz="1200" dirty="0" smtClean="0">
                <a:latin typeface="+mn-lt"/>
              </a:rPr>
              <a:t>Any faulty or defective equipment shall be reported to the supervisor.</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37</a:t>
            </a:fld>
            <a:endParaRPr lang="en-US"/>
          </a:p>
        </p:txBody>
      </p:sp>
    </p:spTree>
    <p:extLst>
      <p:ext uri="{BB962C8B-B14F-4D97-AF65-F5344CB8AC3E}">
        <p14:creationId xmlns:p14="http://schemas.microsoft.com/office/powerpoint/2010/main" val="27775760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Whenever practicable, all arc welding and cutting operations shall be shielded by noncombustible or flameproof screens which will protect employees and other persons working in the vicinity from the direct rays of the arc.</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38</a:t>
            </a:fld>
            <a:endParaRPr lang="en-US"/>
          </a:p>
        </p:txBody>
      </p:sp>
    </p:spTree>
    <p:extLst>
      <p:ext uri="{BB962C8B-B14F-4D97-AF65-F5344CB8AC3E}">
        <p14:creationId xmlns:p14="http://schemas.microsoft.com/office/powerpoint/2010/main" val="8292908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When practical, objects to be welded, cut, or heated shall be moved to a designated safe location or, if the objects to be welded, cut, or heated cannot be readily moved, all movable fire hazards in the vicinity shall be taken to a safe place, or otherwise protected.</a:t>
            </a:r>
          </a:p>
          <a:p>
            <a:endParaRPr lang="en-US" sz="1200" dirty="0" smtClean="0">
              <a:latin typeface="+mn-lt"/>
            </a:endParaRPr>
          </a:p>
          <a:p>
            <a:r>
              <a:rPr lang="en-US" sz="1200" dirty="0" smtClean="0">
                <a:latin typeface="+mn-lt"/>
              </a:rPr>
              <a:t>If the object to be welded, cut, or heated cannot be moved and if all the fire hazards cannot be removed, positive means shall be taken to confine the heat, sparks, and slag, and to protect the immovable fire hazards from them.</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39</a:t>
            </a:fld>
            <a:endParaRPr lang="en-US"/>
          </a:p>
        </p:txBody>
      </p:sp>
    </p:spTree>
    <p:extLst>
      <p:ext uri="{BB962C8B-B14F-4D97-AF65-F5344CB8AC3E}">
        <p14:creationId xmlns:p14="http://schemas.microsoft.com/office/powerpoint/2010/main" val="2659272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The fatality rate of 4 per 1,000 can be reduced and translated as 1 fatality in 250.</a:t>
            </a:r>
          </a:p>
          <a:p>
            <a:endParaRPr lang="en-US" sz="1200" dirty="0" smtClean="0">
              <a:latin typeface="+mn-lt"/>
            </a:endParaRPr>
          </a:p>
          <a:p>
            <a:r>
              <a:rPr lang="en-US" sz="1200" dirty="0" smtClean="0">
                <a:latin typeface="+mn-lt"/>
              </a:rPr>
              <a:t>OSHA  has not acted to update their standards yet.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a:t>
            </a:fld>
            <a:endParaRPr lang="en-US"/>
          </a:p>
        </p:txBody>
      </p:sp>
    </p:spTree>
    <p:extLst>
      <p:ext uri="{BB962C8B-B14F-4D97-AF65-F5344CB8AC3E}">
        <p14:creationId xmlns:p14="http://schemas.microsoft.com/office/powerpoint/2010/main" val="41975370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No welding, cutting, or heating shall be done where the application of flammable paints, or the presence of other flammable compounds, or heavy dust concentrations creates a hazard.</a:t>
            </a:r>
          </a:p>
          <a:p>
            <a:r>
              <a:rPr lang="en-US" sz="1200" dirty="0" smtClean="0">
                <a:latin typeface="+mn-lt"/>
              </a:rPr>
              <a:t>Suitable fire extinguishing equipment shall be immediately available in the work area and shall be maintained in a state of readiness for instant use.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40</a:t>
            </a:fld>
            <a:endParaRPr lang="en-US"/>
          </a:p>
        </p:txBody>
      </p:sp>
    </p:spTree>
    <p:extLst>
      <p:ext uri="{BB962C8B-B14F-4D97-AF65-F5344CB8AC3E}">
        <p14:creationId xmlns:p14="http://schemas.microsoft.com/office/powerpoint/2010/main" val="33027824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mn-lt"/>
              </a:rPr>
              <a:t>When the welding, cutting, or heating operation is such that normal fire prevention precautions are not sufficient, additional personnel shall be assigned to guard against fire while the actual welding, cutting, or heating operation is being performed, and for a sufficient period of time after completion of the work to ensure that no possibility of fire exists. Such personnel shall be instructed as to the specific anticipated fire hazards and how the firefighting equipment provided is to be used.</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41</a:t>
            </a:fld>
            <a:endParaRPr lang="en-US"/>
          </a:p>
        </p:txBody>
      </p:sp>
    </p:spTree>
    <p:extLst>
      <p:ext uri="{BB962C8B-B14F-4D97-AF65-F5344CB8AC3E}">
        <p14:creationId xmlns:p14="http://schemas.microsoft.com/office/powerpoint/2010/main" val="23408632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When welding, cutting, or heating is performed on walls, floors, and ceilings, since direct penetration of sparks or heat transfer may introduce a fire hazard to an adjacent area, the same precautions shall be taken on the opposite side as are taken on the side on which the welding is being performed.</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42</a:t>
            </a:fld>
            <a:endParaRPr lang="en-US"/>
          </a:p>
        </p:txBody>
      </p:sp>
    </p:spTree>
    <p:extLst>
      <p:ext uri="{BB962C8B-B14F-4D97-AF65-F5344CB8AC3E}">
        <p14:creationId xmlns:p14="http://schemas.microsoft.com/office/powerpoint/2010/main" val="36619252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For the elimination of possible fire in enclosed spaces as a result of gas escaping through leaking or improperly closed torch valves, the gas supply to the torch shall be positively shut off at some point outside the enclosed space whenever the torch is not to be used or whenever the torch is left unattended for a substantial period of time, such as during the lunch period. </a:t>
            </a:r>
          </a:p>
          <a:p>
            <a:endParaRPr lang="en-US" sz="1200" dirty="0" smtClean="0">
              <a:latin typeface="+mn-lt"/>
            </a:endParaRPr>
          </a:p>
          <a:p>
            <a:r>
              <a:rPr lang="en-US" sz="1200" dirty="0" smtClean="0">
                <a:latin typeface="+mn-lt"/>
              </a:rPr>
              <a:t>Overnight and at the change of shifts, the torch and hose shall be removed from the confined space. Open end fuel gas and oxygen hoses shall be immediately removed from enclosed spaces when they are disconnected from the torch or other gas-consuming device.</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43</a:t>
            </a:fld>
            <a:endParaRPr lang="en-US"/>
          </a:p>
        </p:txBody>
      </p:sp>
    </p:spTree>
    <p:extLst>
      <p:ext uri="{BB962C8B-B14F-4D97-AF65-F5344CB8AC3E}">
        <p14:creationId xmlns:p14="http://schemas.microsoft.com/office/powerpoint/2010/main" val="21013117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Drums containers or hollow structures which have contained toxic or flammable substances shall, before welding, cutting, or heating is undertaken on them, either be filled with water or thoroughly cleaned of such substances and ventilated and tested. </a:t>
            </a:r>
          </a:p>
          <a:p>
            <a:endParaRPr lang="en-US" sz="1200" dirty="0" smtClean="0">
              <a:latin typeface="+mn-lt"/>
            </a:endParaRPr>
          </a:p>
          <a:p>
            <a:r>
              <a:rPr lang="en-US" sz="1200" dirty="0" smtClean="0">
                <a:latin typeface="+mn-lt"/>
              </a:rPr>
              <a:t>For welding, cutting and heating on steel pipelines containing natural gas, the pertinent portions of regulations issued by the Department of Transportation, Office of Pipeline Safety, 49 CFR Part 192, Minimum Federal Safety Standards for Gas Pipelines, shall apply.</a:t>
            </a:r>
          </a:p>
          <a:p>
            <a:endParaRPr lang="en-US" sz="1200" dirty="0" smtClean="0">
              <a:latin typeface="+mn-lt"/>
            </a:endParaRPr>
          </a:p>
          <a:p>
            <a:r>
              <a:rPr lang="en-US" sz="1200" dirty="0" smtClean="0">
                <a:latin typeface="+mn-lt"/>
              </a:rPr>
              <a:t>Before heat is applied to a drum, container, or hollow structure, a vent or opening shall be provided for the release of any built-up pressure during the application of heat</a:t>
            </a:r>
            <a:r>
              <a:rPr lang="en-US" sz="1200" dirty="0" smtClean="0">
                <a:latin typeface="Arial" charset="0"/>
              </a:rPr>
              <a: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44</a:t>
            </a:fld>
            <a:endParaRPr lang="en-US"/>
          </a:p>
        </p:txBody>
      </p:sp>
    </p:spTree>
    <p:extLst>
      <p:ext uri="{BB962C8B-B14F-4D97-AF65-F5344CB8AC3E}">
        <p14:creationId xmlns:p14="http://schemas.microsoft.com/office/powerpoint/2010/main" val="11408769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General mechanical ventilation shall be of sufficient capacity and so arranged as to produce the number of air changes necessary to maintain welding fumes and smoke within safe limits, as defined in Subpart D of this part.</a:t>
            </a:r>
          </a:p>
          <a:p>
            <a:endParaRPr lang="en-US" sz="1200" dirty="0" smtClean="0"/>
          </a:p>
          <a:p>
            <a:r>
              <a:rPr lang="en-US" sz="1200" dirty="0" smtClean="0"/>
              <a:t>Except as provided in paragraph (b)(2) of this section, and paragraph (c)(2) of this section, either general mechanical or local exhaust ventilation meeting the requirements of paragraph (a) of this section shall be provided whenever welding, cutting, or heating is performed in a confined space.</a:t>
            </a:r>
          </a:p>
          <a:p>
            <a:endParaRPr lang="en-US" sz="1200" dirty="0" smtClean="0"/>
          </a:p>
          <a:p>
            <a:r>
              <a:rPr lang="en-US" sz="1200" dirty="0" smtClean="0"/>
              <a:t>When sufficient ventilation cannot be obtained without blocking the means of access, employees in the confined space shall be protected by air line respirators in accordance with the requirements of Subpart E of this part, and an employee on the outside of such a confined space shall be assigned to maintain communication with those working within it and to aid them in an emergency.</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45</a:t>
            </a:fld>
            <a:endParaRPr lang="en-US"/>
          </a:p>
        </p:txBody>
      </p:sp>
    </p:spTree>
    <p:extLst>
      <p:ext uri="{BB962C8B-B14F-4D97-AF65-F5344CB8AC3E}">
        <p14:creationId xmlns:p14="http://schemas.microsoft.com/office/powerpoint/2010/main" val="114137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mn-lt"/>
              </a:rPr>
              <a:t>Employees performing any type of welding, cutting, or heating shall be protected by suitable eye protective equipment in accordance with the requirements of Subpart E of this part.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46</a:t>
            </a:fld>
            <a:endParaRPr lang="en-US"/>
          </a:p>
        </p:txBody>
      </p:sp>
    </p:spTree>
    <p:extLst>
      <p:ext uri="{BB962C8B-B14F-4D97-AF65-F5344CB8AC3E}">
        <p14:creationId xmlns:p14="http://schemas.microsoft.com/office/powerpoint/2010/main" val="18786837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E-1, Eye and Face Protector Selection Guide</a:t>
            </a:r>
          </a:p>
          <a:p>
            <a:endParaRPr lang="en-US" dirty="0" smtClean="0"/>
          </a:p>
          <a:p>
            <a:r>
              <a:rPr lang="en-US" dirty="0" smtClean="0"/>
              <a:t>Notes:</a:t>
            </a:r>
          </a:p>
          <a:p>
            <a:r>
              <a:rPr lang="en-US" dirty="0" smtClean="0"/>
              <a:t>1-Non</a:t>
            </a:r>
            <a:r>
              <a:rPr lang="en-US" baseline="0" dirty="0" smtClean="0"/>
              <a:t>-side shield spectacles are available for limited hazard use requiring only frontal protection</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47</a:t>
            </a:fld>
            <a:endParaRPr lang="en-US"/>
          </a:p>
        </p:txBody>
      </p:sp>
    </p:spTree>
    <p:extLst>
      <p:ext uri="{BB962C8B-B14F-4D97-AF65-F5344CB8AC3E}">
        <p14:creationId xmlns:p14="http://schemas.microsoft.com/office/powerpoint/2010/main" val="28802144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Tabel</a:t>
            </a:r>
            <a:r>
              <a:rPr lang="en-US" dirty="0" smtClean="0"/>
              <a:t> E-1, Eye and Face Protector Selection Guide</a:t>
            </a:r>
          </a:p>
          <a:p>
            <a:endParaRPr lang="en-US" dirty="0" smtClean="0"/>
          </a:p>
          <a:p>
            <a:r>
              <a:rPr lang="en-US" dirty="0" smtClean="0"/>
              <a:t>Note 2: See Table</a:t>
            </a:r>
            <a:r>
              <a:rPr lang="en-US" baseline="0" dirty="0" smtClean="0"/>
              <a:t> E-2, in paragraph (b) of this section, Filter Lens Shade Numbers for Protection against Radiant Energy. (</a:t>
            </a:r>
            <a:r>
              <a:rPr lang="en-US" baseline="0" dirty="0" err="1" smtClean="0"/>
              <a:t>Thi</a:t>
            </a:r>
            <a:r>
              <a:rPr lang="en-US" baseline="0" dirty="0" smtClean="0"/>
              <a:t> s refers to Subpart E, 1926.102) See also slide #50 (next slide) for shades.</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48</a:t>
            </a:fld>
            <a:endParaRPr lang="en-US"/>
          </a:p>
        </p:txBody>
      </p:sp>
    </p:spTree>
    <p:extLst>
      <p:ext uri="{BB962C8B-B14F-4D97-AF65-F5344CB8AC3E}">
        <p14:creationId xmlns:p14="http://schemas.microsoft.com/office/powerpoint/2010/main" val="28802144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welding, cutting, or heating is commenced on any surface covered by a preservative coating whose flammability is not known, a test shall be made by a competent person to determine its flammability. Preservative coatings shall be considered to be highly flammable when scrapings burn with extreme rapidity.</a:t>
            </a:r>
          </a:p>
          <a:p>
            <a:r>
              <a:rPr lang="en-US" dirty="0" smtClean="0"/>
              <a:t>Precautions shall be taken to prevent ignition of highly flammable hardened preservative coatings. When coatings are determined to be highly flammable, they shall be stripped from the area to be heated to prevent ignition.</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50</a:t>
            </a:fld>
            <a:endParaRPr lang="en-US"/>
          </a:p>
        </p:txBody>
      </p:sp>
    </p:spTree>
    <p:extLst>
      <p:ext uri="{BB962C8B-B14F-4D97-AF65-F5344CB8AC3E}">
        <p14:creationId xmlns:p14="http://schemas.microsoft.com/office/powerpoint/2010/main" val="252759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30000"/>
              </a:lnSpc>
              <a:spcBef>
                <a:spcPts val="500"/>
              </a:spcBef>
              <a:spcAft>
                <a:spcPts val="500"/>
              </a:spcAft>
            </a:pPr>
            <a:r>
              <a:rPr lang="en-US" dirty="0" smtClean="0">
                <a:solidFill>
                  <a:schemeClr val="tx1"/>
                </a:solidFill>
                <a:ea typeface="Verdana" pitchFamily="34" charset="0"/>
                <a:cs typeface="Verdana" pitchFamily="34" charset="0"/>
              </a:rPr>
              <a:t>An estimated 562,000 employees are at risk for exposure to chemical and physical hazards of welding, cutting and brazing.</a:t>
            </a:r>
          </a:p>
          <a:p>
            <a:pPr algn="l">
              <a:lnSpc>
                <a:spcPct val="130000"/>
              </a:lnSpc>
              <a:spcBef>
                <a:spcPts val="500"/>
              </a:spcBef>
              <a:spcAft>
                <a:spcPts val="500"/>
              </a:spcAft>
            </a:pPr>
            <a:r>
              <a:rPr lang="en-US" dirty="0" smtClean="0">
                <a:solidFill>
                  <a:schemeClr val="tx1"/>
                </a:solidFill>
                <a:ea typeface="Verdana" pitchFamily="34" charset="0"/>
                <a:cs typeface="Verdana" pitchFamily="34" charset="0"/>
              </a:rPr>
              <a:t>For the construction industry, welders flash (burn to the eyes) accounts for 5.6% of all construction eye injuries.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a:t>
            </a:fld>
            <a:endParaRPr lang="en-US"/>
          </a:p>
        </p:txBody>
      </p:sp>
    </p:spTree>
    <p:extLst>
      <p:ext uri="{BB962C8B-B14F-4D97-AF65-F5344CB8AC3E}">
        <p14:creationId xmlns:p14="http://schemas.microsoft.com/office/powerpoint/2010/main" val="1043172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500"/>
              </a:spcBef>
              <a:spcAft>
                <a:spcPts val="500"/>
              </a:spcAft>
            </a:pPr>
            <a:r>
              <a:rPr lang="en-US" dirty="0" smtClean="0">
                <a:solidFill>
                  <a:schemeClr val="tx1"/>
                </a:solidFill>
                <a:ea typeface="Verdana" pitchFamily="34" charset="0"/>
                <a:cs typeface="Verdana" pitchFamily="34" charset="0"/>
              </a:rPr>
              <a:t>There are numerous health hazards associated with exposure to fumes, gases and ionizing radiation formed or released during welding, cutting and brazing, including:</a:t>
            </a:r>
          </a:p>
          <a:p>
            <a:pPr algn="l">
              <a:spcBef>
                <a:spcPts val="500"/>
              </a:spcBef>
              <a:spcAft>
                <a:spcPts val="500"/>
              </a:spcAft>
            </a:pPr>
            <a:endParaRPr lang="en-US" dirty="0" smtClean="0">
              <a:solidFill>
                <a:schemeClr val="tx1"/>
              </a:solidFill>
              <a:ea typeface="Verdana" pitchFamily="34" charset="0"/>
              <a:cs typeface="Verdana" pitchFamily="34" charset="0"/>
            </a:endParaRPr>
          </a:p>
          <a:p>
            <a:pPr marL="457200" indent="-457200" algn="l">
              <a:spcBef>
                <a:spcPts val="500"/>
              </a:spcBef>
              <a:spcAft>
                <a:spcPts val="500"/>
              </a:spcAft>
              <a:buFont typeface="+mj-lt"/>
              <a:buAutoNum type="arabicPeriod"/>
            </a:pPr>
            <a:r>
              <a:rPr lang="en-US" dirty="0" smtClean="0">
                <a:solidFill>
                  <a:schemeClr val="tx1"/>
                </a:solidFill>
                <a:ea typeface="Verdana" pitchFamily="34" charset="0"/>
                <a:cs typeface="Verdana" pitchFamily="34" charset="0"/>
              </a:rPr>
              <a:t>Heavy metal poisoning, </a:t>
            </a:r>
          </a:p>
          <a:p>
            <a:pPr marL="457200" indent="-457200" algn="l">
              <a:spcBef>
                <a:spcPts val="500"/>
              </a:spcBef>
              <a:spcAft>
                <a:spcPts val="500"/>
              </a:spcAft>
              <a:buFont typeface="+mj-lt"/>
              <a:buAutoNum type="arabicPeriod"/>
            </a:pPr>
            <a:r>
              <a:rPr lang="en-US" dirty="0" smtClean="0">
                <a:solidFill>
                  <a:schemeClr val="tx1"/>
                </a:solidFill>
                <a:ea typeface="Verdana" pitchFamily="34" charset="0"/>
                <a:cs typeface="Verdana" pitchFamily="34" charset="0"/>
              </a:rPr>
              <a:t>Lung cancer, </a:t>
            </a:r>
          </a:p>
          <a:p>
            <a:pPr marL="457200" indent="-457200" algn="l">
              <a:spcBef>
                <a:spcPts val="500"/>
              </a:spcBef>
              <a:spcAft>
                <a:spcPts val="500"/>
              </a:spcAft>
              <a:buFont typeface="+mj-lt"/>
              <a:buAutoNum type="arabicPeriod"/>
            </a:pPr>
            <a:r>
              <a:rPr lang="en-US" dirty="0" smtClean="0">
                <a:solidFill>
                  <a:schemeClr val="tx1"/>
                </a:solidFill>
                <a:ea typeface="Verdana" pitchFamily="34" charset="0"/>
                <a:cs typeface="Verdana" pitchFamily="34" charset="0"/>
              </a:rPr>
              <a:t>Metal fume fever, </a:t>
            </a:r>
          </a:p>
          <a:p>
            <a:pPr marL="457200" indent="-457200" algn="l">
              <a:spcBef>
                <a:spcPts val="500"/>
              </a:spcBef>
              <a:spcAft>
                <a:spcPts val="500"/>
              </a:spcAft>
              <a:buFont typeface="+mj-lt"/>
              <a:buAutoNum type="arabicPeriod"/>
            </a:pPr>
            <a:r>
              <a:rPr lang="en-US" dirty="0" smtClean="0">
                <a:solidFill>
                  <a:schemeClr val="tx1"/>
                </a:solidFill>
                <a:ea typeface="Verdana" pitchFamily="34" charset="0"/>
                <a:cs typeface="Verdana" pitchFamily="34" charset="0"/>
              </a:rPr>
              <a:t>Flash burns, and others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a:t>
            </a:fld>
            <a:endParaRPr lang="en-US"/>
          </a:p>
        </p:txBody>
      </p:sp>
    </p:spTree>
    <p:extLst>
      <p:ext uri="{BB962C8B-B14F-4D97-AF65-F5344CB8AC3E}">
        <p14:creationId xmlns:p14="http://schemas.microsoft.com/office/powerpoint/2010/main" val="2248317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solidFill>
                  <a:schemeClr val="tx1"/>
                </a:solidFill>
                <a:ea typeface="Verdana" pitchFamily="34" charset="0"/>
                <a:cs typeface="Verdana" pitchFamily="34" charset="0"/>
              </a:rPr>
              <a:t>FUMES MAY PRODUCE</a:t>
            </a:r>
            <a:r>
              <a:rPr lang="en-US" baseline="0" dirty="0" smtClean="0">
                <a:solidFill>
                  <a:schemeClr val="tx1"/>
                </a:solidFill>
                <a:ea typeface="Verdana" pitchFamily="34" charset="0"/>
                <a:cs typeface="Verdana" pitchFamily="34" charset="0"/>
              </a:rPr>
              <a:t> </a:t>
            </a:r>
            <a:r>
              <a:rPr lang="en-US" dirty="0" smtClean="0">
                <a:solidFill>
                  <a:schemeClr val="tx1"/>
                </a:solidFill>
                <a:ea typeface="Verdana" pitchFamily="34" charset="0"/>
                <a:cs typeface="Verdana" pitchFamily="34" charset="0"/>
              </a:rPr>
              <a:t>METAL FUME FEVER</a:t>
            </a:r>
          </a:p>
          <a:p>
            <a:pPr algn="l"/>
            <a:endParaRPr lang="en-US" dirty="0" smtClean="0">
              <a:solidFill>
                <a:schemeClr val="tx1"/>
              </a:solidFill>
              <a:ea typeface="Verdana" pitchFamily="34" charset="0"/>
              <a:cs typeface="Verdana" pitchFamily="34" charset="0"/>
            </a:endParaRPr>
          </a:p>
          <a:p>
            <a:pPr algn="l"/>
            <a:r>
              <a:rPr lang="en-US" dirty="0" smtClean="0">
                <a:solidFill>
                  <a:schemeClr val="tx1"/>
                </a:solidFill>
                <a:ea typeface="Verdana" pitchFamily="34" charset="0"/>
                <a:cs typeface="Verdana" pitchFamily="34" charset="0"/>
              </a:rPr>
              <a:t>SYMPTOMS:</a:t>
            </a:r>
          </a:p>
          <a:p>
            <a:pPr algn="l"/>
            <a:endParaRPr lang="en-US" dirty="0" smtClean="0">
              <a:solidFill>
                <a:schemeClr val="tx1"/>
              </a:solidFill>
              <a:ea typeface="Verdana" pitchFamily="34" charset="0"/>
              <a:cs typeface="Verdana" pitchFamily="34" charset="0"/>
            </a:endParaRPr>
          </a:p>
          <a:p>
            <a:pPr marL="342900" indent="-342900" algn="l">
              <a:buFont typeface="Wingdings" pitchFamily="2" charset="2"/>
              <a:buChar char="§"/>
            </a:pPr>
            <a:r>
              <a:rPr lang="en-US" dirty="0" smtClean="0">
                <a:solidFill>
                  <a:schemeClr val="tx1"/>
                </a:solidFill>
                <a:ea typeface="Verdana" pitchFamily="34" charset="0"/>
                <a:cs typeface="Verdana" pitchFamily="34" charset="0"/>
              </a:rPr>
              <a:t>Respiratory disturbances</a:t>
            </a:r>
          </a:p>
          <a:p>
            <a:pPr marL="342900" indent="-342900" algn="l">
              <a:buFont typeface="Wingdings" pitchFamily="2" charset="2"/>
              <a:buChar char="§"/>
            </a:pPr>
            <a:r>
              <a:rPr lang="en-US" dirty="0" smtClean="0">
                <a:solidFill>
                  <a:schemeClr val="tx1"/>
                </a:solidFill>
                <a:ea typeface="Verdana" pitchFamily="34" charset="0"/>
                <a:cs typeface="Verdana" pitchFamily="34" charset="0"/>
              </a:rPr>
              <a:t>Infection - Influenza</a:t>
            </a:r>
          </a:p>
          <a:p>
            <a:pPr marL="342900" indent="-342900" algn="l">
              <a:buFont typeface="Wingdings" pitchFamily="2" charset="2"/>
              <a:buChar char="§"/>
            </a:pPr>
            <a:r>
              <a:rPr lang="en-US" dirty="0" smtClean="0">
                <a:solidFill>
                  <a:schemeClr val="tx1"/>
                </a:solidFill>
                <a:ea typeface="Verdana" pitchFamily="34" charset="0"/>
                <a:cs typeface="Verdana" pitchFamily="34" charset="0"/>
              </a:rPr>
              <a:t>Fever - Acute Bronchitis</a:t>
            </a:r>
          </a:p>
          <a:p>
            <a:pPr marL="342900" indent="-342900" algn="l">
              <a:buFont typeface="Wingdings" pitchFamily="2" charset="2"/>
              <a:buChar char="§"/>
            </a:pPr>
            <a:r>
              <a:rPr lang="en-US" dirty="0" smtClean="0">
                <a:solidFill>
                  <a:schemeClr val="tx1"/>
                </a:solidFill>
                <a:ea typeface="Verdana" pitchFamily="34" charset="0"/>
                <a:cs typeface="Verdana" pitchFamily="34" charset="0"/>
              </a:rPr>
              <a:t>Pneumonia - Chills, Shivering,</a:t>
            </a:r>
            <a:r>
              <a:rPr lang="en-US" baseline="0" dirty="0" smtClean="0">
                <a:solidFill>
                  <a:schemeClr val="tx1"/>
                </a:solidFill>
                <a:ea typeface="Verdana" pitchFamily="34" charset="0"/>
                <a:cs typeface="Verdana" pitchFamily="34" charset="0"/>
              </a:rPr>
              <a:t> </a:t>
            </a:r>
            <a:r>
              <a:rPr lang="en-US" dirty="0" smtClean="0">
                <a:solidFill>
                  <a:schemeClr val="tx1"/>
                </a:solidFill>
                <a:ea typeface="Verdana" pitchFamily="34" charset="0"/>
                <a:cs typeface="Verdana" pitchFamily="34" charset="0"/>
              </a:rPr>
              <a:t>Trembling, Nausea, Vomiting</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a:t>
            </a:fld>
            <a:endParaRPr lang="en-US"/>
          </a:p>
        </p:txBody>
      </p:sp>
    </p:spTree>
    <p:extLst>
      <p:ext uri="{BB962C8B-B14F-4D97-AF65-F5344CB8AC3E}">
        <p14:creationId xmlns:p14="http://schemas.microsoft.com/office/powerpoint/2010/main" val="2069368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total protective ensemble should be worn.</a:t>
            </a:r>
          </a:p>
          <a:p>
            <a:pPr algn="l">
              <a:spcBef>
                <a:spcPts val="0"/>
              </a:spcBef>
              <a:spcAft>
                <a:spcPts val="0"/>
              </a:spcAft>
            </a:pPr>
            <a:r>
              <a:rPr lang="en-US" dirty="0" smtClean="0">
                <a:solidFill>
                  <a:schemeClr val="tx1"/>
                </a:solidFill>
                <a:ea typeface="Verdana" pitchFamily="34" charset="0"/>
                <a:cs typeface="Verdana" pitchFamily="34" charset="0"/>
              </a:rPr>
              <a:t>Welders should consider using appropriate protective clothing which should include:</a:t>
            </a:r>
          </a:p>
          <a:p>
            <a:pPr algn="l">
              <a:spcBef>
                <a:spcPts val="0"/>
              </a:spcBef>
              <a:spcAft>
                <a:spcPts val="0"/>
              </a:spcAft>
            </a:pPr>
            <a:r>
              <a:rPr lang="en-US" dirty="0" smtClean="0">
                <a:solidFill>
                  <a:schemeClr val="tx1"/>
                </a:solidFill>
                <a:ea typeface="Verdana" pitchFamily="34" charset="0"/>
                <a:cs typeface="Verdana" pitchFamily="34" charset="0"/>
              </a:rPr>
              <a:t> </a:t>
            </a:r>
          </a:p>
          <a:p>
            <a:pPr marL="342900" indent="-342900" algn="l">
              <a:spcBef>
                <a:spcPts val="0"/>
              </a:spcBef>
              <a:spcAft>
                <a:spcPts val="0"/>
              </a:spcAft>
              <a:buFont typeface="Wingdings" pitchFamily="2" charset="2"/>
              <a:buChar char="§"/>
            </a:pPr>
            <a:r>
              <a:rPr lang="en-US" dirty="0" smtClean="0">
                <a:solidFill>
                  <a:schemeClr val="tx1"/>
                </a:solidFill>
                <a:ea typeface="Verdana" pitchFamily="34" charset="0"/>
                <a:cs typeface="Verdana" pitchFamily="34" charset="0"/>
              </a:rPr>
              <a:t>Shield or helmet with a filtered lens; </a:t>
            </a:r>
          </a:p>
          <a:p>
            <a:pPr marL="342900" indent="-342900" algn="l">
              <a:spcBef>
                <a:spcPts val="0"/>
              </a:spcBef>
              <a:spcAft>
                <a:spcPts val="0"/>
              </a:spcAft>
              <a:buFont typeface="Wingdings" pitchFamily="2" charset="2"/>
              <a:buChar char="§"/>
            </a:pPr>
            <a:r>
              <a:rPr lang="en-US" dirty="0" smtClean="0">
                <a:solidFill>
                  <a:schemeClr val="tx1"/>
                </a:solidFill>
                <a:ea typeface="Verdana" pitchFamily="34" charset="0"/>
                <a:cs typeface="Verdana" pitchFamily="34" charset="0"/>
              </a:rPr>
              <a:t>Fire resistant gloves; a leather apron; </a:t>
            </a:r>
          </a:p>
          <a:p>
            <a:pPr marL="342900" indent="-342900" algn="l">
              <a:spcBef>
                <a:spcPts val="0"/>
              </a:spcBef>
              <a:spcAft>
                <a:spcPts val="0"/>
              </a:spcAft>
              <a:buFont typeface="Wingdings" pitchFamily="2" charset="2"/>
              <a:buChar char="§"/>
            </a:pPr>
            <a:r>
              <a:rPr lang="en-US" dirty="0" smtClean="0">
                <a:solidFill>
                  <a:schemeClr val="tx1"/>
                </a:solidFill>
                <a:ea typeface="Verdana" pitchFamily="34" charset="0"/>
                <a:cs typeface="Verdana" pitchFamily="34" charset="0"/>
              </a:rPr>
              <a:t>Boots; </a:t>
            </a:r>
          </a:p>
          <a:p>
            <a:pPr marL="342900" indent="-342900" algn="l">
              <a:spcBef>
                <a:spcPts val="0"/>
              </a:spcBef>
              <a:spcAft>
                <a:spcPts val="0"/>
              </a:spcAft>
              <a:buFont typeface="Wingdings" pitchFamily="2" charset="2"/>
              <a:buChar char="§"/>
            </a:pPr>
            <a:r>
              <a:rPr lang="en-US" dirty="0" smtClean="0">
                <a:solidFill>
                  <a:schemeClr val="tx1"/>
                </a:solidFill>
                <a:ea typeface="Verdana" pitchFamily="34" charset="0"/>
                <a:cs typeface="Verdana" pitchFamily="34" charset="0"/>
              </a:rPr>
              <a:t>Leather spats; </a:t>
            </a:r>
          </a:p>
          <a:p>
            <a:pPr marL="342900" indent="-342900" algn="l">
              <a:spcBef>
                <a:spcPts val="0"/>
              </a:spcBef>
              <a:spcAft>
                <a:spcPts val="0"/>
              </a:spcAft>
              <a:buFont typeface="Wingdings" pitchFamily="2" charset="2"/>
              <a:buChar char="§"/>
            </a:pPr>
            <a:r>
              <a:rPr lang="en-US" dirty="0" smtClean="0">
                <a:solidFill>
                  <a:schemeClr val="tx1"/>
                </a:solidFill>
                <a:ea typeface="Verdana" pitchFamily="34" charset="0"/>
                <a:cs typeface="Verdana" pitchFamily="34" charset="0"/>
              </a:rPr>
              <a:t>Felt skull-cap or beret and preferably overalls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8</a:t>
            </a:fld>
            <a:endParaRPr lang="en-US"/>
          </a:p>
        </p:txBody>
      </p:sp>
    </p:spTree>
    <p:extLst>
      <p:ext uri="{BB962C8B-B14F-4D97-AF65-F5344CB8AC3E}">
        <p14:creationId xmlns:p14="http://schemas.microsoft.com/office/powerpoint/2010/main" val="1444025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Plastic disposable cigarette lighters are very dangerous around heat and flame. It is very important that they not be carried in the pockets while welding. Always provide protection to bystanders or other workers by welding inside a properly screened area, if possible. If unable to work inside a screened area then protection to others should be provided by a portable screen or shield or by their wearing anti-flash goggles.</a:t>
            </a:r>
          </a:p>
          <a:p>
            <a:endParaRPr lang="en-US" sz="1200" dirty="0" smtClean="0"/>
          </a:p>
          <a:p>
            <a:r>
              <a:rPr lang="en-US" sz="1200" dirty="0" smtClean="0"/>
              <a:t>Not only do we not want to bring</a:t>
            </a:r>
            <a:r>
              <a:rPr lang="en-US" sz="1200" baseline="0" dirty="0" smtClean="0"/>
              <a:t> a hazard into the work location; we want to create a barricade between the worker and potential harm.</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9</a:t>
            </a:fld>
            <a:endParaRPr lang="en-US"/>
          </a:p>
        </p:txBody>
      </p:sp>
    </p:spTree>
    <p:extLst>
      <p:ext uri="{BB962C8B-B14F-4D97-AF65-F5344CB8AC3E}">
        <p14:creationId xmlns:p14="http://schemas.microsoft.com/office/powerpoint/2010/main" val="18193844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smtClean="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F892C641-A45E-4D53-BE7A-A88D7B3AA492}" type="datetime1">
              <a:rPr lang="en-US" smtClean="0"/>
              <a:t>9/20/2016</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a:p>
        </p:txBody>
      </p:sp>
    </p:spTree>
    <p:extLst>
      <p:ext uri="{BB962C8B-B14F-4D97-AF65-F5344CB8AC3E}">
        <p14:creationId xmlns:p14="http://schemas.microsoft.com/office/powerpoint/2010/main" val="24352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AC6989-753A-4648-BC8E-C53B0B44890A}" type="datetime1">
              <a:rPr lang="en-US" smtClean="0"/>
              <a:t>9/20/2016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6" name="Slide Number Placeholder 5"/>
          <p:cNvSpPr>
            <a:spLocks noGrp="1"/>
          </p:cNvSpPr>
          <p:nvPr>
            <p:ph type="sldNum" sz="quarter" idx="12"/>
          </p:nvPr>
        </p:nvSpPr>
        <p:spPr/>
        <p:txBody>
          <a:bodyPr/>
          <a:lstStyle>
            <a:lvl1pPr>
              <a:defRPr/>
            </a:lvl1pPr>
          </a:lstStyle>
          <a:p>
            <a:pPr>
              <a:defRPr/>
            </a:pPr>
            <a:fld id="{8B6D9DAF-4CE9-40D3-8F27-52C191682619}" type="slidenum">
              <a:rPr lang="en-US"/>
              <a:pPr>
                <a:defRPr/>
              </a:pPr>
              <a:t>‹#›</a:t>
            </a:fld>
            <a:endParaRPr lang="en-US"/>
          </a:p>
        </p:txBody>
      </p:sp>
    </p:spTree>
    <p:extLst>
      <p:ext uri="{BB962C8B-B14F-4D97-AF65-F5344CB8AC3E}">
        <p14:creationId xmlns:p14="http://schemas.microsoft.com/office/powerpoint/2010/main" val="144598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84F01A-8D84-497C-881C-CACF49DC5C80}" type="datetime1">
              <a:rPr lang="en-US" smtClean="0"/>
              <a:t>9/20/2016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6" name="Slide Number Placeholder 5"/>
          <p:cNvSpPr>
            <a:spLocks noGrp="1"/>
          </p:cNvSpPr>
          <p:nvPr>
            <p:ph type="sldNum" sz="quarter" idx="12"/>
          </p:nvPr>
        </p:nvSpPr>
        <p:spPr/>
        <p:txBody>
          <a:bodyPr/>
          <a:lstStyle>
            <a:lvl1pPr>
              <a:defRPr/>
            </a:lvl1pPr>
          </a:lstStyle>
          <a:p>
            <a:pPr>
              <a:defRPr/>
            </a:pPr>
            <a:fld id="{60FAD0F8-4AAB-4720-97A0-1787E62B6C55}" type="slidenum">
              <a:rPr lang="en-US"/>
              <a:pPr>
                <a:defRPr/>
              </a:pPr>
              <a:t>‹#›</a:t>
            </a:fld>
            <a:endParaRPr lang="en-US"/>
          </a:p>
        </p:txBody>
      </p:sp>
    </p:spTree>
    <p:extLst>
      <p:ext uri="{BB962C8B-B14F-4D97-AF65-F5344CB8AC3E}">
        <p14:creationId xmlns:p14="http://schemas.microsoft.com/office/powerpoint/2010/main" val="1721547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CB174BD-A90B-4D8A-AA6E-AC0E05778F50}" type="datetime1">
              <a:rPr lang="en-US" smtClean="0"/>
              <a:t>9/20/2016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6" name="Slide Number Placeholder 5"/>
          <p:cNvSpPr>
            <a:spLocks noGrp="1"/>
          </p:cNvSpPr>
          <p:nvPr>
            <p:ph type="sldNum" sz="quarter" idx="12"/>
          </p:nvPr>
        </p:nvSpPr>
        <p:spPr/>
        <p:txBody>
          <a:bodyPr/>
          <a:lstStyle>
            <a:lvl1pPr>
              <a:defRPr/>
            </a:lvl1pPr>
          </a:lstStyle>
          <a:p>
            <a:pPr>
              <a:defRPr/>
            </a:pPr>
            <a:fld id="{6D4BCE9B-CC5B-437C-A17F-8C5EB0DB31AA}" type="slidenum">
              <a:rPr lang="en-US"/>
              <a:pPr>
                <a:defRPr/>
              </a:pPr>
              <a:t>‹#›</a:t>
            </a:fld>
            <a:endParaRPr lang="en-US"/>
          </a:p>
        </p:txBody>
      </p:sp>
    </p:spTree>
    <p:extLst>
      <p:ext uri="{BB962C8B-B14F-4D97-AF65-F5344CB8AC3E}">
        <p14:creationId xmlns:p14="http://schemas.microsoft.com/office/powerpoint/2010/main" val="105691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219732-0919-4AC7-909E-2EAE6646DB43}" type="datetime1">
              <a:rPr lang="en-US" smtClean="0"/>
              <a:t>9/20/2016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6" name="Slide Number Placeholder 5"/>
          <p:cNvSpPr>
            <a:spLocks noGrp="1"/>
          </p:cNvSpPr>
          <p:nvPr>
            <p:ph type="sldNum" sz="quarter" idx="12"/>
          </p:nvPr>
        </p:nvSpPr>
        <p:spPr/>
        <p:txBody>
          <a:bodyPr/>
          <a:lstStyle>
            <a:lvl1pPr>
              <a:defRPr/>
            </a:lvl1pPr>
          </a:lstStyle>
          <a:p>
            <a:pPr>
              <a:defRPr/>
            </a:pPr>
            <a:fld id="{E4B8FD18-02DF-40F9-BE0C-7C42FF75D880}" type="slidenum">
              <a:rPr lang="en-US"/>
              <a:pPr>
                <a:defRPr/>
              </a:pPr>
              <a:t>‹#›</a:t>
            </a:fld>
            <a:endParaRPr lang="en-US"/>
          </a:p>
        </p:txBody>
      </p:sp>
    </p:spTree>
    <p:extLst>
      <p:ext uri="{BB962C8B-B14F-4D97-AF65-F5344CB8AC3E}">
        <p14:creationId xmlns:p14="http://schemas.microsoft.com/office/powerpoint/2010/main" val="2954413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D54F3D-CCB9-4950-AFDB-C784DECCBB39}" type="datetime1">
              <a:rPr lang="en-US" smtClean="0"/>
              <a:t>9/20/2016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6" name="Slide Number Placeholder 5"/>
          <p:cNvSpPr>
            <a:spLocks noGrp="1"/>
          </p:cNvSpPr>
          <p:nvPr>
            <p:ph type="sldNum" sz="quarter" idx="12"/>
          </p:nvPr>
        </p:nvSpPr>
        <p:spPr/>
        <p:txBody>
          <a:bodyPr/>
          <a:lstStyle>
            <a:lvl1pPr>
              <a:defRPr/>
            </a:lvl1pPr>
          </a:lstStyle>
          <a:p>
            <a:pPr>
              <a:defRPr/>
            </a:pPr>
            <a:fld id="{497C82C6-C18A-4703-8E50-CE23A27CA695}" type="slidenum">
              <a:rPr lang="en-US"/>
              <a:pPr>
                <a:defRPr/>
              </a:pPr>
              <a:t>‹#›</a:t>
            </a:fld>
            <a:endParaRPr lang="en-US"/>
          </a:p>
        </p:txBody>
      </p:sp>
    </p:spTree>
    <p:extLst>
      <p:ext uri="{BB962C8B-B14F-4D97-AF65-F5344CB8AC3E}">
        <p14:creationId xmlns:p14="http://schemas.microsoft.com/office/powerpoint/2010/main" val="510609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FF0BD70-A6A8-4F7F-8EE2-547019F0FB8B}" type="datetime1">
              <a:rPr lang="en-US" smtClean="0"/>
              <a:t>9/20/2016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7" name="Slide Number Placeholder 5"/>
          <p:cNvSpPr>
            <a:spLocks noGrp="1"/>
          </p:cNvSpPr>
          <p:nvPr>
            <p:ph type="sldNum" sz="quarter" idx="12"/>
          </p:nvPr>
        </p:nvSpPr>
        <p:spPr/>
        <p:txBody>
          <a:bodyPr/>
          <a:lstStyle>
            <a:lvl1pPr>
              <a:defRPr/>
            </a:lvl1pPr>
          </a:lstStyle>
          <a:p>
            <a:pPr>
              <a:defRPr/>
            </a:pPr>
            <a:fld id="{A09112F7-B214-4A05-A9ED-C5D6EFA56D16}" type="slidenum">
              <a:rPr lang="en-US"/>
              <a:pPr>
                <a:defRPr/>
              </a:pPr>
              <a:t>‹#›</a:t>
            </a:fld>
            <a:endParaRPr lang="en-US"/>
          </a:p>
        </p:txBody>
      </p:sp>
    </p:spTree>
    <p:extLst>
      <p:ext uri="{BB962C8B-B14F-4D97-AF65-F5344CB8AC3E}">
        <p14:creationId xmlns:p14="http://schemas.microsoft.com/office/powerpoint/2010/main" val="3760688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DF2691B-8BC6-4AB8-BF92-502D115A3FC0}" type="datetime1">
              <a:rPr lang="en-US" smtClean="0"/>
              <a:t>9/20/2016</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9" name="Slide Number Placeholder 5"/>
          <p:cNvSpPr>
            <a:spLocks noGrp="1"/>
          </p:cNvSpPr>
          <p:nvPr>
            <p:ph type="sldNum" sz="quarter" idx="12"/>
          </p:nvPr>
        </p:nvSpPr>
        <p:spPr/>
        <p:txBody>
          <a:bodyPr/>
          <a:lstStyle>
            <a:lvl1pPr>
              <a:defRPr/>
            </a:lvl1pPr>
          </a:lstStyle>
          <a:p>
            <a:pPr>
              <a:defRPr/>
            </a:pPr>
            <a:fld id="{C829F010-E696-431A-AA6C-F9381B43A2A2}" type="slidenum">
              <a:rPr lang="en-US"/>
              <a:pPr>
                <a:defRPr/>
              </a:pPr>
              <a:t>‹#›</a:t>
            </a:fld>
            <a:endParaRPr lang="en-US"/>
          </a:p>
        </p:txBody>
      </p:sp>
    </p:spTree>
    <p:extLst>
      <p:ext uri="{BB962C8B-B14F-4D97-AF65-F5344CB8AC3E}">
        <p14:creationId xmlns:p14="http://schemas.microsoft.com/office/powerpoint/2010/main" val="3063709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097F367-FE15-4823-9D18-B1FEB3B2570A}" type="datetime1">
              <a:rPr lang="en-US" smtClean="0"/>
              <a:t>9/20/2016</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5" name="Slide Number Placeholder 5"/>
          <p:cNvSpPr>
            <a:spLocks noGrp="1"/>
          </p:cNvSpPr>
          <p:nvPr>
            <p:ph type="sldNum" sz="quarter" idx="12"/>
          </p:nvPr>
        </p:nvSpPr>
        <p:spPr/>
        <p:txBody>
          <a:bodyPr/>
          <a:lstStyle>
            <a:lvl1pPr>
              <a:defRPr/>
            </a:lvl1pPr>
          </a:lstStyle>
          <a:p>
            <a:pPr>
              <a:defRPr/>
            </a:pPr>
            <a:fld id="{F2A4B7B8-8B64-4396-9541-EAB02EBD06B2}" type="slidenum">
              <a:rPr lang="en-US"/>
              <a:pPr>
                <a:defRPr/>
              </a:pPr>
              <a:t>‹#›</a:t>
            </a:fld>
            <a:endParaRPr lang="en-US"/>
          </a:p>
        </p:txBody>
      </p:sp>
    </p:spTree>
    <p:extLst>
      <p:ext uri="{BB962C8B-B14F-4D97-AF65-F5344CB8AC3E}">
        <p14:creationId xmlns:p14="http://schemas.microsoft.com/office/powerpoint/2010/main" val="2734133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165DADF-E11D-4086-8CC3-7E17F5DA71F3}" type="datetime1">
              <a:rPr lang="en-US" smtClean="0"/>
              <a:t>9/20/2016</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4" name="Slide Number Placeholder 5"/>
          <p:cNvSpPr>
            <a:spLocks noGrp="1"/>
          </p:cNvSpPr>
          <p:nvPr>
            <p:ph type="sldNum" sz="quarter" idx="12"/>
          </p:nvPr>
        </p:nvSpPr>
        <p:spPr/>
        <p:txBody>
          <a:bodyPr/>
          <a:lstStyle>
            <a:lvl1pPr>
              <a:defRPr/>
            </a:lvl1pPr>
          </a:lstStyle>
          <a:p>
            <a:pPr>
              <a:defRPr/>
            </a:pPr>
            <a:fld id="{E4F60B90-3054-4CA1-99B6-35408F47B796}" type="slidenum">
              <a:rPr lang="en-US"/>
              <a:pPr>
                <a:defRPr/>
              </a:pPr>
              <a:t>‹#›</a:t>
            </a:fld>
            <a:endParaRPr lang="en-US"/>
          </a:p>
        </p:txBody>
      </p:sp>
    </p:spTree>
    <p:extLst>
      <p:ext uri="{BB962C8B-B14F-4D97-AF65-F5344CB8AC3E}">
        <p14:creationId xmlns:p14="http://schemas.microsoft.com/office/powerpoint/2010/main" val="3295635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75AAE9-9AAF-44D3-90EA-50C85C5CDC95}" type="datetime1">
              <a:rPr lang="en-US" smtClean="0"/>
              <a:t>9/20/2016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7" name="Slide Number Placeholder 5"/>
          <p:cNvSpPr>
            <a:spLocks noGrp="1"/>
          </p:cNvSpPr>
          <p:nvPr>
            <p:ph type="sldNum" sz="quarter" idx="12"/>
          </p:nvPr>
        </p:nvSpPr>
        <p:spPr/>
        <p:txBody>
          <a:bodyPr/>
          <a:lstStyle>
            <a:lvl1pPr>
              <a:defRPr/>
            </a:lvl1pPr>
          </a:lstStyle>
          <a:p>
            <a:pPr>
              <a:defRPr/>
            </a:pPr>
            <a:fld id="{F93EE6A1-B3F8-4722-B7C7-9B991528A008}" type="slidenum">
              <a:rPr lang="en-US"/>
              <a:pPr>
                <a:defRPr/>
              </a:pPr>
              <a:t>‹#›</a:t>
            </a:fld>
            <a:endParaRPr lang="en-US"/>
          </a:p>
        </p:txBody>
      </p:sp>
    </p:spTree>
    <p:extLst>
      <p:ext uri="{BB962C8B-B14F-4D97-AF65-F5344CB8AC3E}">
        <p14:creationId xmlns:p14="http://schemas.microsoft.com/office/powerpoint/2010/main" val="172889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A660B7-C3BF-4B04-A360-A18C3D544692}" type="datetime1">
              <a:rPr lang="en-US" smtClean="0"/>
              <a:t>9/20/2016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6" name="Slide Number Placeholder 5"/>
          <p:cNvSpPr>
            <a:spLocks noGrp="1"/>
          </p:cNvSpPr>
          <p:nvPr>
            <p:ph type="sldNum" sz="quarter" idx="12"/>
          </p:nvPr>
        </p:nvSpPr>
        <p:spPr/>
        <p:txBody>
          <a:bodyPr/>
          <a:lstStyle>
            <a:lvl1pPr>
              <a:defRPr/>
            </a:lvl1pPr>
          </a:lstStyle>
          <a:p>
            <a:pPr>
              <a:defRPr/>
            </a:pPr>
            <a:fld id="{FE122AA6-D333-4DE2-984A-5C69A963584C}" type="slidenum">
              <a:rPr lang="en-US"/>
              <a:pPr>
                <a:defRPr/>
              </a:pPr>
              <a:t>‹#›</a:t>
            </a:fld>
            <a:endParaRPr lang="en-US"/>
          </a:p>
        </p:txBody>
      </p:sp>
    </p:spTree>
    <p:extLst>
      <p:ext uri="{BB962C8B-B14F-4D97-AF65-F5344CB8AC3E}">
        <p14:creationId xmlns:p14="http://schemas.microsoft.com/office/powerpoint/2010/main" val="3801556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7C5D51-01F9-474B-A64A-C42D4C7C292F}" type="datetime1">
              <a:rPr lang="en-US" smtClean="0"/>
              <a:t>9/20/2016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7" name="Slide Number Placeholder 5"/>
          <p:cNvSpPr>
            <a:spLocks noGrp="1"/>
          </p:cNvSpPr>
          <p:nvPr>
            <p:ph type="sldNum" sz="quarter" idx="12"/>
          </p:nvPr>
        </p:nvSpPr>
        <p:spPr/>
        <p:txBody>
          <a:bodyPr/>
          <a:lstStyle>
            <a:lvl1pPr>
              <a:defRPr/>
            </a:lvl1pPr>
          </a:lstStyle>
          <a:p>
            <a:pPr>
              <a:defRPr/>
            </a:pPr>
            <a:fld id="{2FADC4D1-B8E0-4A43-8634-A25B5908C13F}" type="slidenum">
              <a:rPr lang="en-US"/>
              <a:pPr>
                <a:defRPr/>
              </a:pPr>
              <a:t>‹#›</a:t>
            </a:fld>
            <a:endParaRPr lang="en-US"/>
          </a:p>
        </p:txBody>
      </p:sp>
    </p:spTree>
    <p:extLst>
      <p:ext uri="{BB962C8B-B14F-4D97-AF65-F5344CB8AC3E}">
        <p14:creationId xmlns:p14="http://schemas.microsoft.com/office/powerpoint/2010/main" val="2492843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3C4A84-3EC3-40D2-9373-7B95C3F2C45F}" type="datetime1">
              <a:rPr lang="en-US" smtClean="0"/>
              <a:t>9/20/2016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6" name="Slide Number Placeholder 5"/>
          <p:cNvSpPr>
            <a:spLocks noGrp="1"/>
          </p:cNvSpPr>
          <p:nvPr>
            <p:ph type="sldNum" sz="quarter" idx="12"/>
          </p:nvPr>
        </p:nvSpPr>
        <p:spPr/>
        <p:txBody>
          <a:bodyPr/>
          <a:lstStyle>
            <a:lvl1pPr>
              <a:defRPr/>
            </a:lvl1pPr>
          </a:lstStyle>
          <a:p>
            <a:pPr>
              <a:defRPr/>
            </a:pPr>
            <a:fld id="{ECCE265A-7FFD-4347-80C8-AE82666D9B1F}" type="slidenum">
              <a:rPr lang="en-US"/>
              <a:pPr>
                <a:defRPr/>
              </a:pPr>
              <a:t>‹#›</a:t>
            </a:fld>
            <a:endParaRPr lang="en-US"/>
          </a:p>
        </p:txBody>
      </p:sp>
    </p:spTree>
    <p:extLst>
      <p:ext uri="{BB962C8B-B14F-4D97-AF65-F5344CB8AC3E}">
        <p14:creationId xmlns:p14="http://schemas.microsoft.com/office/powerpoint/2010/main" val="4184186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CDD1F6D-1EDA-4828-887A-468B4D670185}" type="datetime1">
              <a:rPr lang="en-US" smtClean="0"/>
              <a:t>9/20/2016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6" name="Slide Number Placeholder 5"/>
          <p:cNvSpPr>
            <a:spLocks noGrp="1"/>
          </p:cNvSpPr>
          <p:nvPr>
            <p:ph type="sldNum" sz="quarter" idx="12"/>
          </p:nvPr>
        </p:nvSpPr>
        <p:spPr/>
        <p:txBody>
          <a:bodyPr/>
          <a:lstStyle>
            <a:lvl1pPr>
              <a:defRPr/>
            </a:lvl1pPr>
          </a:lstStyle>
          <a:p>
            <a:pPr>
              <a:defRPr/>
            </a:pPr>
            <a:fld id="{64D32246-8AD4-4C01-8583-B3A3AA9012D7}" type="slidenum">
              <a:rPr lang="en-US"/>
              <a:pPr>
                <a:defRPr/>
              </a:pPr>
              <a:t>‹#›</a:t>
            </a:fld>
            <a:endParaRPr lang="en-US"/>
          </a:p>
        </p:txBody>
      </p:sp>
    </p:spTree>
    <p:extLst>
      <p:ext uri="{BB962C8B-B14F-4D97-AF65-F5344CB8AC3E}">
        <p14:creationId xmlns:p14="http://schemas.microsoft.com/office/powerpoint/2010/main" val="273062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EA640B3-A14E-42C9-ABC2-F146AD3D3E7F}" type="datetime1">
              <a:rPr lang="en-US" smtClean="0"/>
              <a:t>9/20/2016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6" name="Slide Number Placeholder 5"/>
          <p:cNvSpPr>
            <a:spLocks noGrp="1"/>
          </p:cNvSpPr>
          <p:nvPr>
            <p:ph type="sldNum" sz="quarter" idx="12"/>
          </p:nvPr>
        </p:nvSpPr>
        <p:spPr/>
        <p:txBody>
          <a:bodyPr/>
          <a:lstStyle>
            <a:lvl1pPr>
              <a:defRPr/>
            </a:lvl1pPr>
          </a:lstStyle>
          <a:p>
            <a:pPr>
              <a:defRPr/>
            </a:pPr>
            <a:fld id="{6DABA46C-1C6A-4D46-943B-A0D09C4A156F}" type="slidenum">
              <a:rPr lang="en-US"/>
              <a:pPr>
                <a:defRPr/>
              </a:pPr>
              <a:t>‹#›</a:t>
            </a:fld>
            <a:endParaRPr lang="en-US"/>
          </a:p>
        </p:txBody>
      </p:sp>
    </p:spTree>
    <p:extLst>
      <p:ext uri="{BB962C8B-B14F-4D97-AF65-F5344CB8AC3E}">
        <p14:creationId xmlns:p14="http://schemas.microsoft.com/office/powerpoint/2010/main" val="85969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6B21143-D4B1-4DA2-9919-5FD651B0B5A5}" type="datetime1">
              <a:rPr lang="en-US" smtClean="0"/>
              <a:t>9/20/2016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7" name="Slide Number Placeholder 5"/>
          <p:cNvSpPr>
            <a:spLocks noGrp="1"/>
          </p:cNvSpPr>
          <p:nvPr>
            <p:ph type="sldNum" sz="quarter" idx="12"/>
          </p:nvPr>
        </p:nvSpPr>
        <p:spPr/>
        <p:txBody>
          <a:bodyPr/>
          <a:lstStyle>
            <a:lvl1pPr>
              <a:defRPr/>
            </a:lvl1pPr>
          </a:lstStyle>
          <a:p>
            <a:pPr>
              <a:defRPr/>
            </a:pPr>
            <a:fld id="{CBFDA22F-B507-45E0-BEB3-BD419CEFA456}" type="slidenum">
              <a:rPr lang="en-US"/>
              <a:pPr>
                <a:defRPr/>
              </a:pPr>
              <a:t>‹#›</a:t>
            </a:fld>
            <a:endParaRPr lang="en-US"/>
          </a:p>
        </p:txBody>
      </p:sp>
    </p:spTree>
    <p:extLst>
      <p:ext uri="{BB962C8B-B14F-4D97-AF65-F5344CB8AC3E}">
        <p14:creationId xmlns:p14="http://schemas.microsoft.com/office/powerpoint/2010/main" val="3941003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54E8385-723D-4F14-939E-1A801546D882}" type="datetime1">
              <a:rPr lang="en-US" smtClean="0"/>
              <a:t>9/20/2016</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9" name="Slide Number Placeholder 5"/>
          <p:cNvSpPr>
            <a:spLocks noGrp="1"/>
          </p:cNvSpPr>
          <p:nvPr>
            <p:ph type="sldNum" sz="quarter" idx="12"/>
          </p:nvPr>
        </p:nvSpPr>
        <p:spPr/>
        <p:txBody>
          <a:bodyPr/>
          <a:lstStyle>
            <a:lvl1pPr>
              <a:defRPr/>
            </a:lvl1pPr>
          </a:lstStyle>
          <a:p>
            <a:pPr>
              <a:defRPr/>
            </a:pPr>
            <a:fld id="{158B34F5-9C3A-4EFB-B267-6B4B1E1D2066}" type="slidenum">
              <a:rPr lang="en-US"/>
              <a:pPr>
                <a:defRPr/>
              </a:pPr>
              <a:t>‹#›</a:t>
            </a:fld>
            <a:endParaRPr lang="en-US"/>
          </a:p>
        </p:txBody>
      </p:sp>
    </p:spTree>
    <p:extLst>
      <p:ext uri="{BB962C8B-B14F-4D97-AF65-F5344CB8AC3E}">
        <p14:creationId xmlns:p14="http://schemas.microsoft.com/office/powerpoint/2010/main" val="2723831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18AD5CE-F8D7-4D5E-A229-92504DC8E7CC}" type="datetime1">
              <a:rPr lang="en-US" smtClean="0"/>
              <a:t>9/20/2016</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5" name="Slide Number Placeholder 5"/>
          <p:cNvSpPr>
            <a:spLocks noGrp="1"/>
          </p:cNvSpPr>
          <p:nvPr>
            <p:ph type="sldNum" sz="quarter" idx="12"/>
          </p:nvPr>
        </p:nvSpPr>
        <p:spPr/>
        <p:txBody>
          <a:bodyPr/>
          <a:lstStyle>
            <a:lvl1pPr>
              <a:defRPr/>
            </a:lvl1pPr>
          </a:lstStyle>
          <a:p>
            <a:pPr>
              <a:defRPr/>
            </a:pPr>
            <a:fld id="{34B58A74-B013-4E1A-BCE3-B77E6342078C}" type="slidenum">
              <a:rPr lang="en-US"/>
              <a:pPr>
                <a:defRPr/>
              </a:pPr>
              <a:t>‹#›</a:t>
            </a:fld>
            <a:endParaRPr lang="en-US"/>
          </a:p>
        </p:txBody>
      </p:sp>
    </p:spTree>
    <p:extLst>
      <p:ext uri="{BB962C8B-B14F-4D97-AF65-F5344CB8AC3E}">
        <p14:creationId xmlns:p14="http://schemas.microsoft.com/office/powerpoint/2010/main" val="4076673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1C2F409-6EB1-4E1A-A318-8B19978281CD}" type="datetime1">
              <a:rPr lang="en-US" smtClean="0"/>
              <a:t>9/20/2016</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4" name="Slide Number Placeholder 5"/>
          <p:cNvSpPr>
            <a:spLocks noGrp="1"/>
          </p:cNvSpPr>
          <p:nvPr>
            <p:ph type="sldNum" sz="quarter" idx="12"/>
          </p:nvPr>
        </p:nvSpPr>
        <p:spPr/>
        <p:txBody>
          <a:bodyPr/>
          <a:lstStyle>
            <a:lvl1pPr>
              <a:defRPr/>
            </a:lvl1pPr>
          </a:lstStyle>
          <a:p>
            <a:pPr>
              <a:defRPr/>
            </a:pPr>
            <a:fld id="{44DFD2EA-D3F5-49E2-8BE8-2CEF3C187FD3}" type="slidenum">
              <a:rPr lang="en-US"/>
              <a:pPr>
                <a:defRPr/>
              </a:pPr>
              <a:t>‹#›</a:t>
            </a:fld>
            <a:endParaRPr lang="en-US"/>
          </a:p>
        </p:txBody>
      </p:sp>
    </p:spTree>
    <p:extLst>
      <p:ext uri="{BB962C8B-B14F-4D97-AF65-F5344CB8AC3E}">
        <p14:creationId xmlns:p14="http://schemas.microsoft.com/office/powerpoint/2010/main" val="2559398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BF4B698-0585-4B2A-BC76-90EC2418AD8B}" type="datetime1">
              <a:rPr lang="en-US" smtClean="0"/>
              <a:t>9/20/2016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7" name="Slide Number Placeholder 5"/>
          <p:cNvSpPr>
            <a:spLocks noGrp="1"/>
          </p:cNvSpPr>
          <p:nvPr>
            <p:ph type="sldNum" sz="quarter" idx="12"/>
          </p:nvPr>
        </p:nvSpPr>
        <p:spPr/>
        <p:txBody>
          <a:bodyPr/>
          <a:lstStyle>
            <a:lvl1pPr>
              <a:defRPr/>
            </a:lvl1pPr>
          </a:lstStyle>
          <a:p>
            <a:pPr>
              <a:defRPr/>
            </a:pPr>
            <a:fld id="{B6981BDA-F040-416D-BE93-D0BC9AE32FF8}" type="slidenum">
              <a:rPr lang="en-US"/>
              <a:pPr>
                <a:defRPr/>
              </a:pPr>
              <a:t>‹#›</a:t>
            </a:fld>
            <a:endParaRPr lang="en-US"/>
          </a:p>
        </p:txBody>
      </p:sp>
    </p:spTree>
    <p:extLst>
      <p:ext uri="{BB962C8B-B14F-4D97-AF65-F5344CB8AC3E}">
        <p14:creationId xmlns:p14="http://schemas.microsoft.com/office/powerpoint/2010/main" val="403362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254DBB2-53E1-4126-A11B-8CE06D6F6285}" type="datetime1">
              <a:rPr lang="en-US" smtClean="0"/>
              <a:t>9/20/2016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7" name="Slide Number Placeholder 5"/>
          <p:cNvSpPr>
            <a:spLocks noGrp="1"/>
          </p:cNvSpPr>
          <p:nvPr>
            <p:ph type="sldNum" sz="quarter" idx="12"/>
          </p:nvPr>
        </p:nvSpPr>
        <p:spPr/>
        <p:txBody>
          <a:bodyPr/>
          <a:lstStyle>
            <a:lvl1pPr>
              <a:defRPr/>
            </a:lvl1pPr>
          </a:lstStyle>
          <a:p>
            <a:pPr>
              <a:defRPr/>
            </a:pPr>
            <a:fld id="{0BC5F6DB-50AE-44A5-9440-65913111D36E}" type="slidenum">
              <a:rPr lang="en-US"/>
              <a:pPr>
                <a:defRPr/>
              </a:pPr>
              <a:t>‹#›</a:t>
            </a:fld>
            <a:endParaRPr lang="en-US"/>
          </a:p>
        </p:txBody>
      </p:sp>
    </p:spTree>
    <p:extLst>
      <p:ext uri="{BB962C8B-B14F-4D97-AF65-F5344CB8AC3E}">
        <p14:creationId xmlns:p14="http://schemas.microsoft.com/office/powerpoint/2010/main" val="61364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B83D820-E0FE-48CE-9192-AD8E6911FC2B}" type="datetime1">
              <a:rPr lang="en-US" smtClean="0"/>
              <a:t>9/20/2016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PPT-094-01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6505766-5B6C-4F1A-8C25-C2D7CC6A38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7"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D6CC95D-69A6-4ABB-8144-D8F371685BB2}" type="datetime1">
              <a:rPr lang="en-US" smtClean="0"/>
              <a:t>9/20/2016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PPT-094-01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B7E8AF8-2A6E-4992-9528-8FF0E8BD78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1.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0.w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47.png"/><Relationship Id="rId4" Type="http://schemas.openxmlformats.org/officeDocument/2006/relationships/oleObject" Target="../embeddings/oleObject5.bin"/></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4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54.jpg"/></Relationships>
</file>

<file path=ppt/slides/_rels/slide47.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s://www.facebook.com/BWCPATHS" TargetMode="External"/><Relationship Id="rId2" Type="http://schemas.openxmlformats.org/officeDocument/2006/relationships/image" Target="../media/image56.jpeg"/><Relationship Id="rId1" Type="http://schemas.openxmlformats.org/officeDocument/2006/relationships/slideLayout" Target="../slideLayouts/slideLayout1.xml"/><Relationship Id="rId4" Type="http://schemas.openxmlformats.org/officeDocument/2006/relationships/image" Target="../media/image57.jpeg"/></Relationships>
</file>

<file path=ppt/slides/_rels/slide5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4.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Welding Safety</a:t>
            </a:r>
          </a:p>
        </p:txBody>
      </p:sp>
      <p:sp>
        <p:nvSpPr>
          <p:cNvPr id="4099" name="Subtitle 2"/>
          <p:cNvSpPr>
            <a:spLocks noGrp="1"/>
          </p:cNvSpPr>
          <p:nvPr>
            <p:ph type="subTitle" idx="1"/>
          </p:nvPr>
        </p:nvSpPr>
        <p:spPr>
          <a:xfrm>
            <a:off x="609600" y="1295400"/>
            <a:ext cx="7924800" cy="4800600"/>
          </a:xfrm>
        </p:spPr>
        <p:txBody>
          <a:bodyPr/>
          <a:lstStyle/>
          <a:p>
            <a:r>
              <a:rPr lang="en-US" dirty="0">
                <a:solidFill>
                  <a:schemeClr val="tx1"/>
                </a:solidFill>
              </a:rPr>
              <a:t>29 CFR </a:t>
            </a:r>
            <a:r>
              <a:rPr lang="en-US" dirty="0" smtClean="0">
                <a:solidFill>
                  <a:schemeClr val="tx1"/>
                </a:solidFill>
              </a:rPr>
              <a:t>1926.350-354</a:t>
            </a:r>
          </a:p>
          <a:p>
            <a:r>
              <a:rPr lang="en-US" dirty="0" smtClean="0">
                <a:solidFill>
                  <a:schemeClr val="tx1"/>
                </a:solidFill>
              </a:rPr>
              <a:t>Subpart J</a:t>
            </a:r>
            <a:endParaRPr lang="en-US" dirty="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sp>
        <p:nvSpPr>
          <p:cNvPr id="4102" name="TextBox 5"/>
          <p:cNvSpPr txBox="1">
            <a:spLocks noChangeArrowheads="1"/>
          </p:cNvSpPr>
          <p:nvPr/>
        </p:nvSpPr>
        <p:spPr bwMode="auto">
          <a:xfrm>
            <a:off x="6324600" y="914400"/>
            <a:ext cx="2667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100" i="1">
                <a:latin typeface="Verdana" pitchFamily="34" charset="0"/>
              </a:rPr>
              <a:t>Bureau of Workers’ Compensation </a:t>
            </a:r>
          </a:p>
          <a:p>
            <a:pPr algn="ctr" eaLnBrk="1" hangingPunct="1"/>
            <a:r>
              <a:rPr lang="en-US" sz="1100" i="1">
                <a:latin typeface="Verdana" pitchFamily="34" charset="0"/>
              </a:rPr>
              <a:t>PA Training for Health &amp; Safety                        (PATHS)</a:t>
            </a:r>
          </a:p>
        </p:txBody>
      </p:sp>
      <p:pic>
        <p:nvPicPr>
          <p:cNvPr id="6146" name="Picture 2" descr="C:\Users\stlane\Pictures\weld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762125"/>
            <a:ext cx="2466975" cy="247522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stlane\Pictures\weldin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762126"/>
            <a:ext cx="2743200" cy="224028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stlane\Pictures\welding\3welding_bann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038298"/>
            <a:ext cx="2933700" cy="22336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Dangers</a:t>
            </a:r>
          </a:p>
        </p:txBody>
      </p:sp>
      <p:sp>
        <p:nvSpPr>
          <p:cNvPr id="4099" name="Subtitle 2"/>
          <p:cNvSpPr>
            <a:spLocks noGrp="1"/>
          </p:cNvSpPr>
          <p:nvPr>
            <p:ph type="subTitle" idx="1"/>
          </p:nvPr>
        </p:nvSpPr>
        <p:spPr>
          <a:xfrm>
            <a:off x="609600" y="1482481"/>
            <a:ext cx="5372480" cy="4876800"/>
          </a:xfrm>
        </p:spPr>
        <p:txBody>
          <a:bodyPr/>
          <a:lstStyle/>
          <a:p>
            <a:pPr marL="342900" indent="-342900" algn="l">
              <a:spcBef>
                <a:spcPts val="500"/>
              </a:spcBef>
              <a:spcAft>
                <a:spcPts val="500"/>
              </a:spcAft>
              <a:buFont typeface="Wingdings" pitchFamily="2" charset="2"/>
              <a:buChar char="§"/>
            </a:pPr>
            <a:r>
              <a:rPr lang="en-US" dirty="0">
                <a:solidFill>
                  <a:schemeClr val="tx1"/>
                </a:solidFill>
                <a:ea typeface="Verdana" pitchFamily="34" charset="0"/>
                <a:cs typeface="Verdana" pitchFamily="34" charset="0"/>
              </a:rPr>
              <a:t>The arc itself - the temperature can reach </a:t>
            </a:r>
            <a:r>
              <a:rPr lang="en-US" dirty="0" smtClean="0">
                <a:solidFill>
                  <a:schemeClr val="tx1"/>
                </a:solidFill>
                <a:ea typeface="Verdana" pitchFamily="34" charset="0"/>
                <a:cs typeface="Verdana" pitchFamily="34" charset="0"/>
              </a:rPr>
              <a:t>6,000 </a:t>
            </a:r>
            <a:r>
              <a:rPr lang="en-US" dirty="0">
                <a:solidFill>
                  <a:schemeClr val="tx1"/>
                </a:solidFill>
                <a:ea typeface="Verdana" pitchFamily="34" charset="0"/>
                <a:cs typeface="Verdana" pitchFamily="34" charset="0"/>
              </a:rPr>
              <a:t>degrees Fahrenheit (</a:t>
            </a:r>
            <a:r>
              <a:rPr lang="en-US" dirty="0" smtClean="0">
                <a:solidFill>
                  <a:schemeClr val="tx1"/>
                </a:solidFill>
                <a:ea typeface="Verdana" pitchFamily="34" charset="0"/>
                <a:cs typeface="Verdana" pitchFamily="34" charset="0"/>
              </a:rPr>
              <a:t>6,000 </a:t>
            </a:r>
            <a:r>
              <a:rPr lang="en-US" dirty="0">
                <a:solidFill>
                  <a:schemeClr val="tx1"/>
                </a:solidFill>
                <a:ea typeface="Verdana" pitchFamily="34" charset="0"/>
                <a:cs typeface="Verdana" pitchFamily="34" charset="0"/>
              </a:rPr>
              <a:t>°F)</a:t>
            </a:r>
          </a:p>
          <a:p>
            <a:pPr marL="342900" indent="-342900" algn="l">
              <a:spcBef>
                <a:spcPts val="500"/>
              </a:spcBef>
              <a:spcAft>
                <a:spcPts val="500"/>
              </a:spcAft>
              <a:buFont typeface="Wingdings" pitchFamily="2" charset="2"/>
              <a:buChar char="§"/>
            </a:pPr>
            <a:r>
              <a:rPr lang="en-US" dirty="0">
                <a:solidFill>
                  <a:schemeClr val="tx1"/>
                </a:solidFill>
                <a:ea typeface="Verdana" pitchFamily="34" charset="0"/>
                <a:cs typeface="Verdana" pitchFamily="34" charset="0"/>
              </a:rPr>
              <a:t>The intense ultraviolet and infra-red rays can be harmful to both the welder and anyone else nearby. </a:t>
            </a:r>
          </a:p>
          <a:p>
            <a:pPr marL="342900" indent="-342900" algn="l">
              <a:spcBef>
                <a:spcPts val="500"/>
              </a:spcBef>
              <a:spcAft>
                <a:spcPts val="500"/>
              </a:spcAft>
              <a:buFont typeface="Wingdings" pitchFamily="2" charset="2"/>
              <a:buChar char="§"/>
            </a:pPr>
            <a:r>
              <a:rPr lang="en-US" dirty="0">
                <a:solidFill>
                  <a:schemeClr val="tx1"/>
                </a:solidFill>
                <a:ea typeface="Verdana" pitchFamily="34" charset="0"/>
                <a:cs typeface="Verdana" pitchFamily="34" charset="0"/>
              </a:rPr>
              <a:t>It is not unusual for welders who are not wearing overalls to suffer symptoms similar to extreme sunburn.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16386" name="Picture 2" descr="C:\Users\stlane\Pictures\welding\11 arc eyes.jpg"/>
          <p:cNvPicPr>
            <a:picLocks noChangeAspect="1" noChangeArrowheads="1"/>
          </p:cNvPicPr>
          <p:nvPr/>
        </p:nvPicPr>
        <p:blipFill rotWithShape="1">
          <a:blip r:embed="rId3">
            <a:extLst>
              <a:ext uri="{28A0092B-C50C-407E-A947-70E740481C1C}">
                <a14:useLocalDpi xmlns:a14="http://schemas.microsoft.com/office/drawing/2010/main" val="0"/>
              </a:ext>
            </a:extLst>
          </a:blip>
          <a:srcRect l="9827" r="10450"/>
          <a:stretch/>
        </p:blipFill>
        <p:spPr bwMode="auto">
          <a:xfrm>
            <a:off x="5982080" y="3886200"/>
            <a:ext cx="2852929" cy="1981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05600" y="5991255"/>
            <a:ext cx="1447800" cy="400110"/>
          </a:xfrm>
          <a:prstGeom prst="rect">
            <a:avLst/>
          </a:prstGeom>
          <a:noFill/>
        </p:spPr>
        <p:txBody>
          <a:bodyPr wrap="square" rtlCol="0">
            <a:spAutoFit/>
          </a:bodyPr>
          <a:lstStyle/>
          <a:p>
            <a:r>
              <a:rPr lang="en-US" sz="2000" dirty="0" smtClean="0">
                <a:latin typeface="Verdana" pitchFamily="34" charset="0"/>
                <a:ea typeface="Verdana" pitchFamily="34" charset="0"/>
                <a:cs typeface="Verdana" pitchFamily="34" charset="0"/>
              </a:rPr>
              <a:t>Arc Eyes</a:t>
            </a:r>
            <a:endParaRPr lang="en-US" sz="2000" dirty="0">
              <a:latin typeface="Verdana" pitchFamily="34" charset="0"/>
              <a:ea typeface="Verdana" pitchFamily="34" charset="0"/>
              <a:cs typeface="Verdana" pitchFamily="34" charset="0"/>
            </a:endParaRPr>
          </a:p>
        </p:txBody>
      </p:sp>
      <p:pic>
        <p:nvPicPr>
          <p:cNvPr id="8" name="Picture 3" descr="C:\Users\stlane\Pictures\welding\9a welding-arc-l3768-ba.jpg"/>
          <p:cNvPicPr>
            <a:picLocks noChangeAspect="1" noChangeArrowheads="1"/>
          </p:cNvPicPr>
          <p:nvPr/>
        </p:nvPicPr>
        <p:blipFill rotWithShape="1">
          <a:blip r:embed="rId4">
            <a:extLst>
              <a:ext uri="{28A0092B-C50C-407E-A947-70E740481C1C}">
                <a14:useLocalDpi xmlns:a14="http://schemas.microsoft.com/office/drawing/2010/main" val="0"/>
              </a:ext>
            </a:extLst>
          </a:blip>
          <a:srcRect l="14655" r="14218"/>
          <a:stretch/>
        </p:blipFill>
        <p:spPr bwMode="auto">
          <a:xfrm>
            <a:off x="6477000" y="1114425"/>
            <a:ext cx="1863090"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966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Volatile Combination</a:t>
            </a:r>
          </a:p>
        </p:txBody>
      </p:sp>
      <p:sp>
        <p:nvSpPr>
          <p:cNvPr id="4099" name="Subtitle 2"/>
          <p:cNvSpPr>
            <a:spLocks noGrp="1"/>
          </p:cNvSpPr>
          <p:nvPr>
            <p:ph type="subTitle" idx="1"/>
          </p:nvPr>
        </p:nvSpPr>
        <p:spPr>
          <a:xfrm>
            <a:off x="457200" y="1143000"/>
            <a:ext cx="5029200" cy="5029200"/>
          </a:xfrm>
        </p:spPr>
        <p:txBody>
          <a:bodyPr/>
          <a:lstStyle/>
          <a:p>
            <a:pPr algn="l" eaLnBrk="1" hangingPunct="1"/>
            <a:r>
              <a:rPr lang="en-US" dirty="0" smtClean="0">
                <a:solidFill>
                  <a:schemeClr val="tx1"/>
                </a:solidFill>
              </a:rPr>
              <a:t>Of Heat and Gas:</a:t>
            </a:r>
          </a:p>
          <a:p>
            <a:pPr marL="342900" indent="-342900" algn="l">
              <a:lnSpc>
                <a:spcPct val="120000"/>
              </a:lnSpc>
              <a:spcBef>
                <a:spcPts val="500"/>
              </a:spcBef>
              <a:spcAft>
                <a:spcPts val="500"/>
              </a:spcAft>
              <a:buFont typeface="Wingdings" pitchFamily="2" charset="2"/>
              <a:buChar char="§"/>
            </a:pPr>
            <a:r>
              <a:rPr lang="en-US" dirty="0">
                <a:solidFill>
                  <a:schemeClr val="tx1"/>
                </a:solidFill>
                <a:ea typeface="Verdana" pitchFamily="34" charset="0"/>
                <a:cs typeface="Verdana" pitchFamily="34" charset="0"/>
              </a:rPr>
              <a:t>Fatalities have resulted where drums and other containers have exploded </a:t>
            </a:r>
            <a:r>
              <a:rPr lang="en-US" dirty="0" smtClean="0">
                <a:solidFill>
                  <a:schemeClr val="tx1"/>
                </a:solidFill>
                <a:ea typeface="Verdana" pitchFamily="34" charset="0"/>
                <a:cs typeface="Verdana" pitchFamily="34" charset="0"/>
              </a:rPr>
              <a:t>as </a:t>
            </a:r>
            <a:r>
              <a:rPr lang="en-US" dirty="0">
                <a:solidFill>
                  <a:schemeClr val="tx1"/>
                </a:solidFill>
                <a:ea typeface="Verdana" pitchFamily="34" charset="0"/>
                <a:cs typeface="Verdana" pitchFamily="34" charset="0"/>
              </a:rPr>
              <a:t>a result of some welding or cutting work. </a:t>
            </a:r>
          </a:p>
          <a:p>
            <a:pPr marL="342900" indent="-342900" algn="l">
              <a:lnSpc>
                <a:spcPct val="120000"/>
              </a:lnSpc>
              <a:spcBef>
                <a:spcPts val="500"/>
              </a:spcBef>
              <a:spcAft>
                <a:spcPts val="500"/>
              </a:spcAft>
              <a:buFont typeface="Wingdings" pitchFamily="2" charset="2"/>
              <a:buChar char="§"/>
            </a:pPr>
            <a:r>
              <a:rPr lang="en-US" dirty="0" smtClean="0">
                <a:solidFill>
                  <a:schemeClr val="tx1"/>
                </a:solidFill>
                <a:ea typeface="Verdana" pitchFamily="34" charset="0"/>
                <a:cs typeface="Verdana" pitchFamily="34" charset="0"/>
              </a:rPr>
              <a:t>Know the </a:t>
            </a:r>
            <a:r>
              <a:rPr lang="en-US" dirty="0">
                <a:solidFill>
                  <a:schemeClr val="tx1"/>
                </a:solidFill>
                <a:ea typeface="Verdana" pitchFamily="34" charset="0"/>
                <a:cs typeface="Verdana" pitchFamily="34" charset="0"/>
              </a:rPr>
              <a:t>nature of the previous contents </a:t>
            </a:r>
            <a:r>
              <a:rPr lang="en-US" dirty="0" smtClean="0">
                <a:solidFill>
                  <a:schemeClr val="tx1"/>
                </a:solidFill>
                <a:ea typeface="Verdana" pitchFamily="34" charset="0"/>
                <a:cs typeface="Verdana" pitchFamily="34" charset="0"/>
              </a:rPr>
              <a:t>to </a:t>
            </a:r>
            <a:r>
              <a:rPr lang="en-US" dirty="0">
                <a:solidFill>
                  <a:schemeClr val="tx1"/>
                </a:solidFill>
                <a:ea typeface="Verdana" pitchFamily="34" charset="0"/>
                <a:cs typeface="Verdana" pitchFamily="34" charset="0"/>
              </a:rPr>
              <a:t>ensure </a:t>
            </a:r>
            <a:r>
              <a:rPr lang="en-US" dirty="0" smtClean="0">
                <a:solidFill>
                  <a:schemeClr val="tx1"/>
                </a:solidFill>
                <a:ea typeface="Verdana" pitchFamily="34" charset="0"/>
                <a:cs typeface="Verdana" pitchFamily="34" charset="0"/>
              </a:rPr>
              <a:t>any </a:t>
            </a:r>
            <a:r>
              <a:rPr lang="en-US" dirty="0">
                <a:solidFill>
                  <a:schemeClr val="tx1"/>
                </a:solidFill>
                <a:ea typeface="Verdana" pitchFamily="34" charset="0"/>
                <a:cs typeface="Verdana" pitchFamily="34" charset="0"/>
              </a:rPr>
              <a:t>heating </a:t>
            </a:r>
            <a:r>
              <a:rPr lang="en-US" dirty="0" smtClean="0">
                <a:solidFill>
                  <a:schemeClr val="tx1"/>
                </a:solidFill>
                <a:ea typeface="Verdana" pitchFamily="34" charset="0"/>
                <a:cs typeface="Verdana" pitchFamily="34" charset="0"/>
              </a:rPr>
              <a:t>does </a:t>
            </a:r>
            <a:r>
              <a:rPr lang="en-US" dirty="0">
                <a:solidFill>
                  <a:schemeClr val="tx1"/>
                </a:solidFill>
                <a:ea typeface="Verdana" pitchFamily="34" charset="0"/>
                <a:cs typeface="Verdana" pitchFamily="34" charset="0"/>
              </a:rPr>
              <a:t>not liberate toxic fumes </a:t>
            </a:r>
            <a:r>
              <a:rPr lang="en-US" dirty="0" smtClean="0">
                <a:solidFill>
                  <a:schemeClr val="tx1"/>
                </a:solidFill>
                <a:ea typeface="Verdana" pitchFamily="34" charset="0"/>
                <a:cs typeface="Verdana" pitchFamily="34" charset="0"/>
              </a:rPr>
              <a:t>or </a:t>
            </a:r>
            <a:r>
              <a:rPr lang="en-US" dirty="0">
                <a:solidFill>
                  <a:schemeClr val="tx1"/>
                </a:solidFill>
                <a:ea typeface="Verdana" pitchFamily="34" charset="0"/>
                <a:cs typeface="Verdana" pitchFamily="34" charset="0"/>
              </a:rPr>
              <a:t>cause an explosion. </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11266" name="Picture 2" descr="C:\Users\stlane\Pictures\welding\welding-safety-fail.jpg"/>
          <p:cNvPicPr>
            <a:picLocks noChangeAspect="1" noChangeArrowheads="1"/>
          </p:cNvPicPr>
          <p:nvPr/>
        </p:nvPicPr>
        <p:blipFill rotWithShape="1">
          <a:blip r:embed="rId3">
            <a:extLst>
              <a:ext uri="{28A0092B-C50C-407E-A947-70E740481C1C}">
                <a14:useLocalDpi xmlns:a14="http://schemas.microsoft.com/office/drawing/2010/main" val="0"/>
              </a:ext>
            </a:extLst>
          </a:blip>
          <a:srcRect l="8417" t="12106" r="6334" b="13236"/>
          <a:stretch/>
        </p:blipFill>
        <p:spPr bwMode="auto">
          <a:xfrm>
            <a:off x="5404708" y="2133600"/>
            <a:ext cx="3506882" cy="2283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604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Gas Cylinders</a:t>
            </a:r>
          </a:p>
        </p:txBody>
      </p:sp>
      <p:sp>
        <p:nvSpPr>
          <p:cNvPr id="4099" name="Subtitle 2"/>
          <p:cNvSpPr>
            <a:spLocks noGrp="1"/>
          </p:cNvSpPr>
          <p:nvPr>
            <p:ph type="subTitle" idx="1"/>
          </p:nvPr>
        </p:nvSpPr>
        <p:spPr>
          <a:xfrm>
            <a:off x="609600" y="1295400"/>
            <a:ext cx="7924800" cy="4800600"/>
          </a:xfrm>
        </p:spPr>
        <p:txBody>
          <a:bodyPr/>
          <a:lstStyle/>
          <a:p>
            <a:pPr algn="l">
              <a:lnSpc>
                <a:spcPct val="110000"/>
              </a:lnSpc>
            </a:pPr>
            <a:r>
              <a:rPr lang="en-US" dirty="0" smtClean="0">
                <a:solidFill>
                  <a:schemeClr val="tx1"/>
                </a:solidFill>
                <a:ea typeface="Verdana" pitchFamily="34" charset="0"/>
                <a:cs typeface="Verdana" pitchFamily="34" charset="0"/>
              </a:rPr>
              <a:t>Transporting, moving and storing:</a:t>
            </a:r>
          </a:p>
          <a:p>
            <a:pPr marL="342900" indent="-342900" algn="l">
              <a:lnSpc>
                <a:spcPct val="110000"/>
              </a:lnSpc>
              <a:buFont typeface="Wingdings" pitchFamily="2" charset="2"/>
              <a:buChar char="§"/>
            </a:pPr>
            <a:r>
              <a:rPr lang="en-US" dirty="0" smtClean="0">
                <a:solidFill>
                  <a:schemeClr val="tx1"/>
                </a:solidFill>
                <a:ea typeface="Verdana" pitchFamily="34" charset="0"/>
                <a:cs typeface="Verdana" pitchFamily="34" charset="0"/>
              </a:rPr>
              <a:t>Valve </a:t>
            </a:r>
            <a:r>
              <a:rPr lang="en-US" dirty="0">
                <a:solidFill>
                  <a:schemeClr val="tx1"/>
                </a:solidFill>
                <a:ea typeface="Verdana" pitchFamily="34" charset="0"/>
                <a:cs typeface="Verdana" pitchFamily="34" charset="0"/>
              </a:rPr>
              <a:t>protection caps in place &amp; secure</a:t>
            </a:r>
          </a:p>
          <a:p>
            <a:pPr marL="342900" indent="-342900" algn="l">
              <a:lnSpc>
                <a:spcPct val="110000"/>
              </a:lnSpc>
              <a:buFont typeface="Wingdings" pitchFamily="2" charset="2"/>
              <a:buChar char="§"/>
            </a:pPr>
            <a:r>
              <a:rPr lang="en-US" dirty="0">
                <a:solidFill>
                  <a:schemeClr val="tx1"/>
                </a:solidFill>
                <a:ea typeface="Verdana" pitchFamily="34" charset="0"/>
                <a:cs typeface="Verdana" pitchFamily="34" charset="0"/>
              </a:rPr>
              <a:t>Cylinders hoisted on cradle, </a:t>
            </a:r>
            <a:r>
              <a:rPr lang="en-US" dirty="0" err="1">
                <a:solidFill>
                  <a:schemeClr val="tx1"/>
                </a:solidFill>
                <a:ea typeface="Verdana" pitchFamily="34" charset="0"/>
                <a:cs typeface="Verdana" pitchFamily="34" charset="0"/>
              </a:rPr>
              <a:t>slingboard</a:t>
            </a:r>
            <a:r>
              <a:rPr lang="en-US" dirty="0">
                <a:solidFill>
                  <a:schemeClr val="tx1"/>
                </a:solidFill>
                <a:ea typeface="Verdana" pitchFamily="34" charset="0"/>
                <a:cs typeface="Verdana" pitchFamily="34" charset="0"/>
              </a:rPr>
              <a:t>, or pallet only</a:t>
            </a:r>
          </a:p>
          <a:p>
            <a:pPr marL="342900" indent="-342900" algn="l">
              <a:lnSpc>
                <a:spcPct val="110000"/>
              </a:lnSpc>
              <a:buFont typeface="Wingdings" pitchFamily="2" charset="2"/>
              <a:buChar char="§"/>
            </a:pPr>
            <a:r>
              <a:rPr lang="en-US" dirty="0">
                <a:solidFill>
                  <a:schemeClr val="tx1"/>
                </a:solidFill>
                <a:ea typeface="Verdana" pitchFamily="34" charset="0"/>
                <a:cs typeface="Verdana" pitchFamily="34" charset="0"/>
              </a:rPr>
              <a:t>No magnets or choker slings!</a:t>
            </a:r>
          </a:p>
          <a:p>
            <a:pPr marL="342900" indent="-342900" algn="l">
              <a:lnSpc>
                <a:spcPct val="110000"/>
              </a:lnSpc>
              <a:buFont typeface="Wingdings" pitchFamily="2" charset="2"/>
              <a:buChar char="§"/>
            </a:pPr>
            <a:r>
              <a:rPr lang="en-US" dirty="0">
                <a:solidFill>
                  <a:schemeClr val="tx1"/>
                </a:solidFill>
                <a:ea typeface="Verdana" pitchFamily="34" charset="0"/>
                <a:cs typeface="Verdana" pitchFamily="34" charset="0"/>
              </a:rPr>
              <a:t>Move by tilting &amp; rolling on edge</a:t>
            </a:r>
          </a:p>
          <a:p>
            <a:pPr marL="342900" indent="-342900" algn="l">
              <a:lnSpc>
                <a:spcPct val="110000"/>
              </a:lnSpc>
              <a:buFont typeface="Wingdings" pitchFamily="2" charset="2"/>
              <a:buChar char="§"/>
            </a:pPr>
            <a:r>
              <a:rPr lang="en-US" dirty="0">
                <a:solidFill>
                  <a:schemeClr val="tx1"/>
                </a:solidFill>
                <a:ea typeface="Verdana" pitchFamily="34" charset="0"/>
                <a:cs typeface="Verdana" pitchFamily="34" charset="0"/>
              </a:rPr>
              <a:t>Transport by powered vehicle:                </a:t>
            </a:r>
            <a:endParaRPr lang="en-US" dirty="0" smtClean="0">
              <a:solidFill>
                <a:schemeClr val="tx1"/>
              </a:solidFill>
              <a:ea typeface="Verdana" pitchFamily="34" charset="0"/>
              <a:cs typeface="Verdana" pitchFamily="34" charset="0"/>
            </a:endParaRPr>
          </a:p>
          <a:p>
            <a:pPr algn="l">
              <a:lnSpc>
                <a:spcPct val="110000"/>
              </a:lnSpc>
            </a:pPr>
            <a:r>
              <a:rPr lang="en-US" dirty="0" smtClean="0">
                <a:solidFill>
                  <a:schemeClr val="tx1"/>
                </a:solidFill>
                <a:ea typeface="Verdana" pitchFamily="34" charset="0"/>
                <a:cs typeface="Verdana" pitchFamily="34" charset="0"/>
              </a:rPr>
              <a:t>   secured </a:t>
            </a:r>
            <a:r>
              <a:rPr lang="en-US" dirty="0">
                <a:solidFill>
                  <a:schemeClr val="tx1"/>
                </a:solidFill>
                <a:ea typeface="Verdana" pitchFamily="34" charset="0"/>
                <a:cs typeface="Verdana" pitchFamily="34" charset="0"/>
              </a:rPr>
              <a:t>upright only</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7"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4532500"/>
            <a:ext cx="3622675" cy="1623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3956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Transporting, Moving, Storing</a:t>
            </a:r>
          </a:p>
        </p:txBody>
      </p:sp>
      <p:sp>
        <p:nvSpPr>
          <p:cNvPr id="4099" name="Subtitle 2"/>
          <p:cNvSpPr>
            <a:spLocks noGrp="1"/>
          </p:cNvSpPr>
          <p:nvPr>
            <p:ph type="subTitle" idx="1"/>
          </p:nvPr>
        </p:nvSpPr>
        <p:spPr>
          <a:xfrm>
            <a:off x="914400" y="1828800"/>
            <a:ext cx="5334000" cy="3733800"/>
          </a:xfrm>
        </p:spPr>
        <p:txBody>
          <a:bodyPr/>
          <a:lstStyle/>
          <a:p>
            <a:pPr algn="l"/>
            <a:r>
              <a:rPr lang="en-US" dirty="0">
                <a:solidFill>
                  <a:schemeClr val="tx1"/>
                </a:solidFill>
                <a:ea typeface="Verdana" pitchFamily="34" charset="0"/>
                <a:cs typeface="Verdana" pitchFamily="34" charset="0"/>
              </a:rPr>
              <a:t>Unless a special welding</a:t>
            </a:r>
          </a:p>
          <a:p>
            <a:pPr algn="l"/>
            <a:r>
              <a:rPr lang="en-US" dirty="0">
                <a:solidFill>
                  <a:schemeClr val="tx1"/>
                </a:solidFill>
                <a:ea typeface="Verdana" pitchFamily="34" charset="0"/>
                <a:cs typeface="Verdana" pitchFamily="34" charset="0"/>
              </a:rPr>
              <a:t>cart is provided</a:t>
            </a:r>
          </a:p>
          <a:p>
            <a:pPr algn="l"/>
            <a:r>
              <a:rPr lang="en-US" dirty="0">
                <a:solidFill>
                  <a:schemeClr val="tx1"/>
                </a:solidFill>
                <a:ea typeface="Verdana" pitchFamily="34" charset="0"/>
                <a:cs typeface="Verdana" pitchFamily="34" charset="0"/>
              </a:rPr>
              <a:t>cylinders shall </a:t>
            </a:r>
          </a:p>
          <a:p>
            <a:pPr algn="l"/>
            <a:r>
              <a:rPr lang="en-US" dirty="0">
                <a:solidFill>
                  <a:schemeClr val="tx1"/>
                </a:solidFill>
                <a:ea typeface="Verdana" pitchFamily="34" charset="0"/>
                <a:cs typeface="Verdana" pitchFamily="34" charset="0"/>
              </a:rPr>
              <a:t>have their regulators</a:t>
            </a:r>
          </a:p>
          <a:p>
            <a:pPr algn="l"/>
            <a:r>
              <a:rPr lang="en-US" dirty="0">
                <a:solidFill>
                  <a:schemeClr val="tx1"/>
                </a:solidFill>
                <a:ea typeface="Verdana" pitchFamily="34" charset="0"/>
                <a:cs typeface="Verdana" pitchFamily="34" charset="0"/>
              </a:rPr>
              <a:t>removed &amp; valve protection</a:t>
            </a:r>
          </a:p>
          <a:p>
            <a:pPr algn="l"/>
            <a:r>
              <a:rPr lang="en-US" dirty="0">
                <a:solidFill>
                  <a:schemeClr val="tx1"/>
                </a:solidFill>
                <a:ea typeface="Verdana" pitchFamily="34" charset="0"/>
                <a:cs typeface="Verdana" pitchFamily="34" charset="0"/>
              </a:rPr>
              <a:t>caps in place before</a:t>
            </a:r>
          </a:p>
          <a:p>
            <a:pPr algn="l"/>
            <a:r>
              <a:rPr lang="en-US" dirty="0">
                <a:solidFill>
                  <a:schemeClr val="tx1"/>
                </a:solidFill>
                <a:ea typeface="Verdana" pitchFamily="34" charset="0"/>
                <a:cs typeface="Verdana" pitchFamily="34" charset="0"/>
              </a:rPr>
              <a:t>cylinders are moved</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6" name="Picture 7" descr="Q:\John B\weld filter\Slid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0832" y="2057400"/>
            <a:ext cx="2978973"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909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Valve Protective Caps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grpSp>
        <p:nvGrpSpPr>
          <p:cNvPr id="6" name="Group 20"/>
          <p:cNvGrpSpPr>
            <a:grpSpLocks/>
          </p:cNvGrpSpPr>
          <p:nvPr/>
        </p:nvGrpSpPr>
        <p:grpSpPr bwMode="auto">
          <a:xfrm>
            <a:off x="4681232" y="1352550"/>
            <a:ext cx="4038600" cy="4343400"/>
            <a:chOff x="2736" y="48"/>
            <a:chExt cx="2887" cy="3648"/>
          </a:xfrm>
        </p:grpSpPr>
        <p:grpSp>
          <p:nvGrpSpPr>
            <p:cNvPr id="7" name="Group 6"/>
            <p:cNvGrpSpPr>
              <a:grpSpLocks/>
            </p:cNvGrpSpPr>
            <p:nvPr/>
          </p:nvGrpSpPr>
          <p:grpSpPr bwMode="auto">
            <a:xfrm>
              <a:off x="3936" y="1152"/>
              <a:ext cx="821" cy="2544"/>
              <a:chOff x="4267" y="1632"/>
              <a:chExt cx="821" cy="2544"/>
            </a:xfrm>
          </p:grpSpPr>
          <p:sp>
            <p:nvSpPr>
              <p:cNvPr id="12" name="Oval 2"/>
              <p:cNvSpPr>
                <a:spLocks noChangeArrowheads="1"/>
              </p:cNvSpPr>
              <p:nvPr/>
            </p:nvSpPr>
            <p:spPr bwMode="auto">
              <a:xfrm>
                <a:off x="4512" y="1632"/>
                <a:ext cx="240" cy="57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3" name="Object 3"/>
              <p:cNvGraphicFramePr>
                <a:graphicFrameLocks noChangeAspect="1"/>
              </p:cNvGraphicFramePr>
              <p:nvPr/>
            </p:nvGraphicFramePr>
            <p:xfrm>
              <a:off x="4267" y="2016"/>
              <a:ext cx="821" cy="2160"/>
            </p:xfrm>
            <a:graphic>
              <a:graphicData uri="http://schemas.openxmlformats.org/presentationml/2006/ole">
                <mc:AlternateContent xmlns:mc="http://schemas.openxmlformats.org/markup-compatibility/2006">
                  <mc:Choice xmlns:v="urn:schemas-microsoft-com:vml" Requires="v">
                    <p:oleObj spid="_x0000_s3144" name="Clip" r:id="rId4" imgW="1848917" imgH="1826057" progId="MS_ClipArt_Gallery.5">
                      <p:embed/>
                    </p:oleObj>
                  </mc:Choice>
                  <mc:Fallback>
                    <p:oleObj name="Clip" r:id="rId4" imgW="1848917" imgH="1826057"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43707" r="78867"/>
                          <a:stretch>
                            <a:fillRect/>
                          </a:stretch>
                        </p:blipFill>
                        <p:spPr bwMode="auto">
                          <a:xfrm>
                            <a:off x="4267" y="2016"/>
                            <a:ext cx="821" cy="2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8" name="Object 5"/>
            <p:cNvGraphicFramePr>
              <a:graphicFrameLocks noChangeAspect="1"/>
            </p:cNvGraphicFramePr>
            <p:nvPr/>
          </p:nvGraphicFramePr>
          <p:xfrm>
            <a:off x="2736" y="432"/>
            <a:ext cx="2887" cy="1327"/>
          </p:xfrm>
          <a:graphic>
            <a:graphicData uri="http://schemas.openxmlformats.org/presentationml/2006/ole">
              <mc:AlternateContent xmlns:mc="http://schemas.openxmlformats.org/markup-compatibility/2006">
                <mc:Choice xmlns:v="urn:schemas-microsoft-com:vml" Requires="v">
                  <p:oleObj spid="_x0000_s3145" name="Clip" r:id="rId6" imgW="4582562" imgH="2106440" progId="MS_ClipArt_Gallery.5">
                    <p:embed/>
                  </p:oleObj>
                </mc:Choice>
                <mc:Fallback>
                  <p:oleObj name="Clip" r:id="rId6" imgW="4582562" imgH="2106440" progId="MS_ClipArt_Gallery.5">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6" y="432"/>
                          <a:ext cx="2887" cy="1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 name="Group 15"/>
            <p:cNvGrpSpPr>
              <a:grpSpLocks/>
            </p:cNvGrpSpPr>
            <p:nvPr/>
          </p:nvGrpSpPr>
          <p:grpSpPr bwMode="auto">
            <a:xfrm>
              <a:off x="3408" y="48"/>
              <a:ext cx="1728" cy="1776"/>
              <a:chOff x="3408" y="48"/>
              <a:chExt cx="1728" cy="1776"/>
            </a:xfrm>
          </p:grpSpPr>
          <p:sp>
            <p:nvSpPr>
              <p:cNvPr id="10" name="AutoShape 7"/>
              <p:cNvSpPr>
                <a:spLocks noChangeArrowheads="1"/>
              </p:cNvSpPr>
              <p:nvPr/>
            </p:nvSpPr>
            <p:spPr bwMode="auto">
              <a:xfrm>
                <a:off x="3408" y="48"/>
                <a:ext cx="1728" cy="1776"/>
              </a:xfrm>
              <a:custGeom>
                <a:avLst/>
                <a:gdLst>
                  <a:gd name="T0" fmla="*/ 864 w 21600"/>
                  <a:gd name="T1" fmla="*/ 0 h 21600"/>
                  <a:gd name="T2" fmla="*/ 253 w 21600"/>
                  <a:gd name="T3" fmla="*/ 260 h 21600"/>
                  <a:gd name="T4" fmla="*/ 0 w 21600"/>
                  <a:gd name="T5" fmla="*/ 888 h 21600"/>
                  <a:gd name="T6" fmla="*/ 253 w 21600"/>
                  <a:gd name="T7" fmla="*/ 1516 h 21600"/>
                  <a:gd name="T8" fmla="*/ 864 w 21600"/>
                  <a:gd name="T9" fmla="*/ 1776 h 21600"/>
                  <a:gd name="T10" fmla="*/ 1475 w 21600"/>
                  <a:gd name="T11" fmla="*/ 1516 h 21600"/>
                  <a:gd name="T12" fmla="*/ 1728 w 21600"/>
                  <a:gd name="T13" fmla="*/ 888 h 21600"/>
                  <a:gd name="T14" fmla="*/ 1475 w 21600"/>
                  <a:gd name="T15" fmla="*/ 26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2 h 21600"/>
                  <a:gd name="T26" fmla="*/ 18438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45" y="10800"/>
                    </a:moveTo>
                    <a:cubicBezTo>
                      <a:pt x="1545" y="15911"/>
                      <a:pt x="5689" y="20055"/>
                      <a:pt x="10800" y="20055"/>
                    </a:cubicBezTo>
                    <a:cubicBezTo>
                      <a:pt x="15911" y="20055"/>
                      <a:pt x="20055" y="15911"/>
                      <a:pt x="20055" y="10800"/>
                    </a:cubicBezTo>
                    <a:cubicBezTo>
                      <a:pt x="20055" y="5689"/>
                      <a:pt x="15911" y="1545"/>
                      <a:pt x="10800" y="1545"/>
                    </a:cubicBezTo>
                    <a:cubicBezTo>
                      <a:pt x="5689" y="1545"/>
                      <a:pt x="1545" y="5689"/>
                      <a:pt x="1545" y="10800"/>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8"/>
              <p:cNvSpPr>
                <a:spLocks noChangeShapeType="1"/>
              </p:cNvSpPr>
              <p:nvPr/>
            </p:nvSpPr>
            <p:spPr bwMode="auto">
              <a:xfrm>
                <a:off x="3696" y="384"/>
                <a:ext cx="1152" cy="1152"/>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4" name="Text Box 10"/>
          <p:cNvSpPr txBox="1">
            <a:spLocks noChangeArrowheads="1"/>
          </p:cNvSpPr>
          <p:nvPr/>
        </p:nvSpPr>
        <p:spPr bwMode="auto">
          <a:xfrm>
            <a:off x="1412103" y="1653570"/>
            <a:ext cx="268047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dirty="0">
                <a:latin typeface="Verdana" pitchFamily="34" charset="0"/>
                <a:ea typeface="Verdana" pitchFamily="34" charset="0"/>
                <a:cs typeface="Verdana" pitchFamily="34" charset="0"/>
              </a:rPr>
              <a:t>No hoisting of</a:t>
            </a:r>
          </a:p>
          <a:p>
            <a:pPr algn="ctr"/>
            <a:r>
              <a:rPr lang="en-US" dirty="0">
                <a:latin typeface="Verdana" pitchFamily="34" charset="0"/>
                <a:ea typeface="Verdana" pitchFamily="34" charset="0"/>
                <a:cs typeface="Verdana" pitchFamily="34" charset="0"/>
              </a:rPr>
              <a:t>cylinders via</a:t>
            </a:r>
          </a:p>
          <a:p>
            <a:pPr algn="ctr"/>
            <a:r>
              <a:rPr lang="en-US" dirty="0">
                <a:latin typeface="Verdana" pitchFamily="34" charset="0"/>
                <a:ea typeface="Verdana" pitchFamily="34" charset="0"/>
                <a:cs typeface="Verdana" pitchFamily="34" charset="0"/>
              </a:rPr>
              <a:t>Valve Protection</a:t>
            </a:r>
          </a:p>
          <a:p>
            <a:pPr algn="ctr"/>
            <a:r>
              <a:rPr lang="en-US" dirty="0">
                <a:latin typeface="Verdana" pitchFamily="34" charset="0"/>
                <a:ea typeface="Verdana" pitchFamily="34" charset="0"/>
                <a:cs typeface="Verdana" pitchFamily="34" charset="0"/>
              </a:rPr>
              <a:t>Caps!</a:t>
            </a:r>
          </a:p>
        </p:txBody>
      </p:sp>
      <p:grpSp>
        <p:nvGrpSpPr>
          <p:cNvPr id="15" name="Group 21"/>
          <p:cNvGrpSpPr>
            <a:grpSpLocks/>
          </p:cNvGrpSpPr>
          <p:nvPr/>
        </p:nvGrpSpPr>
        <p:grpSpPr bwMode="auto">
          <a:xfrm>
            <a:off x="3733800" y="3985053"/>
            <a:ext cx="1676400" cy="1853771"/>
            <a:chOff x="2352" y="2075"/>
            <a:chExt cx="1296" cy="1603"/>
          </a:xfrm>
        </p:grpSpPr>
        <p:sp>
          <p:nvSpPr>
            <p:cNvPr id="16" name="Freeform 14"/>
            <p:cNvSpPr>
              <a:spLocks/>
            </p:cNvSpPr>
            <p:nvPr/>
          </p:nvSpPr>
          <p:spPr bwMode="auto">
            <a:xfrm>
              <a:off x="2558" y="2075"/>
              <a:ext cx="850" cy="1603"/>
            </a:xfrm>
            <a:custGeom>
              <a:avLst/>
              <a:gdLst>
                <a:gd name="T0" fmla="*/ 142 w 850"/>
                <a:gd name="T1" fmla="*/ 16 h 1603"/>
                <a:gd name="T2" fmla="*/ 451 w 850"/>
                <a:gd name="T3" fmla="*/ 34 h 1603"/>
                <a:gd name="T4" fmla="*/ 502 w 850"/>
                <a:gd name="T5" fmla="*/ 445 h 1603"/>
                <a:gd name="T6" fmla="*/ 468 w 850"/>
                <a:gd name="T7" fmla="*/ 1251 h 1603"/>
                <a:gd name="T8" fmla="*/ 493 w 850"/>
                <a:gd name="T9" fmla="*/ 1431 h 1603"/>
                <a:gd name="T10" fmla="*/ 502 w 850"/>
                <a:gd name="T11" fmla="*/ 1482 h 1603"/>
                <a:gd name="T12" fmla="*/ 579 w 850"/>
                <a:gd name="T13" fmla="*/ 1525 h 1603"/>
                <a:gd name="T14" fmla="*/ 828 w 850"/>
                <a:gd name="T15" fmla="*/ 1534 h 1603"/>
                <a:gd name="T16" fmla="*/ 742 w 850"/>
                <a:gd name="T17" fmla="*/ 1602 h 1603"/>
                <a:gd name="T18" fmla="*/ 493 w 850"/>
                <a:gd name="T19" fmla="*/ 1576 h 1603"/>
                <a:gd name="T20" fmla="*/ 399 w 850"/>
                <a:gd name="T21" fmla="*/ 1525 h 1603"/>
                <a:gd name="T22" fmla="*/ 356 w 850"/>
                <a:gd name="T23" fmla="*/ 1242 h 1603"/>
                <a:gd name="T24" fmla="*/ 331 w 850"/>
                <a:gd name="T25" fmla="*/ 951 h 1603"/>
                <a:gd name="T26" fmla="*/ 365 w 850"/>
                <a:gd name="T27" fmla="*/ 522 h 1603"/>
                <a:gd name="T28" fmla="*/ 391 w 850"/>
                <a:gd name="T29" fmla="*/ 428 h 1603"/>
                <a:gd name="T30" fmla="*/ 305 w 850"/>
                <a:gd name="T31" fmla="*/ 145 h 1603"/>
                <a:gd name="T32" fmla="*/ 228 w 850"/>
                <a:gd name="T33" fmla="*/ 85 h 1603"/>
                <a:gd name="T34" fmla="*/ 56 w 850"/>
                <a:gd name="T35" fmla="*/ 94 h 1603"/>
                <a:gd name="T36" fmla="*/ 73 w 850"/>
                <a:gd name="T37" fmla="*/ 42 h 1603"/>
                <a:gd name="T38" fmla="*/ 142 w 850"/>
                <a:gd name="T39" fmla="*/ 16 h 16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50" h="1603">
                  <a:moveTo>
                    <a:pt x="142" y="16"/>
                  </a:moveTo>
                  <a:cubicBezTo>
                    <a:pt x="243" y="0"/>
                    <a:pt x="349" y="26"/>
                    <a:pt x="451" y="34"/>
                  </a:cubicBezTo>
                  <a:cubicBezTo>
                    <a:pt x="524" y="83"/>
                    <a:pt x="476" y="319"/>
                    <a:pt x="502" y="445"/>
                  </a:cubicBezTo>
                  <a:cubicBezTo>
                    <a:pt x="491" y="714"/>
                    <a:pt x="484" y="983"/>
                    <a:pt x="468" y="1251"/>
                  </a:cubicBezTo>
                  <a:cubicBezTo>
                    <a:pt x="483" y="1445"/>
                    <a:pt x="465" y="1271"/>
                    <a:pt x="493" y="1431"/>
                  </a:cubicBezTo>
                  <a:cubicBezTo>
                    <a:pt x="496" y="1448"/>
                    <a:pt x="492" y="1468"/>
                    <a:pt x="502" y="1482"/>
                  </a:cubicBezTo>
                  <a:cubicBezTo>
                    <a:pt x="520" y="1507"/>
                    <a:pt x="552" y="1516"/>
                    <a:pt x="579" y="1525"/>
                  </a:cubicBezTo>
                  <a:cubicBezTo>
                    <a:pt x="662" y="1515"/>
                    <a:pt x="747" y="1506"/>
                    <a:pt x="828" y="1534"/>
                  </a:cubicBezTo>
                  <a:cubicBezTo>
                    <a:pt x="850" y="1603"/>
                    <a:pt x="790" y="1587"/>
                    <a:pt x="742" y="1602"/>
                  </a:cubicBezTo>
                  <a:cubicBezTo>
                    <a:pt x="659" y="1595"/>
                    <a:pt x="576" y="1584"/>
                    <a:pt x="493" y="1576"/>
                  </a:cubicBezTo>
                  <a:cubicBezTo>
                    <a:pt x="446" y="1567"/>
                    <a:pt x="432" y="1558"/>
                    <a:pt x="399" y="1525"/>
                  </a:cubicBezTo>
                  <a:cubicBezTo>
                    <a:pt x="371" y="1434"/>
                    <a:pt x="366" y="1337"/>
                    <a:pt x="356" y="1242"/>
                  </a:cubicBezTo>
                  <a:cubicBezTo>
                    <a:pt x="351" y="1133"/>
                    <a:pt x="347" y="1052"/>
                    <a:pt x="331" y="951"/>
                  </a:cubicBezTo>
                  <a:cubicBezTo>
                    <a:pt x="334" y="792"/>
                    <a:pt x="283" y="648"/>
                    <a:pt x="365" y="522"/>
                  </a:cubicBezTo>
                  <a:cubicBezTo>
                    <a:pt x="372" y="490"/>
                    <a:pt x="383" y="460"/>
                    <a:pt x="391" y="428"/>
                  </a:cubicBezTo>
                  <a:cubicBezTo>
                    <a:pt x="380" y="163"/>
                    <a:pt x="426" y="253"/>
                    <a:pt x="305" y="145"/>
                  </a:cubicBezTo>
                  <a:cubicBezTo>
                    <a:pt x="237" y="84"/>
                    <a:pt x="279" y="103"/>
                    <a:pt x="228" y="85"/>
                  </a:cubicBezTo>
                  <a:cubicBezTo>
                    <a:pt x="171" y="88"/>
                    <a:pt x="113" y="102"/>
                    <a:pt x="56" y="94"/>
                  </a:cubicBezTo>
                  <a:cubicBezTo>
                    <a:pt x="0" y="86"/>
                    <a:pt x="66" y="45"/>
                    <a:pt x="73" y="42"/>
                  </a:cubicBezTo>
                  <a:cubicBezTo>
                    <a:pt x="89" y="35"/>
                    <a:pt x="142" y="39"/>
                    <a:pt x="142" y="16"/>
                  </a:cubicBez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 name="Group 16"/>
            <p:cNvGrpSpPr>
              <a:grpSpLocks/>
            </p:cNvGrpSpPr>
            <p:nvPr/>
          </p:nvGrpSpPr>
          <p:grpSpPr bwMode="auto">
            <a:xfrm>
              <a:off x="2352" y="2256"/>
              <a:ext cx="1296" cy="1344"/>
              <a:chOff x="3408" y="48"/>
              <a:chExt cx="1728" cy="1776"/>
            </a:xfrm>
          </p:grpSpPr>
          <p:sp>
            <p:nvSpPr>
              <p:cNvPr id="18" name="AutoShape 17"/>
              <p:cNvSpPr>
                <a:spLocks noChangeArrowheads="1"/>
              </p:cNvSpPr>
              <p:nvPr/>
            </p:nvSpPr>
            <p:spPr bwMode="auto">
              <a:xfrm>
                <a:off x="3408" y="48"/>
                <a:ext cx="1728" cy="1776"/>
              </a:xfrm>
              <a:custGeom>
                <a:avLst/>
                <a:gdLst>
                  <a:gd name="T0" fmla="*/ 864 w 21600"/>
                  <a:gd name="T1" fmla="*/ 0 h 21600"/>
                  <a:gd name="T2" fmla="*/ 253 w 21600"/>
                  <a:gd name="T3" fmla="*/ 260 h 21600"/>
                  <a:gd name="T4" fmla="*/ 0 w 21600"/>
                  <a:gd name="T5" fmla="*/ 888 h 21600"/>
                  <a:gd name="T6" fmla="*/ 253 w 21600"/>
                  <a:gd name="T7" fmla="*/ 1516 h 21600"/>
                  <a:gd name="T8" fmla="*/ 864 w 21600"/>
                  <a:gd name="T9" fmla="*/ 1776 h 21600"/>
                  <a:gd name="T10" fmla="*/ 1475 w 21600"/>
                  <a:gd name="T11" fmla="*/ 1516 h 21600"/>
                  <a:gd name="T12" fmla="*/ 1728 w 21600"/>
                  <a:gd name="T13" fmla="*/ 888 h 21600"/>
                  <a:gd name="T14" fmla="*/ 1475 w 21600"/>
                  <a:gd name="T15" fmla="*/ 26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2 h 21600"/>
                  <a:gd name="T26" fmla="*/ 18438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45" y="10800"/>
                    </a:moveTo>
                    <a:cubicBezTo>
                      <a:pt x="1545" y="15911"/>
                      <a:pt x="5689" y="20055"/>
                      <a:pt x="10800" y="20055"/>
                    </a:cubicBezTo>
                    <a:cubicBezTo>
                      <a:pt x="15911" y="20055"/>
                      <a:pt x="20055" y="15911"/>
                      <a:pt x="20055" y="10800"/>
                    </a:cubicBezTo>
                    <a:cubicBezTo>
                      <a:pt x="20055" y="5689"/>
                      <a:pt x="15911" y="1545"/>
                      <a:pt x="10800" y="1545"/>
                    </a:cubicBezTo>
                    <a:cubicBezTo>
                      <a:pt x="5689" y="1545"/>
                      <a:pt x="1545" y="5689"/>
                      <a:pt x="1545" y="10800"/>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8"/>
              <p:cNvSpPr>
                <a:spLocks noChangeShapeType="1"/>
              </p:cNvSpPr>
              <p:nvPr/>
            </p:nvSpPr>
            <p:spPr bwMode="auto">
              <a:xfrm>
                <a:off x="3696" y="384"/>
                <a:ext cx="1152" cy="1152"/>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0" name="Text Box 19"/>
          <p:cNvSpPr txBox="1">
            <a:spLocks noChangeArrowheads="1"/>
          </p:cNvSpPr>
          <p:nvPr/>
        </p:nvSpPr>
        <p:spPr bwMode="auto">
          <a:xfrm>
            <a:off x="1295399" y="4127108"/>
            <a:ext cx="187743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dirty="0">
                <a:latin typeface="Verdana" pitchFamily="34" charset="0"/>
                <a:ea typeface="Verdana" pitchFamily="34" charset="0"/>
                <a:cs typeface="Verdana" pitchFamily="34" charset="0"/>
              </a:rPr>
              <a:t>No prying</a:t>
            </a:r>
          </a:p>
          <a:p>
            <a:pPr algn="ctr"/>
            <a:r>
              <a:rPr lang="en-US" dirty="0">
                <a:latin typeface="Verdana" pitchFamily="34" charset="0"/>
                <a:ea typeface="Verdana" pitchFamily="34" charset="0"/>
                <a:cs typeface="Verdana" pitchFamily="34" charset="0"/>
              </a:rPr>
              <a:t>of VALVE</a:t>
            </a:r>
          </a:p>
          <a:p>
            <a:pPr algn="ctr"/>
            <a:r>
              <a:rPr lang="en-US" dirty="0">
                <a:latin typeface="Verdana" pitchFamily="34" charset="0"/>
                <a:ea typeface="Verdana" pitchFamily="34" charset="0"/>
                <a:cs typeface="Verdana" pitchFamily="34" charset="0"/>
              </a:rPr>
              <a:t>CAPS with </a:t>
            </a:r>
          </a:p>
          <a:p>
            <a:pPr algn="ctr"/>
            <a:r>
              <a:rPr lang="en-US" dirty="0">
                <a:latin typeface="Verdana" pitchFamily="34" charset="0"/>
                <a:ea typeface="Verdana" pitchFamily="34" charset="0"/>
                <a:cs typeface="Verdana" pitchFamily="34" charset="0"/>
              </a:rPr>
              <a:t>bars </a:t>
            </a:r>
          </a:p>
        </p:txBody>
      </p:sp>
    </p:spTree>
    <p:extLst>
      <p:ext uri="{BB962C8B-B14F-4D97-AF65-F5344CB8AC3E}">
        <p14:creationId xmlns:p14="http://schemas.microsoft.com/office/powerpoint/2010/main" val="875113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Welding Set-Up</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7170" name="Picture 2" descr="C:\Users\stlane\Pictures\welding\oxyfuel-welding-set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828800"/>
            <a:ext cx="3886200" cy="408051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stlane\Pictures\welding\Oxy-AcetyleneCutte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998" t="3701" r="16884" b="7692"/>
          <a:stretch/>
        </p:blipFill>
        <p:spPr bwMode="auto">
          <a:xfrm>
            <a:off x="1295400" y="1447800"/>
            <a:ext cx="2800350" cy="4652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952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Gas Cylinder Safety</a:t>
            </a:r>
          </a:p>
        </p:txBody>
      </p:sp>
      <p:sp>
        <p:nvSpPr>
          <p:cNvPr id="4099" name="Subtitle 2"/>
          <p:cNvSpPr>
            <a:spLocks noGrp="1"/>
          </p:cNvSpPr>
          <p:nvPr>
            <p:ph type="subTitle" idx="1"/>
          </p:nvPr>
        </p:nvSpPr>
        <p:spPr>
          <a:xfrm>
            <a:off x="609600" y="1295400"/>
            <a:ext cx="5029200" cy="4800600"/>
          </a:xfrm>
        </p:spPr>
        <p:txBody>
          <a:bodyPr/>
          <a:lstStyle/>
          <a:p>
            <a:pPr marL="342900" indent="-342900" algn="l">
              <a:lnSpc>
                <a:spcPct val="130000"/>
              </a:lnSpc>
              <a:buFont typeface="Wingdings" pitchFamily="2" charset="2"/>
              <a:buChar char="§"/>
            </a:pPr>
            <a:r>
              <a:rPr lang="en-US" dirty="0" smtClean="0">
                <a:solidFill>
                  <a:schemeClr val="tx1"/>
                </a:solidFill>
                <a:ea typeface="Verdana" pitchFamily="34" charset="0"/>
                <a:cs typeface="Verdana" pitchFamily="34" charset="0"/>
              </a:rPr>
              <a:t>Transporting, moving and storing gas cylinders</a:t>
            </a:r>
          </a:p>
          <a:p>
            <a:pPr marL="342900" indent="-342900" algn="l">
              <a:lnSpc>
                <a:spcPct val="130000"/>
              </a:lnSpc>
              <a:buFont typeface="Wingdings" pitchFamily="2" charset="2"/>
              <a:buChar char="§"/>
            </a:pPr>
            <a:endParaRPr lang="en-US" dirty="0" smtClean="0">
              <a:solidFill>
                <a:schemeClr val="tx1"/>
              </a:solidFill>
              <a:ea typeface="Verdana" pitchFamily="34" charset="0"/>
              <a:cs typeface="Verdana" pitchFamily="34" charset="0"/>
            </a:endParaRPr>
          </a:p>
          <a:p>
            <a:pPr marL="342900" indent="-342900" algn="l">
              <a:lnSpc>
                <a:spcPct val="130000"/>
              </a:lnSpc>
              <a:buFont typeface="Wingdings" pitchFamily="2" charset="2"/>
              <a:buChar char="§"/>
            </a:pPr>
            <a:r>
              <a:rPr lang="en-US" dirty="0" smtClean="0">
                <a:solidFill>
                  <a:schemeClr val="tx1"/>
                </a:solidFill>
                <a:ea typeface="Verdana" pitchFamily="34" charset="0"/>
                <a:cs typeface="Verdana" pitchFamily="34" charset="0"/>
              </a:rPr>
              <a:t>When </a:t>
            </a:r>
            <a:r>
              <a:rPr lang="en-US" dirty="0">
                <a:solidFill>
                  <a:schemeClr val="tx1"/>
                </a:solidFill>
                <a:ea typeface="Verdana" pitchFamily="34" charset="0"/>
                <a:cs typeface="Verdana" pitchFamily="34" charset="0"/>
              </a:rPr>
              <a:t>cylinders are in use, they shall be secured by chain, cart, or other steadying device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6" name="Picture 7" descr="Q:\John B\weld filter\Slide4.JPG"/>
          <p:cNvPicPr>
            <a:picLocks noChangeAspect="1" noChangeArrowheads="1"/>
          </p:cNvPicPr>
          <p:nvPr/>
        </p:nvPicPr>
        <p:blipFill rotWithShape="1">
          <a:blip r:embed="rId3">
            <a:extLst>
              <a:ext uri="{28A0092B-C50C-407E-A947-70E740481C1C}">
                <a14:useLocalDpi xmlns:a14="http://schemas.microsoft.com/office/drawing/2010/main" val="0"/>
              </a:ext>
            </a:extLst>
          </a:blip>
          <a:srcRect t="5147" r="10154"/>
          <a:stretch/>
        </p:blipFill>
        <p:spPr bwMode="auto">
          <a:xfrm>
            <a:off x="5856890" y="1295400"/>
            <a:ext cx="2314903" cy="484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368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Gas Cylinder Safety</a:t>
            </a:r>
          </a:p>
        </p:txBody>
      </p:sp>
      <p:sp>
        <p:nvSpPr>
          <p:cNvPr id="4099" name="Subtitle 2"/>
          <p:cNvSpPr>
            <a:spLocks noGrp="1"/>
          </p:cNvSpPr>
          <p:nvPr>
            <p:ph type="subTitle" idx="1"/>
          </p:nvPr>
        </p:nvSpPr>
        <p:spPr>
          <a:xfrm>
            <a:off x="4343400" y="1447800"/>
            <a:ext cx="4114800" cy="4724400"/>
          </a:xfrm>
        </p:spPr>
        <p:txBody>
          <a:bodyPr/>
          <a:lstStyle/>
          <a:p>
            <a:pPr algn="l">
              <a:lnSpc>
                <a:spcPct val="120000"/>
              </a:lnSpc>
            </a:pPr>
            <a:r>
              <a:rPr lang="en-US" dirty="0">
                <a:solidFill>
                  <a:schemeClr val="tx1"/>
                </a:solidFill>
                <a:ea typeface="Verdana" pitchFamily="34" charset="0"/>
                <a:cs typeface="Verdana" pitchFamily="34" charset="0"/>
              </a:rPr>
              <a:t>When work is finished, when cylinders are empty, or when cylinders are moved at any time, the cylinder valve shall be closed.</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6" name="Picture 4" descr="Q:\John B\weld filter\Slide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547" y="1447800"/>
            <a:ext cx="3008312" cy="432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23105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Gas Cylinder Safety</a:t>
            </a:r>
          </a:p>
        </p:txBody>
      </p:sp>
      <p:sp>
        <p:nvSpPr>
          <p:cNvPr id="4099" name="Subtitle 2"/>
          <p:cNvSpPr>
            <a:spLocks noGrp="1"/>
          </p:cNvSpPr>
          <p:nvPr>
            <p:ph type="subTitle" idx="1"/>
          </p:nvPr>
        </p:nvSpPr>
        <p:spPr>
          <a:xfrm>
            <a:off x="609600" y="1295400"/>
            <a:ext cx="4191000" cy="4876800"/>
          </a:xfrm>
        </p:spPr>
        <p:txBody>
          <a:bodyPr/>
          <a:lstStyle/>
          <a:p>
            <a:pPr algn="l"/>
            <a:r>
              <a:rPr lang="en-US" dirty="0">
                <a:solidFill>
                  <a:schemeClr val="tx1"/>
                </a:solidFill>
                <a:ea typeface="Verdana" pitchFamily="34" charset="0"/>
                <a:cs typeface="Verdana" pitchFamily="34" charset="0"/>
              </a:rPr>
              <a:t>Cylinders secured in upright position at all times</a:t>
            </a:r>
          </a:p>
          <a:p>
            <a:pPr algn="l"/>
            <a:r>
              <a:rPr lang="en-US" dirty="0">
                <a:solidFill>
                  <a:schemeClr val="tx1"/>
                </a:solidFill>
                <a:ea typeface="Verdana" pitchFamily="34" charset="0"/>
                <a:cs typeface="Verdana" pitchFamily="34" charset="0"/>
              </a:rPr>
              <a:t>Except for hoisting or carrying</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6" name="Picture 5" descr="Q:\John B\weld filter\Slide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048000"/>
            <a:ext cx="1447800" cy="3205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2" descr="C:\Users\stlane\Pictures\welding\21b Cylinder storage sign.jpg"/>
          <p:cNvPicPr>
            <a:picLocks noChangeAspect="1" noChangeArrowheads="1"/>
          </p:cNvPicPr>
          <p:nvPr/>
        </p:nvPicPr>
        <p:blipFill rotWithShape="1">
          <a:blip r:embed="rId4">
            <a:extLst>
              <a:ext uri="{28A0092B-C50C-407E-A947-70E740481C1C}">
                <a14:useLocalDpi xmlns:a14="http://schemas.microsoft.com/office/drawing/2010/main" val="0"/>
              </a:ext>
            </a:extLst>
          </a:blip>
          <a:srcRect l="13999" r="14001"/>
          <a:stretch/>
        </p:blipFill>
        <p:spPr bwMode="auto">
          <a:xfrm>
            <a:off x="5312054" y="1226820"/>
            <a:ext cx="3450946" cy="4792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8741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Storing</a:t>
            </a:r>
          </a:p>
        </p:txBody>
      </p:sp>
      <p:sp>
        <p:nvSpPr>
          <p:cNvPr id="4099" name="Subtitle 2"/>
          <p:cNvSpPr>
            <a:spLocks noGrp="1"/>
          </p:cNvSpPr>
          <p:nvPr>
            <p:ph type="subTitle" idx="1"/>
          </p:nvPr>
        </p:nvSpPr>
        <p:spPr>
          <a:xfrm>
            <a:off x="609600" y="1295400"/>
            <a:ext cx="7924800" cy="4800600"/>
          </a:xfrm>
        </p:spPr>
        <p:txBody>
          <a:bodyPr/>
          <a:lstStyle/>
          <a:p>
            <a:pPr algn="l"/>
            <a:r>
              <a:rPr lang="en-US" dirty="0">
                <a:solidFill>
                  <a:schemeClr val="tx1"/>
                </a:solidFill>
                <a:ea typeface="Verdana" pitchFamily="34" charset="0"/>
                <a:cs typeface="Verdana" pitchFamily="34" charset="0"/>
              </a:rPr>
              <a:t>Separation of 20 feet for storage of oxygen/fuel cylinders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6" name="Picture 5" descr="Q:\John B\weld filter\Slide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3679" y="2667000"/>
            <a:ext cx="48006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6904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Topics</a:t>
            </a:r>
          </a:p>
        </p:txBody>
      </p:sp>
      <p:sp>
        <p:nvSpPr>
          <p:cNvPr id="4099" name="Subtitle 2"/>
          <p:cNvSpPr>
            <a:spLocks noGrp="1"/>
          </p:cNvSpPr>
          <p:nvPr>
            <p:ph type="subTitle" idx="1"/>
          </p:nvPr>
        </p:nvSpPr>
        <p:spPr>
          <a:xfrm>
            <a:off x="609600" y="1219200"/>
            <a:ext cx="7924800" cy="4800600"/>
          </a:xfrm>
        </p:spPr>
        <p:txBody>
          <a:bodyPr/>
          <a:lstStyle/>
          <a:p>
            <a:pPr algn="l" eaLnBrk="1" hangingPunct="1"/>
            <a:r>
              <a:rPr lang="en-US" dirty="0" smtClean="0">
                <a:solidFill>
                  <a:schemeClr val="tx1"/>
                </a:solidFill>
              </a:rPr>
              <a:t>1926.350	Gas Welding</a:t>
            </a:r>
          </a:p>
          <a:p>
            <a:pPr algn="l" eaLnBrk="1" hangingPunct="1"/>
            <a:r>
              <a:rPr lang="en-US" dirty="0" smtClean="0">
                <a:solidFill>
                  <a:schemeClr val="tx1"/>
                </a:solidFill>
              </a:rPr>
              <a:t>1926.351	Arc Welding</a:t>
            </a:r>
          </a:p>
          <a:p>
            <a:pPr algn="l" eaLnBrk="1" hangingPunct="1"/>
            <a:r>
              <a:rPr lang="en-US" dirty="0" smtClean="0">
                <a:solidFill>
                  <a:schemeClr val="tx1"/>
                </a:solidFill>
              </a:rPr>
              <a:t>1926.352	Fire Prevention</a:t>
            </a:r>
          </a:p>
          <a:p>
            <a:pPr algn="l" eaLnBrk="1" hangingPunct="1"/>
            <a:r>
              <a:rPr lang="en-US" dirty="0" smtClean="0">
                <a:solidFill>
                  <a:schemeClr val="tx1"/>
                </a:solidFill>
              </a:rPr>
              <a:t>1926.353	Ventilation</a:t>
            </a:r>
          </a:p>
          <a:p>
            <a:pPr algn="l" eaLnBrk="1" hangingPunct="1"/>
            <a:r>
              <a:rPr lang="en-US" dirty="0" smtClean="0">
                <a:solidFill>
                  <a:schemeClr val="tx1"/>
                </a:solidFill>
              </a:rPr>
              <a:t>1926.354	Preservative Coatings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13314" name="Picture 2" descr="C:\Users\stlane\Pictures\welding\welding-2-600x399.jpg"/>
          <p:cNvPicPr>
            <a:picLocks noChangeAspect="1" noChangeArrowheads="1"/>
          </p:cNvPicPr>
          <p:nvPr/>
        </p:nvPicPr>
        <p:blipFill rotWithShape="1">
          <a:blip r:embed="rId3">
            <a:extLst>
              <a:ext uri="{28A0092B-C50C-407E-A947-70E740481C1C}">
                <a14:useLocalDpi xmlns:a14="http://schemas.microsoft.com/office/drawing/2010/main" val="0"/>
              </a:ext>
            </a:extLst>
          </a:blip>
          <a:srcRect l="13066" t="6716" r="9533" b="17192"/>
          <a:stretch/>
        </p:blipFill>
        <p:spPr bwMode="auto">
          <a:xfrm>
            <a:off x="2590800" y="3505200"/>
            <a:ext cx="4114800" cy="269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120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Storing</a:t>
            </a:r>
          </a:p>
        </p:txBody>
      </p:sp>
      <p:sp>
        <p:nvSpPr>
          <p:cNvPr id="4099" name="Subtitle 2"/>
          <p:cNvSpPr>
            <a:spLocks noGrp="1"/>
          </p:cNvSpPr>
          <p:nvPr>
            <p:ph type="subTitle" idx="1"/>
          </p:nvPr>
        </p:nvSpPr>
        <p:spPr>
          <a:xfrm>
            <a:off x="609600" y="1295400"/>
            <a:ext cx="7924800" cy="4800600"/>
          </a:xfrm>
        </p:spPr>
        <p:txBody>
          <a:bodyPr/>
          <a:lstStyle/>
          <a:p>
            <a:pPr algn="l">
              <a:lnSpc>
                <a:spcPct val="130000"/>
              </a:lnSpc>
            </a:pPr>
            <a:r>
              <a:rPr lang="en-US" dirty="0">
                <a:solidFill>
                  <a:schemeClr val="tx1"/>
                </a:solidFill>
                <a:ea typeface="Verdana" pitchFamily="34" charset="0"/>
                <a:cs typeface="Verdana" pitchFamily="34" charset="0"/>
              </a:rPr>
              <a:t>Separation of 20 feet for storage of oxygen &amp; combustible materials (especially oils &amp; grease) </a:t>
            </a:r>
            <a:r>
              <a:rPr lang="en-US" b="1" dirty="0">
                <a:solidFill>
                  <a:schemeClr val="tx1"/>
                </a:solidFill>
                <a:ea typeface="Verdana" pitchFamily="34" charset="0"/>
                <a:cs typeface="Verdana" pitchFamily="34" charset="0"/>
              </a:rPr>
              <a:t>or</a:t>
            </a:r>
            <a:r>
              <a:rPr lang="en-US" dirty="0">
                <a:solidFill>
                  <a:schemeClr val="tx1"/>
                </a:solidFill>
                <a:ea typeface="Verdana" pitchFamily="34" charset="0"/>
                <a:cs typeface="Verdana" pitchFamily="34" charset="0"/>
              </a:rPr>
              <a:t> a 5 foot high non-combustible barrier w/ fire rating of 1/2 hour.</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17410" name="Picture 2" descr="C:\Users\stlane\Pictures\welding\21a CGC_storag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31" r="1722" b="3266"/>
          <a:stretch/>
        </p:blipFill>
        <p:spPr bwMode="auto">
          <a:xfrm>
            <a:off x="4114800" y="3047998"/>
            <a:ext cx="3683932" cy="2941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2209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Safe Storage</a:t>
            </a:r>
          </a:p>
        </p:txBody>
      </p:sp>
      <p:sp>
        <p:nvSpPr>
          <p:cNvPr id="4099" name="Subtitle 2"/>
          <p:cNvSpPr>
            <a:spLocks noGrp="1"/>
          </p:cNvSpPr>
          <p:nvPr>
            <p:ph type="subTitle" idx="1"/>
          </p:nvPr>
        </p:nvSpPr>
        <p:spPr>
          <a:xfrm>
            <a:off x="609600" y="1295400"/>
            <a:ext cx="5257800" cy="4876800"/>
          </a:xfrm>
        </p:spPr>
        <p:txBody>
          <a:bodyPr/>
          <a:lstStyle/>
          <a:p>
            <a:pPr algn="l"/>
            <a:r>
              <a:rPr lang="en-US" dirty="0">
                <a:solidFill>
                  <a:schemeClr val="tx1"/>
                </a:solidFill>
                <a:ea typeface="Verdana" pitchFamily="34" charset="0"/>
                <a:cs typeface="Verdana" pitchFamily="34" charset="0"/>
              </a:rPr>
              <a:t>Compressed Gas Association Pamphlet P-1-1965 required for all in-plant:</a:t>
            </a:r>
          </a:p>
          <a:p>
            <a:pPr marL="800100" lvl="1" indent="-342900" algn="l">
              <a:buFont typeface="Arial" pitchFamily="34" charset="0"/>
              <a:buChar char="•"/>
            </a:pPr>
            <a:r>
              <a:rPr lang="en-US" sz="2400" b="1" dirty="0" smtClean="0">
                <a:solidFill>
                  <a:schemeClr val="tx1"/>
                </a:solidFill>
                <a:latin typeface="Verdana" pitchFamily="34" charset="0"/>
                <a:ea typeface="Verdana" pitchFamily="34" charset="0"/>
                <a:cs typeface="Verdana" pitchFamily="34" charset="0"/>
              </a:rPr>
              <a:t>Handling </a:t>
            </a:r>
            <a:endParaRPr lang="en-US" sz="2400" b="1" dirty="0">
              <a:solidFill>
                <a:schemeClr val="tx1"/>
              </a:solidFill>
              <a:latin typeface="Verdana" pitchFamily="34" charset="0"/>
              <a:ea typeface="Verdana" pitchFamily="34" charset="0"/>
              <a:cs typeface="Verdana" pitchFamily="34" charset="0"/>
            </a:endParaRPr>
          </a:p>
          <a:p>
            <a:pPr marL="800100" lvl="1" indent="-342900" algn="l">
              <a:buFont typeface="Arial" pitchFamily="34" charset="0"/>
              <a:buChar char="•"/>
            </a:pPr>
            <a:r>
              <a:rPr lang="en-US" sz="2400" b="1" dirty="0" smtClean="0">
                <a:solidFill>
                  <a:schemeClr val="tx1"/>
                </a:solidFill>
                <a:latin typeface="Verdana" pitchFamily="34" charset="0"/>
                <a:ea typeface="Verdana" pitchFamily="34" charset="0"/>
                <a:cs typeface="Verdana" pitchFamily="34" charset="0"/>
              </a:rPr>
              <a:t>Storage</a:t>
            </a:r>
            <a:endParaRPr lang="en-US" sz="2400" b="1" dirty="0">
              <a:solidFill>
                <a:schemeClr val="tx1"/>
              </a:solidFill>
              <a:latin typeface="Verdana" pitchFamily="34" charset="0"/>
              <a:ea typeface="Verdana" pitchFamily="34" charset="0"/>
              <a:cs typeface="Verdana" pitchFamily="34" charset="0"/>
            </a:endParaRPr>
          </a:p>
          <a:p>
            <a:pPr marL="800100" lvl="1" indent="-342900" algn="l">
              <a:buFont typeface="Arial" pitchFamily="34" charset="0"/>
              <a:buChar char="•"/>
            </a:pPr>
            <a:r>
              <a:rPr lang="en-US" sz="2400" b="1" dirty="0">
                <a:solidFill>
                  <a:schemeClr val="tx1"/>
                </a:solidFill>
                <a:latin typeface="Verdana" pitchFamily="34" charset="0"/>
                <a:ea typeface="Verdana" pitchFamily="34" charset="0"/>
                <a:cs typeface="Verdana" pitchFamily="34" charset="0"/>
              </a:rPr>
              <a:t>Utilization of all compressed gases</a:t>
            </a:r>
            <a:endParaRPr lang="en-US" sz="2400" dirty="0">
              <a:solidFill>
                <a:schemeClr val="tx1"/>
              </a:solidFill>
              <a:latin typeface="Verdana" pitchFamily="34" charset="0"/>
              <a:ea typeface="Verdana" pitchFamily="34" charset="0"/>
              <a:cs typeface="Verdana" pitchFamily="34" charset="0"/>
            </a:endParaRPr>
          </a:p>
          <a:p>
            <a:pPr algn="l"/>
            <a:r>
              <a:rPr lang="en-US" dirty="0">
                <a:solidFill>
                  <a:schemeClr val="tx1"/>
                </a:solidFill>
                <a:ea typeface="Verdana" pitchFamily="34" charset="0"/>
                <a:cs typeface="Verdana" pitchFamily="34" charset="0"/>
              </a:rPr>
              <a:t>For all cylinders, portable tanks, </a:t>
            </a:r>
            <a:endParaRPr lang="en-US" dirty="0" smtClean="0">
              <a:solidFill>
                <a:schemeClr val="tx1"/>
              </a:solidFill>
              <a:ea typeface="Verdana" pitchFamily="34" charset="0"/>
              <a:cs typeface="Verdana" pitchFamily="34" charset="0"/>
            </a:endParaRPr>
          </a:p>
          <a:p>
            <a:pPr algn="l"/>
            <a:r>
              <a:rPr lang="en-US" dirty="0" smtClean="0">
                <a:solidFill>
                  <a:schemeClr val="tx1"/>
                </a:solidFill>
                <a:ea typeface="Verdana" pitchFamily="34" charset="0"/>
                <a:cs typeface="Verdana" pitchFamily="34" charset="0"/>
              </a:rPr>
              <a:t>rail </a:t>
            </a:r>
            <a:r>
              <a:rPr lang="en-US" dirty="0" err="1">
                <a:solidFill>
                  <a:schemeClr val="tx1"/>
                </a:solidFill>
                <a:ea typeface="Verdana" pitchFamily="34" charset="0"/>
                <a:cs typeface="Verdana" pitchFamily="34" charset="0"/>
              </a:rPr>
              <a:t>tankcars</a:t>
            </a:r>
            <a:r>
              <a:rPr lang="en-US" dirty="0">
                <a:solidFill>
                  <a:schemeClr val="tx1"/>
                </a:solidFill>
                <a:ea typeface="Verdana" pitchFamily="34" charset="0"/>
                <a:cs typeface="Verdana" pitchFamily="34" charset="0"/>
              </a:rPr>
              <a:t>, or motor vehicle </a:t>
            </a:r>
            <a:endParaRPr lang="en-US" dirty="0" smtClean="0">
              <a:solidFill>
                <a:schemeClr val="tx1"/>
              </a:solidFill>
              <a:ea typeface="Verdana" pitchFamily="34" charset="0"/>
              <a:cs typeface="Verdana" pitchFamily="34" charset="0"/>
            </a:endParaRPr>
          </a:p>
          <a:p>
            <a:pPr algn="l"/>
            <a:r>
              <a:rPr lang="en-US" dirty="0" smtClean="0">
                <a:solidFill>
                  <a:schemeClr val="tx1"/>
                </a:solidFill>
                <a:ea typeface="Verdana" pitchFamily="34" charset="0"/>
                <a:cs typeface="Verdana" pitchFamily="34" charset="0"/>
              </a:rPr>
              <a:t>cargo </a:t>
            </a:r>
            <a:r>
              <a:rPr lang="en-US" dirty="0">
                <a:solidFill>
                  <a:schemeClr val="tx1"/>
                </a:solidFill>
                <a:ea typeface="Verdana" pitchFamily="34" charset="0"/>
                <a:cs typeface="Verdana" pitchFamily="34" charset="0"/>
              </a:rPr>
              <a:t>tanks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18434" name="Picture 2" descr="C:\Users\stlane\Pictures\welding\22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701800"/>
            <a:ext cx="2667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948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Use Safety</a:t>
            </a:r>
          </a:p>
        </p:txBody>
      </p:sp>
      <p:sp>
        <p:nvSpPr>
          <p:cNvPr id="4099" name="Subtitle 2"/>
          <p:cNvSpPr>
            <a:spLocks noGrp="1"/>
          </p:cNvSpPr>
          <p:nvPr>
            <p:ph type="subTitle" idx="1"/>
          </p:nvPr>
        </p:nvSpPr>
        <p:spPr>
          <a:xfrm>
            <a:off x="609600" y="1295400"/>
            <a:ext cx="7924800" cy="4800600"/>
          </a:xfrm>
        </p:spPr>
        <p:txBody>
          <a:bodyPr/>
          <a:lstStyle/>
          <a:p>
            <a:pPr algn="l"/>
            <a:r>
              <a:rPr lang="en-US" dirty="0">
                <a:solidFill>
                  <a:schemeClr val="tx1"/>
                </a:solidFill>
                <a:ea typeface="Verdana" pitchFamily="34" charset="0"/>
                <a:cs typeface="Verdana" pitchFamily="34" charset="0"/>
              </a:rPr>
              <a:t>If sparks or hot slag can</a:t>
            </a:r>
          </a:p>
          <a:p>
            <a:pPr algn="l"/>
            <a:r>
              <a:rPr lang="en-US" dirty="0">
                <a:solidFill>
                  <a:schemeClr val="tx1"/>
                </a:solidFill>
                <a:ea typeface="Verdana" pitchFamily="34" charset="0"/>
                <a:cs typeface="Verdana" pitchFamily="34" charset="0"/>
              </a:rPr>
              <a:t>reach the cylinders </a:t>
            </a:r>
            <a:r>
              <a:rPr lang="en-US" dirty="0" smtClean="0">
                <a:solidFill>
                  <a:schemeClr val="tx1"/>
                </a:solidFill>
                <a:ea typeface="Verdana" pitchFamily="34" charset="0"/>
                <a:cs typeface="Verdana" pitchFamily="34" charset="0"/>
              </a:rPr>
              <a:t>-</a:t>
            </a:r>
            <a:endParaRPr lang="en-US" dirty="0">
              <a:solidFill>
                <a:schemeClr val="tx1"/>
              </a:solidFill>
              <a:ea typeface="Verdana" pitchFamily="34" charset="0"/>
              <a:cs typeface="Verdana" pitchFamily="34" charset="0"/>
            </a:endParaRPr>
          </a:p>
          <a:p>
            <a:pPr algn="l"/>
            <a:r>
              <a:rPr lang="en-US" dirty="0">
                <a:solidFill>
                  <a:srgbClr val="FF0000"/>
                </a:solidFill>
                <a:ea typeface="Verdana" pitchFamily="34" charset="0"/>
                <a:cs typeface="Verdana" pitchFamily="34" charset="0"/>
              </a:rPr>
              <a:t>INSTALL</a:t>
            </a:r>
          </a:p>
          <a:p>
            <a:pPr algn="l"/>
            <a:r>
              <a:rPr lang="en-US" dirty="0">
                <a:solidFill>
                  <a:srgbClr val="FF0000"/>
                </a:solidFill>
                <a:ea typeface="Verdana" pitchFamily="34" charset="0"/>
                <a:cs typeface="Verdana" pitchFamily="34" charset="0"/>
              </a:rPr>
              <a:t>A </a:t>
            </a:r>
          </a:p>
          <a:p>
            <a:pPr algn="l"/>
            <a:r>
              <a:rPr lang="en-US" dirty="0">
                <a:solidFill>
                  <a:srgbClr val="FF0000"/>
                </a:solidFill>
                <a:ea typeface="Verdana" pitchFamily="34" charset="0"/>
                <a:cs typeface="Verdana" pitchFamily="34" charset="0"/>
              </a:rPr>
              <a:t>SHIELD</a:t>
            </a:r>
            <a:r>
              <a:rPr lang="en-US" dirty="0" smtClean="0">
                <a:solidFill>
                  <a:srgbClr val="FF0000"/>
                </a:solidFill>
                <a:ea typeface="Verdana" pitchFamily="34" charset="0"/>
                <a:cs typeface="Verdana" pitchFamily="34" charset="0"/>
              </a:rPr>
              <a:t>!</a:t>
            </a:r>
          </a:p>
          <a:p>
            <a:pPr algn="l"/>
            <a:endParaRPr lang="en-US" dirty="0">
              <a:solidFill>
                <a:schemeClr val="tx1"/>
              </a:solidFill>
              <a:latin typeface="Arial Black" pitchFamily="34" charset="0"/>
            </a:endParaRPr>
          </a:p>
          <a:p>
            <a:pPr algn="l"/>
            <a:r>
              <a:rPr lang="en-US" dirty="0">
                <a:solidFill>
                  <a:schemeClr val="tx1"/>
                </a:solidFill>
                <a:ea typeface="Verdana" pitchFamily="34" charset="0"/>
                <a:cs typeface="Verdana" pitchFamily="34" charset="0"/>
              </a:rPr>
              <a:t>No striking the electrode</a:t>
            </a:r>
          </a:p>
          <a:p>
            <a:pPr algn="l"/>
            <a:r>
              <a:rPr lang="en-US" dirty="0">
                <a:solidFill>
                  <a:schemeClr val="tx1"/>
                </a:solidFill>
                <a:ea typeface="Verdana" pitchFamily="34" charset="0"/>
                <a:cs typeface="Verdana" pitchFamily="34" charset="0"/>
              </a:rPr>
              <a:t>to the cylinder</a:t>
            </a:r>
          </a:p>
          <a:p>
            <a:pPr algn="l"/>
            <a:r>
              <a:rPr lang="en-US" dirty="0">
                <a:solidFill>
                  <a:schemeClr val="tx1"/>
                </a:solidFill>
                <a:ea typeface="Verdana" pitchFamily="34" charset="0"/>
                <a:cs typeface="Verdana" pitchFamily="34" charset="0"/>
              </a:rPr>
              <a:t>to strike an arc! </a:t>
            </a:r>
          </a:p>
          <a:p>
            <a:endParaRPr lang="en-US" b="1" dirty="0">
              <a:solidFill>
                <a:schemeClr val="accent2"/>
              </a:solidFill>
              <a:latin typeface="Arial Black" pitchFamily="34" charset="0"/>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10242" name="Picture 2" descr="C:\Users\stlane\Pictures\welding\welding scre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915668"/>
            <a:ext cx="3962400" cy="2694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802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Use Safety</a:t>
            </a:r>
          </a:p>
        </p:txBody>
      </p:sp>
      <p:sp>
        <p:nvSpPr>
          <p:cNvPr id="4099" name="Subtitle 2"/>
          <p:cNvSpPr>
            <a:spLocks noGrp="1"/>
          </p:cNvSpPr>
          <p:nvPr>
            <p:ph type="subTitle" idx="1"/>
          </p:nvPr>
        </p:nvSpPr>
        <p:spPr>
          <a:xfrm>
            <a:off x="609600" y="1295400"/>
            <a:ext cx="7924800" cy="1524000"/>
          </a:xfrm>
        </p:spPr>
        <p:txBody>
          <a:bodyPr/>
          <a:lstStyle/>
          <a:p>
            <a:r>
              <a:rPr lang="en-US" b="1" u="sng" dirty="0">
                <a:solidFill>
                  <a:schemeClr val="tx1"/>
                </a:solidFill>
                <a:ea typeface="Verdana" pitchFamily="34" charset="0"/>
                <a:cs typeface="Verdana" pitchFamily="34" charset="0"/>
              </a:rPr>
              <a:t>Never</a:t>
            </a:r>
            <a:r>
              <a:rPr lang="en-US" b="1" dirty="0">
                <a:solidFill>
                  <a:srgbClr val="FF0000"/>
                </a:solidFill>
                <a:ea typeface="Verdana" pitchFamily="34" charset="0"/>
                <a:cs typeface="Verdana" pitchFamily="34" charset="0"/>
              </a:rPr>
              <a:t> </a:t>
            </a:r>
            <a:r>
              <a:rPr lang="en-US" dirty="0">
                <a:solidFill>
                  <a:schemeClr val="tx1"/>
                </a:solidFill>
                <a:ea typeface="Verdana" pitchFamily="34" charset="0"/>
                <a:cs typeface="Verdana" pitchFamily="34" charset="0"/>
              </a:rPr>
              <a:t>take</a:t>
            </a:r>
            <a:r>
              <a:rPr lang="en-US" dirty="0">
                <a:ea typeface="Verdana" pitchFamily="34" charset="0"/>
                <a:cs typeface="Verdana" pitchFamily="34" charset="0"/>
              </a:rPr>
              <a:t> </a:t>
            </a:r>
            <a:r>
              <a:rPr lang="en-US" b="1" dirty="0">
                <a:solidFill>
                  <a:srgbClr val="339933"/>
                </a:solidFill>
                <a:ea typeface="Verdana" pitchFamily="34" charset="0"/>
                <a:cs typeface="Verdana" pitchFamily="34" charset="0"/>
              </a:rPr>
              <a:t>OXYGEN </a:t>
            </a:r>
            <a:r>
              <a:rPr lang="en-US" b="1" dirty="0">
                <a:solidFill>
                  <a:schemeClr val="tx1"/>
                </a:solidFill>
                <a:ea typeface="Verdana" pitchFamily="34" charset="0"/>
                <a:cs typeface="Verdana" pitchFamily="34" charset="0"/>
              </a:rPr>
              <a:t>or</a:t>
            </a:r>
            <a:r>
              <a:rPr lang="en-US" b="1" dirty="0">
                <a:ea typeface="Verdana" pitchFamily="34" charset="0"/>
                <a:cs typeface="Verdana" pitchFamily="34" charset="0"/>
              </a:rPr>
              <a:t> </a:t>
            </a:r>
            <a:r>
              <a:rPr lang="en-US" b="1" dirty="0">
                <a:solidFill>
                  <a:srgbClr val="FF0000"/>
                </a:solidFill>
                <a:ea typeface="Verdana" pitchFamily="34" charset="0"/>
                <a:cs typeface="Verdana" pitchFamily="34" charset="0"/>
              </a:rPr>
              <a:t>ACETELYNE</a:t>
            </a:r>
          </a:p>
          <a:p>
            <a:r>
              <a:rPr lang="en-US" dirty="0">
                <a:ea typeface="Verdana" pitchFamily="34" charset="0"/>
                <a:cs typeface="Verdana" pitchFamily="34" charset="0"/>
              </a:rPr>
              <a:t> </a:t>
            </a:r>
            <a:r>
              <a:rPr lang="en-US" dirty="0">
                <a:solidFill>
                  <a:schemeClr val="tx1"/>
                </a:solidFill>
                <a:ea typeface="Verdana" pitchFamily="34" charset="0"/>
                <a:cs typeface="Verdana" pitchFamily="34" charset="0"/>
              </a:rPr>
              <a:t>cylinders into</a:t>
            </a:r>
          </a:p>
          <a:p>
            <a:r>
              <a:rPr lang="en-US" dirty="0">
                <a:solidFill>
                  <a:schemeClr val="tx1"/>
                </a:solidFill>
                <a:ea typeface="Verdana" pitchFamily="34" charset="0"/>
                <a:cs typeface="Verdana" pitchFamily="34" charset="0"/>
              </a:rPr>
              <a:t>confined spaces!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19458" name="Picture 2" descr="C:\Users\stlane\Pictures\welding\24 ships_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769870"/>
            <a:ext cx="3471863" cy="3300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969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Use Safety</a:t>
            </a:r>
          </a:p>
        </p:txBody>
      </p:sp>
      <p:sp>
        <p:nvSpPr>
          <p:cNvPr id="4099" name="Subtitle 2"/>
          <p:cNvSpPr>
            <a:spLocks noGrp="1"/>
          </p:cNvSpPr>
          <p:nvPr>
            <p:ph type="subTitle" idx="1"/>
          </p:nvPr>
        </p:nvSpPr>
        <p:spPr>
          <a:xfrm>
            <a:off x="609600" y="1295400"/>
            <a:ext cx="7924800" cy="4800600"/>
          </a:xfrm>
        </p:spPr>
        <p:txBody>
          <a:bodyPr/>
          <a:lstStyle/>
          <a:p>
            <a:pPr algn="l"/>
            <a:r>
              <a:rPr lang="en-US" b="1" dirty="0">
                <a:solidFill>
                  <a:schemeClr val="tx1"/>
                </a:solidFill>
                <a:ea typeface="Verdana" pitchFamily="34" charset="0"/>
                <a:cs typeface="Verdana" pitchFamily="34" charset="0"/>
              </a:rPr>
              <a:t>Never</a:t>
            </a:r>
            <a:r>
              <a:rPr lang="en-US" dirty="0">
                <a:solidFill>
                  <a:schemeClr val="tx1"/>
                </a:solidFill>
                <a:ea typeface="Verdana" pitchFamily="34" charset="0"/>
                <a:cs typeface="Verdana" pitchFamily="34" charset="0"/>
              </a:rPr>
              <a:t> crack the cylinder in the presence of open flames, or where the gas could reach welding work or sparks</a:t>
            </a:r>
            <a:r>
              <a:rPr lang="en-US" dirty="0" smtClean="0">
                <a:solidFill>
                  <a:schemeClr val="tx1"/>
                </a:solidFill>
                <a:ea typeface="Verdana" pitchFamily="34" charset="0"/>
                <a:cs typeface="Verdana" pitchFamily="34" charset="0"/>
              </a:rPr>
              <a:t>!</a:t>
            </a:r>
          </a:p>
          <a:p>
            <a:pPr algn="l"/>
            <a:endParaRPr lang="en-US" sz="1600" dirty="0">
              <a:solidFill>
                <a:schemeClr val="tx1"/>
              </a:solidFill>
              <a:ea typeface="Verdana" pitchFamily="34" charset="0"/>
              <a:cs typeface="Verdana" pitchFamily="34" charset="0"/>
            </a:endParaRPr>
          </a:p>
          <a:p>
            <a:pPr algn="l"/>
            <a:r>
              <a:rPr lang="en-US" dirty="0">
                <a:solidFill>
                  <a:schemeClr val="tx1"/>
                </a:solidFill>
                <a:ea typeface="Verdana" pitchFamily="34" charset="0"/>
                <a:cs typeface="Verdana" pitchFamily="34" charset="0"/>
              </a:rPr>
              <a:t>Always stand to the side when cracking cylinders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15362" name="Picture 2" descr="C:\Users\stlane\Pictures\welding\1TurnOnl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43" t="5337" r="18121"/>
          <a:stretch/>
        </p:blipFill>
        <p:spPr bwMode="auto">
          <a:xfrm>
            <a:off x="2819400" y="3465538"/>
            <a:ext cx="3429000" cy="2769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273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Training</a:t>
            </a:r>
          </a:p>
        </p:txBody>
      </p:sp>
      <p:sp>
        <p:nvSpPr>
          <p:cNvPr id="4099" name="Subtitle 2"/>
          <p:cNvSpPr>
            <a:spLocks noGrp="1"/>
          </p:cNvSpPr>
          <p:nvPr>
            <p:ph type="subTitle" idx="1"/>
          </p:nvPr>
        </p:nvSpPr>
        <p:spPr>
          <a:xfrm>
            <a:off x="609600" y="1295400"/>
            <a:ext cx="7924800" cy="4800600"/>
          </a:xfrm>
        </p:spPr>
        <p:txBody>
          <a:bodyPr/>
          <a:lstStyle/>
          <a:p>
            <a:pPr>
              <a:lnSpc>
                <a:spcPct val="110000"/>
              </a:lnSpc>
            </a:pPr>
            <a:r>
              <a:rPr lang="en-US" dirty="0">
                <a:solidFill>
                  <a:schemeClr val="tx1"/>
                </a:solidFill>
                <a:ea typeface="Verdana" pitchFamily="34" charset="0"/>
                <a:cs typeface="Verdana" pitchFamily="34" charset="0"/>
              </a:rPr>
              <a:t>The employer shall instruct employees in the safe use of fuel gas as follows</a:t>
            </a:r>
            <a:r>
              <a:rPr lang="en-US" dirty="0" smtClean="0">
                <a:solidFill>
                  <a:schemeClr val="tx1"/>
                </a:solidFill>
                <a:ea typeface="Verdana" pitchFamily="34" charset="0"/>
                <a:cs typeface="Verdana" pitchFamily="34" charset="0"/>
              </a:rPr>
              <a:t>:</a:t>
            </a:r>
          </a:p>
          <a:p>
            <a:pPr>
              <a:lnSpc>
                <a:spcPct val="110000"/>
              </a:lnSpc>
            </a:pPr>
            <a:endParaRPr lang="en-US" sz="1200" dirty="0">
              <a:solidFill>
                <a:schemeClr val="tx1"/>
              </a:solidFill>
              <a:ea typeface="Verdana" pitchFamily="34" charset="0"/>
              <a:cs typeface="Verdana" pitchFamily="34" charset="0"/>
            </a:endParaRPr>
          </a:p>
          <a:p>
            <a:pPr marL="342900" indent="-342900" algn="l">
              <a:lnSpc>
                <a:spcPct val="110000"/>
              </a:lnSpc>
              <a:buFont typeface="Arial" pitchFamily="34" charset="0"/>
              <a:buChar char="•"/>
            </a:pPr>
            <a:r>
              <a:rPr lang="en-US" dirty="0">
                <a:solidFill>
                  <a:schemeClr val="tx1"/>
                </a:solidFill>
                <a:ea typeface="Verdana" pitchFamily="34" charset="0"/>
                <a:cs typeface="Verdana" pitchFamily="34" charset="0"/>
              </a:rPr>
              <a:t>Pressure must be reduced through the use of regulators before fuel gas can be </a:t>
            </a:r>
            <a:r>
              <a:rPr lang="en-US" dirty="0" smtClean="0">
                <a:solidFill>
                  <a:schemeClr val="tx1"/>
                </a:solidFill>
                <a:ea typeface="Verdana" pitchFamily="34" charset="0"/>
                <a:cs typeface="Verdana" pitchFamily="34" charset="0"/>
              </a:rPr>
              <a:t>burned</a:t>
            </a:r>
          </a:p>
          <a:p>
            <a:pPr marL="342900" indent="-342900" algn="l">
              <a:lnSpc>
                <a:spcPct val="110000"/>
              </a:lnSpc>
              <a:buFont typeface="Arial" pitchFamily="34" charset="0"/>
              <a:buChar char="•"/>
            </a:pPr>
            <a:endParaRPr lang="en-US" dirty="0">
              <a:solidFill>
                <a:schemeClr val="tx1"/>
              </a:solidFill>
              <a:ea typeface="Verdana" pitchFamily="34" charset="0"/>
              <a:cs typeface="Verdana" pitchFamily="34" charset="0"/>
            </a:endParaRPr>
          </a:p>
          <a:p>
            <a:pPr marL="342900" indent="-342900" algn="l">
              <a:lnSpc>
                <a:spcPct val="110000"/>
              </a:lnSpc>
              <a:buFont typeface="Arial" pitchFamily="34" charset="0"/>
              <a:buChar char="•"/>
            </a:pPr>
            <a:r>
              <a:rPr lang="en-US" dirty="0">
                <a:solidFill>
                  <a:schemeClr val="tx1"/>
                </a:solidFill>
                <a:ea typeface="Verdana" pitchFamily="34" charset="0"/>
                <a:cs typeface="Verdana" pitchFamily="34" charset="0"/>
              </a:rPr>
              <a:t>Before connecting a regulator the cylinder must be opened slightly and closed (cracking the cylinder) to clear the valve of </a:t>
            </a:r>
            <a:r>
              <a:rPr lang="en-US" dirty="0" smtClean="0">
                <a:solidFill>
                  <a:schemeClr val="tx1"/>
                </a:solidFill>
                <a:ea typeface="Verdana" pitchFamily="34" charset="0"/>
                <a:cs typeface="Verdana" pitchFamily="34" charset="0"/>
              </a:rPr>
              <a:t>dirt</a:t>
            </a:r>
          </a:p>
          <a:p>
            <a:pPr marL="342900" indent="-342900" algn="l">
              <a:lnSpc>
                <a:spcPct val="110000"/>
              </a:lnSpc>
              <a:buFont typeface="Arial" pitchFamily="34" charset="0"/>
              <a:buChar char="•"/>
            </a:pPr>
            <a:endParaRPr lang="en-US" dirty="0">
              <a:solidFill>
                <a:schemeClr val="tx1"/>
              </a:solidFill>
              <a:ea typeface="Verdana" pitchFamily="34" charset="0"/>
              <a:cs typeface="Verdana" pitchFamily="34" charset="0"/>
            </a:endParaRPr>
          </a:p>
          <a:p>
            <a:pPr marL="342900" indent="-342900" algn="l">
              <a:lnSpc>
                <a:spcPct val="110000"/>
              </a:lnSpc>
              <a:buFont typeface="Arial" pitchFamily="34" charset="0"/>
              <a:buChar char="•"/>
            </a:pPr>
            <a:r>
              <a:rPr lang="en-US" dirty="0">
                <a:solidFill>
                  <a:schemeClr val="tx1"/>
                </a:solidFill>
                <a:ea typeface="Verdana" pitchFamily="34" charset="0"/>
                <a:cs typeface="Verdana" pitchFamily="34" charset="0"/>
              </a:rPr>
              <a:t>This prevents dirt from entering the regulator</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spTree>
    <p:extLst>
      <p:ext uri="{BB962C8B-B14F-4D97-AF65-F5344CB8AC3E}">
        <p14:creationId xmlns:p14="http://schemas.microsoft.com/office/powerpoint/2010/main" val="3787945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Training</a:t>
            </a:r>
          </a:p>
        </p:txBody>
      </p:sp>
      <p:sp>
        <p:nvSpPr>
          <p:cNvPr id="4099" name="Subtitle 2"/>
          <p:cNvSpPr>
            <a:spLocks noGrp="1"/>
          </p:cNvSpPr>
          <p:nvPr>
            <p:ph type="subTitle" idx="1"/>
          </p:nvPr>
        </p:nvSpPr>
        <p:spPr>
          <a:xfrm>
            <a:off x="609600" y="1295400"/>
            <a:ext cx="7924800" cy="4800600"/>
          </a:xfrm>
        </p:spPr>
        <p:txBody>
          <a:bodyPr/>
          <a:lstStyle/>
          <a:p>
            <a:pPr marL="342900" indent="-342900" algn="l">
              <a:buFont typeface="Arial" pitchFamily="34" charset="0"/>
              <a:buChar char="•"/>
            </a:pPr>
            <a:r>
              <a:rPr lang="en-US" dirty="0">
                <a:solidFill>
                  <a:schemeClr val="tx1"/>
                </a:solidFill>
                <a:ea typeface="Verdana" pitchFamily="34" charset="0"/>
                <a:cs typeface="Verdana" pitchFamily="34" charset="0"/>
              </a:rPr>
              <a:t>Always open the cylinder valve slowly to prevent damage to the </a:t>
            </a:r>
            <a:r>
              <a:rPr lang="en-US" dirty="0" smtClean="0">
                <a:solidFill>
                  <a:schemeClr val="tx1"/>
                </a:solidFill>
                <a:ea typeface="Verdana" pitchFamily="34" charset="0"/>
                <a:cs typeface="Verdana" pitchFamily="34" charset="0"/>
              </a:rPr>
              <a:t>regulator</a:t>
            </a:r>
          </a:p>
          <a:p>
            <a:pPr marL="342900" indent="-342900" algn="l">
              <a:buFont typeface="Arial" pitchFamily="34" charset="0"/>
              <a:buChar char="•"/>
            </a:pPr>
            <a:endParaRPr lang="en-US" dirty="0">
              <a:solidFill>
                <a:schemeClr val="tx1"/>
              </a:solidFill>
              <a:ea typeface="Verdana" pitchFamily="34" charset="0"/>
              <a:cs typeface="Verdana" pitchFamily="34" charset="0"/>
            </a:endParaRPr>
          </a:p>
          <a:p>
            <a:pPr marL="342900" indent="-342900" algn="l">
              <a:buFont typeface="Arial" pitchFamily="34" charset="0"/>
              <a:buChar char="•"/>
            </a:pPr>
            <a:r>
              <a:rPr lang="en-US" dirty="0">
                <a:solidFill>
                  <a:schemeClr val="tx1"/>
                </a:solidFill>
                <a:ea typeface="Verdana" pitchFamily="34" charset="0"/>
                <a:cs typeface="Verdana" pitchFamily="34" charset="0"/>
              </a:rPr>
              <a:t>Only open the cylinder 1 and 1/2 turns (so it can be quickly closed</a:t>
            </a:r>
            <a:r>
              <a:rPr lang="en-US" dirty="0" smtClean="0">
                <a:solidFill>
                  <a:schemeClr val="tx1"/>
                </a:solidFill>
                <a:ea typeface="Verdana" pitchFamily="34" charset="0"/>
                <a:cs typeface="Verdana" pitchFamily="34" charset="0"/>
              </a:rPr>
              <a:t>!)</a:t>
            </a:r>
          </a:p>
          <a:p>
            <a:pPr marL="342900" indent="-342900" algn="l">
              <a:buFont typeface="Arial" pitchFamily="34" charset="0"/>
              <a:buChar char="•"/>
            </a:pPr>
            <a:endParaRPr lang="en-US" dirty="0">
              <a:solidFill>
                <a:schemeClr val="tx1"/>
              </a:solidFill>
              <a:ea typeface="Verdana" pitchFamily="34" charset="0"/>
              <a:cs typeface="Verdana" pitchFamily="34" charset="0"/>
            </a:endParaRPr>
          </a:p>
          <a:p>
            <a:pPr marL="342900" indent="-342900" algn="l">
              <a:buFont typeface="Arial" pitchFamily="34" charset="0"/>
              <a:buChar char="•"/>
            </a:pPr>
            <a:r>
              <a:rPr lang="en-US" dirty="0">
                <a:solidFill>
                  <a:schemeClr val="tx1"/>
                </a:solidFill>
                <a:ea typeface="Verdana" pitchFamily="34" charset="0"/>
                <a:cs typeface="Verdana" pitchFamily="34" charset="0"/>
              </a:rPr>
              <a:t>Leave the valve wrench in place when the cylinder is in use</a:t>
            </a:r>
            <a:r>
              <a:rPr lang="en-US" dirty="0" smtClean="0">
                <a:solidFill>
                  <a:schemeClr val="tx1"/>
                </a:solidFill>
                <a:ea typeface="Verdana" pitchFamily="34" charset="0"/>
                <a:cs typeface="Verdana" pitchFamily="34" charset="0"/>
              </a:rPr>
              <a:t>!</a:t>
            </a:r>
          </a:p>
          <a:p>
            <a:pPr marL="342900" indent="-342900" algn="l">
              <a:buFont typeface="Arial" pitchFamily="34" charset="0"/>
              <a:buChar char="•"/>
            </a:pPr>
            <a:endParaRPr lang="en-US" dirty="0">
              <a:solidFill>
                <a:schemeClr val="tx1"/>
              </a:solidFill>
              <a:ea typeface="Verdana" pitchFamily="34" charset="0"/>
              <a:cs typeface="Verdana" pitchFamily="34" charset="0"/>
            </a:endParaRPr>
          </a:p>
          <a:p>
            <a:pPr marL="342900" indent="-342900" algn="l">
              <a:buFont typeface="Arial" pitchFamily="34" charset="0"/>
              <a:buChar char="•"/>
            </a:pPr>
            <a:r>
              <a:rPr lang="en-US" dirty="0">
                <a:solidFill>
                  <a:schemeClr val="tx1"/>
                </a:solidFill>
                <a:ea typeface="Verdana" pitchFamily="34" charset="0"/>
                <a:cs typeface="Verdana" pitchFamily="34" charset="0"/>
              </a:rPr>
              <a:t>Close cylinder valve, and bleed the regulator before removing the regulator</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spTree>
    <p:extLst>
      <p:ext uri="{BB962C8B-B14F-4D97-AF65-F5344CB8AC3E}">
        <p14:creationId xmlns:p14="http://schemas.microsoft.com/office/powerpoint/2010/main" val="298624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Regulators</a:t>
            </a:r>
          </a:p>
        </p:txBody>
      </p:sp>
      <p:sp>
        <p:nvSpPr>
          <p:cNvPr id="4099" name="Subtitle 2"/>
          <p:cNvSpPr>
            <a:spLocks noGrp="1"/>
          </p:cNvSpPr>
          <p:nvPr>
            <p:ph type="subTitle" idx="1"/>
          </p:nvPr>
        </p:nvSpPr>
        <p:spPr>
          <a:xfrm>
            <a:off x="5334000" y="1600200"/>
            <a:ext cx="3276600" cy="4095750"/>
          </a:xfrm>
        </p:spPr>
        <p:txBody>
          <a:bodyPr/>
          <a:lstStyle/>
          <a:p>
            <a:pPr algn="l"/>
            <a:r>
              <a:rPr lang="en-US" dirty="0">
                <a:solidFill>
                  <a:schemeClr val="tx1"/>
                </a:solidFill>
                <a:ea typeface="Verdana" pitchFamily="34" charset="0"/>
                <a:cs typeface="Verdana" pitchFamily="34" charset="0"/>
              </a:rPr>
              <a:t>Use of regulators </a:t>
            </a:r>
            <a:r>
              <a:rPr lang="en-US" dirty="0" smtClean="0">
                <a:solidFill>
                  <a:schemeClr val="tx1"/>
                </a:solidFill>
                <a:ea typeface="Verdana" pitchFamily="34" charset="0"/>
                <a:cs typeface="Verdana" pitchFamily="34" charset="0"/>
              </a:rPr>
              <a:t>required</a:t>
            </a:r>
          </a:p>
          <a:p>
            <a:pPr algn="l"/>
            <a:endParaRPr lang="en-US" dirty="0">
              <a:solidFill>
                <a:schemeClr val="tx1"/>
              </a:solidFill>
              <a:ea typeface="Verdana" pitchFamily="34" charset="0"/>
              <a:cs typeface="Verdana" pitchFamily="34" charset="0"/>
            </a:endParaRPr>
          </a:p>
          <a:p>
            <a:pPr algn="l"/>
            <a:r>
              <a:rPr lang="en-US" dirty="0">
                <a:solidFill>
                  <a:schemeClr val="tx1"/>
                </a:solidFill>
                <a:ea typeface="Verdana" pitchFamily="34" charset="0"/>
                <a:cs typeface="Verdana" pitchFamily="34" charset="0"/>
              </a:rPr>
              <a:t>Before removing regulator, close valve and release gas from regulator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6" name="Picture 6" descr="Q:\John B\weld filter\Slide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484822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4555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Fuel Gas/Oxygen Manifolds</a:t>
            </a:r>
          </a:p>
        </p:txBody>
      </p:sp>
      <p:sp>
        <p:nvSpPr>
          <p:cNvPr id="4099" name="Subtitle 2"/>
          <p:cNvSpPr>
            <a:spLocks noGrp="1"/>
          </p:cNvSpPr>
          <p:nvPr>
            <p:ph type="subTitle" idx="1"/>
          </p:nvPr>
        </p:nvSpPr>
        <p:spPr>
          <a:xfrm>
            <a:off x="609600" y="1295400"/>
            <a:ext cx="7924800" cy="4800600"/>
          </a:xfrm>
        </p:spPr>
        <p:txBody>
          <a:bodyPr/>
          <a:lstStyle/>
          <a:p>
            <a:pPr algn="l"/>
            <a:r>
              <a:rPr lang="en-US" dirty="0">
                <a:solidFill>
                  <a:schemeClr val="tx1"/>
                </a:solidFill>
                <a:ea typeface="Verdana" pitchFamily="34" charset="0"/>
                <a:cs typeface="Verdana" pitchFamily="34" charset="0"/>
              </a:rPr>
              <a:t>Manifold Hose </a:t>
            </a:r>
            <a:r>
              <a:rPr lang="en-US" dirty="0" smtClean="0">
                <a:solidFill>
                  <a:schemeClr val="tx1"/>
                </a:solidFill>
                <a:ea typeface="Verdana" pitchFamily="34" charset="0"/>
                <a:cs typeface="Verdana" pitchFamily="34" charset="0"/>
              </a:rPr>
              <a:t>Connections</a:t>
            </a:r>
          </a:p>
          <a:p>
            <a:pPr algn="l"/>
            <a:endParaRPr lang="en-US" sz="1200" dirty="0">
              <a:solidFill>
                <a:schemeClr val="tx1"/>
              </a:solidFill>
              <a:ea typeface="Verdana" pitchFamily="34" charset="0"/>
              <a:cs typeface="Verdana" pitchFamily="34" charset="0"/>
            </a:endParaRPr>
          </a:p>
          <a:p>
            <a:pPr lvl="1" algn="l"/>
            <a:r>
              <a:rPr lang="en-US" sz="2400" b="1" dirty="0">
                <a:solidFill>
                  <a:srgbClr val="339933"/>
                </a:solidFill>
                <a:latin typeface="Verdana" pitchFamily="34" charset="0"/>
                <a:ea typeface="Verdana" pitchFamily="34" charset="0"/>
                <a:cs typeface="Verdana" pitchFamily="34" charset="0"/>
              </a:rPr>
              <a:t>Green hose for oxygen and right hand thread</a:t>
            </a:r>
          </a:p>
          <a:p>
            <a:pPr lvl="1" algn="l"/>
            <a:r>
              <a:rPr lang="en-US" sz="2400" b="1" dirty="0">
                <a:solidFill>
                  <a:srgbClr val="FF0000"/>
                </a:solidFill>
                <a:latin typeface="Verdana" pitchFamily="34" charset="0"/>
                <a:ea typeface="Verdana" pitchFamily="34" charset="0"/>
                <a:cs typeface="Verdana" pitchFamily="34" charset="0"/>
              </a:rPr>
              <a:t>Red for acetylene and left-hand </a:t>
            </a:r>
            <a:r>
              <a:rPr lang="en-US" sz="2400" b="1" dirty="0" smtClean="0">
                <a:solidFill>
                  <a:srgbClr val="FF0000"/>
                </a:solidFill>
                <a:latin typeface="Verdana" pitchFamily="34" charset="0"/>
                <a:ea typeface="Verdana" pitchFamily="34" charset="0"/>
                <a:cs typeface="Verdana" pitchFamily="34" charset="0"/>
              </a:rPr>
              <a:t>thread</a:t>
            </a:r>
          </a:p>
          <a:p>
            <a:pPr lvl="1" algn="l"/>
            <a:endParaRPr lang="en-US" sz="1200" b="1" dirty="0">
              <a:solidFill>
                <a:srgbClr val="FF0000"/>
              </a:solidFill>
              <a:latin typeface="Verdana" pitchFamily="34" charset="0"/>
              <a:ea typeface="Verdana" pitchFamily="34" charset="0"/>
              <a:cs typeface="Verdana" pitchFamily="34" charset="0"/>
            </a:endParaRPr>
          </a:p>
          <a:p>
            <a:pPr marL="342900" indent="-342900" algn="l">
              <a:buFont typeface="Arial" pitchFamily="34" charset="0"/>
              <a:buChar char="•"/>
            </a:pPr>
            <a:r>
              <a:rPr lang="en-US" dirty="0">
                <a:solidFill>
                  <a:schemeClr val="tx1"/>
                </a:solidFill>
                <a:ea typeface="Verdana" pitchFamily="34" charset="0"/>
                <a:cs typeface="Verdana" pitchFamily="34" charset="0"/>
              </a:rPr>
              <a:t>Hose couplings must be the type that rotate to disconnect</a:t>
            </a:r>
          </a:p>
          <a:p>
            <a:pPr marL="342900" indent="-342900" algn="l">
              <a:buFont typeface="Arial" pitchFamily="34" charset="0"/>
              <a:buChar char="•"/>
            </a:pPr>
            <a:r>
              <a:rPr lang="en-US" dirty="0">
                <a:solidFill>
                  <a:schemeClr val="tx1"/>
                </a:solidFill>
                <a:ea typeface="Verdana" pitchFamily="34" charset="0"/>
                <a:cs typeface="Verdana" pitchFamily="34" charset="0"/>
              </a:rPr>
              <a:t>Boxes used for hose storage must be ventilated</a:t>
            </a:r>
          </a:p>
          <a:p>
            <a:pPr marL="342900" indent="-342900" algn="l">
              <a:buFont typeface="Arial" pitchFamily="34" charset="0"/>
              <a:buChar char="•"/>
            </a:pPr>
            <a:r>
              <a:rPr lang="en-US" dirty="0">
                <a:solidFill>
                  <a:schemeClr val="tx1"/>
                </a:solidFill>
                <a:ea typeface="Verdana" pitchFamily="34" charset="0"/>
                <a:cs typeface="Verdana" pitchFamily="34" charset="0"/>
              </a:rPr>
              <a:t>Hose kept clear of passageways</a:t>
            </a:r>
            <a:r>
              <a:rPr lang="en-US" dirty="0" smtClean="0">
                <a:solidFill>
                  <a:schemeClr val="tx1"/>
                </a:solidFill>
                <a:ea typeface="Verdana" pitchFamily="34" charset="0"/>
                <a:cs typeface="Verdana" pitchFamily="34" charset="0"/>
              </a:rPr>
              <a:t>, </a:t>
            </a:r>
            <a:r>
              <a:rPr lang="en-US" dirty="0">
                <a:solidFill>
                  <a:schemeClr val="tx1"/>
                </a:solidFill>
                <a:ea typeface="Verdana" pitchFamily="34" charset="0"/>
                <a:cs typeface="Verdana" pitchFamily="34" charset="0"/>
              </a:rPr>
              <a:t>stairs and ladders!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spTree>
    <p:extLst>
      <p:ext uri="{BB962C8B-B14F-4D97-AF65-F5344CB8AC3E}">
        <p14:creationId xmlns:p14="http://schemas.microsoft.com/office/powerpoint/2010/main" val="1589897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Manifold</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6" name="Picture 2" descr="Q:\John B\weld filter\Slide9.JPG"/>
          <p:cNvPicPr>
            <a:picLocks noChangeAspect="1" noChangeArrowheads="1"/>
          </p:cNvPicPr>
          <p:nvPr/>
        </p:nvPicPr>
        <p:blipFill rotWithShape="1">
          <a:blip r:embed="rId3">
            <a:extLst>
              <a:ext uri="{28A0092B-C50C-407E-A947-70E740481C1C}">
                <a14:useLocalDpi xmlns:a14="http://schemas.microsoft.com/office/drawing/2010/main" val="0"/>
              </a:ext>
            </a:extLst>
          </a:blip>
          <a:srcRect t="5934" r="3648" b="6744"/>
          <a:stretch/>
        </p:blipFill>
        <p:spPr bwMode="auto">
          <a:xfrm>
            <a:off x="1048407" y="1524000"/>
            <a:ext cx="7086600" cy="452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8735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Welding and Cutting</a:t>
            </a:r>
          </a:p>
        </p:txBody>
      </p:sp>
      <p:sp>
        <p:nvSpPr>
          <p:cNvPr id="4099" name="Subtitle 2"/>
          <p:cNvSpPr>
            <a:spLocks noGrp="1"/>
          </p:cNvSpPr>
          <p:nvPr>
            <p:ph type="subTitle" idx="1"/>
          </p:nvPr>
        </p:nvSpPr>
        <p:spPr>
          <a:xfrm>
            <a:off x="609600" y="1295400"/>
            <a:ext cx="7924800" cy="4800600"/>
          </a:xfrm>
        </p:spPr>
        <p:txBody>
          <a:bodyPr/>
          <a:lstStyle/>
          <a:p>
            <a:pPr eaLnBrk="1" hangingPunct="1"/>
            <a:r>
              <a:rPr lang="en-US" dirty="0" smtClean="0">
                <a:solidFill>
                  <a:schemeClr val="tx1"/>
                </a:solidFill>
              </a:rPr>
              <a:t>Subpart J 1926.350 - 354</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graphicFrame>
        <p:nvGraphicFramePr>
          <p:cNvPr id="3" name="Object 2"/>
          <p:cNvGraphicFramePr>
            <a:graphicFrameLocks/>
          </p:cNvGraphicFramePr>
          <p:nvPr>
            <p:extLst>
              <p:ext uri="{D42A27DB-BD31-4B8C-83A1-F6EECF244321}">
                <p14:modId xmlns:p14="http://schemas.microsoft.com/office/powerpoint/2010/main" val="145585992"/>
              </p:ext>
            </p:extLst>
          </p:nvPr>
        </p:nvGraphicFramePr>
        <p:xfrm>
          <a:off x="1143000" y="2057400"/>
          <a:ext cx="7070725" cy="3984625"/>
        </p:xfrm>
        <a:graphic>
          <a:graphicData uri="http://schemas.openxmlformats.org/presentationml/2006/ole">
            <mc:AlternateContent xmlns:mc="http://schemas.openxmlformats.org/markup-compatibility/2006">
              <mc:Choice xmlns:v="urn:schemas-microsoft-com:vml" Requires="v">
                <p:oleObj spid="_x0000_s1068" name="Chart" r:id="rId4" imgW="8023813" imgH="4518720" progId="MSGraph.Chart.8">
                  <p:embed followColorScheme="full"/>
                </p:oleObj>
              </mc:Choice>
              <mc:Fallback>
                <p:oleObj name="Chart" r:id="rId4" imgW="8023813" imgH="451872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057400"/>
                        <a:ext cx="7070725" cy="398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3505200" y="2216369"/>
            <a:ext cx="3276600" cy="381000"/>
          </a:xfrm>
          <a:prstGeom prst="rect">
            <a:avLst/>
          </a:prstGeom>
          <a:noFill/>
        </p:spPr>
        <p:txBody>
          <a:bodyPr wrap="square" rtlCol="0">
            <a:spAutoFit/>
          </a:bodyPr>
          <a:lstStyle/>
          <a:p>
            <a:r>
              <a:rPr lang="en-US" dirty="0" smtClean="0"/>
              <a:t>Cylinders secured upright</a:t>
            </a:r>
            <a:endParaRPr lang="en-US" dirty="0"/>
          </a:p>
        </p:txBody>
      </p:sp>
      <p:sp>
        <p:nvSpPr>
          <p:cNvPr id="6" name="TextBox 5"/>
          <p:cNvSpPr txBox="1"/>
          <p:nvPr/>
        </p:nvSpPr>
        <p:spPr>
          <a:xfrm>
            <a:off x="3489435" y="2822029"/>
            <a:ext cx="2628900" cy="369332"/>
          </a:xfrm>
          <a:prstGeom prst="rect">
            <a:avLst/>
          </a:prstGeom>
          <a:noFill/>
        </p:spPr>
        <p:txBody>
          <a:bodyPr wrap="square" rtlCol="0">
            <a:spAutoFit/>
          </a:bodyPr>
          <a:lstStyle/>
          <a:p>
            <a:r>
              <a:rPr lang="en-US" dirty="0" smtClean="0"/>
              <a:t>Oxygen cylinder storage</a:t>
            </a:r>
            <a:endParaRPr lang="en-US" dirty="0"/>
          </a:p>
        </p:txBody>
      </p:sp>
      <p:sp>
        <p:nvSpPr>
          <p:cNvPr id="7" name="TextBox 6"/>
          <p:cNvSpPr txBox="1"/>
          <p:nvPr/>
        </p:nvSpPr>
        <p:spPr>
          <a:xfrm>
            <a:off x="3505200" y="3412922"/>
            <a:ext cx="2819400" cy="369332"/>
          </a:xfrm>
          <a:prstGeom prst="rect">
            <a:avLst/>
          </a:prstGeom>
          <a:noFill/>
        </p:spPr>
        <p:txBody>
          <a:bodyPr wrap="square" rtlCol="0">
            <a:spAutoFit/>
          </a:bodyPr>
          <a:lstStyle/>
          <a:p>
            <a:r>
              <a:rPr lang="en-US" dirty="0" smtClean="0"/>
              <a:t>Valve protection caps</a:t>
            </a:r>
            <a:endParaRPr lang="en-US" dirty="0"/>
          </a:p>
        </p:txBody>
      </p:sp>
      <p:sp>
        <p:nvSpPr>
          <p:cNvPr id="8" name="TextBox 7"/>
          <p:cNvSpPr txBox="1"/>
          <p:nvPr/>
        </p:nvSpPr>
        <p:spPr>
          <a:xfrm>
            <a:off x="3505200" y="4038600"/>
            <a:ext cx="4267200" cy="369332"/>
          </a:xfrm>
          <a:prstGeom prst="rect">
            <a:avLst/>
          </a:prstGeom>
          <a:noFill/>
        </p:spPr>
        <p:txBody>
          <a:bodyPr wrap="square" rtlCol="0">
            <a:spAutoFit/>
          </a:bodyPr>
          <a:lstStyle/>
          <a:p>
            <a:r>
              <a:rPr lang="en-US" dirty="0" smtClean="0"/>
              <a:t>Fire extinguishing equipment available</a:t>
            </a:r>
            <a:endParaRPr lang="en-US" dirty="0"/>
          </a:p>
        </p:txBody>
      </p:sp>
      <p:sp>
        <p:nvSpPr>
          <p:cNvPr id="10" name="TextBox 9"/>
          <p:cNvSpPr txBox="1"/>
          <p:nvPr/>
        </p:nvSpPr>
        <p:spPr>
          <a:xfrm>
            <a:off x="3489435" y="4687614"/>
            <a:ext cx="4267200" cy="369332"/>
          </a:xfrm>
          <a:prstGeom prst="rect">
            <a:avLst/>
          </a:prstGeom>
          <a:noFill/>
        </p:spPr>
        <p:txBody>
          <a:bodyPr wrap="square" rtlCol="0">
            <a:spAutoFit/>
          </a:bodyPr>
          <a:lstStyle/>
          <a:p>
            <a:r>
              <a:rPr lang="en-US" dirty="0" smtClean="0"/>
              <a:t>1. Cables need repair-in use</a:t>
            </a:r>
            <a:endParaRPr lang="en-US" dirty="0"/>
          </a:p>
        </p:txBody>
      </p:sp>
    </p:spTree>
    <p:extLst>
      <p:ext uri="{BB962C8B-B14F-4D97-AF65-F5344CB8AC3E}">
        <p14:creationId xmlns:p14="http://schemas.microsoft.com/office/powerpoint/2010/main" val="9331803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Welding Hose</a:t>
            </a:r>
          </a:p>
        </p:txBody>
      </p:sp>
      <p:sp>
        <p:nvSpPr>
          <p:cNvPr id="4099" name="Subtitle 2"/>
          <p:cNvSpPr>
            <a:spLocks noGrp="1"/>
          </p:cNvSpPr>
          <p:nvPr>
            <p:ph type="subTitle" idx="1"/>
          </p:nvPr>
        </p:nvSpPr>
        <p:spPr>
          <a:xfrm>
            <a:off x="609600" y="1295400"/>
            <a:ext cx="7924800" cy="4800600"/>
          </a:xfrm>
        </p:spPr>
        <p:txBody>
          <a:bodyPr/>
          <a:lstStyle/>
          <a:p>
            <a:pPr marL="342900" indent="-342900" algn="l">
              <a:buFont typeface="Arial" pitchFamily="34" charset="0"/>
              <a:buChar char="•"/>
            </a:pPr>
            <a:r>
              <a:rPr lang="en-US" dirty="0">
                <a:solidFill>
                  <a:schemeClr val="tx1"/>
                </a:solidFill>
                <a:ea typeface="Verdana" pitchFamily="34" charset="0"/>
                <a:cs typeface="Verdana" pitchFamily="34" charset="0"/>
              </a:rPr>
              <a:t>Not more than four of twelve inches covered with tape for fuel and oxygen hoses taped together</a:t>
            </a:r>
          </a:p>
          <a:p>
            <a:pPr marL="342900" indent="-342900" algn="l">
              <a:buFont typeface="Arial" pitchFamily="34" charset="0"/>
              <a:buChar char="•"/>
            </a:pPr>
            <a:r>
              <a:rPr lang="en-US" dirty="0">
                <a:solidFill>
                  <a:schemeClr val="tx1"/>
                </a:solidFill>
                <a:ea typeface="Verdana" pitchFamily="34" charset="0"/>
                <a:cs typeface="Verdana" pitchFamily="34" charset="0"/>
              </a:rPr>
              <a:t>Fuel hose inspected prior to each shift</a:t>
            </a:r>
          </a:p>
          <a:p>
            <a:pPr marL="342900" indent="-342900" algn="l">
              <a:buFont typeface="Arial" pitchFamily="34" charset="0"/>
              <a:buChar char="•"/>
            </a:pPr>
            <a:r>
              <a:rPr lang="en-US" dirty="0">
                <a:solidFill>
                  <a:schemeClr val="tx1"/>
                </a:solidFill>
                <a:ea typeface="Verdana" pitchFamily="34" charset="0"/>
                <a:cs typeface="Verdana" pitchFamily="34" charset="0"/>
              </a:rPr>
              <a:t>Defective hose removed from service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6" name="Picture 4" descr="Q:\John B\weld filter\Slide10.JPG"/>
          <p:cNvPicPr>
            <a:picLocks noChangeAspect="1" noChangeArrowheads="1"/>
          </p:cNvPicPr>
          <p:nvPr/>
        </p:nvPicPr>
        <p:blipFill>
          <a:blip r:embed="rId3">
            <a:lum bright="18000"/>
            <a:extLst>
              <a:ext uri="{28A0092B-C50C-407E-A947-70E740481C1C}">
                <a14:useLocalDpi xmlns:a14="http://schemas.microsoft.com/office/drawing/2010/main" val="0"/>
              </a:ext>
            </a:extLst>
          </a:blip>
          <a:srcRect b="18286"/>
          <a:stretch>
            <a:fillRect/>
          </a:stretch>
        </p:blipFill>
        <p:spPr bwMode="auto">
          <a:xfrm>
            <a:off x="609600" y="3522549"/>
            <a:ext cx="5105400" cy="253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Q:\John B\weld filter\Slide11.JPG"/>
          <p:cNvPicPr>
            <a:picLocks noChangeAspect="1" noChangeArrowheads="1"/>
          </p:cNvPicPr>
          <p:nvPr/>
        </p:nvPicPr>
        <p:blipFill>
          <a:blip r:embed="rId4">
            <a:lum bright="24000"/>
            <a:extLst>
              <a:ext uri="{28A0092B-C50C-407E-A947-70E740481C1C}">
                <a14:useLocalDpi xmlns:a14="http://schemas.microsoft.com/office/drawing/2010/main" val="0"/>
              </a:ext>
            </a:extLst>
          </a:blip>
          <a:srcRect/>
          <a:stretch>
            <a:fillRect/>
          </a:stretch>
        </p:blipFill>
        <p:spPr bwMode="auto">
          <a:xfrm>
            <a:off x="5867400" y="3583316"/>
            <a:ext cx="2835513" cy="248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046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Inspect Hoses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6" name="Picture 2" descr="Q:\John B\weld filter\Slide12.JPG"/>
          <p:cNvPicPr>
            <a:picLocks noChangeAspect="1" noChangeArrowheads="1"/>
          </p:cNvPicPr>
          <p:nvPr/>
        </p:nvPicPr>
        <p:blipFill rotWithShape="1">
          <a:blip r:embed="rId3">
            <a:extLst>
              <a:ext uri="{28A0092B-C50C-407E-A947-70E740481C1C}">
                <a14:useLocalDpi xmlns:a14="http://schemas.microsoft.com/office/drawing/2010/main" val="0"/>
              </a:ext>
            </a:extLst>
          </a:blip>
          <a:srcRect l="8267" t="10524" r="2739" b="20977"/>
          <a:stretch/>
        </p:blipFill>
        <p:spPr bwMode="auto">
          <a:xfrm>
            <a:off x="1295400" y="1739462"/>
            <a:ext cx="6731875" cy="439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43200" y="1219200"/>
            <a:ext cx="3365937" cy="461665"/>
          </a:xfrm>
          <a:prstGeom prst="rect">
            <a:avLst/>
          </a:prstGeom>
          <a:noFill/>
        </p:spPr>
        <p:txBody>
          <a:bodyPr wrap="square" rtlCol="0">
            <a:spAutoFit/>
          </a:bodyPr>
          <a:lstStyle/>
          <a:p>
            <a:r>
              <a:rPr lang="en-US" sz="2400" dirty="0" smtClean="0">
                <a:latin typeface="Verdana" pitchFamily="34" charset="0"/>
                <a:ea typeface="Verdana" pitchFamily="34" charset="0"/>
                <a:cs typeface="Verdana" pitchFamily="34" charset="0"/>
              </a:rPr>
              <a:t>What’s wrong here?</a:t>
            </a:r>
            <a:endParaRPr lang="en-US"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601099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Torches</a:t>
            </a:r>
          </a:p>
        </p:txBody>
      </p:sp>
      <p:sp>
        <p:nvSpPr>
          <p:cNvPr id="4099" name="Subtitle 2"/>
          <p:cNvSpPr>
            <a:spLocks noGrp="1"/>
          </p:cNvSpPr>
          <p:nvPr>
            <p:ph type="subTitle" idx="1"/>
          </p:nvPr>
        </p:nvSpPr>
        <p:spPr>
          <a:xfrm>
            <a:off x="4648200" y="1295400"/>
            <a:ext cx="3886200" cy="4800600"/>
          </a:xfrm>
        </p:spPr>
        <p:txBody>
          <a:bodyPr/>
          <a:lstStyle/>
          <a:p>
            <a:pPr marL="342900" indent="-342900" algn="l">
              <a:lnSpc>
                <a:spcPct val="120000"/>
              </a:lnSpc>
              <a:buFont typeface="Wingdings" pitchFamily="2" charset="2"/>
              <a:buChar char="§"/>
            </a:pPr>
            <a:r>
              <a:rPr lang="en-US" dirty="0">
                <a:solidFill>
                  <a:schemeClr val="tx1"/>
                </a:solidFill>
                <a:ea typeface="Verdana" pitchFamily="34" charset="0"/>
                <a:cs typeface="Verdana" pitchFamily="34" charset="0"/>
              </a:rPr>
              <a:t>Clogged tips cleaned with suitable devices</a:t>
            </a:r>
          </a:p>
          <a:p>
            <a:pPr marL="342900" indent="-342900" algn="l">
              <a:lnSpc>
                <a:spcPct val="120000"/>
              </a:lnSpc>
              <a:buFont typeface="Wingdings" pitchFamily="2" charset="2"/>
              <a:buChar char="§"/>
            </a:pPr>
            <a:r>
              <a:rPr lang="en-US" dirty="0">
                <a:solidFill>
                  <a:schemeClr val="tx1"/>
                </a:solidFill>
                <a:ea typeface="Verdana" pitchFamily="34" charset="0"/>
                <a:cs typeface="Verdana" pitchFamily="34" charset="0"/>
              </a:rPr>
              <a:t>Torches inspected prior to each shift</a:t>
            </a:r>
          </a:p>
          <a:p>
            <a:pPr marL="342900" indent="-342900" algn="l">
              <a:lnSpc>
                <a:spcPct val="120000"/>
              </a:lnSpc>
              <a:buFont typeface="Wingdings" pitchFamily="2" charset="2"/>
              <a:buChar char="§"/>
            </a:pPr>
            <a:r>
              <a:rPr lang="en-US" dirty="0">
                <a:solidFill>
                  <a:schemeClr val="tx1"/>
                </a:solidFill>
                <a:ea typeface="Verdana" pitchFamily="34" charset="0"/>
                <a:cs typeface="Verdana" pitchFamily="34" charset="0"/>
              </a:rPr>
              <a:t>Torches lit by strikers or other approved methods</a:t>
            </a:r>
          </a:p>
          <a:p>
            <a:pPr marL="342900" indent="-342900" algn="l">
              <a:lnSpc>
                <a:spcPct val="120000"/>
              </a:lnSpc>
              <a:buFont typeface="Wingdings" pitchFamily="2" charset="2"/>
              <a:buChar char="§"/>
            </a:pPr>
            <a:r>
              <a:rPr lang="en-US" dirty="0">
                <a:solidFill>
                  <a:schemeClr val="tx1"/>
                </a:solidFill>
                <a:ea typeface="Verdana" pitchFamily="34" charset="0"/>
                <a:cs typeface="Verdana" pitchFamily="34" charset="0"/>
              </a:rPr>
              <a:t>No matches!</a:t>
            </a:r>
          </a:p>
          <a:p>
            <a:pPr marL="342900" indent="-342900" algn="l">
              <a:lnSpc>
                <a:spcPct val="120000"/>
              </a:lnSpc>
              <a:buFont typeface="Wingdings" pitchFamily="2" charset="2"/>
              <a:buChar char="§"/>
            </a:pPr>
            <a:r>
              <a:rPr lang="en-US" dirty="0">
                <a:solidFill>
                  <a:schemeClr val="tx1"/>
                </a:solidFill>
                <a:ea typeface="Verdana" pitchFamily="34" charset="0"/>
                <a:cs typeface="Verdana" pitchFamily="34" charset="0"/>
              </a:rPr>
              <a:t>Not off of hot work</a:t>
            </a:r>
            <a:endParaRPr lang="en-US" dirty="0" smtClean="0">
              <a:solidFill>
                <a:schemeClr val="tx1"/>
              </a:solidFill>
              <a:ea typeface="Verdana" pitchFamily="34" charset="0"/>
              <a:cs typeface="Verdana" pitchFamily="34" charset="0"/>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13314" name="Picture 2" descr="C:\Users\stlane\Pictures\welding\tor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447800"/>
            <a:ext cx="2095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stlane\Pictures\welding\$_3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648200"/>
            <a:ext cx="2819400" cy="855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624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Oxygen</a:t>
            </a:r>
          </a:p>
        </p:txBody>
      </p:sp>
      <p:sp>
        <p:nvSpPr>
          <p:cNvPr id="4099" name="Subtitle 2"/>
          <p:cNvSpPr>
            <a:spLocks noGrp="1"/>
          </p:cNvSpPr>
          <p:nvPr>
            <p:ph type="subTitle" idx="1"/>
          </p:nvPr>
        </p:nvSpPr>
        <p:spPr>
          <a:xfrm>
            <a:off x="609600" y="1295400"/>
            <a:ext cx="7924800" cy="4800600"/>
          </a:xfrm>
        </p:spPr>
        <p:txBody>
          <a:bodyPr/>
          <a:lstStyle/>
          <a:p>
            <a:pPr marL="342900" indent="-342900" algn="l">
              <a:buFont typeface="Wingdings" pitchFamily="2" charset="2"/>
              <a:buChar char="§"/>
            </a:pPr>
            <a:r>
              <a:rPr lang="en-US" dirty="0">
                <a:solidFill>
                  <a:schemeClr val="tx1"/>
                </a:solidFill>
                <a:ea typeface="Verdana" pitchFamily="34" charset="0"/>
                <a:cs typeface="Verdana" pitchFamily="34" charset="0"/>
              </a:rPr>
              <a:t>Cylinder valves, caps, couplings, regulators, hose and apparatus kept free from oil at ALL TIMES</a:t>
            </a:r>
            <a:r>
              <a:rPr lang="en-US" dirty="0" smtClean="0">
                <a:solidFill>
                  <a:schemeClr val="tx1"/>
                </a:solidFill>
                <a:ea typeface="Verdana" pitchFamily="34" charset="0"/>
                <a:cs typeface="Verdana" pitchFamily="34" charset="0"/>
              </a:rPr>
              <a:t>!</a:t>
            </a:r>
          </a:p>
          <a:p>
            <a:pPr marL="342900" indent="-342900" algn="l">
              <a:buFont typeface="Wingdings" pitchFamily="2" charset="2"/>
              <a:buChar char="§"/>
            </a:pPr>
            <a:endParaRPr lang="en-US" dirty="0">
              <a:solidFill>
                <a:schemeClr val="tx1"/>
              </a:solidFill>
              <a:ea typeface="Verdana" pitchFamily="34" charset="0"/>
              <a:cs typeface="Verdana" pitchFamily="34" charset="0"/>
            </a:endParaRPr>
          </a:p>
          <a:p>
            <a:pPr marL="342900" indent="-342900" algn="l">
              <a:buFont typeface="Wingdings" pitchFamily="2" charset="2"/>
              <a:buChar char="§"/>
            </a:pPr>
            <a:r>
              <a:rPr lang="en-US" dirty="0" smtClean="0">
                <a:solidFill>
                  <a:schemeClr val="tx1"/>
                </a:solidFill>
                <a:ea typeface="Verdana" pitchFamily="34" charset="0"/>
                <a:cs typeface="Verdana" pitchFamily="34" charset="0"/>
              </a:rPr>
              <a:t>Never </a:t>
            </a:r>
            <a:r>
              <a:rPr lang="en-US" dirty="0">
                <a:solidFill>
                  <a:schemeClr val="tx1"/>
                </a:solidFill>
                <a:ea typeface="Verdana" pitchFamily="34" charset="0"/>
                <a:cs typeface="Verdana" pitchFamily="34" charset="0"/>
              </a:rPr>
              <a:t>handle oxygen with oily clothes, hands, or </a:t>
            </a:r>
            <a:r>
              <a:rPr lang="en-US" dirty="0" smtClean="0">
                <a:solidFill>
                  <a:schemeClr val="tx1"/>
                </a:solidFill>
                <a:ea typeface="Verdana" pitchFamily="34" charset="0"/>
                <a:cs typeface="Verdana" pitchFamily="34" charset="0"/>
              </a:rPr>
              <a:t>gloves</a:t>
            </a:r>
          </a:p>
          <a:p>
            <a:pPr marL="342900" indent="-342900" algn="l">
              <a:buFont typeface="Wingdings" pitchFamily="2" charset="2"/>
              <a:buChar char="§"/>
            </a:pPr>
            <a:endParaRPr lang="en-US" dirty="0">
              <a:solidFill>
                <a:schemeClr val="tx1"/>
              </a:solidFill>
              <a:ea typeface="Verdana" pitchFamily="34" charset="0"/>
              <a:cs typeface="Verdana" pitchFamily="34" charset="0"/>
            </a:endParaRPr>
          </a:p>
          <a:p>
            <a:pPr marL="342900" indent="-342900" algn="l">
              <a:buFont typeface="Wingdings" pitchFamily="2" charset="2"/>
              <a:buChar char="§"/>
            </a:pPr>
            <a:r>
              <a:rPr lang="en-US" dirty="0" smtClean="0">
                <a:solidFill>
                  <a:schemeClr val="tx1"/>
                </a:solidFill>
                <a:ea typeface="Verdana" pitchFamily="34" charset="0"/>
                <a:cs typeface="Verdana" pitchFamily="34" charset="0"/>
              </a:rPr>
              <a:t>Never </a:t>
            </a:r>
            <a:r>
              <a:rPr lang="en-US" dirty="0">
                <a:solidFill>
                  <a:schemeClr val="tx1"/>
                </a:solidFill>
                <a:ea typeface="Verdana" pitchFamily="34" charset="0"/>
                <a:cs typeface="Verdana" pitchFamily="34" charset="0"/>
              </a:rPr>
              <a:t>direct oxygen at any oily </a:t>
            </a:r>
            <a:r>
              <a:rPr lang="en-US" dirty="0" smtClean="0">
                <a:solidFill>
                  <a:schemeClr val="tx1"/>
                </a:solidFill>
                <a:ea typeface="Verdana" pitchFamily="34" charset="0"/>
                <a:cs typeface="Verdana" pitchFamily="34" charset="0"/>
              </a:rPr>
              <a:t>surface</a:t>
            </a:r>
          </a:p>
          <a:p>
            <a:pPr marL="342900" indent="-342900" algn="l">
              <a:buFont typeface="Wingdings" pitchFamily="2" charset="2"/>
              <a:buChar char="§"/>
            </a:pPr>
            <a:endParaRPr lang="en-US" dirty="0">
              <a:solidFill>
                <a:schemeClr val="tx1"/>
              </a:solidFill>
              <a:ea typeface="Verdana" pitchFamily="34" charset="0"/>
              <a:cs typeface="Verdana" pitchFamily="34" charset="0"/>
            </a:endParaRPr>
          </a:p>
          <a:p>
            <a:pPr marL="342900" indent="-342900" algn="l">
              <a:buFont typeface="Wingdings" pitchFamily="2" charset="2"/>
              <a:buChar char="§"/>
            </a:pPr>
            <a:r>
              <a:rPr lang="en-US" dirty="0">
                <a:solidFill>
                  <a:schemeClr val="tx1"/>
                </a:solidFill>
                <a:ea typeface="Verdana" pitchFamily="34" charset="0"/>
                <a:cs typeface="Verdana" pitchFamily="34" charset="0"/>
              </a:rPr>
              <a:t>Never use oxygen inside a </a:t>
            </a:r>
            <a:r>
              <a:rPr lang="en-US" dirty="0" smtClean="0">
                <a:solidFill>
                  <a:schemeClr val="tx1"/>
                </a:solidFill>
                <a:ea typeface="Verdana" pitchFamily="34" charset="0"/>
                <a:cs typeface="Verdana" pitchFamily="34" charset="0"/>
              </a:rPr>
              <a:t>fuel </a:t>
            </a:r>
            <a:r>
              <a:rPr lang="en-US" dirty="0">
                <a:solidFill>
                  <a:schemeClr val="tx1"/>
                </a:solidFill>
                <a:ea typeface="Verdana" pitchFamily="34" charset="0"/>
                <a:cs typeface="Verdana" pitchFamily="34" charset="0"/>
              </a:rPr>
              <a:t>oil, or other storage </a:t>
            </a:r>
            <a:r>
              <a:rPr lang="en-US" dirty="0" smtClean="0">
                <a:solidFill>
                  <a:schemeClr val="tx1"/>
                </a:solidFill>
                <a:ea typeface="Verdana" pitchFamily="34" charset="0"/>
                <a:cs typeface="Verdana" pitchFamily="34" charset="0"/>
              </a:rPr>
              <a:t>tank </a:t>
            </a:r>
            <a:r>
              <a:rPr lang="en-US" dirty="0">
                <a:solidFill>
                  <a:schemeClr val="tx1"/>
                </a:solidFill>
                <a:ea typeface="Verdana" pitchFamily="34" charset="0"/>
                <a:cs typeface="Verdana" pitchFamily="34" charset="0"/>
              </a:rPr>
              <a:t>or vessel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spTree>
    <p:extLst>
      <p:ext uri="{BB962C8B-B14F-4D97-AF65-F5344CB8AC3E}">
        <p14:creationId xmlns:p14="http://schemas.microsoft.com/office/powerpoint/2010/main" val="3398962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1926.351 Arc Welding</a:t>
            </a:r>
          </a:p>
        </p:txBody>
      </p:sp>
      <p:sp>
        <p:nvSpPr>
          <p:cNvPr id="4099" name="Subtitle 2"/>
          <p:cNvSpPr>
            <a:spLocks noGrp="1"/>
          </p:cNvSpPr>
          <p:nvPr>
            <p:ph type="subTitle" idx="1"/>
          </p:nvPr>
        </p:nvSpPr>
        <p:spPr>
          <a:xfrm>
            <a:off x="609600" y="1295400"/>
            <a:ext cx="5029200" cy="4876800"/>
          </a:xfrm>
        </p:spPr>
        <p:txBody>
          <a:bodyPr/>
          <a:lstStyle/>
          <a:p>
            <a:pPr algn="l">
              <a:lnSpc>
                <a:spcPct val="130000"/>
              </a:lnSpc>
            </a:pPr>
            <a:r>
              <a:rPr lang="en-US" dirty="0" smtClean="0">
                <a:solidFill>
                  <a:schemeClr val="tx1"/>
                </a:solidFill>
                <a:ea typeface="Verdana" pitchFamily="34" charset="0"/>
                <a:cs typeface="Verdana" pitchFamily="34" charset="0"/>
              </a:rPr>
              <a:t>Personal Protection</a:t>
            </a:r>
          </a:p>
          <a:p>
            <a:pPr algn="l">
              <a:lnSpc>
                <a:spcPct val="130000"/>
              </a:lnSpc>
            </a:pPr>
            <a:endParaRPr lang="en-US" sz="1000" dirty="0" smtClean="0">
              <a:solidFill>
                <a:schemeClr val="tx1"/>
              </a:solidFill>
              <a:ea typeface="Verdana" pitchFamily="34" charset="0"/>
              <a:cs typeface="Verdana" pitchFamily="34" charset="0"/>
            </a:endParaRPr>
          </a:p>
          <a:p>
            <a:pPr marL="342900" indent="-342900" algn="l">
              <a:lnSpc>
                <a:spcPct val="130000"/>
              </a:lnSpc>
              <a:buFont typeface="Arial" pitchFamily="34" charset="0"/>
              <a:buChar char="•"/>
            </a:pPr>
            <a:r>
              <a:rPr lang="en-US" dirty="0" smtClean="0">
                <a:solidFill>
                  <a:schemeClr val="tx1"/>
                </a:solidFill>
                <a:ea typeface="Verdana" pitchFamily="34" charset="0"/>
                <a:cs typeface="Verdana" pitchFamily="34" charset="0"/>
              </a:rPr>
              <a:t>Manual </a:t>
            </a:r>
            <a:r>
              <a:rPr lang="en-US" dirty="0">
                <a:solidFill>
                  <a:schemeClr val="tx1"/>
                </a:solidFill>
                <a:ea typeface="Verdana" pitchFamily="34" charset="0"/>
                <a:cs typeface="Verdana" pitchFamily="34" charset="0"/>
              </a:rPr>
              <a:t>electrode holders must be designed for that purpose and capable of carrying the  maximum rated electrode current </a:t>
            </a:r>
            <a:endParaRPr lang="en-US" dirty="0" smtClean="0">
              <a:solidFill>
                <a:schemeClr val="tx1"/>
              </a:solidFill>
              <a:ea typeface="Verdana" pitchFamily="34" charset="0"/>
              <a:cs typeface="Verdana" pitchFamily="34" charset="0"/>
            </a:endParaRPr>
          </a:p>
          <a:p>
            <a:pPr marL="342900" indent="-342900" algn="l">
              <a:lnSpc>
                <a:spcPct val="130000"/>
              </a:lnSpc>
              <a:buFont typeface="Arial" pitchFamily="34" charset="0"/>
              <a:buChar char="•"/>
            </a:pPr>
            <a:endParaRPr lang="en-US" dirty="0">
              <a:solidFill>
                <a:schemeClr val="tx1"/>
              </a:solidFill>
              <a:ea typeface="Verdana" pitchFamily="34" charset="0"/>
              <a:cs typeface="Verdana" pitchFamily="34" charset="0"/>
            </a:endParaRPr>
          </a:p>
          <a:p>
            <a:pPr marL="342900" indent="-342900" algn="l">
              <a:lnSpc>
                <a:spcPct val="130000"/>
              </a:lnSpc>
              <a:buFont typeface="Arial" pitchFamily="34" charset="0"/>
              <a:buChar char="•"/>
            </a:pPr>
            <a:r>
              <a:rPr lang="en-US" dirty="0">
                <a:solidFill>
                  <a:schemeClr val="tx1"/>
                </a:solidFill>
                <a:ea typeface="Verdana" pitchFamily="34" charset="0"/>
                <a:cs typeface="Verdana" pitchFamily="34" charset="0"/>
              </a:rPr>
              <a:t>Only fully insulated holders to contact hands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20482" name="Picture 2" descr="C:\Users\stlane\Pictures\welding\35 electrode holde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167" b="23333"/>
          <a:stretch/>
        </p:blipFill>
        <p:spPr bwMode="auto">
          <a:xfrm>
            <a:off x="5337561" y="2434590"/>
            <a:ext cx="3425439" cy="1832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85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1926.351 Arc Welding</a:t>
            </a:r>
          </a:p>
        </p:txBody>
      </p:sp>
      <p:sp>
        <p:nvSpPr>
          <p:cNvPr id="4099" name="Subtitle 2"/>
          <p:cNvSpPr>
            <a:spLocks noGrp="1"/>
          </p:cNvSpPr>
          <p:nvPr>
            <p:ph type="subTitle" idx="1"/>
          </p:nvPr>
        </p:nvSpPr>
        <p:spPr>
          <a:xfrm>
            <a:off x="609600" y="1295400"/>
            <a:ext cx="7924800" cy="4800600"/>
          </a:xfrm>
        </p:spPr>
        <p:txBody>
          <a:bodyPr/>
          <a:lstStyle/>
          <a:p>
            <a:pPr marL="342900" indent="-342900" algn="l">
              <a:buFont typeface="Wingdings" pitchFamily="2" charset="2"/>
              <a:buChar char="§"/>
            </a:pPr>
            <a:r>
              <a:rPr lang="en-US" dirty="0">
                <a:solidFill>
                  <a:schemeClr val="tx1"/>
                </a:solidFill>
                <a:ea typeface="Verdana" pitchFamily="34" charset="0"/>
                <a:cs typeface="Verdana" pitchFamily="34" charset="0"/>
              </a:rPr>
              <a:t>Arc welding cables completely insulated and flexible </a:t>
            </a:r>
            <a:r>
              <a:rPr lang="en-US" dirty="0" smtClean="0">
                <a:solidFill>
                  <a:schemeClr val="tx1"/>
                </a:solidFill>
                <a:ea typeface="Verdana" pitchFamily="34" charset="0"/>
                <a:cs typeface="Verdana" pitchFamily="34" charset="0"/>
              </a:rPr>
              <a:t>type.</a:t>
            </a:r>
            <a:endParaRPr lang="en-US" dirty="0">
              <a:solidFill>
                <a:schemeClr val="tx1"/>
              </a:solidFill>
              <a:ea typeface="Verdana" pitchFamily="34" charset="0"/>
              <a:cs typeface="Verdana" pitchFamily="34" charset="0"/>
            </a:endParaRPr>
          </a:p>
          <a:p>
            <a:pPr marL="342900" indent="-342900" algn="l">
              <a:buFont typeface="Wingdings" pitchFamily="2" charset="2"/>
              <a:buChar char="§"/>
            </a:pPr>
            <a:r>
              <a:rPr lang="en-US" dirty="0">
                <a:solidFill>
                  <a:schemeClr val="tx1"/>
                </a:solidFill>
                <a:ea typeface="Verdana" pitchFamily="34" charset="0"/>
                <a:cs typeface="Verdana" pitchFamily="34" charset="0"/>
              </a:rPr>
              <a:t>Free of splice minimum ten feet from electrode cable </a:t>
            </a:r>
            <a:r>
              <a:rPr lang="en-US" dirty="0" smtClean="0">
                <a:solidFill>
                  <a:schemeClr val="tx1"/>
                </a:solidFill>
                <a:ea typeface="Verdana" pitchFamily="34" charset="0"/>
                <a:cs typeface="Verdana" pitchFamily="34" charset="0"/>
              </a:rPr>
              <a:t>end.</a:t>
            </a:r>
            <a:endParaRPr lang="en-US" dirty="0">
              <a:solidFill>
                <a:schemeClr val="tx1"/>
              </a:solidFill>
              <a:ea typeface="Verdana" pitchFamily="34" charset="0"/>
              <a:cs typeface="Verdana" pitchFamily="34" charset="0"/>
            </a:endParaRPr>
          </a:p>
          <a:p>
            <a:pPr marL="342900" indent="-342900" algn="l">
              <a:buFont typeface="Wingdings" pitchFamily="2" charset="2"/>
              <a:buChar char="§"/>
            </a:pPr>
            <a:r>
              <a:rPr lang="en-US" dirty="0">
                <a:solidFill>
                  <a:schemeClr val="tx1"/>
                </a:solidFill>
                <a:ea typeface="Verdana" pitchFamily="34" charset="0"/>
                <a:cs typeface="Verdana" pitchFamily="34" charset="0"/>
              </a:rPr>
              <a:t>Cables in need of repair not </a:t>
            </a:r>
            <a:r>
              <a:rPr lang="en-US" dirty="0" smtClean="0">
                <a:solidFill>
                  <a:schemeClr val="tx1"/>
                </a:solidFill>
                <a:ea typeface="Verdana" pitchFamily="34" charset="0"/>
                <a:cs typeface="Verdana" pitchFamily="34" charset="0"/>
              </a:rPr>
              <a:t>allowed.</a:t>
            </a:r>
            <a:endParaRPr lang="en-US" dirty="0">
              <a:solidFill>
                <a:schemeClr val="tx1"/>
              </a:solidFill>
              <a:ea typeface="Verdana" pitchFamily="34" charset="0"/>
              <a:cs typeface="Verdana" pitchFamily="34" charset="0"/>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21506" name="Picture 2" descr="C:\Users\stlane\Pictures\welding\36 cable-connectors-500x500.jpg"/>
          <p:cNvPicPr>
            <a:picLocks noChangeAspect="1" noChangeArrowheads="1"/>
          </p:cNvPicPr>
          <p:nvPr/>
        </p:nvPicPr>
        <p:blipFill rotWithShape="1">
          <a:blip r:embed="rId3">
            <a:extLst>
              <a:ext uri="{28A0092B-C50C-407E-A947-70E740481C1C}">
                <a14:useLocalDpi xmlns:a14="http://schemas.microsoft.com/office/drawing/2010/main" val="0"/>
              </a:ext>
            </a:extLst>
          </a:blip>
          <a:srcRect t="17500" b="18500"/>
          <a:stretch/>
        </p:blipFill>
        <p:spPr bwMode="auto">
          <a:xfrm>
            <a:off x="2438400" y="3601212"/>
            <a:ext cx="3962400" cy="2535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922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1926.351 Arc Welding</a:t>
            </a:r>
          </a:p>
        </p:txBody>
      </p:sp>
      <p:sp>
        <p:nvSpPr>
          <p:cNvPr id="4099" name="Subtitle 2"/>
          <p:cNvSpPr>
            <a:spLocks noGrp="1"/>
          </p:cNvSpPr>
          <p:nvPr>
            <p:ph type="subTitle" idx="1"/>
          </p:nvPr>
        </p:nvSpPr>
        <p:spPr>
          <a:xfrm>
            <a:off x="609600" y="1295400"/>
            <a:ext cx="4876800" cy="4800600"/>
          </a:xfrm>
        </p:spPr>
        <p:txBody>
          <a:bodyPr/>
          <a:lstStyle/>
          <a:p>
            <a:pPr marL="342900" indent="-342900" algn="l">
              <a:lnSpc>
                <a:spcPct val="110000"/>
              </a:lnSpc>
              <a:buFont typeface="Wingdings" pitchFamily="2" charset="2"/>
              <a:buChar char="§"/>
            </a:pPr>
            <a:r>
              <a:rPr lang="en-US" dirty="0">
                <a:solidFill>
                  <a:schemeClr val="tx1"/>
                </a:solidFill>
                <a:ea typeface="Verdana" pitchFamily="34" charset="0"/>
                <a:cs typeface="Verdana" pitchFamily="34" charset="0"/>
              </a:rPr>
              <a:t>Ground return cables must have sufficient current carrying capacity for maximum voltage</a:t>
            </a:r>
          </a:p>
          <a:p>
            <a:pPr marL="342900" indent="-342900" algn="l">
              <a:lnSpc>
                <a:spcPct val="110000"/>
              </a:lnSpc>
              <a:buFont typeface="Wingdings" pitchFamily="2" charset="2"/>
              <a:buChar char="§"/>
            </a:pPr>
            <a:r>
              <a:rPr lang="en-US" dirty="0">
                <a:solidFill>
                  <a:schemeClr val="tx1"/>
                </a:solidFill>
                <a:ea typeface="Verdana" pitchFamily="34" charset="0"/>
                <a:cs typeface="Verdana" pitchFamily="34" charset="0"/>
              </a:rPr>
              <a:t>No grounding on pipelines containing gasses or flammable liquid</a:t>
            </a:r>
          </a:p>
          <a:p>
            <a:pPr marL="342900" indent="-342900" algn="l">
              <a:lnSpc>
                <a:spcPct val="110000"/>
              </a:lnSpc>
              <a:buFont typeface="Wingdings" pitchFamily="2" charset="2"/>
              <a:buChar char="§"/>
            </a:pPr>
            <a:r>
              <a:rPr lang="en-US" dirty="0">
                <a:solidFill>
                  <a:schemeClr val="tx1"/>
                </a:solidFill>
                <a:ea typeface="Verdana" pitchFamily="34" charset="0"/>
                <a:cs typeface="Verdana" pitchFamily="34" charset="0"/>
              </a:rPr>
              <a:t>When using pipelines for ground return, continuity of ground must be verified for all joints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22530" name="Picture 2" descr="C:\Users\stlane\Pictures\welding\37 ground return cable.jpg"/>
          <p:cNvPicPr>
            <a:picLocks noChangeAspect="1" noChangeArrowheads="1"/>
          </p:cNvPicPr>
          <p:nvPr/>
        </p:nvPicPr>
        <p:blipFill rotWithShape="1">
          <a:blip r:embed="rId3">
            <a:extLst>
              <a:ext uri="{28A0092B-C50C-407E-A947-70E740481C1C}">
                <a14:useLocalDpi xmlns:a14="http://schemas.microsoft.com/office/drawing/2010/main" val="0"/>
              </a:ext>
            </a:extLst>
          </a:blip>
          <a:srcRect t="8960" b="10400"/>
          <a:stretch/>
        </p:blipFill>
        <p:spPr bwMode="auto">
          <a:xfrm>
            <a:off x="5562600" y="1981200"/>
            <a:ext cx="3179725" cy="2564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139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1926.351 Arc Welding</a:t>
            </a:r>
          </a:p>
        </p:txBody>
      </p:sp>
      <p:sp>
        <p:nvSpPr>
          <p:cNvPr id="4099" name="Subtitle 2"/>
          <p:cNvSpPr>
            <a:spLocks noGrp="1"/>
          </p:cNvSpPr>
          <p:nvPr>
            <p:ph type="subTitle" idx="1"/>
          </p:nvPr>
        </p:nvSpPr>
        <p:spPr>
          <a:xfrm>
            <a:off x="609600" y="1295400"/>
            <a:ext cx="7924800" cy="4800600"/>
          </a:xfrm>
        </p:spPr>
        <p:txBody>
          <a:bodyPr/>
          <a:lstStyle/>
          <a:p>
            <a:pPr algn="l"/>
            <a:r>
              <a:rPr lang="en-US" dirty="0">
                <a:solidFill>
                  <a:schemeClr val="tx1"/>
                </a:solidFill>
                <a:ea typeface="Verdana" pitchFamily="34" charset="0"/>
                <a:cs typeface="Verdana" pitchFamily="34" charset="0"/>
              </a:rPr>
              <a:t>Employers instruct employees</a:t>
            </a:r>
            <a:r>
              <a:rPr lang="en-US" dirty="0" smtClean="0">
                <a:solidFill>
                  <a:schemeClr val="tx1"/>
                </a:solidFill>
                <a:ea typeface="Verdana" pitchFamily="34" charset="0"/>
                <a:cs typeface="Verdana" pitchFamily="34" charset="0"/>
              </a:rPr>
              <a:t>:</a:t>
            </a:r>
          </a:p>
          <a:p>
            <a:pPr algn="l"/>
            <a:endParaRPr lang="en-US" sz="1200" dirty="0">
              <a:solidFill>
                <a:schemeClr val="tx1"/>
              </a:solidFill>
              <a:ea typeface="Verdana" pitchFamily="34" charset="0"/>
              <a:cs typeface="Verdana" pitchFamily="34" charset="0"/>
            </a:endParaRPr>
          </a:p>
          <a:p>
            <a:pPr marL="800100" lvl="1" indent="-342900" algn="l">
              <a:buFont typeface="Wingdings" pitchFamily="2" charset="2"/>
              <a:buChar char="§"/>
            </a:pPr>
            <a:r>
              <a:rPr lang="en-US" sz="2400" dirty="0">
                <a:solidFill>
                  <a:schemeClr val="tx1"/>
                </a:solidFill>
                <a:latin typeface="Verdana" pitchFamily="34" charset="0"/>
                <a:ea typeface="Verdana" pitchFamily="34" charset="0"/>
                <a:cs typeface="Verdana" pitchFamily="34" charset="0"/>
              </a:rPr>
              <a:t>Electrodes removed from holders when </a:t>
            </a:r>
            <a:r>
              <a:rPr lang="en-US" sz="2400" dirty="0" smtClean="0">
                <a:solidFill>
                  <a:schemeClr val="tx1"/>
                </a:solidFill>
                <a:latin typeface="Verdana" pitchFamily="34" charset="0"/>
                <a:ea typeface="Verdana" pitchFamily="34" charset="0"/>
                <a:cs typeface="Verdana" pitchFamily="34" charset="0"/>
              </a:rPr>
              <a:t>unattended</a:t>
            </a:r>
          </a:p>
          <a:p>
            <a:pPr marL="800100" lvl="1" indent="-342900" algn="l">
              <a:buFont typeface="Wingdings" pitchFamily="2" charset="2"/>
              <a:buChar char="§"/>
            </a:pPr>
            <a:endParaRPr lang="en-US" sz="1200" dirty="0">
              <a:solidFill>
                <a:schemeClr val="tx1"/>
              </a:solidFill>
              <a:latin typeface="Verdana" pitchFamily="34" charset="0"/>
              <a:ea typeface="Verdana" pitchFamily="34" charset="0"/>
              <a:cs typeface="Verdana" pitchFamily="34" charset="0"/>
            </a:endParaRPr>
          </a:p>
          <a:p>
            <a:pPr marL="800100" lvl="1" indent="-342900" algn="l">
              <a:buFont typeface="Wingdings" pitchFamily="2" charset="2"/>
              <a:buChar char="§"/>
            </a:pPr>
            <a:r>
              <a:rPr lang="en-US" sz="2400" dirty="0">
                <a:solidFill>
                  <a:schemeClr val="tx1"/>
                </a:solidFill>
                <a:latin typeface="Verdana" pitchFamily="34" charset="0"/>
                <a:ea typeface="Verdana" pitchFamily="34" charset="0"/>
                <a:cs typeface="Verdana" pitchFamily="34" charset="0"/>
              </a:rPr>
              <a:t>No hot electrodes dipped in </a:t>
            </a:r>
            <a:r>
              <a:rPr lang="en-US" sz="2400" dirty="0" smtClean="0">
                <a:solidFill>
                  <a:schemeClr val="tx1"/>
                </a:solidFill>
                <a:latin typeface="Verdana" pitchFamily="34" charset="0"/>
                <a:ea typeface="Verdana" pitchFamily="34" charset="0"/>
                <a:cs typeface="Verdana" pitchFamily="34" charset="0"/>
              </a:rPr>
              <a:t>water</a:t>
            </a:r>
          </a:p>
          <a:p>
            <a:pPr marL="800100" lvl="1" indent="-342900" algn="l">
              <a:buFont typeface="Wingdings" pitchFamily="2" charset="2"/>
              <a:buChar char="§"/>
            </a:pPr>
            <a:endParaRPr lang="en-US" sz="1200" dirty="0">
              <a:solidFill>
                <a:schemeClr val="tx1"/>
              </a:solidFill>
              <a:latin typeface="Verdana" pitchFamily="34" charset="0"/>
              <a:ea typeface="Verdana" pitchFamily="34" charset="0"/>
              <a:cs typeface="Verdana" pitchFamily="34" charset="0"/>
            </a:endParaRPr>
          </a:p>
          <a:p>
            <a:pPr marL="800100" lvl="1" indent="-342900" algn="l">
              <a:buFont typeface="Wingdings" pitchFamily="2" charset="2"/>
              <a:buChar char="§"/>
            </a:pPr>
            <a:r>
              <a:rPr lang="en-US" sz="2400" dirty="0">
                <a:solidFill>
                  <a:schemeClr val="tx1"/>
                </a:solidFill>
                <a:latin typeface="Verdana" pitchFamily="34" charset="0"/>
                <a:ea typeface="Verdana" pitchFamily="34" charset="0"/>
                <a:cs typeface="Verdana" pitchFamily="34" charset="0"/>
              </a:rPr>
              <a:t>Machine power opened when leaving machine or stopping </a:t>
            </a:r>
            <a:r>
              <a:rPr lang="en-US" sz="2400" dirty="0" smtClean="0">
                <a:solidFill>
                  <a:schemeClr val="tx1"/>
                </a:solidFill>
                <a:latin typeface="Verdana" pitchFamily="34" charset="0"/>
                <a:ea typeface="Verdana" pitchFamily="34" charset="0"/>
                <a:cs typeface="Verdana" pitchFamily="34" charset="0"/>
              </a:rPr>
              <a:t>work</a:t>
            </a:r>
          </a:p>
          <a:p>
            <a:pPr marL="800100" lvl="1" indent="-342900" algn="l">
              <a:buFont typeface="Wingdings" pitchFamily="2" charset="2"/>
              <a:buChar char="§"/>
            </a:pPr>
            <a:endParaRPr lang="en-US" sz="1200" dirty="0">
              <a:solidFill>
                <a:schemeClr val="tx1"/>
              </a:solidFill>
              <a:latin typeface="Verdana" pitchFamily="34" charset="0"/>
              <a:ea typeface="Verdana" pitchFamily="34" charset="0"/>
              <a:cs typeface="Verdana" pitchFamily="34" charset="0"/>
            </a:endParaRPr>
          </a:p>
          <a:p>
            <a:pPr marL="800100" lvl="1" indent="-342900" algn="l">
              <a:buFont typeface="Wingdings" pitchFamily="2" charset="2"/>
              <a:buChar char="§"/>
            </a:pPr>
            <a:r>
              <a:rPr lang="en-US" sz="2400" dirty="0">
                <a:solidFill>
                  <a:schemeClr val="tx1"/>
                </a:solidFill>
                <a:latin typeface="Verdana" pitchFamily="34" charset="0"/>
                <a:ea typeface="Verdana" pitchFamily="34" charset="0"/>
                <a:cs typeface="Verdana" pitchFamily="34" charset="0"/>
              </a:rPr>
              <a:t>Faulty equipment reported to supervisor</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spTree>
    <p:extLst>
      <p:ext uri="{BB962C8B-B14F-4D97-AF65-F5344CB8AC3E}">
        <p14:creationId xmlns:p14="http://schemas.microsoft.com/office/powerpoint/2010/main" val="1525641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1926.351 Arc Welding</a:t>
            </a:r>
          </a:p>
        </p:txBody>
      </p:sp>
      <p:sp>
        <p:nvSpPr>
          <p:cNvPr id="4099" name="Subtitle 2"/>
          <p:cNvSpPr>
            <a:spLocks noGrp="1"/>
          </p:cNvSpPr>
          <p:nvPr>
            <p:ph type="subTitle" idx="1"/>
          </p:nvPr>
        </p:nvSpPr>
        <p:spPr>
          <a:xfrm>
            <a:off x="533400" y="2819400"/>
            <a:ext cx="4114800" cy="1752600"/>
          </a:xfrm>
        </p:spPr>
        <p:txBody>
          <a:bodyPr/>
          <a:lstStyle/>
          <a:p>
            <a:pPr algn="l"/>
            <a:r>
              <a:rPr lang="en-US" dirty="0">
                <a:solidFill>
                  <a:schemeClr val="tx1"/>
                </a:solidFill>
                <a:ea typeface="Verdana" pitchFamily="34" charset="0"/>
                <a:cs typeface="Verdana" pitchFamily="34" charset="0"/>
              </a:rPr>
              <a:t>Always shield operations with flameproof screens to protect employees eyes</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23554" name="Picture 2" descr="C:\Users\stlane\Pictures\welding\39 welding scree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600200"/>
            <a:ext cx="4250482" cy="4399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361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1926.352 Fire Prevention</a:t>
            </a:r>
          </a:p>
        </p:txBody>
      </p:sp>
      <p:sp>
        <p:nvSpPr>
          <p:cNvPr id="4099" name="Subtitle 2"/>
          <p:cNvSpPr>
            <a:spLocks noGrp="1"/>
          </p:cNvSpPr>
          <p:nvPr>
            <p:ph type="subTitle" idx="1"/>
          </p:nvPr>
        </p:nvSpPr>
        <p:spPr>
          <a:xfrm>
            <a:off x="609600" y="1295400"/>
            <a:ext cx="4038600" cy="4800600"/>
          </a:xfrm>
        </p:spPr>
        <p:txBody>
          <a:bodyPr/>
          <a:lstStyle/>
          <a:p>
            <a:pPr marL="457200" indent="-457200" algn="l">
              <a:buFont typeface="+mj-lt"/>
              <a:buAutoNum type="arabicPeriod"/>
            </a:pPr>
            <a:r>
              <a:rPr lang="en-US" dirty="0">
                <a:solidFill>
                  <a:schemeClr val="tx1"/>
                </a:solidFill>
                <a:ea typeface="Verdana" pitchFamily="34" charset="0"/>
                <a:cs typeface="Verdana" pitchFamily="34" charset="0"/>
              </a:rPr>
              <a:t>Move objects to be welded to safe location, or</a:t>
            </a:r>
          </a:p>
          <a:p>
            <a:pPr marL="457200" indent="-457200" algn="l">
              <a:buFont typeface="+mj-lt"/>
              <a:buAutoNum type="arabicPeriod"/>
            </a:pPr>
            <a:r>
              <a:rPr lang="en-US" dirty="0">
                <a:solidFill>
                  <a:schemeClr val="tx1"/>
                </a:solidFill>
                <a:ea typeface="Verdana" pitchFamily="34" charset="0"/>
                <a:cs typeface="Verdana" pitchFamily="34" charset="0"/>
              </a:rPr>
              <a:t>Remove fire hazards from the area, or</a:t>
            </a:r>
          </a:p>
          <a:p>
            <a:pPr marL="457200" indent="-457200" algn="l">
              <a:buFont typeface="+mj-lt"/>
              <a:buAutoNum type="arabicPeriod"/>
            </a:pPr>
            <a:r>
              <a:rPr lang="en-US" dirty="0">
                <a:solidFill>
                  <a:schemeClr val="tx1"/>
                </a:solidFill>
                <a:ea typeface="Verdana" pitchFamily="34" charset="0"/>
                <a:cs typeface="Verdana" pitchFamily="34" charset="0"/>
              </a:rPr>
              <a:t>Confine the heat, sparks, and slag, and to protect the immovable fire hazards from them.</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26626" name="Picture 2" descr="C:\Users\stlane\Pictures\welding\40 fire wat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355598"/>
            <a:ext cx="2971800" cy="4502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222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OSHA Priorities</a:t>
            </a:r>
          </a:p>
        </p:txBody>
      </p:sp>
      <p:sp>
        <p:nvSpPr>
          <p:cNvPr id="4099" name="Subtitle 2"/>
          <p:cNvSpPr>
            <a:spLocks noGrp="1"/>
          </p:cNvSpPr>
          <p:nvPr>
            <p:ph type="subTitle" idx="1"/>
          </p:nvPr>
        </p:nvSpPr>
        <p:spPr>
          <a:xfrm>
            <a:off x="609600" y="1295400"/>
            <a:ext cx="7924800" cy="4800600"/>
          </a:xfrm>
        </p:spPr>
        <p:txBody>
          <a:bodyPr/>
          <a:lstStyle/>
          <a:p>
            <a:pPr marL="342900" indent="-342900" algn="l">
              <a:lnSpc>
                <a:spcPct val="120000"/>
              </a:lnSpc>
              <a:spcBef>
                <a:spcPts val="500"/>
              </a:spcBef>
              <a:spcAft>
                <a:spcPts val="500"/>
              </a:spcAft>
              <a:buFont typeface="Wingdings" pitchFamily="2" charset="2"/>
              <a:buChar char="§"/>
            </a:pPr>
            <a:r>
              <a:rPr lang="en-US" dirty="0">
                <a:solidFill>
                  <a:schemeClr val="tx1"/>
                </a:solidFill>
                <a:ea typeface="Verdana" pitchFamily="34" charset="0"/>
                <a:cs typeface="Verdana" pitchFamily="34" charset="0"/>
              </a:rPr>
              <a:t>Welding, cutting, and brazing are hazardous activities which pose both safety and health risks to over 500,000 workers in a wide variety of industries. </a:t>
            </a:r>
          </a:p>
          <a:p>
            <a:pPr marL="342900" indent="-342900" algn="l">
              <a:lnSpc>
                <a:spcPct val="120000"/>
              </a:lnSpc>
              <a:spcBef>
                <a:spcPts val="500"/>
              </a:spcBef>
              <a:spcAft>
                <a:spcPts val="500"/>
              </a:spcAft>
              <a:buFont typeface="Wingdings" pitchFamily="2" charset="2"/>
              <a:buChar char="§"/>
            </a:pPr>
            <a:r>
              <a:rPr lang="en-US" dirty="0">
                <a:solidFill>
                  <a:schemeClr val="tx1"/>
                </a:solidFill>
                <a:ea typeface="Verdana" pitchFamily="34" charset="0"/>
                <a:cs typeface="Verdana" pitchFamily="34" charset="0"/>
              </a:rPr>
              <a:t>The risk from fatal injuries is more than four deaths per thousand workers over a </a:t>
            </a:r>
            <a:r>
              <a:rPr lang="en-US" dirty="0" smtClean="0">
                <a:solidFill>
                  <a:schemeClr val="tx1"/>
                </a:solidFill>
                <a:ea typeface="Verdana" pitchFamily="34" charset="0"/>
                <a:cs typeface="Verdana" pitchFamily="34" charset="0"/>
              </a:rPr>
              <a:t>working </a:t>
            </a:r>
            <a:r>
              <a:rPr lang="en-US" dirty="0">
                <a:solidFill>
                  <a:schemeClr val="tx1"/>
                </a:solidFill>
                <a:ea typeface="Verdana" pitchFamily="34" charset="0"/>
                <a:cs typeface="Verdana" pitchFamily="34" charset="0"/>
              </a:rPr>
              <a:t>lifetime. </a:t>
            </a:r>
          </a:p>
          <a:p>
            <a:pPr marL="342900" indent="-342900" algn="l">
              <a:lnSpc>
                <a:spcPct val="120000"/>
              </a:lnSpc>
              <a:spcBef>
                <a:spcPts val="500"/>
              </a:spcBef>
              <a:spcAft>
                <a:spcPts val="500"/>
              </a:spcAft>
              <a:buFont typeface="Wingdings" pitchFamily="2" charset="2"/>
              <a:buChar char="§"/>
            </a:pPr>
            <a:r>
              <a:rPr lang="en-US" dirty="0">
                <a:solidFill>
                  <a:schemeClr val="tx1"/>
                </a:solidFill>
                <a:ea typeface="Verdana" pitchFamily="34" charset="0"/>
                <a:cs typeface="Verdana" pitchFamily="34" charset="0"/>
              </a:rPr>
              <a:t>OSHA is developing an action plan which will reduce worker exposures to these hazards.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spTree>
    <p:extLst>
      <p:ext uri="{BB962C8B-B14F-4D97-AF65-F5344CB8AC3E}">
        <p14:creationId xmlns:p14="http://schemas.microsoft.com/office/powerpoint/2010/main" val="926285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1926.352 Fire Prevention</a:t>
            </a:r>
          </a:p>
        </p:txBody>
      </p:sp>
      <p:sp>
        <p:nvSpPr>
          <p:cNvPr id="4099" name="Subtitle 2"/>
          <p:cNvSpPr>
            <a:spLocks noGrp="1"/>
          </p:cNvSpPr>
          <p:nvPr>
            <p:ph type="subTitle" idx="1"/>
          </p:nvPr>
        </p:nvSpPr>
        <p:spPr>
          <a:xfrm>
            <a:off x="609600" y="1295400"/>
            <a:ext cx="8077200" cy="4800600"/>
          </a:xfrm>
        </p:spPr>
        <p:txBody>
          <a:bodyPr/>
          <a:lstStyle/>
          <a:p>
            <a:pPr marL="342900" indent="-342900" algn="l">
              <a:buFont typeface="Arial" pitchFamily="34" charset="0"/>
              <a:buChar char="•"/>
            </a:pPr>
            <a:r>
              <a:rPr lang="en-US" dirty="0">
                <a:solidFill>
                  <a:schemeClr val="tx1"/>
                </a:solidFill>
                <a:ea typeface="Verdana" pitchFamily="34" charset="0"/>
                <a:cs typeface="Verdana" pitchFamily="34" charset="0"/>
              </a:rPr>
              <a:t>No welding where paint or dust hazards are </a:t>
            </a:r>
            <a:r>
              <a:rPr lang="en-US" dirty="0" smtClean="0">
                <a:solidFill>
                  <a:schemeClr val="tx1"/>
                </a:solidFill>
                <a:ea typeface="Verdana" pitchFamily="34" charset="0"/>
                <a:cs typeface="Verdana" pitchFamily="34" charset="0"/>
              </a:rPr>
              <a:t>present</a:t>
            </a:r>
          </a:p>
          <a:p>
            <a:pPr marL="342900" indent="-342900" algn="l">
              <a:buFont typeface="Arial" pitchFamily="34" charset="0"/>
              <a:buChar char="•"/>
            </a:pPr>
            <a:endParaRPr lang="en-US" sz="1000" dirty="0">
              <a:solidFill>
                <a:schemeClr val="tx1"/>
              </a:solidFill>
              <a:ea typeface="Verdana" pitchFamily="34" charset="0"/>
              <a:cs typeface="Verdana" pitchFamily="34" charset="0"/>
            </a:endParaRPr>
          </a:p>
          <a:p>
            <a:pPr marL="342900" indent="-342900" algn="l">
              <a:buFont typeface="Arial" pitchFamily="34" charset="0"/>
              <a:buChar char="•"/>
            </a:pPr>
            <a:r>
              <a:rPr lang="en-US" dirty="0">
                <a:solidFill>
                  <a:schemeClr val="tx1"/>
                </a:solidFill>
                <a:ea typeface="Verdana" pitchFamily="34" charset="0"/>
                <a:cs typeface="Verdana" pitchFamily="34" charset="0"/>
              </a:rPr>
              <a:t>Extinguishing equipment present and ready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25602" name="Picture 2" descr="C:\Users\stlane\Pictures\welding\40a fire wat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991612"/>
            <a:ext cx="4362450" cy="3228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3834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1926.352 Fire Prevention</a:t>
            </a:r>
          </a:p>
        </p:txBody>
      </p:sp>
      <p:sp>
        <p:nvSpPr>
          <p:cNvPr id="4099" name="Subtitle 2"/>
          <p:cNvSpPr>
            <a:spLocks noGrp="1"/>
          </p:cNvSpPr>
          <p:nvPr>
            <p:ph type="subTitle" idx="1"/>
          </p:nvPr>
        </p:nvSpPr>
        <p:spPr>
          <a:xfrm>
            <a:off x="609600" y="1447800"/>
            <a:ext cx="4114800" cy="4876800"/>
          </a:xfrm>
        </p:spPr>
        <p:txBody>
          <a:bodyPr/>
          <a:lstStyle/>
          <a:p>
            <a:pPr marL="342900" indent="-342900" algn="l">
              <a:buFont typeface="Arial" pitchFamily="34" charset="0"/>
              <a:buChar char="•"/>
            </a:pPr>
            <a:r>
              <a:rPr lang="en-US" dirty="0">
                <a:solidFill>
                  <a:schemeClr val="tx1"/>
                </a:solidFill>
                <a:ea typeface="Verdana" pitchFamily="34" charset="0"/>
                <a:cs typeface="Verdana" pitchFamily="34" charset="0"/>
              </a:rPr>
              <a:t>When necessary additional personnel assigned to guard against </a:t>
            </a:r>
            <a:r>
              <a:rPr lang="en-US" dirty="0" smtClean="0">
                <a:solidFill>
                  <a:schemeClr val="tx1"/>
                </a:solidFill>
                <a:ea typeface="Verdana" pitchFamily="34" charset="0"/>
                <a:cs typeface="Verdana" pitchFamily="34" charset="0"/>
              </a:rPr>
              <a:t>fires</a:t>
            </a:r>
          </a:p>
          <a:p>
            <a:pPr marL="342900" indent="-342900" algn="l">
              <a:buFont typeface="Arial" pitchFamily="34" charset="0"/>
              <a:buChar char="•"/>
            </a:pPr>
            <a:endParaRPr lang="en-US" dirty="0">
              <a:solidFill>
                <a:schemeClr val="tx1"/>
              </a:solidFill>
              <a:ea typeface="Verdana" pitchFamily="34" charset="0"/>
              <a:cs typeface="Verdana" pitchFamily="34" charset="0"/>
            </a:endParaRPr>
          </a:p>
          <a:p>
            <a:pPr marL="342900" indent="-342900" algn="l">
              <a:buFont typeface="Arial" pitchFamily="34" charset="0"/>
              <a:buChar char="•"/>
            </a:pPr>
            <a:r>
              <a:rPr lang="en-US" dirty="0">
                <a:solidFill>
                  <a:schemeClr val="tx1"/>
                </a:solidFill>
                <a:ea typeface="Verdana" pitchFamily="34" charset="0"/>
                <a:cs typeface="Verdana" pitchFamily="34" charset="0"/>
              </a:rPr>
              <a:t>Trained to recognize welding fire hazards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graphicFrame>
        <p:nvGraphicFramePr>
          <p:cNvPr id="2" name="Object 1"/>
          <p:cNvGraphicFramePr>
            <a:graphicFrameLocks noChangeAspect="1"/>
          </p:cNvGraphicFramePr>
          <p:nvPr>
            <p:extLst>
              <p:ext uri="{D42A27DB-BD31-4B8C-83A1-F6EECF244321}">
                <p14:modId xmlns:p14="http://schemas.microsoft.com/office/powerpoint/2010/main" val="555602558"/>
              </p:ext>
            </p:extLst>
          </p:nvPr>
        </p:nvGraphicFramePr>
        <p:xfrm>
          <a:off x="5181600" y="1447800"/>
          <a:ext cx="2952750" cy="4497388"/>
        </p:xfrm>
        <a:graphic>
          <a:graphicData uri="http://schemas.openxmlformats.org/presentationml/2006/ole">
            <mc:AlternateContent xmlns:mc="http://schemas.openxmlformats.org/markup-compatibility/2006">
              <mc:Choice xmlns:v="urn:schemas-microsoft-com:vml" Requires="v">
                <p:oleObj spid="_x0000_s12318" name="Clip" r:id="rId4" imgW="3753374" imgH="5714286" progId="MS_ClipArt_Gallery.5">
                  <p:embed/>
                </p:oleObj>
              </mc:Choice>
              <mc:Fallback>
                <p:oleObj name="Clip" r:id="rId4" imgW="3753374" imgH="5714286" progId="MS_ClipArt_Gallery.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447800"/>
                        <a:ext cx="2952750"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68883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1926.352 Fire Prevention</a:t>
            </a:r>
          </a:p>
        </p:txBody>
      </p:sp>
      <p:sp>
        <p:nvSpPr>
          <p:cNvPr id="4099" name="Subtitle 2"/>
          <p:cNvSpPr>
            <a:spLocks noGrp="1"/>
          </p:cNvSpPr>
          <p:nvPr>
            <p:ph type="subTitle" idx="1"/>
          </p:nvPr>
        </p:nvSpPr>
        <p:spPr>
          <a:xfrm>
            <a:off x="533400" y="2438400"/>
            <a:ext cx="4191000" cy="2438400"/>
          </a:xfrm>
        </p:spPr>
        <p:txBody>
          <a:bodyPr/>
          <a:lstStyle/>
          <a:p>
            <a:pPr algn="l">
              <a:spcBef>
                <a:spcPts val="0"/>
              </a:spcBef>
            </a:pPr>
            <a:r>
              <a:rPr lang="en-US" dirty="0">
                <a:solidFill>
                  <a:schemeClr val="tx1"/>
                </a:solidFill>
                <a:ea typeface="Verdana" pitchFamily="34" charset="0"/>
                <a:cs typeface="Verdana" pitchFamily="34" charset="0"/>
              </a:rPr>
              <a:t>When welding over walls, floors, ceilings where sparks may travel precautions must be taken in the adjacent areas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4107" name="Picture 11" descr="C:\Users\stlane\Pictures\welding\preventing-torch-fires-in-welding-and-cutting-operations-welding-torch-fire-haz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86000"/>
            <a:ext cx="3802128"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3075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1926.352 Fire Prevention</a:t>
            </a:r>
          </a:p>
        </p:txBody>
      </p:sp>
      <p:sp>
        <p:nvSpPr>
          <p:cNvPr id="4099" name="Subtitle 2"/>
          <p:cNvSpPr>
            <a:spLocks noGrp="1"/>
          </p:cNvSpPr>
          <p:nvPr>
            <p:ph type="subTitle" idx="1"/>
          </p:nvPr>
        </p:nvSpPr>
        <p:spPr>
          <a:xfrm>
            <a:off x="609600" y="1600200"/>
            <a:ext cx="3733800" cy="4331970"/>
          </a:xfrm>
        </p:spPr>
        <p:txBody>
          <a:bodyPr/>
          <a:lstStyle/>
          <a:p>
            <a:pPr algn="l"/>
            <a:r>
              <a:rPr lang="en-US" dirty="0">
                <a:solidFill>
                  <a:schemeClr val="tx1"/>
                </a:solidFill>
                <a:ea typeface="Verdana" pitchFamily="34" charset="0"/>
                <a:cs typeface="Verdana" pitchFamily="34" charset="0"/>
              </a:rPr>
              <a:t>When welding in confined spaces has ended, remove torch and </a:t>
            </a:r>
            <a:r>
              <a:rPr lang="en-US" dirty="0" smtClean="0">
                <a:solidFill>
                  <a:schemeClr val="tx1"/>
                </a:solidFill>
                <a:ea typeface="Verdana" pitchFamily="34" charset="0"/>
                <a:cs typeface="Verdana" pitchFamily="34" charset="0"/>
              </a:rPr>
              <a:t>hose</a:t>
            </a:r>
          </a:p>
          <a:p>
            <a:pPr algn="l"/>
            <a:endParaRPr lang="en-US" dirty="0">
              <a:solidFill>
                <a:schemeClr val="tx1"/>
              </a:solidFill>
              <a:ea typeface="Verdana" pitchFamily="34" charset="0"/>
              <a:cs typeface="Verdana" pitchFamily="34" charset="0"/>
            </a:endParaRPr>
          </a:p>
          <a:p>
            <a:pPr algn="l"/>
            <a:r>
              <a:rPr lang="en-US" dirty="0" smtClean="0">
                <a:solidFill>
                  <a:schemeClr val="tx1"/>
                </a:solidFill>
                <a:ea typeface="Verdana" pitchFamily="34" charset="0"/>
                <a:cs typeface="Verdana" pitchFamily="34" charset="0"/>
              </a:rPr>
              <a:t>This eliminates </a:t>
            </a:r>
            <a:r>
              <a:rPr lang="en-US" dirty="0">
                <a:solidFill>
                  <a:schemeClr val="tx1"/>
                </a:solidFill>
                <a:ea typeface="Verdana" pitchFamily="34" charset="0"/>
                <a:cs typeface="Verdana" pitchFamily="34" charset="0"/>
              </a:rPr>
              <a:t>possibility of accumulation of hazardous atmospheres in confined spaces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27650" name="Picture 2" descr="C:\Users\stlane\Pictures\welding\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057400"/>
            <a:ext cx="410210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3357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Welding Containers</a:t>
            </a:r>
          </a:p>
        </p:txBody>
      </p:sp>
      <p:sp>
        <p:nvSpPr>
          <p:cNvPr id="4099" name="Subtitle 2"/>
          <p:cNvSpPr>
            <a:spLocks noGrp="1"/>
          </p:cNvSpPr>
          <p:nvPr>
            <p:ph type="subTitle" idx="1"/>
          </p:nvPr>
        </p:nvSpPr>
        <p:spPr>
          <a:xfrm>
            <a:off x="304800" y="1295400"/>
            <a:ext cx="8610600" cy="4800600"/>
          </a:xfrm>
        </p:spPr>
        <p:txBody>
          <a:bodyPr/>
          <a:lstStyle/>
          <a:p>
            <a:pPr algn="l">
              <a:lnSpc>
                <a:spcPct val="120000"/>
              </a:lnSpc>
            </a:pPr>
            <a:r>
              <a:rPr lang="en-US" dirty="0">
                <a:solidFill>
                  <a:schemeClr val="tx1"/>
                </a:solidFill>
                <a:ea typeface="Verdana" pitchFamily="34" charset="0"/>
                <a:cs typeface="Verdana" pitchFamily="34" charset="0"/>
              </a:rPr>
              <a:t>Before welding on drums or hollow structures which have contained toxic or flammable materials either:</a:t>
            </a:r>
          </a:p>
          <a:p>
            <a:pPr marL="800100" lvl="1" indent="-342900" algn="l">
              <a:lnSpc>
                <a:spcPct val="120000"/>
              </a:lnSpc>
              <a:buFont typeface="Courier New" pitchFamily="49" charset="0"/>
              <a:buChar char="o"/>
            </a:pPr>
            <a:r>
              <a:rPr lang="en-US" sz="2400" dirty="0">
                <a:solidFill>
                  <a:schemeClr val="tx1"/>
                </a:solidFill>
                <a:latin typeface="Verdana" pitchFamily="34" charset="0"/>
                <a:ea typeface="Verdana" pitchFamily="34" charset="0"/>
                <a:cs typeface="Verdana" pitchFamily="34" charset="0"/>
              </a:rPr>
              <a:t>Completely fill with water before proceeding, or</a:t>
            </a:r>
          </a:p>
          <a:p>
            <a:pPr marL="800100" lvl="1" indent="-342900" algn="l">
              <a:lnSpc>
                <a:spcPct val="120000"/>
              </a:lnSpc>
              <a:buFont typeface="Courier New" pitchFamily="49" charset="0"/>
              <a:buChar char="o"/>
            </a:pPr>
            <a:r>
              <a:rPr lang="en-US" sz="2400" dirty="0">
                <a:solidFill>
                  <a:schemeClr val="tx1"/>
                </a:solidFill>
                <a:latin typeface="Verdana" pitchFamily="34" charset="0"/>
                <a:ea typeface="Verdana" pitchFamily="34" charset="0"/>
                <a:cs typeface="Verdana" pitchFamily="34" charset="0"/>
              </a:rPr>
              <a:t>Thoroughly clean, ventilate, and </a:t>
            </a:r>
            <a:r>
              <a:rPr lang="en-US" sz="2400" dirty="0" smtClean="0">
                <a:solidFill>
                  <a:schemeClr val="tx1"/>
                </a:solidFill>
                <a:latin typeface="Verdana" pitchFamily="34" charset="0"/>
                <a:ea typeface="Verdana" pitchFamily="34" charset="0"/>
                <a:cs typeface="Verdana" pitchFamily="34" charset="0"/>
              </a:rPr>
              <a:t>TEST</a:t>
            </a:r>
          </a:p>
          <a:p>
            <a:pPr lvl="1" algn="l">
              <a:lnSpc>
                <a:spcPct val="120000"/>
              </a:lnSpc>
            </a:pPr>
            <a:endParaRPr lang="en-US" sz="2400" dirty="0">
              <a:solidFill>
                <a:schemeClr val="tx1"/>
              </a:solidFill>
              <a:latin typeface="Verdana" pitchFamily="34" charset="0"/>
              <a:ea typeface="Verdana" pitchFamily="34" charset="0"/>
              <a:cs typeface="Verdana" pitchFamily="34" charset="0"/>
            </a:endParaRPr>
          </a:p>
          <a:p>
            <a:pPr algn="l"/>
            <a:r>
              <a:rPr lang="en-US" b="1" dirty="0">
                <a:solidFill>
                  <a:schemeClr val="tx1"/>
                </a:solidFill>
                <a:latin typeface="Arial" charset="0"/>
              </a:rPr>
              <a:t>Before applying heat to any </a:t>
            </a:r>
            <a:endParaRPr lang="en-US" b="1" dirty="0" smtClean="0">
              <a:solidFill>
                <a:schemeClr val="tx1"/>
              </a:solidFill>
              <a:latin typeface="Arial" charset="0"/>
            </a:endParaRPr>
          </a:p>
          <a:p>
            <a:pPr algn="l"/>
            <a:r>
              <a:rPr lang="en-US" b="1" dirty="0">
                <a:solidFill>
                  <a:schemeClr val="tx1"/>
                </a:solidFill>
                <a:latin typeface="Arial" charset="0"/>
              </a:rPr>
              <a:t>c</a:t>
            </a:r>
            <a:r>
              <a:rPr lang="en-US" b="1" dirty="0" smtClean="0">
                <a:solidFill>
                  <a:schemeClr val="tx1"/>
                </a:solidFill>
                <a:latin typeface="Arial" charset="0"/>
              </a:rPr>
              <a:t>ontainer drum</a:t>
            </a:r>
            <a:r>
              <a:rPr lang="en-US" b="1" dirty="0">
                <a:solidFill>
                  <a:schemeClr val="tx1"/>
                </a:solidFill>
                <a:latin typeface="Arial" charset="0"/>
              </a:rPr>
              <a:t>, or hollow </a:t>
            </a:r>
            <a:endParaRPr lang="en-US" b="1" dirty="0" smtClean="0">
              <a:solidFill>
                <a:schemeClr val="tx1"/>
              </a:solidFill>
              <a:latin typeface="Arial" charset="0"/>
            </a:endParaRPr>
          </a:p>
          <a:p>
            <a:pPr algn="l"/>
            <a:r>
              <a:rPr lang="en-US" b="1" dirty="0" smtClean="0">
                <a:solidFill>
                  <a:schemeClr val="tx1"/>
                </a:solidFill>
                <a:latin typeface="Arial" charset="0"/>
              </a:rPr>
              <a:t>structure </a:t>
            </a:r>
            <a:r>
              <a:rPr lang="en-US" b="1" dirty="0">
                <a:solidFill>
                  <a:schemeClr val="tx1"/>
                </a:solidFill>
                <a:latin typeface="Arial" charset="0"/>
              </a:rPr>
              <a:t>a vent or </a:t>
            </a:r>
            <a:r>
              <a:rPr lang="en-US" b="1" dirty="0" smtClean="0">
                <a:solidFill>
                  <a:schemeClr val="tx1"/>
                </a:solidFill>
                <a:latin typeface="Arial" charset="0"/>
              </a:rPr>
              <a:t>opening </a:t>
            </a:r>
          </a:p>
          <a:p>
            <a:pPr algn="l"/>
            <a:r>
              <a:rPr lang="en-US" b="1" dirty="0" smtClean="0">
                <a:solidFill>
                  <a:schemeClr val="tx1"/>
                </a:solidFill>
                <a:latin typeface="Arial" charset="0"/>
              </a:rPr>
              <a:t>must </a:t>
            </a:r>
            <a:r>
              <a:rPr lang="en-US" b="1" dirty="0">
                <a:solidFill>
                  <a:schemeClr val="tx1"/>
                </a:solidFill>
                <a:latin typeface="Arial" charset="0"/>
              </a:rPr>
              <a:t>be provided</a:t>
            </a:r>
          </a:p>
          <a:p>
            <a:pPr lvl="1" algn="l">
              <a:lnSpc>
                <a:spcPct val="120000"/>
              </a:lnSpc>
            </a:pPr>
            <a:endParaRPr lang="en-US" sz="2400" dirty="0" smtClean="0">
              <a:solidFill>
                <a:schemeClr val="tx1"/>
              </a:solidFill>
              <a:latin typeface="Verdana" pitchFamily="34" charset="0"/>
              <a:ea typeface="Verdana" pitchFamily="34" charset="0"/>
              <a:cs typeface="Verdana" pitchFamily="34" charset="0"/>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24578" name="Picture 2" descr="C:\Users\stlane\Pictures\welding\45 maxresdefaul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246" r="10574"/>
          <a:stretch/>
        </p:blipFill>
        <p:spPr bwMode="auto">
          <a:xfrm>
            <a:off x="5029200" y="3419002"/>
            <a:ext cx="3909060" cy="2777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9878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Ventilation &amp; Protection</a:t>
            </a:r>
          </a:p>
        </p:txBody>
      </p:sp>
      <p:sp>
        <p:nvSpPr>
          <p:cNvPr id="4099" name="Subtitle 2"/>
          <p:cNvSpPr>
            <a:spLocks noGrp="1"/>
          </p:cNvSpPr>
          <p:nvPr>
            <p:ph type="subTitle" idx="1"/>
          </p:nvPr>
        </p:nvSpPr>
        <p:spPr>
          <a:xfrm>
            <a:off x="609600" y="1295400"/>
            <a:ext cx="5105400" cy="4800600"/>
          </a:xfrm>
        </p:spPr>
        <p:txBody>
          <a:bodyPr/>
          <a:lstStyle/>
          <a:p>
            <a:pPr algn="l"/>
            <a:r>
              <a:rPr lang="en-US" dirty="0" smtClean="0">
                <a:solidFill>
                  <a:schemeClr val="tx1"/>
                </a:solidFill>
                <a:ea typeface="Verdana" pitchFamily="34" charset="0"/>
                <a:cs typeface="Verdana" pitchFamily="34" charset="0"/>
              </a:rPr>
              <a:t>1926.353</a:t>
            </a:r>
          </a:p>
          <a:p>
            <a:pPr marL="342900" indent="-342900" algn="l">
              <a:buFont typeface="Arial" pitchFamily="34" charset="0"/>
              <a:buChar char="•"/>
            </a:pPr>
            <a:r>
              <a:rPr lang="en-US" dirty="0" smtClean="0">
                <a:solidFill>
                  <a:schemeClr val="tx1"/>
                </a:solidFill>
                <a:ea typeface="Verdana" pitchFamily="34" charset="0"/>
                <a:cs typeface="Verdana" pitchFamily="34" charset="0"/>
              </a:rPr>
              <a:t>General </a:t>
            </a:r>
            <a:r>
              <a:rPr lang="en-US" dirty="0">
                <a:solidFill>
                  <a:schemeClr val="tx1"/>
                </a:solidFill>
                <a:ea typeface="Verdana" pitchFamily="34" charset="0"/>
                <a:cs typeface="Verdana" pitchFamily="34" charset="0"/>
              </a:rPr>
              <a:t>ventilation to maintain welding smoke and fumes within safe limits</a:t>
            </a:r>
          </a:p>
          <a:p>
            <a:pPr marL="342900" indent="-342900" algn="l">
              <a:buFont typeface="Arial" pitchFamily="34" charset="0"/>
              <a:buChar char="•"/>
            </a:pPr>
            <a:r>
              <a:rPr lang="en-US" dirty="0">
                <a:solidFill>
                  <a:schemeClr val="tx1"/>
                </a:solidFill>
                <a:ea typeface="Verdana" pitchFamily="34" charset="0"/>
                <a:cs typeface="Verdana" pitchFamily="34" charset="0"/>
              </a:rPr>
              <a:t>When welding in confined spaces mechanical ventilation or local exhaust</a:t>
            </a:r>
          </a:p>
          <a:p>
            <a:pPr marL="342900" indent="-342900" algn="l">
              <a:buFont typeface="Arial" pitchFamily="34" charset="0"/>
              <a:buChar char="•"/>
            </a:pPr>
            <a:r>
              <a:rPr lang="en-US" dirty="0">
                <a:solidFill>
                  <a:schemeClr val="tx1"/>
                </a:solidFill>
                <a:ea typeface="Verdana" pitchFamily="34" charset="0"/>
                <a:cs typeface="Verdana" pitchFamily="34" charset="0"/>
              </a:rPr>
              <a:t>If ventilation blocks access/egress to confined space, air line and attendant required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8194" name="Picture 2" descr="C:\Users\stlane\Pictures\welding\v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0679" y="1219201"/>
            <a:ext cx="2333625" cy="2577758"/>
          </a:xfrm>
          <a:prstGeom prst="rect">
            <a:avLst/>
          </a:prstGeom>
          <a:noFill/>
          <a:extLst>
            <a:ext uri="{909E8E84-426E-40DD-AFC4-6F175D3DCCD1}">
              <a14:hiddenFill xmlns:a14="http://schemas.microsoft.com/office/drawing/2010/main">
                <a:solidFill>
                  <a:srgbClr val="FFFFFF"/>
                </a:solidFill>
              </a14:hiddenFill>
            </a:ext>
          </a:extLst>
        </p:spPr>
      </p:pic>
      <p:pic>
        <p:nvPicPr>
          <p:cNvPr id="29698" name="Picture 2" descr="C:\Users\stlane\Pictures\welding\port_pav_inu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4358" y="4038600"/>
            <a:ext cx="3046268" cy="2188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4388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Eye Protection</a:t>
            </a:r>
          </a:p>
        </p:txBody>
      </p:sp>
      <p:sp>
        <p:nvSpPr>
          <p:cNvPr id="4099" name="Subtitle 2"/>
          <p:cNvSpPr>
            <a:spLocks noGrp="1"/>
          </p:cNvSpPr>
          <p:nvPr>
            <p:ph type="subTitle" idx="1"/>
          </p:nvPr>
        </p:nvSpPr>
        <p:spPr>
          <a:xfrm>
            <a:off x="609600" y="1295400"/>
            <a:ext cx="7924800" cy="4800600"/>
          </a:xfrm>
        </p:spPr>
        <p:txBody>
          <a:bodyPr/>
          <a:lstStyle/>
          <a:p>
            <a:pPr algn="l" eaLnBrk="1" hangingPunct="1"/>
            <a:r>
              <a:rPr lang="en-US" dirty="0" smtClean="0">
                <a:solidFill>
                  <a:schemeClr val="tx1"/>
                </a:solidFill>
              </a:rPr>
              <a:t>1926.353</a:t>
            </a:r>
          </a:p>
          <a:p>
            <a:pPr marL="342900" indent="-342900" algn="l">
              <a:buFont typeface="Arial" pitchFamily="34" charset="0"/>
              <a:buChar char="•"/>
            </a:pPr>
            <a:r>
              <a:rPr lang="en-US" dirty="0">
                <a:solidFill>
                  <a:schemeClr val="tx1"/>
                </a:solidFill>
                <a:ea typeface="Verdana" pitchFamily="34" charset="0"/>
                <a:cs typeface="Verdana" pitchFamily="34" charset="0"/>
              </a:rPr>
              <a:t>Any employee performing welding cutting or heating must have eye protection</a:t>
            </a:r>
          </a:p>
          <a:p>
            <a:pPr marL="342900" indent="-342900" algn="l">
              <a:buFont typeface="Arial" pitchFamily="34" charset="0"/>
              <a:buChar char="•"/>
            </a:pPr>
            <a:r>
              <a:rPr lang="en-US" dirty="0">
                <a:solidFill>
                  <a:schemeClr val="tx1"/>
                </a:solidFill>
                <a:ea typeface="Verdana" pitchFamily="34" charset="0"/>
                <a:cs typeface="Verdana" pitchFamily="34" charset="0"/>
              </a:rPr>
              <a:t>Refer to requirements in Subpart E</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sp>
        <p:nvSpPr>
          <p:cNvPr id="2" name="AutoShape 2" descr="https://sp.yimg.com/ib/th?id=HN.607992560091401025&amp;pid=15.1&amp;P=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3505200"/>
            <a:ext cx="2400300" cy="24003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3395662"/>
            <a:ext cx="2857500" cy="2619375"/>
          </a:xfrm>
          <a:prstGeom prst="rect">
            <a:avLst/>
          </a:prstGeom>
        </p:spPr>
      </p:pic>
    </p:spTree>
    <p:extLst>
      <p:ext uri="{BB962C8B-B14F-4D97-AF65-F5344CB8AC3E}">
        <p14:creationId xmlns:p14="http://schemas.microsoft.com/office/powerpoint/2010/main" val="23591484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Eye/Face Protection</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371600"/>
            <a:ext cx="8077200" cy="2431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799" y="4268926"/>
            <a:ext cx="8763000" cy="1754326"/>
          </a:xfrm>
          <a:prstGeom prst="rect">
            <a:avLst/>
          </a:prstGeom>
        </p:spPr>
        <p:txBody>
          <a:bodyPr wrap="square">
            <a:spAutoFit/>
          </a:bodyPr>
          <a:lstStyle/>
          <a:p>
            <a:r>
              <a:rPr lang="en-US" b="1" dirty="0">
                <a:latin typeface="Arial" charset="0"/>
              </a:rPr>
              <a:t> 1.  GOGGLES, Flexible Fitting - Regular Ventilation</a:t>
            </a:r>
          </a:p>
          <a:p>
            <a:r>
              <a:rPr lang="en-US" b="1" dirty="0">
                <a:latin typeface="Arial" charset="0"/>
              </a:rPr>
              <a:t> 2.  GOGGLES, Flexible Fitting - Hooded Ventilation</a:t>
            </a:r>
          </a:p>
          <a:p>
            <a:r>
              <a:rPr lang="en-US" b="1" dirty="0">
                <a:latin typeface="Arial" charset="0"/>
              </a:rPr>
              <a:t> 3.  GOGGLES, Cushioned Fitting - Rigid Body</a:t>
            </a:r>
          </a:p>
          <a:p>
            <a:r>
              <a:rPr lang="en-US" b="1" dirty="0">
                <a:latin typeface="Arial" charset="0"/>
              </a:rPr>
              <a:t> 4.  SPECTACLES, Metal Frame, with </a:t>
            </a:r>
            <a:r>
              <a:rPr lang="en-US" b="1" dirty="0" err="1">
                <a:latin typeface="Arial" charset="0"/>
              </a:rPr>
              <a:t>Sideshields</a:t>
            </a:r>
            <a:r>
              <a:rPr lang="en-US" b="1" dirty="0">
                <a:latin typeface="Arial" charset="0"/>
              </a:rPr>
              <a:t> (1)</a:t>
            </a:r>
          </a:p>
          <a:p>
            <a:r>
              <a:rPr lang="en-US" b="1" dirty="0">
                <a:latin typeface="Arial" charset="0"/>
              </a:rPr>
              <a:t> 5.  SPECTACLES, Plastic Frame - with </a:t>
            </a:r>
            <a:r>
              <a:rPr lang="en-US" b="1" dirty="0" err="1">
                <a:latin typeface="Arial" charset="0"/>
              </a:rPr>
              <a:t>Sideshields</a:t>
            </a:r>
            <a:r>
              <a:rPr lang="en-US" b="1" dirty="0">
                <a:latin typeface="Arial" charset="0"/>
              </a:rPr>
              <a:t> (1)</a:t>
            </a:r>
          </a:p>
          <a:p>
            <a:r>
              <a:rPr lang="en-US" b="1" dirty="0">
                <a:latin typeface="Arial" charset="0"/>
              </a:rPr>
              <a:t> 6.  SPECTACLES, Metal-Plastic Frame - with </a:t>
            </a:r>
            <a:r>
              <a:rPr lang="en-US" b="1" dirty="0" err="1">
                <a:latin typeface="Arial" charset="0"/>
              </a:rPr>
              <a:t>Sideshields</a:t>
            </a:r>
            <a:r>
              <a:rPr lang="en-US" b="1" dirty="0">
                <a:latin typeface="Arial" charset="0"/>
              </a:rPr>
              <a:t> (1</a:t>
            </a:r>
            <a:r>
              <a:rPr lang="en-US" b="1" dirty="0" smtClean="0">
                <a:latin typeface="Arial" charset="0"/>
              </a:rPr>
              <a:t>)</a:t>
            </a:r>
            <a:endParaRPr lang="en-US" b="1" dirty="0">
              <a:latin typeface="Arial" charset="0"/>
            </a:endParaRPr>
          </a:p>
        </p:txBody>
      </p:sp>
    </p:spTree>
    <p:extLst>
      <p:ext uri="{BB962C8B-B14F-4D97-AF65-F5344CB8AC3E}">
        <p14:creationId xmlns:p14="http://schemas.microsoft.com/office/powerpoint/2010/main" val="550236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Eye/Face Protection</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371600"/>
            <a:ext cx="8077200" cy="2431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799" y="4038600"/>
            <a:ext cx="8763000" cy="2308324"/>
          </a:xfrm>
          <a:prstGeom prst="rect">
            <a:avLst/>
          </a:prstGeom>
        </p:spPr>
        <p:txBody>
          <a:bodyPr wrap="square">
            <a:spAutoFit/>
          </a:bodyPr>
          <a:lstStyle/>
          <a:p>
            <a:r>
              <a:rPr lang="en-US" b="1" dirty="0">
                <a:latin typeface="Arial" charset="0"/>
              </a:rPr>
              <a:t> 7.  WELDING GOGGLES, Eyecup Type - Tinted Lenses (2)</a:t>
            </a:r>
          </a:p>
          <a:p>
            <a:r>
              <a:rPr lang="en-US" b="1" dirty="0">
                <a:latin typeface="Arial" charset="0"/>
              </a:rPr>
              <a:t> 7A. CHIPPING GOGGLES, Eyecup Type - Clear Safety Lenses</a:t>
            </a:r>
          </a:p>
          <a:p>
            <a:r>
              <a:rPr lang="en-US" b="1" dirty="0">
                <a:latin typeface="Arial" charset="0"/>
              </a:rPr>
              <a:t> 8.  WELDING GOGGLES, </a:t>
            </a:r>
            <a:r>
              <a:rPr lang="en-US" b="1" dirty="0" err="1">
                <a:latin typeface="Arial" charset="0"/>
              </a:rPr>
              <a:t>Coversepc</a:t>
            </a:r>
            <a:r>
              <a:rPr lang="en-US" b="1" dirty="0">
                <a:latin typeface="Arial" charset="0"/>
              </a:rPr>
              <a:t> Type - Tinted Lenses (2)</a:t>
            </a:r>
          </a:p>
          <a:p>
            <a:r>
              <a:rPr lang="en-US" b="1" dirty="0">
                <a:latin typeface="Arial" charset="0"/>
              </a:rPr>
              <a:t> 8A. CHIPPING GOGGLES, </a:t>
            </a:r>
            <a:r>
              <a:rPr lang="en-US" b="1" dirty="0" err="1">
                <a:latin typeface="Arial" charset="0"/>
              </a:rPr>
              <a:t>Coverspec</a:t>
            </a:r>
            <a:r>
              <a:rPr lang="en-US" b="1" dirty="0">
                <a:latin typeface="Arial" charset="0"/>
              </a:rPr>
              <a:t> Type - Clear Safety Lenses</a:t>
            </a:r>
          </a:p>
          <a:p>
            <a:r>
              <a:rPr lang="en-US" b="1" dirty="0">
                <a:latin typeface="Arial" charset="0"/>
              </a:rPr>
              <a:t> 9.  WELDING GOGGLES, </a:t>
            </a:r>
            <a:r>
              <a:rPr lang="en-US" b="1" dirty="0" err="1">
                <a:latin typeface="Arial" charset="0"/>
              </a:rPr>
              <a:t>Coverspec</a:t>
            </a:r>
            <a:r>
              <a:rPr lang="en-US" b="1" dirty="0">
                <a:latin typeface="Arial" charset="0"/>
              </a:rPr>
              <a:t> Type - Tinted Plate Lens (2)</a:t>
            </a:r>
          </a:p>
          <a:p>
            <a:r>
              <a:rPr lang="en-US" b="1" dirty="0">
                <a:latin typeface="Arial" charset="0"/>
              </a:rPr>
              <a:t>10.  FACE SHIELD (Available with Plastic or Mesh Window)</a:t>
            </a:r>
          </a:p>
          <a:p>
            <a:r>
              <a:rPr lang="en-US" b="1" dirty="0">
                <a:latin typeface="Arial" charset="0"/>
              </a:rPr>
              <a:t>11.  WELDING HELMETS (2)</a:t>
            </a:r>
          </a:p>
          <a:p>
            <a:endParaRPr lang="en-US" b="1" dirty="0">
              <a:latin typeface="Arial" charset="0"/>
            </a:endParaRPr>
          </a:p>
        </p:txBody>
      </p:sp>
    </p:spTree>
    <p:extLst>
      <p:ext uri="{BB962C8B-B14F-4D97-AF65-F5344CB8AC3E}">
        <p14:creationId xmlns:p14="http://schemas.microsoft.com/office/powerpoint/2010/main" val="26876255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Shade Selection Numbers</a:t>
            </a:r>
          </a:p>
        </p:txBody>
      </p:sp>
      <p:sp>
        <p:nvSpPr>
          <p:cNvPr id="4099" name="Subtitle 2"/>
          <p:cNvSpPr>
            <a:spLocks noGrp="1"/>
          </p:cNvSpPr>
          <p:nvPr>
            <p:ph type="subTitle" idx="1"/>
          </p:nvPr>
        </p:nvSpPr>
        <p:spPr>
          <a:xfrm>
            <a:off x="228600" y="1295400"/>
            <a:ext cx="8686800" cy="4876800"/>
          </a:xfrm>
        </p:spPr>
        <p:txBody>
          <a:bodyPr/>
          <a:lstStyle/>
          <a:p>
            <a:pPr>
              <a:lnSpc>
                <a:spcPct val="160000"/>
              </a:lnSpc>
            </a:pPr>
            <a:r>
              <a:rPr lang="en-US" sz="1400" b="1" dirty="0">
                <a:solidFill>
                  <a:schemeClr val="tx1"/>
                </a:solidFill>
                <a:ea typeface="Verdana" pitchFamily="34" charset="0"/>
                <a:cs typeface="Verdana" pitchFamily="34" charset="0"/>
              </a:rPr>
              <a:t>WELDING OPERATION                                                  </a:t>
            </a:r>
            <a:r>
              <a:rPr lang="en-US" sz="1400" b="1" dirty="0" smtClean="0">
                <a:solidFill>
                  <a:schemeClr val="tx1"/>
                </a:solidFill>
                <a:ea typeface="Verdana" pitchFamily="34" charset="0"/>
                <a:cs typeface="Verdana" pitchFamily="34" charset="0"/>
              </a:rPr>
              <a:t>			SHADE </a:t>
            </a:r>
            <a:r>
              <a:rPr lang="en-US" sz="1400" b="1" dirty="0">
                <a:solidFill>
                  <a:schemeClr val="tx1"/>
                </a:solidFill>
                <a:ea typeface="Verdana" pitchFamily="34" charset="0"/>
                <a:cs typeface="Verdana" pitchFamily="34" charset="0"/>
              </a:rPr>
              <a:t>#</a:t>
            </a:r>
          </a:p>
          <a:p>
            <a:pPr>
              <a:lnSpc>
                <a:spcPct val="160000"/>
              </a:lnSpc>
            </a:pPr>
            <a:endParaRPr lang="en-US" sz="1400" b="1" dirty="0">
              <a:solidFill>
                <a:schemeClr val="tx1"/>
              </a:solidFill>
              <a:ea typeface="Verdana" pitchFamily="34" charset="0"/>
              <a:cs typeface="Verdana" pitchFamily="34" charset="0"/>
            </a:endParaRPr>
          </a:p>
          <a:p>
            <a:pPr>
              <a:lnSpc>
                <a:spcPct val="160000"/>
              </a:lnSpc>
            </a:pPr>
            <a:r>
              <a:rPr lang="en-US" sz="1400" b="1" dirty="0">
                <a:solidFill>
                  <a:schemeClr val="tx1"/>
                </a:solidFill>
                <a:ea typeface="Verdana" pitchFamily="34" charset="0"/>
                <a:cs typeface="Verdana" pitchFamily="34" charset="0"/>
              </a:rPr>
              <a:t>Shielded Metal-Arc Welding 1/16, 3/32, 1/8, 5/32 Inch Electrodes 	              	10</a:t>
            </a:r>
          </a:p>
          <a:p>
            <a:pPr>
              <a:lnSpc>
                <a:spcPct val="160000"/>
              </a:lnSpc>
            </a:pPr>
            <a:r>
              <a:rPr lang="en-US" sz="1400" b="1" dirty="0">
                <a:solidFill>
                  <a:schemeClr val="tx1"/>
                </a:solidFill>
                <a:ea typeface="Verdana" pitchFamily="34" charset="0"/>
                <a:cs typeface="Verdana" pitchFamily="34" charset="0"/>
              </a:rPr>
              <a:t>Gas-Shielded Arc Welding (nonferrous) 1/16, 3/32, 1/8, 5/32 Inch Electrodes 	11</a:t>
            </a:r>
          </a:p>
          <a:p>
            <a:pPr>
              <a:lnSpc>
                <a:spcPct val="160000"/>
              </a:lnSpc>
            </a:pPr>
            <a:r>
              <a:rPr lang="en-US" sz="1400" b="1" dirty="0">
                <a:solidFill>
                  <a:schemeClr val="tx1"/>
                </a:solidFill>
                <a:ea typeface="Verdana" pitchFamily="34" charset="0"/>
                <a:cs typeface="Verdana" pitchFamily="34" charset="0"/>
              </a:rPr>
              <a:t>Gas-Shielded Arc Welding (ferrous) 1/16, 3/32, 1/8, 5/32 Inch Electrodes  	12</a:t>
            </a:r>
          </a:p>
          <a:p>
            <a:pPr>
              <a:lnSpc>
                <a:spcPct val="160000"/>
              </a:lnSpc>
            </a:pPr>
            <a:r>
              <a:rPr lang="en-US" sz="1400" b="1" dirty="0">
                <a:solidFill>
                  <a:schemeClr val="tx1"/>
                </a:solidFill>
                <a:ea typeface="Verdana" pitchFamily="34" charset="0"/>
                <a:cs typeface="Verdana" pitchFamily="34" charset="0"/>
              </a:rPr>
              <a:t>Shielded Metal Arc Welding 3/16, 7/32, 1/4 Inch Electrodes                              	12</a:t>
            </a:r>
          </a:p>
          <a:p>
            <a:pPr>
              <a:lnSpc>
                <a:spcPct val="160000"/>
              </a:lnSpc>
            </a:pPr>
            <a:r>
              <a:rPr lang="en-US" sz="1400" b="1" dirty="0">
                <a:solidFill>
                  <a:schemeClr val="tx1"/>
                </a:solidFill>
                <a:ea typeface="Verdana" pitchFamily="34" charset="0"/>
                <a:cs typeface="Verdana" pitchFamily="34" charset="0"/>
              </a:rPr>
              <a:t>Shielded Metal Arc Welding 5/16, 3/8 , Inch Electrodes                                     	</a:t>
            </a:r>
            <a:r>
              <a:rPr lang="en-US" sz="1400" b="1" dirty="0" smtClean="0">
                <a:solidFill>
                  <a:schemeClr val="tx1"/>
                </a:solidFill>
                <a:ea typeface="Verdana" pitchFamily="34" charset="0"/>
                <a:cs typeface="Verdana" pitchFamily="34" charset="0"/>
              </a:rPr>
              <a:t>14</a:t>
            </a:r>
          </a:p>
          <a:p>
            <a:pPr algn="l">
              <a:lnSpc>
                <a:spcPct val="160000"/>
              </a:lnSpc>
            </a:pPr>
            <a:r>
              <a:rPr lang="en-US" sz="1400" b="1" dirty="0" smtClean="0">
                <a:solidFill>
                  <a:schemeClr val="tx1"/>
                </a:solidFill>
                <a:ea typeface="Verdana" pitchFamily="34" charset="0"/>
                <a:cs typeface="Verdana" pitchFamily="34" charset="0"/>
              </a:rPr>
              <a:t>Atomic Hydrogen welding			                                      	         10-14</a:t>
            </a:r>
          </a:p>
          <a:p>
            <a:pPr>
              <a:lnSpc>
                <a:spcPct val="160000"/>
              </a:lnSpc>
            </a:pPr>
            <a:r>
              <a:rPr lang="en-US" sz="1400" b="1" dirty="0" smtClean="0">
                <a:solidFill>
                  <a:schemeClr val="tx1"/>
                </a:solidFill>
                <a:ea typeface="Verdana" pitchFamily="34" charset="0"/>
                <a:cs typeface="Verdana" pitchFamily="34" charset="0"/>
              </a:rPr>
              <a:t>Carbon </a:t>
            </a:r>
            <a:r>
              <a:rPr lang="en-US" sz="1400" b="1" dirty="0">
                <a:solidFill>
                  <a:schemeClr val="tx1"/>
                </a:solidFill>
                <a:ea typeface="Verdana" pitchFamily="34" charset="0"/>
                <a:cs typeface="Verdana" pitchFamily="34" charset="0"/>
              </a:rPr>
              <a:t>Arc Welding 					                             14</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spTree>
    <p:extLst>
      <p:ext uri="{BB962C8B-B14F-4D97-AF65-F5344CB8AC3E}">
        <p14:creationId xmlns:p14="http://schemas.microsoft.com/office/powerpoint/2010/main" val="1142561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Welding Safety Overview</a:t>
            </a:r>
          </a:p>
        </p:txBody>
      </p:sp>
      <p:sp>
        <p:nvSpPr>
          <p:cNvPr id="4099" name="Subtitle 2"/>
          <p:cNvSpPr>
            <a:spLocks noGrp="1"/>
          </p:cNvSpPr>
          <p:nvPr>
            <p:ph type="subTitle" idx="1"/>
          </p:nvPr>
        </p:nvSpPr>
        <p:spPr>
          <a:xfrm>
            <a:off x="609600" y="1295400"/>
            <a:ext cx="7924800" cy="4800600"/>
          </a:xfrm>
        </p:spPr>
        <p:txBody>
          <a:bodyPr/>
          <a:lstStyle/>
          <a:p>
            <a:pPr>
              <a:lnSpc>
                <a:spcPct val="130000"/>
              </a:lnSpc>
              <a:spcBef>
                <a:spcPts val="500"/>
              </a:spcBef>
              <a:spcAft>
                <a:spcPts val="500"/>
              </a:spcAft>
            </a:pPr>
            <a:r>
              <a:rPr lang="en-US" dirty="0" smtClean="0">
                <a:solidFill>
                  <a:schemeClr val="tx1"/>
                </a:solidFill>
                <a:ea typeface="Verdana" pitchFamily="34" charset="0"/>
                <a:cs typeface="Verdana" pitchFamily="34" charset="0"/>
              </a:rPr>
              <a:t>Hazard Statistics</a:t>
            </a:r>
          </a:p>
          <a:p>
            <a:pPr algn="l">
              <a:lnSpc>
                <a:spcPct val="130000"/>
              </a:lnSpc>
              <a:spcBef>
                <a:spcPts val="500"/>
              </a:spcBef>
              <a:spcAft>
                <a:spcPts val="500"/>
              </a:spcAft>
            </a:pPr>
            <a:r>
              <a:rPr lang="en-US" dirty="0" smtClean="0">
                <a:solidFill>
                  <a:schemeClr val="tx1"/>
                </a:solidFill>
                <a:ea typeface="Verdana" pitchFamily="34" charset="0"/>
                <a:cs typeface="Verdana" pitchFamily="34" charset="0"/>
              </a:rPr>
              <a:t>An </a:t>
            </a:r>
            <a:r>
              <a:rPr lang="en-US" dirty="0">
                <a:solidFill>
                  <a:schemeClr val="tx1"/>
                </a:solidFill>
                <a:ea typeface="Verdana" pitchFamily="34" charset="0"/>
                <a:cs typeface="Verdana" pitchFamily="34" charset="0"/>
              </a:rPr>
              <a:t>estimated 562,000 employees are at risk for exposure to chemical and physical hazards of welding, cutting and brazing.</a:t>
            </a:r>
          </a:p>
          <a:p>
            <a:pPr algn="l">
              <a:lnSpc>
                <a:spcPct val="130000"/>
              </a:lnSpc>
              <a:spcBef>
                <a:spcPts val="500"/>
              </a:spcBef>
              <a:spcAft>
                <a:spcPts val="500"/>
              </a:spcAft>
            </a:pPr>
            <a:r>
              <a:rPr lang="en-US" dirty="0">
                <a:solidFill>
                  <a:schemeClr val="tx1"/>
                </a:solidFill>
                <a:ea typeface="Verdana" pitchFamily="34" charset="0"/>
                <a:cs typeface="Verdana" pitchFamily="34" charset="0"/>
              </a:rPr>
              <a:t>For the construction industry, welders flash (burn to the eyes) accounts for 5.6% of all construction eye </a:t>
            </a:r>
            <a:r>
              <a:rPr lang="en-US" dirty="0" smtClean="0">
                <a:solidFill>
                  <a:schemeClr val="tx1"/>
                </a:solidFill>
                <a:ea typeface="Verdana" pitchFamily="34" charset="0"/>
                <a:cs typeface="Verdana" pitchFamily="34" charset="0"/>
              </a:rPr>
              <a:t>injuries. </a:t>
            </a:r>
            <a:endParaRPr lang="en-US" dirty="0">
              <a:solidFill>
                <a:schemeClr val="tx1"/>
              </a:solidFill>
              <a:ea typeface="Verdana" pitchFamily="34" charset="0"/>
              <a:cs typeface="Verdana" pitchFamily="34" charset="0"/>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6" name="Picture 3" descr="C:\Users\stlane\Pictures\welding\welding eye bur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495800"/>
            <a:ext cx="1615633" cy="1701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05200" y="5392420"/>
            <a:ext cx="2286000" cy="381000"/>
          </a:xfrm>
          <a:prstGeom prst="rect">
            <a:avLst/>
          </a:prstGeom>
          <a:noFill/>
        </p:spPr>
        <p:txBody>
          <a:bodyPr wrap="square" rtlCol="0">
            <a:spAutoFit/>
          </a:bodyPr>
          <a:lstStyle/>
          <a:p>
            <a:r>
              <a:rPr lang="en-US" dirty="0" smtClean="0"/>
              <a:t>Welding Eye Burn</a:t>
            </a:r>
            <a:endParaRPr lang="en-US" dirty="0"/>
          </a:p>
        </p:txBody>
      </p:sp>
    </p:spTree>
    <p:extLst>
      <p:ext uri="{BB962C8B-B14F-4D97-AF65-F5344CB8AC3E}">
        <p14:creationId xmlns:p14="http://schemas.microsoft.com/office/powerpoint/2010/main" val="14464084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Preservative Coatings</a:t>
            </a:r>
          </a:p>
        </p:txBody>
      </p:sp>
      <p:sp>
        <p:nvSpPr>
          <p:cNvPr id="4099" name="Subtitle 2"/>
          <p:cNvSpPr>
            <a:spLocks noGrp="1"/>
          </p:cNvSpPr>
          <p:nvPr>
            <p:ph type="subTitle" idx="1"/>
          </p:nvPr>
        </p:nvSpPr>
        <p:spPr>
          <a:xfrm>
            <a:off x="609600" y="1295400"/>
            <a:ext cx="7924800" cy="4800600"/>
          </a:xfrm>
        </p:spPr>
        <p:txBody>
          <a:bodyPr/>
          <a:lstStyle/>
          <a:p>
            <a:pPr algn="l"/>
            <a:r>
              <a:rPr lang="en-US" dirty="0" smtClean="0">
                <a:solidFill>
                  <a:schemeClr val="tx1"/>
                </a:solidFill>
                <a:ea typeface="Verdana" pitchFamily="34" charset="0"/>
                <a:cs typeface="Verdana" pitchFamily="34" charset="0"/>
              </a:rPr>
              <a:t>1926.354</a:t>
            </a:r>
          </a:p>
          <a:p>
            <a:pPr algn="l"/>
            <a:r>
              <a:rPr lang="en-US" dirty="0" smtClean="0">
                <a:solidFill>
                  <a:schemeClr val="tx1"/>
                </a:solidFill>
                <a:ea typeface="Verdana" pitchFamily="34" charset="0"/>
                <a:cs typeface="Verdana" pitchFamily="34" charset="0"/>
              </a:rPr>
              <a:t>Before </a:t>
            </a:r>
            <a:r>
              <a:rPr lang="en-US" dirty="0">
                <a:solidFill>
                  <a:schemeClr val="tx1"/>
                </a:solidFill>
                <a:ea typeface="Verdana" pitchFamily="34" charset="0"/>
                <a:cs typeface="Verdana" pitchFamily="34" charset="0"/>
              </a:rPr>
              <a:t>welding or cutting on a coated surface whose flammability is not known scrapings must be taken and </a:t>
            </a:r>
            <a:r>
              <a:rPr lang="en-US" dirty="0" smtClean="0">
                <a:solidFill>
                  <a:schemeClr val="tx1"/>
                </a:solidFill>
                <a:ea typeface="Verdana" pitchFamily="34" charset="0"/>
                <a:cs typeface="Verdana" pitchFamily="34" charset="0"/>
              </a:rPr>
              <a:t>tested</a:t>
            </a:r>
          </a:p>
          <a:p>
            <a:pPr algn="l"/>
            <a:endParaRPr lang="en-US" dirty="0" smtClean="0">
              <a:solidFill>
                <a:schemeClr val="tx1"/>
              </a:solidFill>
              <a:ea typeface="Verdana" pitchFamily="34" charset="0"/>
              <a:cs typeface="Verdana" pitchFamily="34" charset="0"/>
            </a:endParaRPr>
          </a:p>
          <a:p>
            <a:pPr algn="l"/>
            <a:r>
              <a:rPr lang="en-US" dirty="0" smtClean="0">
                <a:solidFill>
                  <a:schemeClr val="tx1"/>
                </a:solidFill>
                <a:ea typeface="Verdana" pitchFamily="34" charset="0"/>
                <a:cs typeface="Verdana" pitchFamily="34" charset="0"/>
              </a:rPr>
              <a:t>If </a:t>
            </a:r>
            <a:r>
              <a:rPr lang="en-US" dirty="0">
                <a:solidFill>
                  <a:schemeClr val="tx1"/>
                </a:solidFill>
                <a:ea typeface="Verdana" pitchFamily="34" charset="0"/>
                <a:cs typeface="Verdana" pitchFamily="34" charset="0"/>
              </a:rPr>
              <a:t>scrapings burn, coating(s) must be removed before proceeding </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spTree>
    <p:extLst>
      <p:ext uri="{BB962C8B-B14F-4D97-AF65-F5344CB8AC3E}">
        <p14:creationId xmlns:p14="http://schemas.microsoft.com/office/powerpoint/2010/main" val="18794489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Bibliography</a:t>
            </a:r>
          </a:p>
        </p:txBody>
      </p:sp>
      <p:sp>
        <p:nvSpPr>
          <p:cNvPr id="4099" name="Subtitle 2"/>
          <p:cNvSpPr>
            <a:spLocks noGrp="1"/>
          </p:cNvSpPr>
          <p:nvPr>
            <p:ph type="subTitle" idx="1"/>
          </p:nvPr>
        </p:nvSpPr>
        <p:spPr>
          <a:xfrm>
            <a:off x="609600" y="1676400"/>
            <a:ext cx="7924800" cy="4419600"/>
          </a:xfrm>
        </p:spPr>
        <p:txBody>
          <a:bodyPr/>
          <a:lstStyle/>
          <a:p>
            <a:pPr algn="l"/>
            <a:r>
              <a:rPr lang="en-US" dirty="0" smtClean="0">
                <a:solidFill>
                  <a:schemeClr val="tx1"/>
                </a:solidFill>
              </a:rPr>
              <a:t>29 CFR 1926.350</a:t>
            </a:r>
            <a:r>
              <a:rPr lang="en-US" dirty="0">
                <a:solidFill>
                  <a:schemeClr val="tx1"/>
                </a:solidFill>
              </a:rPr>
              <a:t>	Gas </a:t>
            </a:r>
            <a:r>
              <a:rPr lang="en-US" dirty="0" smtClean="0">
                <a:solidFill>
                  <a:schemeClr val="tx1"/>
                </a:solidFill>
              </a:rPr>
              <a:t>Welding</a:t>
            </a:r>
          </a:p>
          <a:p>
            <a:pPr algn="l"/>
            <a:endParaRPr lang="en-US" dirty="0">
              <a:solidFill>
                <a:schemeClr val="tx1"/>
              </a:solidFill>
            </a:endParaRPr>
          </a:p>
          <a:p>
            <a:pPr algn="l"/>
            <a:r>
              <a:rPr lang="en-US" dirty="0">
                <a:solidFill>
                  <a:schemeClr val="tx1"/>
                </a:solidFill>
              </a:rPr>
              <a:t>29 CFR </a:t>
            </a:r>
            <a:r>
              <a:rPr lang="en-US" dirty="0" smtClean="0">
                <a:solidFill>
                  <a:schemeClr val="tx1"/>
                </a:solidFill>
              </a:rPr>
              <a:t>1926.351</a:t>
            </a:r>
            <a:r>
              <a:rPr lang="en-US" dirty="0">
                <a:solidFill>
                  <a:schemeClr val="tx1"/>
                </a:solidFill>
              </a:rPr>
              <a:t>	Arc </a:t>
            </a:r>
            <a:r>
              <a:rPr lang="en-US" dirty="0" smtClean="0">
                <a:solidFill>
                  <a:schemeClr val="tx1"/>
                </a:solidFill>
              </a:rPr>
              <a:t>Welding</a:t>
            </a:r>
          </a:p>
          <a:p>
            <a:pPr algn="l"/>
            <a:endParaRPr lang="en-US" dirty="0">
              <a:solidFill>
                <a:schemeClr val="tx1"/>
              </a:solidFill>
            </a:endParaRPr>
          </a:p>
          <a:p>
            <a:pPr algn="l"/>
            <a:r>
              <a:rPr lang="en-US" dirty="0">
                <a:solidFill>
                  <a:schemeClr val="tx1"/>
                </a:solidFill>
              </a:rPr>
              <a:t>29 CFR </a:t>
            </a:r>
            <a:r>
              <a:rPr lang="en-US" dirty="0" smtClean="0">
                <a:solidFill>
                  <a:schemeClr val="tx1"/>
                </a:solidFill>
              </a:rPr>
              <a:t>1926.352</a:t>
            </a:r>
            <a:r>
              <a:rPr lang="en-US" dirty="0">
                <a:solidFill>
                  <a:schemeClr val="tx1"/>
                </a:solidFill>
              </a:rPr>
              <a:t>	Fire </a:t>
            </a:r>
            <a:r>
              <a:rPr lang="en-US" dirty="0" smtClean="0">
                <a:solidFill>
                  <a:schemeClr val="tx1"/>
                </a:solidFill>
              </a:rPr>
              <a:t>Prevention</a:t>
            </a:r>
          </a:p>
          <a:p>
            <a:pPr algn="l"/>
            <a:endParaRPr lang="en-US" dirty="0">
              <a:solidFill>
                <a:schemeClr val="tx1"/>
              </a:solidFill>
            </a:endParaRPr>
          </a:p>
          <a:p>
            <a:pPr algn="l"/>
            <a:r>
              <a:rPr lang="en-US" dirty="0">
                <a:solidFill>
                  <a:schemeClr val="tx1"/>
                </a:solidFill>
              </a:rPr>
              <a:t>29 CFR </a:t>
            </a:r>
            <a:r>
              <a:rPr lang="en-US" dirty="0" smtClean="0">
                <a:solidFill>
                  <a:schemeClr val="tx1"/>
                </a:solidFill>
              </a:rPr>
              <a:t>1926.353</a:t>
            </a:r>
            <a:r>
              <a:rPr lang="en-US" dirty="0">
                <a:solidFill>
                  <a:schemeClr val="tx1"/>
                </a:solidFill>
              </a:rPr>
              <a:t>	</a:t>
            </a:r>
            <a:r>
              <a:rPr lang="en-US" dirty="0" smtClean="0">
                <a:solidFill>
                  <a:schemeClr val="tx1"/>
                </a:solidFill>
              </a:rPr>
              <a:t>Ventilation</a:t>
            </a:r>
          </a:p>
          <a:p>
            <a:pPr algn="l"/>
            <a:endParaRPr lang="en-US" dirty="0">
              <a:solidFill>
                <a:schemeClr val="tx1"/>
              </a:solidFill>
            </a:endParaRPr>
          </a:p>
          <a:p>
            <a:pPr algn="l"/>
            <a:r>
              <a:rPr lang="en-US" dirty="0">
                <a:solidFill>
                  <a:schemeClr val="tx1"/>
                </a:solidFill>
              </a:rPr>
              <a:t>29 CFR </a:t>
            </a:r>
            <a:r>
              <a:rPr lang="en-US" dirty="0" smtClean="0">
                <a:solidFill>
                  <a:schemeClr val="tx1"/>
                </a:solidFill>
              </a:rPr>
              <a:t>1926.354</a:t>
            </a:r>
            <a:r>
              <a:rPr lang="en-US" dirty="0">
                <a:solidFill>
                  <a:schemeClr val="tx1"/>
                </a:solidFill>
              </a:rPr>
              <a:t>	Preservative Coatings</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spTree>
    <p:extLst>
      <p:ext uri="{BB962C8B-B14F-4D97-AF65-F5344CB8AC3E}">
        <p14:creationId xmlns:p14="http://schemas.microsoft.com/office/powerpoint/2010/main" val="27096057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Contact Information</a:t>
            </a:r>
          </a:p>
        </p:txBody>
      </p:sp>
      <p:sp>
        <p:nvSpPr>
          <p:cNvPr id="4099" name="Subtitle 2"/>
          <p:cNvSpPr>
            <a:spLocks noGrp="1"/>
          </p:cNvSpPr>
          <p:nvPr>
            <p:ph type="subTitle" idx="1"/>
          </p:nvPr>
        </p:nvSpPr>
        <p:spPr>
          <a:xfrm>
            <a:off x="609600" y="1295400"/>
            <a:ext cx="7924800" cy="2438400"/>
          </a:xfrm>
        </p:spPr>
        <p:txBody>
          <a:bodyPr/>
          <a:lstStyle/>
          <a:p>
            <a:pPr algn="l"/>
            <a:r>
              <a:rPr lang="en-US" b="1" dirty="0">
                <a:solidFill>
                  <a:srgbClr val="0070C0"/>
                </a:solidFill>
                <a:ea typeface="Verdana" pitchFamily="34" charset="0"/>
                <a:cs typeface="Verdana" pitchFamily="34" charset="0"/>
              </a:rPr>
              <a:t>Health &amp; Safety Training Specialists</a:t>
            </a:r>
          </a:p>
          <a:p>
            <a:pPr algn="l"/>
            <a:r>
              <a:rPr lang="en-US" b="1" dirty="0">
                <a:solidFill>
                  <a:srgbClr val="0070C0"/>
                </a:solidFill>
                <a:ea typeface="Verdana" pitchFamily="34" charset="0"/>
                <a:cs typeface="Verdana" pitchFamily="34" charset="0"/>
              </a:rPr>
              <a:t>1171 South Cameron Street, Room 324</a:t>
            </a:r>
          </a:p>
          <a:p>
            <a:pPr algn="l"/>
            <a:r>
              <a:rPr lang="en-US" b="1" dirty="0">
                <a:solidFill>
                  <a:srgbClr val="0070C0"/>
                </a:solidFill>
                <a:ea typeface="Verdana" pitchFamily="34" charset="0"/>
                <a:cs typeface="Verdana" pitchFamily="34" charset="0"/>
              </a:rPr>
              <a:t>Harrisburg, PA 17104-2501</a:t>
            </a:r>
          </a:p>
          <a:p>
            <a:pPr algn="l"/>
            <a:r>
              <a:rPr lang="en-US" b="1" dirty="0">
                <a:solidFill>
                  <a:srgbClr val="0070C0"/>
                </a:solidFill>
                <a:ea typeface="Verdana" pitchFamily="34" charset="0"/>
                <a:cs typeface="Verdana" pitchFamily="34" charset="0"/>
              </a:rPr>
              <a:t>(717) 772-1635</a:t>
            </a:r>
          </a:p>
          <a:p>
            <a:pPr algn="l"/>
            <a:r>
              <a:rPr lang="en-US" b="1" dirty="0">
                <a:solidFill>
                  <a:srgbClr val="0070C0"/>
                </a:solidFill>
                <a:ea typeface="Verdana" pitchFamily="34" charset="0"/>
                <a:cs typeface="Verdana" pitchFamily="34" charset="0"/>
              </a:rPr>
              <a:t>RA-LI-BWC-PATHS@pa.gov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endParaRPr lang="en-US" sz="1400" dirty="0">
              <a:solidFill>
                <a:schemeClr val="bg1"/>
              </a:solidFill>
              <a:latin typeface="Verdana" pitchFamily="34" charset="0"/>
            </a:endParaRPr>
          </a:p>
        </p:txBody>
      </p:sp>
      <p:pic>
        <p:nvPicPr>
          <p:cNvPr id="6" name="Picture 11" descr="Pennsylvania Flag-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765884"/>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p:cNvSpPr>
            <a:spLocks noChangeArrowheads="1"/>
          </p:cNvSpPr>
          <p:nvPr/>
        </p:nvSpPr>
        <p:spPr bwMode="auto">
          <a:xfrm>
            <a:off x="457200" y="4114800"/>
            <a:ext cx="480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latin typeface="Verdana" pitchFamily="34" charset="0"/>
                <a:ea typeface="Verdana" pitchFamily="34" charset="0"/>
                <a:cs typeface="Verdana" pitchFamily="34" charset="0"/>
              </a:rPr>
              <a:t>Like us on Facebook!</a:t>
            </a:r>
            <a:r>
              <a:rPr lang="en-US" dirty="0">
                <a:latin typeface="Verdana" pitchFamily="34" charset="0"/>
                <a:ea typeface="Verdana" pitchFamily="34" charset="0"/>
                <a:cs typeface="Verdana" pitchFamily="34" charset="0"/>
              </a:rPr>
              <a:t>  - </a:t>
            </a:r>
            <a:r>
              <a:rPr lang="en-US" u="sng" dirty="0">
                <a:latin typeface="Verdana" pitchFamily="34" charset="0"/>
                <a:ea typeface="Verdana" pitchFamily="34" charset="0"/>
                <a:cs typeface="Verdana" pitchFamily="34" charset="0"/>
                <a:hlinkClick r:id="rId3"/>
              </a:rPr>
              <a:t>https://www.facebook.com/BWCPATHS</a:t>
            </a:r>
            <a:endParaRPr lang="en-US" dirty="0">
              <a:latin typeface="Verdana" pitchFamily="34" charset="0"/>
              <a:ea typeface="Verdana" pitchFamily="34" charset="0"/>
              <a:cs typeface="Verdana" pitchFamily="34" charset="0"/>
            </a:endParaRPr>
          </a:p>
        </p:txBody>
      </p:sp>
      <p:pic>
        <p:nvPicPr>
          <p:cNvPr id="8" name="Picture 10" descr="FaceBook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38" y="4760912"/>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1720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Questions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5122" name="Picture 2" descr="C:\Users\stlane\Pictures\question-ma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057400"/>
            <a:ext cx="3509962" cy="3515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772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Health Hazards</a:t>
            </a:r>
          </a:p>
        </p:txBody>
      </p:sp>
      <p:sp>
        <p:nvSpPr>
          <p:cNvPr id="4099" name="Subtitle 2"/>
          <p:cNvSpPr>
            <a:spLocks noGrp="1"/>
          </p:cNvSpPr>
          <p:nvPr>
            <p:ph type="subTitle" idx="1"/>
          </p:nvPr>
        </p:nvSpPr>
        <p:spPr>
          <a:xfrm>
            <a:off x="609600" y="1295400"/>
            <a:ext cx="7924800" cy="4800600"/>
          </a:xfrm>
        </p:spPr>
        <p:txBody>
          <a:bodyPr/>
          <a:lstStyle/>
          <a:p>
            <a:pPr algn="l">
              <a:spcBef>
                <a:spcPts val="500"/>
              </a:spcBef>
              <a:spcAft>
                <a:spcPts val="500"/>
              </a:spcAft>
            </a:pPr>
            <a:r>
              <a:rPr lang="en-US" dirty="0">
                <a:solidFill>
                  <a:schemeClr val="tx1"/>
                </a:solidFill>
                <a:ea typeface="Verdana" pitchFamily="34" charset="0"/>
                <a:cs typeface="Verdana" pitchFamily="34" charset="0"/>
              </a:rPr>
              <a:t>There are numerous health hazards associated with exposure to fumes, gases and ionizing radiation formed or released during welding, cutting and brazing, including</a:t>
            </a:r>
            <a:r>
              <a:rPr lang="en-US" dirty="0" smtClean="0">
                <a:solidFill>
                  <a:schemeClr val="tx1"/>
                </a:solidFill>
                <a:ea typeface="Verdana" pitchFamily="34" charset="0"/>
                <a:cs typeface="Verdana" pitchFamily="34" charset="0"/>
              </a:rPr>
              <a:t>:</a:t>
            </a:r>
          </a:p>
          <a:p>
            <a:pPr algn="l">
              <a:spcBef>
                <a:spcPts val="500"/>
              </a:spcBef>
              <a:spcAft>
                <a:spcPts val="500"/>
              </a:spcAft>
            </a:pPr>
            <a:endParaRPr lang="en-US" dirty="0">
              <a:solidFill>
                <a:schemeClr val="tx1"/>
              </a:solidFill>
              <a:ea typeface="Verdana" pitchFamily="34" charset="0"/>
              <a:cs typeface="Verdana" pitchFamily="34" charset="0"/>
            </a:endParaRPr>
          </a:p>
          <a:p>
            <a:pPr marL="457200" indent="-457200" algn="l">
              <a:spcBef>
                <a:spcPts val="500"/>
              </a:spcBef>
              <a:spcAft>
                <a:spcPts val="500"/>
              </a:spcAft>
              <a:buFont typeface="+mj-lt"/>
              <a:buAutoNum type="arabicPeriod"/>
            </a:pPr>
            <a:r>
              <a:rPr lang="en-US" dirty="0">
                <a:solidFill>
                  <a:schemeClr val="tx1"/>
                </a:solidFill>
                <a:ea typeface="Verdana" pitchFamily="34" charset="0"/>
                <a:cs typeface="Verdana" pitchFamily="34" charset="0"/>
              </a:rPr>
              <a:t>Heavy metal poisoning, </a:t>
            </a:r>
          </a:p>
          <a:p>
            <a:pPr marL="457200" indent="-457200" algn="l">
              <a:spcBef>
                <a:spcPts val="500"/>
              </a:spcBef>
              <a:spcAft>
                <a:spcPts val="500"/>
              </a:spcAft>
              <a:buFont typeface="+mj-lt"/>
              <a:buAutoNum type="arabicPeriod"/>
            </a:pPr>
            <a:r>
              <a:rPr lang="en-US" dirty="0">
                <a:solidFill>
                  <a:schemeClr val="tx1"/>
                </a:solidFill>
                <a:ea typeface="Verdana" pitchFamily="34" charset="0"/>
                <a:cs typeface="Verdana" pitchFamily="34" charset="0"/>
              </a:rPr>
              <a:t>Lung cancer, </a:t>
            </a:r>
          </a:p>
          <a:p>
            <a:pPr marL="457200" indent="-457200" algn="l">
              <a:spcBef>
                <a:spcPts val="500"/>
              </a:spcBef>
              <a:spcAft>
                <a:spcPts val="500"/>
              </a:spcAft>
              <a:buFont typeface="+mj-lt"/>
              <a:buAutoNum type="arabicPeriod"/>
            </a:pPr>
            <a:r>
              <a:rPr lang="en-US" dirty="0">
                <a:solidFill>
                  <a:schemeClr val="tx1"/>
                </a:solidFill>
                <a:ea typeface="Verdana" pitchFamily="34" charset="0"/>
                <a:cs typeface="Verdana" pitchFamily="34" charset="0"/>
              </a:rPr>
              <a:t>Metal fume fever, </a:t>
            </a:r>
          </a:p>
          <a:p>
            <a:pPr marL="457200" indent="-457200" algn="l">
              <a:spcBef>
                <a:spcPts val="500"/>
              </a:spcBef>
              <a:spcAft>
                <a:spcPts val="500"/>
              </a:spcAft>
              <a:buFont typeface="+mj-lt"/>
              <a:buAutoNum type="arabicPeriod"/>
            </a:pPr>
            <a:r>
              <a:rPr lang="en-US" dirty="0">
                <a:solidFill>
                  <a:schemeClr val="tx1"/>
                </a:solidFill>
                <a:ea typeface="Verdana" pitchFamily="34" charset="0"/>
                <a:cs typeface="Verdana" pitchFamily="34" charset="0"/>
              </a:rPr>
              <a:t>Flash burns, and others</a:t>
            </a:r>
            <a:endParaRPr lang="en-US" dirty="0" smtClean="0">
              <a:solidFill>
                <a:schemeClr val="tx1"/>
              </a:solidFill>
              <a:ea typeface="Verdana" pitchFamily="34" charset="0"/>
              <a:cs typeface="Verdana" pitchFamily="34" charset="0"/>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14338" name="Picture 2" descr="C:\Users\stlane\Pictures\welding\7 welding-fum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200400"/>
            <a:ext cx="238125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256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Health Hazards</a:t>
            </a:r>
          </a:p>
        </p:txBody>
      </p:sp>
      <p:sp>
        <p:nvSpPr>
          <p:cNvPr id="4099" name="Subtitle 2"/>
          <p:cNvSpPr>
            <a:spLocks noGrp="1"/>
          </p:cNvSpPr>
          <p:nvPr>
            <p:ph type="subTitle" idx="1"/>
          </p:nvPr>
        </p:nvSpPr>
        <p:spPr>
          <a:xfrm>
            <a:off x="609600" y="1295400"/>
            <a:ext cx="5638800" cy="4724400"/>
          </a:xfrm>
        </p:spPr>
        <p:txBody>
          <a:bodyPr/>
          <a:lstStyle/>
          <a:p>
            <a:r>
              <a:rPr lang="en-US" dirty="0">
                <a:solidFill>
                  <a:srgbClr val="FF0000"/>
                </a:solidFill>
                <a:ea typeface="Verdana" pitchFamily="34" charset="0"/>
                <a:cs typeface="Verdana" pitchFamily="34" charset="0"/>
              </a:rPr>
              <a:t>FUMES MAY PRODUCE</a:t>
            </a:r>
          </a:p>
          <a:p>
            <a:r>
              <a:rPr lang="en-US" dirty="0">
                <a:solidFill>
                  <a:srgbClr val="FF0000"/>
                </a:solidFill>
                <a:ea typeface="Verdana" pitchFamily="34" charset="0"/>
                <a:cs typeface="Verdana" pitchFamily="34" charset="0"/>
              </a:rPr>
              <a:t>METAL FUME FEVER</a:t>
            </a:r>
          </a:p>
          <a:p>
            <a:pPr algn="l"/>
            <a:endParaRPr lang="en-US" dirty="0">
              <a:solidFill>
                <a:schemeClr val="tx1"/>
              </a:solidFill>
              <a:ea typeface="Verdana" pitchFamily="34" charset="0"/>
              <a:cs typeface="Verdana" pitchFamily="34" charset="0"/>
            </a:endParaRPr>
          </a:p>
          <a:p>
            <a:pPr algn="l"/>
            <a:r>
              <a:rPr lang="en-US" dirty="0">
                <a:solidFill>
                  <a:schemeClr val="tx1"/>
                </a:solidFill>
                <a:ea typeface="Verdana" pitchFamily="34" charset="0"/>
                <a:cs typeface="Verdana" pitchFamily="34" charset="0"/>
              </a:rPr>
              <a:t>SYMPTOMS</a:t>
            </a:r>
            <a:r>
              <a:rPr lang="en-US" dirty="0" smtClean="0">
                <a:solidFill>
                  <a:schemeClr val="tx1"/>
                </a:solidFill>
                <a:ea typeface="Verdana" pitchFamily="34" charset="0"/>
                <a:cs typeface="Verdana" pitchFamily="34" charset="0"/>
              </a:rPr>
              <a:t>:</a:t>
            </a:r>
          </a:p>
          <a:p>
            <a:pPr algn="l"/>
            <a:endParaRPr lang="en-US" dirty="0">
              <a:solidFill>
                <a:schemeClr val="tx1"/>
              </a:solidFill>
              <a:ea typeface="Verdana" pitchFamily="34" charset="0"/>
              <a:cs typeface="Verdana" pitchFamily="34" charset="0"/>
            </a:endParaRPr>
          </a:p>
          <a:p>
            <a:pPr marL="342900" indent="-342900" algn="l">
              <a:buFont typeface="Wingdings" pitchFamily="2" charset="2"/>
              <a:buChar char="§"/>
            </a:pPr>
            <a:r>
              <a:rPr lang="en-US" dirty="0">
                <a:solidFill>
                  <a:schemeClr val="tx1"/>
                </a:solidFill>
                <a:ea typeface="Verdana" pitchFamily="34" charset="0"/>
                <a:cs typeface="Verdana" pitchFamily="34" charset="0"/>
              </a:rPr>
              <a:t>Respiratory disturbances</a:t>
            </a:r>
          </a:p>
          <a:p>
            <a:pPr marL="342900" indent="-342900" algn="l">
              <a:buFont typeface="Wingdings" pitchFamily="2" charset="2"/>
              <a:buChar char="§"/>
            </a:pPr>
            <a:r>
              <a:rPr lang="en-US" dirty="0">
                <a:solidFill>
                  <a:schemeClr val="tx1"/>
                </a:solidFill>
                <a:ea typeface="Verdana" pitchFamily="34" charset="0"/>
                <a:cs typeface="Verdana" pitchFamily="34" charset="0"/>
              </a:rPr>
              <a:t>Infection - Influenza</a:t>
            </a:r>
          </a:p>
          <a:p>
            <a:pPr marL="342900" indent="-342900" algn="l">
              <a:buFont typeface="Wingdings" pitchFamily="2" charset="2"/>
              <a:buChar char="§"/>
            </a:pPr>
            <a:r>
              <a:rPr lang="en-US" dirty="0">
                <a:solidFill>
                  <a:schemeClr val="tx1"/>
                </a:solidFill>
                <a:ea typeface="Verdana" pitchFamily="34" charset="0"/>
                <a:cs typeface="Verdana" pitchFamily="34" charset="0"/>
              </a:rPr>
              <a:t>Fever - Acute Bronchitis</a:t>
            </a:r>
          </a:p>
          <a:p>
            <a:pPr marL="342900" indent="-342900" algn="l">
              <a:buFont typeface="Wingdings" pitchFamily="2" charset="2"/>
              <a:buChar char="§"/>
            </a:pPr>
            <a:r>
              <a:rPr lang="en-US" dirty="0">
                <a:solidFill>
                  <a:schemeClr val="tx1"/>
                </a:solidFill>
                <a:ea typeface="Verdana" pitchFamily="34" charset="0"/>
                <a:cs typeface="Verdana" pitchFamily="34" charset="0"/>
              </a:rPr>
              <a:t>Pneumonia - Chills, Shivering,</a:t>
            </a:r>
          </a:p>
          <a:p>
            <a:pPr algn="l"/>
            <a:r>
              <a:rPr lang="en-US" dirty="0" smtClean="0">
                <a:solidFill>
                  <a:schemeClr val="tx1"/>
                </a:solidFill>
                <a:ea typeface="Verdana" pitchFamily="34" charset="0"/>
                <a:cs typeface="Verdana" pitchFamily="34" charset="0"/>
              </a:rPr>
              <a:t>   Trembling</a:t>
            </a:r>
            <a:r>
              <a:rPr lang="en-US" dirty="0">
                <a:solidFill>
                  <a:schemeClr val="tx1"/>
                </a:solidFill>
                <a:ea typeface="Verdana" pitchFamily="34" charset="0"/>
                <a:cs typeface="Verdana" pitchFamily="34" charset="0"/>
              </a:rPr>
              <a:t>, Nausea, Vomiting</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6" name="Picture 2" descr="C:\Users\stlane\Pictures\welding\Welding hzds.jpg"/>
          <p:cNvPicPr>
            <a:picLocks noChangeAspect="1" noChangeArrowheads="1"/>
          </p:cNvPicPr>
          <p:nvPr/>
        </p:nvPicPr>
        <p:blipFill rotWithShape="1">
          <a:blip r:embed="rId3">
            <a:extLst>
              <a:ext uri="{28A0092B-C50C-407E-A947-70E740481C1C}">
                <a14:useLocalDpi xmlns:a14="http://schemas.microsoft.com/office/drawing/2010/main" val="0"/>
              </a:ext>
            </a:extLst>
          </a:blip>
          <a:srcRect l="13964" r="13164"/>
          <a:stretch/>
        </p:blipFill>
        <p:spPr bwMode="auto">
          <a:xfrm>
            <a:off x="6019800" y="1524001"/>
            <a:ext cx="2893013" cy="3969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465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Use PPE</a:t>
            </a:r>
          </a:p>
        </p:txBody>
      </p:sp>
      <p:sp>
        <p:nvSpPr>
          <p:cNvPr id="4099" name="Subtitle 2"/>
          <p:cNvSpPr>
            <a:spLocks noGrp="1"/>
          </p:cNvSpPr>
          <p:nvPr>
            <p:ph type="subTitle" idx="1"/>
          </p:nvPr>
        </p:nvSpPr>
        <p:spPr>
          <a:xfrm>
            <a:off x="609600" y="1295400"/>
            <a:ext cx="4495800" cy="4806950"/>
          </a:xfrm>
        </p:spPr>
        <p:txBody>
          <a:bodyPr/>
          <a:lstStyle/>
          <a:p>
            <a:pPr algn="l">
              <a:spcBef>
                <a:spcPts val="0"/>
              </a:spcBef>
              <a:spcAft>
                <a:spcPts val="0"/>
              </a:spcAft>
            </a:pPr>
            <a:r>
              <a:rPr lang="en-US" dirty="0">
                <a:solidFill>
                  <a:schemeClr val="tx1"/>
                </a:solidFill>
                <a:ea typeface="Verdana" pitchFamily="34" charset="0"/>
                <a:cs typeface="Verdana" pitchFamily="34" charset="0"/>
              </a:rPr>
              <a:t>Welders should consider using appropriate protective clothing which should include</a:t>
            </a:r>
            <a:r>
              <a:rPr lang="en-US" dirty="0" smtClean="0">
                <a:solidFill>
                  <a:schemeClr val="tx1"/>
                </a:solidFill>
                <a:ea typeface="Verdana" pitchFamily="34" charset="0"/>
                <a:cs typeface="Verdana" pitchFamily="34" charset="0"/>
              </a:rPr>
              <a:t>:</a:t>
            </a:r>
          </a:p>
          <a:p>
            <a:pPr algn="l">
              <a:spcBef>
                <a:spcPts val="0"/>
              </a:spcBef>
              <a:spcAft>
                <a:spcPts val="0"/>
              </a:spcAft>
            </a:pPr>
            <a:r>
              <a:rPr lang="en-US" dirty="0" smtClean="0">
                <a:solidFill>
                  <a:schemeClr val="tx1"/>
                </a:solidFill>
                <a:ea typeface="Verdana" pitchFamily="34" charset="0"/>
                <a:cs typeface="Verdana" pitchFamily="34" charset="0"/>
              </a:rPr>
              <a:t> </a:t>
            </a:r>
            <a:endParaRPr lang="en-US" dirty="0">
              <a:solidFill>
                <a:schemeClr val="tx1"/>
              </a:solidFill>
              <a:ea typeface="Verdana" pitchFamily="34" charset="0"/>
              <a:cs typeface="Verdana" pitchFamily="34" charset="0"/>
            </a:endParaRPr>
          </a:p>
          <a:p>
            <a:pPr marL="342900" indent="-342900" algn="l">
              <a:spcBef>
                <a:spcPts val="0"/>
              </a:spcBef>
              <a:spcAft>
                <a:spcPts val="0"/>
              </a:spcAft>
              <a:buFont typeface="Wingdings" pitchFamily="2" charset="2"/>
              <a:buChar char="§"/>
            </a:pPr>
            <a:r>
              <a:rPr lang="en-US" dirty="0">
                <a:solidFill>
                  <a:schemeClr val="tx1"/>
                </a:solidFill>
                <a:ea typeface="Verdana" pitchFamily="34" charset="0"/>
                <a:cs typeface="Verdana" pitchFamily="34" charset="0"/>
              </a:rPr>
              <a:t>Shield or helmet with a filtered lens; </a:t>
            </a:r>
          </a:p>
          <a:p>
            <a:pPr marL="342900" indent="-342900" algn="l">
              <a:spcBef>
                <a:spcPts val="0"/>
              </a:spcBef>
              <a:spcAft>
                <a:spcPts val="0"/>
              </a:spcAft>
              <a:buFont typeface="Wingdings" pitchFamily="2" charset="2"/>
              <a:buChar char="§"/>
            </a:pPr>
            <a:r>
              <a:rPr lang="en-US" dirty="0">
                <a:solidFill>
                  <a:schemeClr val="tx1"/>
                </a:solidFill>
                <a:ea typeface="Verdana" pitchFamily="34" charset="0"/>
                <a:cs typeface="Verdana" pitchFamily="34" charset="0"/>
              </a:rPr>
              <a:t>Fire resistant gloves; a leather apron; </a:t>
            </a:r>
          </a:p>
          <a:p>
            <a:pPr marL="342900" indent="-342900" algn="l">
              <a:spcBef>
                <a:spcPts val="0"/>
              </a:spcBef>
              <a:spcAft>
                <a:spcPts val="0"/>
              </a:spcAft>
              <a:buFont typeface="Wingdings" pitchFamily="2" charset="2"/>
              <a:buChar char="§"/>
            </a:pPr>
            <a:r>
              <a:rPr lang="en-US" dirty="0">
                <a:solidFill>
                  <a:schemeClr val="tx1"/>
                </a:solidFill>
                <a:ea typeface="Verdana" pitchFamily="34" charset="0"/>
                <a:cs typeface="Verdana" pitchFamily="34" charset="0"/>
              </a:rPr>
              <a:t>Boots; </a:t>
            </a:r>
          </a:p>
          <a:p>
            <a:pPr marL="342900" indent="-342900" algn="l">
              <a:spcBef>
                <a:spcPts val="0"/>
              </a:spcBef>
              <a:spcAft>
                <a:spcPts val="0"/>
              </a:spcAft>
              <a:buFont typeface="Wingdings" pitchFamily="2" charset="2"/>
              <a:buChar char="§"/>
            </a:pPr>
            <a:r>
              <a:rPr lang="en-US" dirty="0">
                <a:solidFill>
                  <a:schemeClr val="tx1"/>
                </a:solidFill>
                <a:ea typeface="Verdana" pitchFamily="34" charset="0"/>
                <a:cs typeface="Verdana" pitchFamily="34" charset="0"/>
              </a:rPr>
              <a:t>Leather spats; </a:t>
            </a:r>
          </a:p>
          <a:p>
            <a:pPr marL="342900" indent="-342900" algn="l">
              <a:spcBef>
                <a:spcPts val="0"/>
              </a:spcBef>
              <a:spcAft>
                <a:spcPts val="0"/>
              </a:spcAft>
              <a:buFont typeface="Wingdings" pitchFamily="2" charset="2"/>
              <a:buChar char="§"/>
            </a:pPr>
            <a:r>
              <a:rPr lang="en-US" dirty="0">
                <a:solidFill>
                  <a:schemeClr val="tx1"/>
                </a:solidFill>
                <a:ea typeface="Verdana" pitchFamily="34" charset="0"/>
                <a:cs typeface="Verdana" pitchFamily="34" charset="0"/>
              </a:rPr>
              <a:t>Felt skull-cap or beret and preferably overalls</a:t>
            </a:r>
            <a:endParaRPr lang="en-US" dirty="0" smtClean="0">
              <a:solidFill>
                <a:schemeClr val="tx1"/>
              </a:solidFill>
              <a:ea typeface="Verdana" pitchFamily="34" charset="0"/>
              <a:cs typeface="Verdana" pitchFamily="34" charset="0"/>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15362" name="Picture 2" descr="C:\Users\stlane\Pictures\welding\8.jpg"/>
          <p:cNvPicPr>
            <a:picLocks noChangeAspect="1" noChangeArrowheads="1"/>
          </p:cNvPicPr>
          <p:nvPr/>
        </p:nvPicPr>
        <p:blipFill rotWithShape="1">
          <a:blip r:embed="rId3">
            <a:extLst>
              <a:ext uri="{28A0092B-C50C-407E-A947-70E740481C1C}">
                <a14:useLocalDpi xmlns:a14="http://schemas.microsoft.com/office/drawing/2010/main" val="0"/>
              </a:ext>
            </a:extLst>
          </a:blip>
          <a:srcRect l="12907" t="12330" r="18933" b="9108"/>
          <a:stretch/>
        </p:blipFill>
        <p:spPr bwMode="auto">
          <a:xfrm>
            <a:off x="4953000" y="1524000"/>
            <a:ext cx="1962150" cy="205427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C:\Users\stlane\Pictures\welding\9423.jpg"/>
          <p:cNvPicPr>
            <a:picLocks noChangeAspect="1" noChangeArrowheads="1"/>
          </p:cNvPicPr>
          <p:nvPr/>
        </p:nvPicPr>
        <p:blipFill rotWithShape="1">
          <a:blip r:embed="rId4">
            <a:extLst>
              <a:ext uri="{28A0092B-C50C-407E-A947-70E740481C1C}">
                <a14:useLocalDpi xmlns:a14="http://schemas.microsoft.com/office/drawing/2010/main" val="0"/>
              </a:ext>
            </a:extLst>
          </a:blip>
          <a:srcRect l="10700" t="2600" r="13100"/>
          <a:stretch/>
        </p:blipFill>
        <p:spPr bwMode="auto">
          <a:xfrm>
            <a:off x="7103745" y="1219200"/>
            <a:ext cx="1451610" cy="185547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stlane\Pictures\welding\pl88099-brown_wing_thumb_protective_work_welding_glove_with_one_piece_leather_back_wrcbbrn.jpg"/>
          <p:cNvPicPr>
            <a:picLocks noChangeAspect="1" noChangeArrowheads="1"/>
          </p:cNvPicPr>
          <p:nvPr/>
        </p:nvPicPr>
        <p:blipFill rotWithShape="1">
          <a:blip r:embed="rId5">
            <a:extLst>
              <a:ext uri="{28A0092B-C50C-407E-A947-70E740481C1C}">
                <a14:useLocalDpi xmlns:a14="http://schemas.microsoft.com/office/drawing/2010/main" val="0"/>
              </a:ext>
            </a:extLst>
          </a:blip>
          <a:srcRect t="1260"/>
          <a:stretch/>
        </p:blipFill>
        <p:spPr bwMode="auto">
          <a:xfrm>
            <a:off x="6265545" y="3810000"/>
            <a:ext cx="2305050" cy="2166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427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ea typeface="Verdana" pitchFamily="34" charset="0"/>
                <a:cs typeface="Verdana" pitchFamily="34" charset="0"/>
              </a:rPr>
              <a:t>Protective Ensemble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ea typeface="Verdana" pitchFamily="34" charset="0"/>
                <a:cs typeface="Verdana" pitchFamily="34" charset="0"/>
              </a:rPr>
              <a:pPr algn="ctr" fontAlgn="base">
                <a:spcBef>
                  <a:spcPct val="0"/>
                </a:spcBef>
                <a:spcAft>
                  <a:spcPct val="0"/>
                </a:spcAft>
                <a:defRPr/>
              </a:pPr>
              <a:t>9</a:t>
            </a:fld>
            <a:endParaRPr lang="en-US" sz="1400" smtClean="0">
              <a:solidFill>
                <a:schemeClr val="bg1"/>
              </a:solidFill>
              <a:latin typeface="Verdana" pitchFamily="34" charset="0"/>
              <a:ea typeface="Verdana" pitchFamily="34" charset="0"/>
              <a:cs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ea typeface="Verdana" pitchFamily="34" charset="0"/>
                <a:cs typeface="Verdana" pitchFamily="34" charset="0"/>
              </a:rPr>
              <a:t>PPT-094-01</a:t>
            </a:r>
          </a:p>
        </p:txBody>
      </p:sp>
      <p:graphicFrame>
        <p:nvGraphicFramePr>
          <p:cNvPr id="2" name="Object 1"/>
          <p:cNvGraphicFramePr>
            <a:graphicFrameLocks noChangeAspect="1"/>
          </p:cNvGraphicFramePr>
          <p:nvPr>
            <p:extLst>
              <p:ext uri="{D42A27DB-BD31-4B8C-83A1-F6EECF244321}">
                <p14:modId xmlns:p14="http://schemas.microsoft.com/office/powerpoint/2010/main" val="384744718"/>
              </p:ext>
            </p:extLst>
          </p:nvPr>
        </p:nvGraphicFramePr>
        <p:xfrm>
          <a:off x="2819400" y="1336675"/>
          <a:ext cx="3260044" cy="4628344"/>
        </p:xfrm>
        <a:graphic>
          <a:graphicData uri="http://schemas.openxmlformats.org/presentationml/2006/ole">
            <mc:AlternateContent xmlns:mc="http://schemas.openxmlformats.org/markup-compatibility/2006">
              <mc:Choice xmlns:v="urn:schemas-microsoft-com:vml" Requires="v">
                <p:oleObj spid="_x0000_s2087" name="Clip" r:id="rId4" imgW="1287475" imgH="1827886" progId="MS_ClipArt_Gallery.5">
                  <p:embed/>
                </p:oleObj>
              </mc:Choice>
              <mc:Fallback>
                <p:oleObj name="Clip" r:id="rId4" imgW="1287475" imgH="1827886" progId="MS_ClipArt_Gallery.5">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336675"/>
                        <a:ext cx="3260044" cy="4628344"/>
                      </a:xfrm>
                      <a:prstGeom prst="rect">
                        <a:avLst/>
                      </a:prstGeom>
                      <a:noFill/>
                      <a:ln>
                        <a:noFill/>
                      </a:ln>
                      <a:effectLst/>
                    </p:spPr>
                  </p:pic>
                </p:oleObj>
              </mc:Fallback>
            </mc:AlternateContent>
          </a:graphicData>
        </a:graphic>
      </p:graphicFrame>
      <p:sp>
        <p:nvSpPr>
          <p:cNvPr id="7" name="Text Box 3"/>
          <p:cNvSpPr txBox="1">
            <a:spLocks noChangeArrowheads="1"/>
          </p:cNvSpPr>
          <p:nvPr/>
        </p:nvSpPr>
        <p:spPr bwMode="auto">
          <a:xfrm>
            <a:off x="330200" y="1336675"/>
            <a:ext cx="194861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latin typeface="Verdana" pitchFamily="34" charset="0"/>
                <a:ea typeface="Verdana" pitchFamily="34" charset="0"/>
                <a:cs typeface="Verdana" pitchFamily="34" charset="0"/>
              </a:rPr>
              <a:t>Eye Safety </a:t>
            </a:r>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Shield</a:t>
            </a:r>
            <a:endParaRPr lang="en-US" dirty="0">
              <a:latin typeface="Verdana" pitchFamily="34" charset="0"/>
              <a:ea typeface="Verdana" pitchFamily="34" charset="0"/>
              <a:cs typeface="Verdana" pitchFamily="34" charset="0"/>
            </a:endParaRPr>
          </a:p>
        </p:txBody>
      </p:sp>
      <p:sp>
        <p:nvSpPr>
          <p:cNvPr id="8" name="Text Box 9"/>
          <p:cNvSpPr txBox="1">
            <a:spLocks noChangeArrowheads="1"/>
          </p:cNvSpPr>
          <p:nvPr/>
        </p:nvSpPr>
        <p:spPr bwMode="auto">
          <a:xfrm>
            <a:off x="274062" y="2246847"/>
            <a:ext cx="18829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latin typeface="Verdana" pitchFamily="34" charset="0"/>
                <a:ea typeface="Verdana" pitchFamily="34" charset="0"/>
                <a:cs typeface="Verdana" pitchFamily="34" charset="0"/>
              </a:rPr>
              <a:t>No Pockets</a:t>
            </a:r>
          </a:p>
        </p:txBody>
      </p:sp>
      <p:sp>
        <p:nvSpPr>
          <p:cNvPr id="9" name="Text Box 11"/>
          <p:cNvSpPr txBox="1">
            <a:spLocks noChangeArrowheads="1"/>
          </p:cNvSpPr>
          <p:nvPr/>
        </p:nvSpPr>
        <p:spPr bwMode="auto">
          <a:xfrm>
            <a:off x="274062" y="2893378"/>
            <a:ext cx="20190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latin typeface="Verdana" pitchFamily="34" charset="0"/>
                <a:ea typeface="Verdana" pitchFamily="34" charset="0"/>
                <a:cs typeface="Verdana" pitchFamily="34" charset="0"/>
              </a:rPr>
              <a:t>Full Sleeves</a:t>
            </a:r>
          </a:p>
        </p:txBody>
      </p:sp>
      <p:sp>
        <p:nvSpPr>
          <p:cNvPr id="10" name="Text Box 14"/>
          <p:cNvSpPr txBox="1">
            <a:spLocks noChangeArrowheads="1"/>
          </p:cNvSpPr>
          <p:nvPr/>
        </p:nvSpPr>
        <p:spPr bwMode="auto">
          <a:xfrm>
            <a:off x="382587" y="4919541"/>
            <a:ext cx="15007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latin typeface="Verdana" pitchFamily="34" charset="0"/>
                <a:ea typeface="Verdana" pitchFamily="34" charset="0"/>
                <a:cs typeface="Verdana" pitchFamily="34" charset="0"/>
              </a:rPr>
              <a:t>No Cuffs</a:t>
            </a:r>
          </a:p>
        </p:txBody>
      </p:sp>
      <p:sp>
        <p:nvSpPr>
          <p:cNvPr id="11" name="Text Box 17"/>
          <p:cNvSpPr txBox="1">
            <a:spLocks noChangeArrowheads="1"/>
          </p:cNvSpPr>
          <p:nvPr/>
        </p:nvSpPr>
        <p:spPr bwMode="auto">
          <a:xfrm>
            <a:off x="330199" y="5512061"/>
            <a:ext cx="22190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latin typeface="Verdana" pitchFamily="34" charset="0"/>
                <a:ea typeface="Verdana" pitchFamily="34" charset="0"/>
                <a:cs typeface="Verdana" pitchFamily="34" charset="0"/>
              </a:rPr>
              <a:t>Safety Shoes</a:t>
            </a:r>
          </a:p>
        </p:txBody>
      </p:sp>
      <p:sp>
        <p:nvSpPr>
          <p:cNvPr id="12" name="Text Box 25"/>
          <p:cNvSpPr txBox="1">
            <a:spLocks noChangeArrowheads="1"/>
          </p:cNvSpPr>
          <p:nvPr/>
        </p:nvSpPr>
        <p:spPr bwMode="auto">
          <a:xfrm>
            <a:off x="247212" y="3521580"/>
            <a:ext cx="275428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latin typeface="Verdana" pitchFamily="34" charset="0"/>
                <a:ea typeface="Verdana" pitchFamily="34" charset="0"/>
                <a:cs typeface="Verdana" pitchFamily="34" charset="0"/>
              </a:rPr>
              <a:t>Leather Apron </a:t>
            </a:r>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or Shirt </a:t>
            </a:r>
            <a:r>
              <a:rPr lang="en-US" dirty="0">
                <a:latin typeface="Verdana" pitchFamily="34" charset="0"/>
                <a:ea typeface="Verdana" pitchFamily="34" charset="0"/>
                <a:cs typeface="Verdana" pitchFamily="34" charset="0"/>
              </a:rPr>
              <a:t>Outside </a:t>
            </a:r>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Trousers</a:t>
            </a:r>
            <a:endParaRPr lang="en-US" dirty="0">
              <a:latin typeface="Verdana" pitchFamily="34" charset="0"/>
              <a:ea typeface="Verdana" pitchFamily="34" charset="0"/>
              <a:cs typeface="Verdana" pitchFamily="34" charset="0"/>
            </a:endParaRPr>
          </a:p>
        </p:txBody>
      </p:sp>
      <p:sp>
        <p:nvSpPr>
          <p:cNvPr id="13" name="Text Box 5"/>
          <p:cNvSpPr txBox="1">
            <a:spLocks noChangeArrowheads="1"/>
          </p:cNvSpPr>
          <p:nvPr/>
        </p:nvSpPr>
        <p:spPr bwMode="auto">
          <a:xfrm>
            <a:off x="6114886" y="1206197"/>
            <a:ext cx="24263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latin typeface="Verdana" pitchFamily="34" charset="0"/>
                <a:ea typeface="Verdana" pitchFamily="34" charset="0"/>
                <a:cs typeface="Verdana" pitchFamily="34" charset="0"/>
              </a:rPr>
              <a:t>Flameproof </a:t>
            </a:r>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Skullcap</a:t>
            </a:r>
            <a:endParaRPr lang="en-US" dirty="0">
              <a:latin typeface="Verdana" pitchFamily="34" charset="0"/>
              <a:ea typeface="Verdana" pitchFamily="34" charset="0"/>
              <a:cs typeface="Verdana" pitchFamily="34" charset="0"/>
            </a:endParaRPr>
          </a:p>
        </p:txBody>
      </p:sp>
      <p:sp>
        <p:nvSpPr>
          <p:cNvPr id="14" name="Text Box 7"/>
          <p:cNvSpPr txBox="1">
            <a:spLocks noChangeArrowheads="1"/>
          </p:cNvSpPr>
          <p:nvPr/>
        </p:nvSpPr>
        <p:spPr bwMode="auto">
          <a:xfrm>
            <a:off x="6142960" y="2204170"/>
            <a:ext cx="30508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latin typeface="Verdana" pitchFamily="34" charset="0"/>
                <a:ea typeface="Verdana" pitchFamily="34" charset="0"/>
                <a:cs typeface="Verdana" pitchFamily="34" charset="0"/>
              </a:rPr>
              <a:t>Helmet with Filter </a:t>
            </a:r>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Lens</a:t>
            </a:r>
            <a:endParaRPr lang="en-US" dirty="0">
              <a:latin typeface="Verdana" pitchFamily="34" charset="0"/>
              <a:ea typeface="Verdana" pitchFamily="34" charset="0"/>
              <a:cs typeface="Verdana" pitchFamily="34" charset="0"/>
            </a:endParaRPr>
          </a:p>
        </p:txBody>
      </p:sp>
      <p:sp>
        <p:nvSpPr>
          <p:cNvPr id="15" name="Text Box 13"/>
          <p:cNvSpPr txBox="1">
            <a:spLocks noChangeArrowheads="1"/>
          </p:cNvSpPr>
          <p:nvPr/>
        </p:nvSpPr>
        <p:spPr bwMode="auto">
          <a:xfrm>
            <a:off x="6142960" y="3890912"/>
            <a:ext cx="26515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latin typeface="Verdana" pitchFamily="34" charset="0"/>
                <a:ea typeface="Verdana" pitchFamily="34" charset="0"/>
                <a:cs typeface="Verdana" pitchFamily="34" charset="0"/>
              </a:rPr>
              <a:t>Fire Protection</a:t>
            </a:r>
          </a:p>
          <a:p>
            <a:r>
              <a:rPr lang="en-US" dirty="0">
                <a:latin typeface="Verdana" pitchFamily="34" charset="0"/>
                <a:ea typeface="Verdana" pitchFamily="34" charset="0"/>
                <a:cs typeface="Verdana" pitchFamily="34" charset="0"/>
              </a:rPr>
              <a:t>Gauntlet Gloves</a:t>
            </a:r>
          </a:p>
        </p:txBody>
      </p:sp>
      <p:sp>
        <p:nvSpPr>
          <p:cNvPr id="16" name="Text Box 19"/>
          <p:cNvSpPr txBox="1">
            <a:spLocks noChangeArrowheads="1"/>
          </p:cNvSpPr>
          <p:nvPr/>
        </p:nvSpPr>
        <p:spPr bwMode="auto">
          <a:xfrm>
            <a:off x="6173160" y="5150374"/>
            <a:ext cx="299043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latin typeface="Verdana" pitchFamily="34" charset="0"/>
                <a:ea typeface="Verdana" pitchFamily="34" charset="0"/>
                <a:cs typeface="Verdana" pitchFamily="34" charset="0"/>
              </a:rPr>
              <a:t>Clean Fire </a:t>
            </a:r>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Resistant Clothing</a:t>
            </a:r>
            <a:endParaRPr lang="en-US" dirty="0">
              <a:latin typeface="Verdana" pitchFamily="34" charset="0"/>
              <a:ea typeface="Verdana" pitchFamily="34" charset="0"/>
              <a:cs typeface="Verdana" pitchFamily="34" charset="0"/>
            </a:endParaRPr>
          </a:p>
        </p:txBody>
      </p:sp>
      <p:sp>
        <p:nvSpPr>
          <p:cNvPr id="17" name="Text Box 23"/>
          <p:cNvSpPr txBox="1">
            <a:spLocks noChangeArrowheads="1"/>
          </p:cNvSpPr>
          <p:nvPr/>
        </p:nvSpPr>
        <p:spPr bwMode="auto">
          <a:xfrm>
            <a:off x="6142960" y="3124211"/>
            <a:ext cx="25907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latin typeface="Verdana" pitchFamily="34" charset="0"/>
                <a:ea typeface="Verdana" pitchFamily="34" charset="0"/>
                <a:cs typeface="Verdana" pitchFamily="34" charset="0"/>
              </a:rPr>
              <a:t>Collar Buttoned</a:t>
            </a:r>
          </a:p>
        </p:txBody>
      </p:sp>
    </p:spTree>
    <p:extLst>
      <p:ext uri="{BB962C8B-B14F-4D97-AF65-F5344CB8AC3E}">
        <p14:creationId xmlns:p14="http://schemas.microsoft.com/office/powerpoint/2010/main" val="840834442"/>
      </p:ext>
    </p:extLst>
  </p:cSld>
  <p:clrMapOvr>
    <a:masterClrMapping/>
  </p:clrMapOvr>
</p:sld>
</file>

<file path=ppt/theme/theme1.xml><?xml version="1.0" encoding="utf-8"?>
<a:theme xmlns:a="http://schemas.openxmlformats.org/drawingml/2006/main" name="new slide form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354d25585636ee985d7fbbdda2f9f248">
  <xsd:schema xmlns:xsd="http://www.w3.org/2001/XMLSchema" xmlns:xs="http://www.w3.org/2001/XMLSchema" xmlns:p="http://schemas.microsoft.com/office/2006/metadata/properties" xmlns:ns1="http://schemas.microsoft.com/sharepoint/v3" targetNamespace="http://schemas.microsoft.com/office/2006/metadata/properties" ma:root="true" ma:fieldsID="19883d5510c150174a0ef4ce7e9d021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2469282-0FA5-4241-A407-B1D562898705}"/>
</file>

<file path=customXml/itemProps2.xml><?xml version="1.0" encoding="utf-8"?>
<ds:datastoreItem xmlns:ds="http://schemas.openxmlformats.org/officeDocument/2006/customXml" ds:itemID="{37E58287-E742-4CFD-AE28-3580AD8C03F1}"/>
</file>

<file path=customXml/itemProps3.xml><?xml version="1.0" encoding="utf-8"?>
<ds:datastoreItem xmlns:ds="http://schemas.openxmlformats.org/officeDocument/2006/customXml" ds:itemID="{A1ACB4C5-C8E3-4257-A07B-60F78ABAB3F3}"/>
</file>

<file path=docProps/app.xml><?xml version="1.0" encoding="utf-8"?>
<Properties xmlns="http://schemas.openxmlformats.org/officeDocument/2006/extended-properties" xmlns:vt="http://schemas.openxmlformats.org/officeDocument/2006/docPropsVTypes">
  <Template>new slide format</Template>
  <TotalTime>855</TotalTime>
  <Words>5231</Words>
  <Application>Microsoft Office PowerPoint</Application>
  <PresentationFormat>On-screen Show (4:3)</PresentationFormat>
  <Paragraphs>591</Paragraphs>
  <Slides>53</Slides>
  <Notes>49</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53</vt:i4>
      </vt:variant>
    </vt:vector>
  </HeadingPairs>
  <TitlesOfParts>
    <vt:vector size="57" baseType="lpstr">
      <vt:lpstr>new slide format</vt:lpstr>
      <vt:lpstr>Custom Design</vt:lpstr>
      <vt:lpstr>Chart</vt:lpstr>
      <vt:lpstr>Clip</vt:lpstr>
      <vt:lpstr>Welding Safety</vt:lpstr>
      <vt:lpstr>Topics</vt:lpstr>
      <vt:lpstr>Welding and Cutting</vt:lpstr>
      <vt:lpstr>OSHA Priorities</vt:lpstr>
      <vt:lpstr>Welding Safety Overview</vt:lpstr>
      <vt:lpstr>Health Hazards</vt:lpstr>
      <vt:lpstr>Health Hazards</vt:lpstr>
      <vt:lpstr>Use PPE</vt:lpstr>
      <vt:lpstr>Protective Ensemble</vt:lpstr>
      <vt:lpstr>Dangers</vt:lpstr>
      <vt:lpstr>Volatile Combination</vt:lpstr>
      <vt:lpstr>Gas Cylinders</vt:lpstr>
      <vt:lpstr>Transporting, Moving, Storing</vt:lpstr>
      <vt:lpstr>Valve Protective Caps</vt:lpstr>
      <vt:lpstr>Welding Set-Up</vt:lpstr>
      <vt:lpstr>Gas Cylinder Safety</vt:lpstr>
      <vt:lpstr>Gas Cylinder Safety</vt:lpstr>
      <vt:lpstr>Gas Cylinder Safety</vt:lpstr>
      <vt:lpstr>Storing</vt:lpstr>
      <vt:lpstr>Storing</vt:lpstr>
      <vt:lpstr>Safe Storage</vt:lpstr>
      <vt:lpstr>Use Safety</vt:lpstr>
      <vt:lpstr>Use Safety</vt:lpstr>
      <vt:lpstr>Use Safety</vt:lpstr>
      <vt:lpstr>Training</vt:lpstr>
      <vt:lpstr>Training</vt:lpstr>
      <vt:lpstr>Regulators</vt:lpstr>
      <vt:lpstr>Fuel Gas/Oxygen Manifolds</vt:lpstr>
      <vt:lpstr>Manifold</vt:lpstr>
      <vt:lpstr>Welding Hose</vt:lpstr>
      <vt:lpstr>Inspect Hoses</vt:lpstr>
      <vt:lpstr>Torches</vt:lpstr>
      <vt:lpstr>Oxygen</vt:lpstr>
      <vt:lpstr>1926.351 Arc Welding</vt:lpstr>
      <vt:lpstr>1926.351 Arc Welding</vt:lpstr>
      <vt:lpstr>1926.351 Arc Welding</vt:lpstr>
      <vt:lpstr>1926.351 Arc Welding</vt:lpstr>
      <vt:lpstr>1926.351 Arc Welding</vt:lpstr>
      <vt:lpstr>1926.352 Fire Prevention</vt:lpstr>
      <vt:lpstr>1926.352 Fire Prevention</vt:lpstr>
      <vt:lpstr>1926.352 Fire Prevention</vt:lpstr>
      <vt:lpstr>1926.352 Fire Prevention</vt:lpstr>
      <vt:lpstr>1926.352 Fire Prevention</vt:lpstr>
      <vt:lpstr>Welding Containers</vt:lpstr>
      <vt:lpstr>Ventilation &amp; Protection</vt:lpstr>
      <vt:lpstr>Eye Protection</vt:lpstr>
      <vt:lpstr>Eye/Face Protection</vt:lpstr>
      <vt:lpstr>Eye/Face Protection</vt:lpstr>
      <vt:lpstr>Shade Selection Numbers</vt:lpstr>
      <vt:lpstr>Preservative Coatings</vt:lpstr>
      <vt:lpstr>Bibliography</vt:lpstr>
      <vt:lpstr>Contact Information</vt:lpstr>
      <vt:lpstr>Questions</vt:lpstr>
    </vt:vector>
  </TitlesOfParts>
  <Company>Labor and Industry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Lane</dc:creator>
  <cp:lastModifiedBy>Stephen Pakosh</cp:lastModifiedBy>
  <cp:revision>50</cp:revision>
  <dcterms:created xsi:type="dcterms:W3CDTF">2015-01-14T13:50:38Z</dcterms:created>
  <dcterms:modified xsi:type="dcterms:W3CDTF">2016-09-20T17:55:07Z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32300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ies>
</file>