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335" r:id="rId3"/>
    <p:sldId id="336" r:id="rId4"/>
    <p:sldId id="358" r:id="rId5"/>
    <p:sldId id="337" r:id="rId6"/>
    <p:sldId id="338" r:id="rId7"/>
    <p:sldId id="340" r:id="rId8"/>
    <p:sldId id="348" r:id="rId9"/>
    <p:sldId id="339" r:id="rId10"/>
    <p:sldId id="281" r:id="rId11"/>
    <p:sldId id="343" r:id="rId12"/>
    <p:sldId id="355" r:id="rId13"/>
    <p:sldId id="344" r:id="rId14"/>
    <p:sldId id="356" r:id="rId15"/>
    <p:sldId id="345" r:id="rId16"/>
    <p:sldId id="357" r:id="rId17"/>
    <p:sldId id="346" r:id="rId18"/>
    <p:sldId id="347" r:id="rId19"/>
    <p:sldId id="319"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8000"/>
    <a:srgbClr val="FF6600"/>
    <a:srgbClr val="FF9900"/>
    <a:srgbClr val="33CC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595" autoAdjust="0"/>
  </p:normalViewPr>
  <p:slideViewPr>
    <p:cSldViewPr>
      <p:cViewPr>
        <p:scale>
          <a:sx n="91" d="100"/>
          <a:sy n="91" d="100"/>
        </p:scale>
        <p:origin x="-1200" y="-1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8"/>
    </p:cViewPr>
  </p:sorterViewPr>
  <p:notesViewPr>
    <p:cSldViewPr>
      <p:cViewPr varScale="1">
        <p:scale>
          <a:sx n="51" d="100"/>
          <a:sy n="51" d="100"/>
        </p:scale>
        <p:origin x="-183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8432671081677707E-2"/>
          <c:y val="3.64741641337386E-2"/>
          <c:w val="0.86754966887417206"/>
          <c:h val="0.82370820668693001"/>
        </c:manualLayout>
      </c:layout>
      <c:barChart>
        <c:barDir val="bar"/>
        <c:grouping val="clustered"/>
        <c:varyColors val="0"/>
        <c:ser>
          <c:idx val="0"/>
          <c:order val="0"/>
          <c:spPr>
            <a:solidFill>
              <a:srgbClr val="9999FF"/>
            </a:solidFill>
            <a:ln w="22948">
              <a:solidFill>
                <a:srgbClr val="000000"/>
              </a:solidFill>
              <a:prstDash val="solid"/>
            </a:ln>
          </c:spPr>
          <c:invertIfNegative val="0"/>
          <c:val>
            <c:numRef>
              <c:f>Sheet1!$B$32:$B$37</c:f>
              <c:numCache>
                <c:formatCode>0%</c:formatCode>
                <c:ptCount val="6"/>
                <c:pt idx="0">
                  <c:v>0.18</c:v>
                </c:pt>
                <c:pt idx="1">
                  <c:v>0.06</c:v>
                </c:pt>
                <c:pt idx="2">
                  <c:v>0.08</c:v>
                </c:pt>
                <c:pt idx="3">
                  <c:v>0.2</c:v>
                </c:pt>
                <c:pt idx="4">
                  <c:v>0.24</c:v>
                </c:pt>
                <c:pt idx="5">
                  <c:v>0.24</c:v>
                </c:pt>
              </c:numCache>
            </c:numRef>
          </c:val>
        </c:ser>
        <c:dLbls>
          <c:showLegendKey val="0"/>
          <c:showVal val="0"/>
          <c:showCatName val="0"/>
          <c:showSerName val="0"/>
          <c:showPercent val="0"/>
          <c:showBubbleSize val="0"/>
        </c:dLbls>
        <c:gapWidth val="150"/>
        <c:axId val="69765376"/>
        <c:axId val="82197888"/>
      </c:barChart>
      <c:catAx>
        <c:axId val="69765376"/>
        <c:scaling>
          <c:orientation val="minMax"/>
        </c:scaling>
        <c:delete val="1"/>
        <c:axPos val="l"/>
        <c:majorTickMark val="out"/>
        <c:minorTickMark val="none"/>
        <c:tickLblPos val="nextTo"/>
        <c:crossAx val="82197888"/>
        <c:crosses val="autoZero"/>
        <c:auto val="1"/>
        <c:lblAlgn val="ctr"/>
        <c:lblOffset val="100"/>
        <c:noMultiLvlLbl val="0"/>
      </c:catAx>
      <c:valAx>
        <c:axId val="82197888"/>
        <c:scaling>
          <c:orientation val="minMax"/>
          <c:max val="0.25"/>
        </c:scaling>
        <c:delete val="0"/>
        <c:axPos val="b"/>
        <c:numFmt formatCode="0%" sourceLinked="1"/>
        <c:majorTickMark val="out"/>
        <c:minorTickMark val="none"/>
        <c:tickLblPos val="nextTo"/>
        <c:spPr>
          <a:ln w="5737">
            <a:solidFill>
              <a:srgbClr val="000000"/>
            </a:solidFill>
            <a:prstDash val="solid"/>
          </a:ln>
        </c:spPr>
        <c:txPr>
          <a:bodyPr rot="0" vert="horz"/>
          <a:lstStyle/>
          <a:p>
            <a:pPr>
              <a:defRPr sz="1717" b="0" i="0" u="none" strike="noStrike" baseline="0">
                <a:solidFill>
                  <a:srgbClr val="000000"/>
                </a:solidFill>
                <a:latin typeface="Arial"/>
                <a:ea typeface="Arial"/>
                <a:cs typeface="Arial"/>
              </a:defRPr>
            </a:pPr>
            <a:endParaRPr lang="en-US"/>
          </a:p>
        </c:txPr>
        <c:crossAx val="69765376"/>
        <c:crosses val="autoZero"/>
        <c:crossBetween val="between"/>
      </c:valAx>
      <c:spPr>
        <a:noFill/>
        <a:ln w="45896">
          <a:noFill/>
        </a:ln>
      </c:spPr>
    </c:plotArea>
    <c:plotVisOnly val="1"/>
    <c:dispBlanksAs val="gap"/>
    <c:showDLblsOverMax val="0"/>
  </c:chart>
  <c:spPr>
    <a:solidFill>
      <a:srgbClr val="FFFFFF"/>
    </a:solidFill>
    <a:ln>
      <a:noFill/>
    </a:ln>
  </c:spPr>
  <c:txPr>
    <a:bodyPr/>
    <a:lstStyle/>
    <a:p>
      <a:pPr>
        <a:defRPr sz="1717"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2643"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12644"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12645"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509326ED-E3BF-45D1-A9F8-AE4D5CD2F065}" type="slidenum">
              <a:rPr lang="en-US"/>
              <a:pPr>
                <a:defRPr/>
              </a:pPr>
              <a:t>‹#›</a:t>
            </a:fld>
            <a:endParaRPr lang="en-US"/>
          </a:p>
        </p:txBody>
      </p:sp>
    </p:spTree>
    <p:extLst>
      <p:ext uri="{BB962C8B-B14F-4D97-AF65-F5344CB8AC3E}">
        <p14:creationId xmlns:p14="http://schemas.microsoft.com/office/powerpoint/2010/main" val="4252802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8787"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8790"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18791"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DA0D16E2-65E5-4829-B1B5-7910603EF21D}" type="slidenum">
              <a:rPr lang="en-US"/>
              <a:pPr>
                <a:defRPr/>
              </a:pPr>
              <a:t>‹#›</a:t>
            </a:fld>
            <a:endParaRPr lang="en-US"/>
          </a:p>
        </p:txBody>
      </p:sp>
    </p:spTree>
    <p:extLst>
      <p:ext uri="{BB962C8B-B14F-4D97-AF65-F5344CB8AC3E}">
        <p14:creationId xmlns:p14="http://schemas.microsoft.com/office/powerpoint/2010/main" val="9548059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mailto:mmielke@fs.fed.us"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mailto:mrickett@ksu.edu"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C43236A-BDF0-4C83-95F6-F285F5A04B3D}" type="slidenum">
              <a:rPr lang="en-US" altLang="en-US" smtClean="0"/>
              <a:pPr eaLnBrk="1" hangingPunct="1"/>
              <a:t>1</a:t>
            </a:fld>
            <a:endParaRPr lang="en-US" alt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4BBEBAD-13DD-45F0-80C3-A9F13571E4C1}" type="slidenum">
              <a:rPr lang="en-US" altLang="en-US" smtClean="0"/>
              <a:pPr eaLnBrk="1" hangingPunct="1"/>
              <a:t>15</a:t>
            </a:fld>
            <a:endParaRPr lang="en-US" alt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Photo from USDA Forest Service: http://www.fs.fed.us/treeclimbing/</a:t>
            </a:r>
          </a:p>
          <a:p>
            <a:pPr eaLnBrk="1" hangingPunct="1">
              <a:spcBef>
                <a:spcPct val="0"/>
              </a:spcBef>
            </a:pPr>
            <a:r>
              <a:rPr lang="en-US" altLang="en-US" smtClean="0"/>
              <a:t>-------- Original Message -------- </a:t>
            </a:r>
            <a:br>
              <a:rPr lang="en-US" altLang="en-US" smtClean="0"/>
            </a:br>
            <a:r>
              <a:rPr lang="en-US" altLang="en-US" smtClean="0"/>
              <a:t>Subject:     Re: Request to use photo </a:t>
            </a:r>
            <a:br>
              <a:rPr lang="en-US" altLang="en-US" smtClean="0"/>
            </a:br>
            <a:r>
              <a:rPr lang="en-US" altLang="en-US" smtClean="0"/>
              <a:t>Date:     Wed, 21 Oct 2009 07:48:57 -0500 </a:t>
            </a:r>
            <a:br>
              <a:rPr lang="en-US" altLang="en-US" smtClean="0"/>
            </a:br>
            <a:r>
              <a:rPr lang="en-US" altLang="en-US" smtClean="0"/>
              <a:t>From:     Manfred Mielke </a:t>
            </a:r>
            <a:r>
              <a:rPr lang="en-US" altLang="en-US" smtClean="0">
                <a:hlinkClick r:id="rId3"/>
              </a:rPr>
              <a:t>&lt;mmielke@fs.fed.us&gt;</a:t>
            </a:r>
            <a:r>
              <a:rPr lang="en-US" altLang="en-US" smtClean="0"/>
              <a:t> </a:t>
            </a:r>
            <a:br>
              <a:rPr lang="en-US" altLang="en-US" smtClean="0"/>
            </a:br>
            <a:r>
              <a:rPr lang="en-US" altLang="en-US" smtClean="0"/>
              <a:t>To:     </a:t>
            </a:r>
            <a:r>
              <a:rPr lang="en-US" altLang="en-US" smtClean="0">
                <a:hlinkClick r:id="rId4"/>
              </a:rPr>
              <a:t>&lt;mrickett@ksu.edu&gt;</a:t>
            </a:r>
            <a:r>
              <a:rPr lang="en-US" altLang="en-US" smtClean="0"/>
              <a:t> </a:t>
            </a:r>
            <a:br>
              <a:rPr lang="en-US" altLang="en-US" smtClean="0"/>
            </a:br>
            <a:r>
              <a:rPr lang="en-US" altLang="en-US" smtClean="0"/>
              <a:t>Permission granted. </a:t>
            </a:r>
            <a:br>
              <a:rPr lang="en-US" altLang="en-US" smtClean="0"/>
            </a:br>
            <a:r>
              <a:rPr lang="en-US" altLang="en-US" smtClean="0"/>
              <a:t>Manfred Mielke </a:t>
            </a:r>
            <a:br>
              <a:rPr lang="en-US" altLang="en-US" smtClean="0"/>
            </a:br>
            <a:r>
              <a:rPr lang="en-US" altLang="en-US" smtClean="0"/>
              <a:t>Plant Pathologist, Northeastern Area </a:t>
            </a:r>
            <a:br>
              <a:rPr lang="en-US" altLang="en-US" smtClean="0"/>
            </a:br>
            <a:r>
              <a:rPr lang="en-US" altLang="en-US" smtClean="0"/>
              <a:t>St. Paul, MN </a:t>
            </a:r>
            <a:br>
              <a:rPr lang="en-US" altLang="en-US" smtClean="0"/>
            </a:br>
            <a:r>
              <a:rPr lang="en-US" altLang="en-US" smtClean="0"/>
              <a:t>651-649-5267 </a:t>
            </a:r>
            <a:br>
              <a:rPr lang="en-US" altLang="en-US" smtClean="0"/>
            </a:br>
            <a:r>
              <a:rPr lang="en-US" altLang="en-US" smtClean="0"/>
              <a:t>*</a:t>
            </a:r>
            <a:r>
              <a:rPr lang="en-US" altLang="en-US" smtClean="0">
                <a:hlinkClick r:id="rId4"/>
              </a:rPr>
              <a:t>&lt;mrickett@ksu.edu&gt;</a:t>
            </a:r>
            <a:r>
              <a:rPr lang="en-US" altLang="en-US" smtClean="0"/>
              <a:t>* </a:t>
            </a:r>
            <a:br>
              <a:rPr lang="en-US" altLang="en-US" smtClean="0"/>
            </a:br>
            <a:r>
              <a:rPr lang="en-US" altLang="en-US" smtClean="0"/>
              <a:t>10/20/2009 04:41 PM </a:t>
            </a:r>
            <a:br>
              <a:rPr lang="en-US" altLang="en-US" smtClean="0"/>
            </a:br>
            <a:r>
              <a:rPr lang="en-US" altLang="en-US" smtClean="0"/>
              <a:t>To </a:t>
            </a:r>
            <a:br>
              <a:rPr lang="en-US" altLang="en-US" smtClean="0"/>
            </a:br>
            <a:r>
              <a:rPr lang="en-US" altLang="en-US" smtClean="0"/>
              <a:t>    </a:t>
            </a:r>
            <a:r>
              <a:rPr lang="en-US" altLang="en-US" smtClean="0">
                <a:hlinkClick r:id="rId3"/>
              </a:rPr>
              <a:t>&lt;mmielke@fs.fed.us&gt;</a:t>
            </a:r>
            <a:r>
              <a:rPr lang="en-US" altLang="en-US" smtClean="0"/>
              <a:t> </a:t>
            </a:r>
            <a:br>
              <a:rPr lang="en-US" altLang="en-US" smtClean="0"/>
            </a:br>
            <a:r>
              <a:rPr lang="en-US" altLang="en-US" smtClean="0"/>
              <a:t>cc </a:t>
            </a:r>
            <a:br>
              <a:rPr lang="en-US" altLang="en-US" smtClean="0"/>
            </a:br>
            <a:r>
              <a:rPr lang="en-US" altLang="en-US" smtClean="0"/>
              <a:t>Subject </a:t>
            </a:r>
            <a:br>
              <a:rPr lang="en-US" altLang="en-US" smtClean="0"/>
            </a:br>
            <a:r>
              <a:rPr lang="en-US" altLang="en-US" smtClean="0"/>
              <a:t>    Request to use photo </a:t>
            </a:r>
            <a:br>
              <a:rPr lang="en-US" altLang="en-US" smtClean="0"/>
            </a:br>
            <a:r>
              <a:rPr lang="en-US" altLang="en-US" smtClean="0"/>
              <a:t>A message from the NRS Web Site was received at: 10/20/2009 4:04:19 PM </a:t>
            </a:r>
            <a:br>
              <a:rPr lang="en-US" altLang="en-US" smtClean="0"/>
            </a:br>
            <a:r>
              <a:rPr lang="en-US" altLang="en-US" smtClean="0"/>
              <a:t>From: Mitch Ricketts </a:t>
            </a:r>
            <a:br>
              <a:rPr lang="en-US" altLang="en-US" smtClean="0"/>
            </a:br>
            <a:r>
              <a:rPr lang="en-US" altLang="en-US" smtClean="0"/>
              <a:t>Email: </a:t>
            </a:r>
            <a:r>
              <a:rPr lang="en-US" altLang="en-US" smtClean="0">
                <a:hlinkClick r:id="rId4"/>
              </a:rPr>
              <a:t>mrickett@ksu.edu</a:t>
            </a:r>
            <a:r>
              <a:rPr lang="en-US" altLang="en-US" smtClean="0"/>
              <a:t> </a:t>
            </a:r>
            <a:br>
              <a:rPr lang="en-US" altLang="en-US" smtClean="0"/>
            </a:br>
            <a:r>
              <a:rPr lang="en-US" altLang="en-US" smtClean="0"/>
              <a:t>Subject: Request to use photo </a:t>
            </a:r>
            <a:br>
              <a:rPr lang="en-US" altLang="en-US" smtClean="0"/>
            </a:br>
            <a:r>
              <a:rPr lang="en-US" altLang="en-US" smtClean="0"/>
              <a:t>Message: Manfred, </a:t>
            </a:r>
            <a:br>
              <a:rPr lang="en-US" altLang="en-US" smtClean="0"/>
            </a:br>
            <a:r>
              <a:rPr lang="en-US" altLang="en-US" smtClean="0"/>
              <a:t>I work at Kansas State University. We have an OSHA grant to provide safety training to landscape &amp; horticultural services workers. I am working on a powerpoint presentation on tree-trimming safety, and I was wondering if I could have your permission to use a photo from your on-line document, "Hazardous Conditions: How to Identify Them Before You Climb." The photo I would like to use is your slide #18, "The Classic Widowmaker." If you grant permission, I will include a credit on the slide that identifies it was used with permission from Manfred Mielke, USDA Forest Service. I look forward to hearing from you. </a:t>
            </a:r>
            <a:br>
              <a:rPr lang="en-US" altLang="en-US" smtClean="0"/>
            </a:br>
            <a:r>
              <a:rPr lang="en-US" altLang="en-US" smtClean="0"/>
              <a:t>Mitch Ricketts, PhD, CSP </a:t>
            </a:r>
            <a:br>
              <a:rPr lang="en-US" altLang="en-US" smtClean="0"/>
            </a:br>
            <a:r>
              <a:rPr lang="en-US" altLang="en-US" smtClean="0"/>
              <a:t>Agricultural Experiment Station </a:t>
            </a:r>
            <a:br>
              <a:rPr lang="en-US" altLang="en-US" smtClean="0"/>
            </a:br>
            <a:r>
              <a:rPr lang="en-US" altLang="en-US" smtClean="0"/>
              <a:t>105D Waters Hall </a:t>
            </a:r>
            <a:br>
              <a:rPr lang="en-US" altLang="en-US" smtClean="0"/>
            </a:br>
            <a:r>
              <a:rPr lang="en-US" altLang="en-US" smtClean="0"/>
              <a:t>Kansas State University </a:t>
            </a:r>
            <a:br>
              <a:rPr lang="en-US" altLang="en-US" smtClean="0"/>
            </a:br>
            <a:r>
              <a:rPr lang="en-US" altLang="en-US" smtClean="0"/>
              <a:t>Manhattan, KS 66506-4000 </a:t>
            </a:r>
            <a:br>
              <a:rPr lang="en-US" altLang="en-US" smtClean="0"/>
            </a:br>
            <a:r>
              <a:rPr lang="en-US" altLang="en-US" smtClean="0"/>
              <a:t>785-532-7068 </a:t>
            </a:r>
            <a:br>
              <a:rPr lang="en-US" altLang="en-US" smtClean="0"/>
            </a:br>
            <a:r>
              <a:rPr lang="en-US" altLang="en-US" smtClean="0">
                <a:hlinkClick r:id="rId4"/>
              </a:rPr>
              <a:t>mrickett@ksu.edu</a:t>
            </a:r>
            <a:r>
              <a:rPr lang="en-US" altLang="en-US" smtClean="0"/>
              <a:t> </a:t>
            </a:r>
            <a:br>
              <a:rPr lang="en-US" altLang="en-US" smtClean="0"/>
            </a:br>
            <a:r>
              <a:rPr lang="en-US" altLang="en-US" smtClean="0"/>
              <a:t>Source IP: 129.130.52.217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D85F30A-7BEA-423E-BBC2-7F1C538F486F}" type="slidenum">
              <a:rPr lang="en-US" altLang="en-US" smtClean="0"/>
              <a:pPr eaLnBrk="1" hangingPunct="1"/>
              <a:t>17</a:t>
            </a:fld>
            <a:endParaRPr lang="en-US" altLang="en-US"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Illustration from our own K-State Research &amp; Extension publication: http://www.ksre.ksu.edu/library/hort2/c550.pdf</a:t>
            </a:r>
          </a:p>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1CE87A0-25D9-42D6-A494-E05C96DB6077}" type="slidenum">
              <a:rPr lang="en-US" altLang="en-US" smtClean="0"/>
              <a:pPr eaLnBrk="1" hangingPunct="1"/>
              <a:t>18</a:t>
            </a:fld>
            <a:endParaRPr lang="en-US" altLang="en-US"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Photo in public domain, from government website (Hoosier National Forest): http://www.fs.fed.us/r9/hoosier/docs/history/ccdw_history.htm</a:t>
            </a:r>
          </a:p>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0318C2B-6398-446D-9D5E-C3C694F645BC}" type="slidenum">
              <a:rPr lang="en-US" altLang="en-US" smtClean="0"/>
              <a:pPr eaLnBrk="1" hangingPunct="1"/>
              <a:t>19</a:t>
            </a:fld>
            <a:endParaRPr lang="en-US" altLang="en-US"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38CD312-9A14-40BD-B4FF-C1930A2786E9}" type="slidenum">
              <a:rPr lang="en-US" altLang="en-US" smtClean="0"/>
              <a:pPr eaLnBrk="1" hangingPunct="1"/>
              <a:t>2</a:t>
            </a:fld>
            <a:endParaRPr lang="en-US" altLang="en-US"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Authority for use of illustration, see http://www.worksafenb.ca/pubs_e.asp which states,</a:t>
            </a:r>
          </a:p>
          <a:p>
            <a:pPr eaLnBrk="1" hangingPunct="1"/>
            <a:r>
              <a:rPr lang="en-US" altLang="en-US" smtClean="0"/>
              <a:t>“These documents may be printed, copied and distributed without express permission provided that the Commission's copyright mark is retained. Any modifications require the express permission of the Commission. Copyright © 2001, Workplace Health, Safety and Compensation Commission of New Brunswick.”</a:t>
            </a:r>
          </a:p>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BABFC88-DA81-4300-A1F8-1E8F150290D5}" type="slidenum">
              <a:rPr lang="en-US" altLang="en-US" smtClean="0"/>
              <a:pPr eaLnBrk="1" hangingPunct="1"/>
              <a:t>3</a:t>
            </a:fld>
            <a:endParaRPr lang="en-US" altLang="en-US"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Authority for use of illustration, see http://www.worksafenb.ca/pubs_e.asp which states,</a:t>
            </a:r>
          </a:p>
          <a:p>
            <a:pPr eaLnBrk="1" hangingPunct="1"/>
            <a:r>
              <a:rPr lang="en-US" altLang="en-US" smtClean="0"/>
              <a:t>“These documents may be printed, copied and distributed without express permission provided that the Commission's copyright mark is retained. Any modifications require the express permission of the Commission. Copyright © 2001, Workplace Health, Safety and Compensation Commission of New Brunswick.”</a:t>
            </a:r>
          </a:p>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29FBAB5-B871-4229-BFCC-C169A09F059F}" type="slidenum">
              <a:rPr lang="en-US" altLang="en-US" smtClean="0"/>
              <a:pPr eaLnBrk="1" hangingPunct="1"/>
              <a:t>5</a:t>
            </a:fld>
            <a:endParaRPr lang="en-US" alt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Illustration from U.S. government publication in public domain.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0CF0BDF-DF21-4750-ADAE-D1A12C09157E}" type="slidenum">
              <a:rPr lang="en-US" altLang="en-US" smtClean="0"/>
              <a:pPr eaLnBrk="1" hangingPunct="1"/>
              <a:t>6</a:t>
            </a:fld>
            <a:endParaRPr lang="en-US" alt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Authority for use of photo: See http://www.elvex.com/photo-gallery-6.htm which states,</a:t>
            </a:r>
          </a:p>
          <a:p>
            <a:pPr eaLnBrk="1" hangingPunct="1"/>
            <a:r>
              <a:rPr lang="en-US" altLang="en-US" smtClean="0"/>
              <a:t>“Authorized Elvex distributors and dealers may download high resolution images of Elvex products, for purposes of marketing Elvex product line. </a:t>
            </a:r>
            <a:r>
              <a:rPr lang="en-US" altLang="en-US" u="sng" smtClean="0"/>
              <a:t>Journalists may also download and publish our high resolution pictures, but must provide credit to Elvex Corporation.</a:t>
            </a:r>
            <a:r>
              <a:rPr lang="en-US" altLang="en-US" smtClean="0"/>
              <a:t> For web publication we request a link to the relevant product page or to Elvex home page (www.elvex.com).”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726FCD7-8618-428B-837A-EBB179F8E56B}" type="slidenum">
              <a:rPr lang="en-US" altLang="en-US" smtClean="0"/>
              <a:pPr eaLnBrk="1" hangingPunct="1"/>
              <a:t>9</a:t>
            </a:fld>
            <a:endParaRPr lang="en-US" altLang="en-US"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0ABDD85-FF36-414C-9E5A-66A24B43F37E}" type="slidenum">
              <a:rPr lang="en-US" altLang="en-US" smtClean="0"/>
              <a:pPr eaLnBrk="1" hangingPunct="1"/>
              <a:t>10</a:t>
            </a:fld>
            <a:endParaRPr lang="en-US" altLang="en-US"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92442BE-503E-46D4-8D00-9AEA75728389}" type="slidenum">
              <a:rPr lang="en-US" altLang="en-US" smtClean="0"/>
              <a:pPr eaLnBrk="1" hangingPunct="1"/>
              <a:t>11</a:t>
            </a:fld>
            <a:endParaRPr lang="en-US" altLang="en-US"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Illustration from OSHA’s logging e-tool, government publication in public domain.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8524DA5-F7FD-4DE4-AC43-7D77DA2D4614}" type="slidenum">
              <a:rPr lang="en-US" altLang="en-US" smtClean="0"/>
              <a:pPr eaLnBrk="1" hangingPunct="1"/>
              <a:t>13</a:t>
            </a:fld>
            <a:endParaRPr lang="en-US" alt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Illustration from OSHA’s logging e-tool, government publication in public domain.</a:t>
            </a:r>
          </a:p>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1F2F82-51AC-46F8-9A9A-04F514876B7B}" type="slidenum">
              <a:rPr lang="en-US"/>
              <a:pPr>
                <a:defRPr/>
              </a:pPr>
              <a:t>‹#›</a:t>
            </a:fld>
            <a:endParaRPr lang="en-US"/>
          </a:p>
        </p:txBody>
      </p:sp>
    </p:spTree>
    <p:extLst>
      <p:ext uri="{BB962C8B-B14F-4D97-AF65-F5344CB8AC3E}">
        <p14:creationId xmlns:p14="http://schemas.microsoft.com/office/powerpoint/2010/main" val="2289689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D29721-690B-41FA-8C21-5BF66CF26026}" type="slidenum">
              <a:rPr lang="en-US"/>
              <a:pPr>
                <a:defRPr/>
              </a:pPr>
              <a:t>‹#›</a:t>
            </a:fld>
            <a:endParaRPr lang="en-US"/>
          </a:p>
        </p:txBody>
      </p:sp>
    </p:spTree>
    <p:extLst>
      <p:ext uri="{BB962C8B-B14F-4D97-AF65-F5344CB8AC3E}">
        <p14:creationId xmlns:p14="http://schemas.microsoft.com/office/powerpoint/2010/main" val="1033882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1EEFF1-0801-4F18-B4A2-8966572C484A}" type="slidenum">
              <a:rPr lang="en-US"/>
              <a:pPr>
                <a:defRPr/>
              </a:pPr>
              <a:t>‹#›</a:t>
            </a:fld>
            <a:endParaRPr lang="en-US"/>
          </a:p>
        </p:txBody>
      </p:sp>
    </p:spTree>
    <p:extLst>
      <p:ext uri="{BB962C8B-B14F-4D97-AF65-F5344CB8AC3E}">
        <p14:creationId xmlns:p14="http://schemas.microsoft.com/office/powerpoint/2010/main" val="3125524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D4376-3628-4BCB-9CCA-ABD3D6480A83}" type="slidenum">
              <a:rPr lang="en-US"/>
              <a:pPr>
                <a:defRPr/>
              </a:pPr>
              <a:t>‹#›</a:t>
            </a:fld>
            <a:endParaRPr lang="en-US"/>
          </a:p>
        </p:txBody>
      </p:sp>
    </p:spTree>
    <p:extLst>
      <p:ext uri="{BB962C8B-B14F-4D97-AF65-F5344CB8AC3E}">
        <p14:creationId xmlns:p14="http://schemas.microsoft.com/office/powerpoint/2010/main" val="1019780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6BF31E-5C16-4BC4-9191-5F5899D84152}" type="slidenum">
              <a:rPr lang="en-US"/>
              <a:pPr>
                <a:defRPr/>
              </a:pPr>
              <a:t>‹#›</a:t>
            </a:fld>
            <a:endParaRPr lang="en-US"/>
          </a:p>
        </p:txBody>
      </p:sp>
    </p:spTree>
    <p:extLst>
      <p:ext uri="{BB962C8B-B14F-4D97-AF65-F5344CB8AC3E}">
        <p14:creationId xmlns:p14="http://schemas.microsoft.com/office/powerpoint/2010/main" val="133827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9D559A-8D2C-451D-9F64-EF4DCCBEE042}" type="slidenum">
              <a:rPr lang="en-US"/>
              <a:pPr>
                <a:defRPr/>
              </a:pPr>
              <a:t>‹#›</a:t>
            </a:fld>
            <a:endParaRPr lang="en-US"/>
          </a:p>
        </p:txBody>
      </p:sp>
    </p:spTree>
    <p:extLst>
      <p:ext uri="{BB962C8B-B14F-4D97-AF65-F5344CB8AC3E}">
        <p14:creationId xmlns:p14="http://schemas.microsoft.com/office/powerpoint/2010/main" val="539494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520603-D51E-48A1-B107-736F07929463}" type="slidenum">
              <a:rPr lang="en-US"/>
              <a:pPr>
                <a:defRPr/>
              </a:pPr>
              <a:t>‹#›</a:t>
            </a:fld>
            <a:endParaRPr lang="en-US"/>
          </a:p>
        </p:txBody>
      </p:sp>
    </p:spTree>
    <p:extLst>
      <p:ext uri="{BB962C8B-B14F-4D97-AF65-F5344CB8AC3E}">
        <p14:creationId xmlns:p14="http://schemas.microsoft.com/office/powerpoint/2010/main" val="150481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F47B76F-90C9-4039-9F58-33980338882B}" type="slidenum">
              <a:rPr lang="en-US"/>
              <a:pPr>
                <a:defRPr/>
              </a:pPr>
              <a:t>‹#›</a:t>
            </a:fld>
            <a:endParaRPr lang="en-US"/>
          </a:p>
        </p:txBody>
      </p:sp>
    </p:spTree>
    <p:extLst>
      <p:ext uri="{BB962C8B-B14F-4D97-AF65-F5344CB8AC3E}">
        <p14:creationId xmlns:p14="http://schemas.microsoft.com/office/powerpoint/2010/main" val="2129817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AC48D2F-2AD2-41C4-9A21-DEAFD9039214}" type="slidenum">
              <a:rPr lang="en-US"/>
              <a:pPr>
                <a:defRPr/>
              </a:pPr>
              <a:t>‹#›</a:t>
            </a:fld>
            <a:endParaRPr lang="en-US"/>
          </a:p>
        </p:txBody>
      </p:sp>
    </p:spTree>
    <p:extLst>
      <p:ext uri="{BB962C8B-B14F-4D97-AF65-F5344CB8AC3E}">
        <p14:creationId xmlns:p14="http://schemas.microsoft.com/office/powerpoint/2010/main" val="1589089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1CC7A6-D75A-4FCC-9B51-0F96B61C9136}" type="slidenum">
              <a:rPr lang="en-US"/>
              <a:pPr>
                <a:defRPr/>
              </a:pPr>
              <a:t>‹#›</a:t>
            </a:fld>
            <a:endParaRPr lang="en-US"/>
          </a:p>
        </p:txBody>
      </p:sp>
    </p:spTree>
    <p:extLst>
      <p:ext uri="{BB962C8B-B14F-4D97-AF65-F5344CB8AC3E}">
        <p14:creationId xmlns:p14="http://schemas.microsoft.com/office/powerpoint/2010/main" val="3464962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DEEF89-7941-4709-AABD-45F2E65E00C9}" type="slidenum">
              <a:rPr lang="en-US"/>
              <a:pPr>
                <a:defRPr/>
              </a:pPr>
              <a:t>‹#›</a:t>
            </a:fld>
            <a:endParaRPr lang="en-US"/>
          </a:p>
        </p:txBody>
      </p:sp>
    </p:spTree>
    <p:extLst>
      <p:ext uri="{BB962C8B-B14F-4D97-AF65-F5344CB8AC3E}">
        <p14:creationId xmlns:p14="http://schemas.microsoft.com/office/powerpoint/2010/main" val="146400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655C378D-BF37-4C71-9223-50215C3C678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914400"/>
            <a:ext cx="7772400" cy="1600200"/>
          </a:xfrm>
        </p:spPr>
        <p:txBody>
          <a:bodyPr/>
          <a:lstStyle/>
          <a:p>
            <a:pPr eaLnBrk="1" hangingPunct="1"/>
            <a:r>
              <a:rPr lang="en-US" altLang="en-US" smtClean="0"/>
              <a:t>Tree Trimming Safety</a:t>
            </a:r>
          </a:p>
        </p:txBody>
      </p:sp>
      <p:sp>
        <p:nvSpPr>
          <p:cNvPr id="3075" name="Rectangle 3"/>
          <p:cNvSpPr>
            <a:spLocks noGrp="1" noChangeArrowheads="1"/>
          </p:cNvSpPr>
          <p:nvPr>
            <p:ph type="subTitle" idx="1"/>
          </p:nvPr>
        </p:nvSpPr>
        <p:spPr>
          <a:xfrm>
            <a:off x="1371600" y="3048000"/>
            <a:ext cx="6400800" cy="1752600"/>
          </a:xfrm>
        </p:spPr>
        <p:txBody>
          <a:bodyPr/>
          <a:lstStyle/>
          <a:p>
            <a:pPr eaLnBrk="1" hangingPunct="1"/>
            <a:r>
              <a:rPr lang="en-US" altLang="en-US" smtClean="0"/>
              <a:t>K-State Research &amp; Extension</a:t>
            </a:r>
          </a:p>
        </p:txBody>
      </p:sp>
      <p:sp>
        <p:nvSpPr>
          <p:cNvPr id="3076" name="Text Box 4"/>
          <p:cNvSpPr txBox="1">
            <a:spLocks noChangeArrowheads="1"/>
          </p:cNvSpPr>
          <p:nvPr/>
        </p:nvSpPr>
        <p:spPr bwMode="auto">
          <a:xfrm>
            <a:off x="228600" y="5543550"/>
            <a:ext cx="86868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600"/>
              <a:t>This material was produced under grant number 46G3-HT04 and revised and updated under grant number SH-19503-09-60-F-20 from the Occupational Safety and Health Administration, U.S. Department of Labor. It does not necessarily reflect the views or policies of the U.S. Department of Labor, nor does mention of trade names, commercial products, or organizations imply endorsement by the U.S. government.</a:t>
            </a:r>
          </a:p>
        </p:txBody>
      </p:sp>
      <p:sp>
        <p:nvSpPr>
          <p:cNvPr id="3077" name="Line 5"/>
          <p:cNvSpPr>
            <a:spLocks noChangeShapeType="1"/>
          </p:cNvSpPr>
          <p:nvPr/>
        </p:nvSpPr>
        <p:spPr bwMode="auto">
          <a:xfrm>
            <a:off x="381000" y="5486400"/>
            <a:ext cx="85344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Group Problems</a:t>
            </a:r>
          </a:p>
        </p:txBody>
      </p:sp>
      <p:sp>
        <p:nvSpPr>
          <p:cNvPr id="11267" name="Rectangle 3"/>
          <p:cNvSpPr>
            <a:spLocks noGrp="1" noChangeArrowheads="1"/>
          </p:cNvSpPr>
          <p:nvPr>
            <p:ph type="body" idx="1"/>
          </p:nvPr>
        </p:nvSpPr>
        <p:spPr/>
        <p:txBody>
          <a:bodyPr/>
          <a:lstStyle/>
          <a:p>
            <a:pPr eaLnBrk="1" hangingPunct="1"/>
            <a:endParaRPr lang="en-US" alt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76200"/>
            <a:ext cx="5029200" cy="868363"/>
          </a:xfrm>
        </p:spPr>
        <p:txBody>
          <a:bodyPr/>
          <a:lstStyle/>
          <a:p>
            <a:pPr algn="l" eaLnBrk="1" hangingPunct="1"/>
            <a:r>
              <a:rPr lang="en-US" altLang="en-US" sz="3600" b="1" smtClean="0"/>
              <a:t>Problem #1</a:t>
            </a:r>
            <a:endParaRPr lang="en-US" altLang="en-US" sz="3600" smtClean="0"/>
          </a:p>
        </p:txBody>
      </p:sp>
      <p:sp>
        <p:nvSpPr>
          <p:cNvPr id="12291" name="Rectangle 3"/>
          <p:cNvSpPr>
            <a:spLocks noGrp="1" noChangeArrowheads="1"/>
          </p:cNvSpPr>
          <p:nvPr>
            <p:ph type="body" idx="1"/>
          </p:nvPr>
        </p:nvSpPr>
        <p:spPr>
          <a:xfrm>
            <a:off x="304800" y="1066800"/>
            <a:ext cx="4724400" cy="5257800"/>
          </a:xfrm>
        </p:spPr>
        <p:txBody>
          <a:bodyPr/>
          <a:lstStyle/>
          <a:p>
            <a:pPr marL="0" indent="0" eaLnBrk="1" hangingPunct="1">
              <a:buFontTx/>
              <a:buNone/>
            </a:pPr>
            <a:r>
              <a:rPr lang="en-US" altLang="en-US" sz="2800" smtClean="0"/>
              <a:t>You are cutting down a large tree. The tree begins to fall, but it stops when it gets hung up in another tree.</a:t>
            </a:r>
          </a:p>
          <a:p>
            <a:pPr marL="0" indent="0" eaLnBrk="1" hangingPunct="1">
              <a:buFontTx/>
              <a:buNone/>
            </a:pPr>
            <a:endParaRPr lang="en-US" altLang="en-US" sz="1000" smtClean="0"/>
          </a:p>
          <a:p>
            <a:pPr marL="0" indent="0" eaLnBrk="1" hangingPunct="1">
              <a:buFontTx/>
              <a:buNone/>
            </a:pPr>
            <a:r>
              <a:rPr lang="en-US" altLang="en-US" sz="2800" smtClean="0"/>
              <a:t>1. What issues do you need to consider? </a:t>
            </a:r>
          </a:p>
          <a:p>
            <a:pPr marL="0" indent="0" eaLnBrk="1" hangingPunct="1">
              <a:buFontTx/>
              <a:buNone/>
            </a:pPr>
            <a:r>
              <a:rPr lang="en-US" altLang="en-US" sz="2800" smtClean="0"/>
              <a:t>2. How do you safely bring down the lodged tree? </a:t>
            </a:r>
          </a:p>
          <a:p>
            <a:pPr marL="0" indent="0" eaLnBrk="1" hangingPunct="1">
              <a:buFontTx/>
              <a:buNone/>
            </a:pPr>
            <a:r>
              <a:rPr lang="en-US" altLang="en-US" sz="2800" smtClean="0"/>
              <a:t>3. What could have been done in advance to prevent this situation?</a:t>
            </a:r>
          </a:p>
        </p:txBody>
      </p:sp>
      <p:sp>
        <p:nvSpPr>
          <p:cNvPr id="12292" name="Text Box 4"/>
          <p:cNvSpPr txBox="1">
            <a:spLocks noChangeArrowheads="1"/>
          </p:cNvSpPr>
          <p:nvPr/>
        </p:nvSpPr>
        <p:spPr bwMode="auto">
          <a:xfrm>
            <a:off x="365125" y="6415088"/>
            <a:ext cx="87788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a:t>Refer to Lesson 4 of </a:t>
            </a:r>
            <a:r>
              <a:rPr lang="en-US" altLang="en-US" i="1"/>
              <a:t>Tree Trimming Safety</a:t>
            </a:r>
            <a:r>
              <a:rPr lang="en-US" altLang="en-US"/>
              <a:t> book &amp; OSHA handout.</a:t>
            </a:r>
          </a:p>
        </p:txBody>
      </p:sp>
      <p:sp>
        <p:nvSpPr>
          <p:cNvPr id="12293" name="Line 5"/>
          <p:cNvSpPr>
            <a:spLocks noChangeShapeType="1"/>
          </p:cNvSpPr>
          <p:nvPr/>
        </p:nvSpPr>
        <p:spPr bwMode="auto">
          <a:xfrm>
            <a:off x="381000" y="63246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4" name="Line 6"/>
          <p:cNvSpPr>
            <a:spLocks noChangeShapeType="1"/>
          </p:cNvSpPr>
          <p:nvPr/>
        </p:nvSpPr>
        <p:spPr bwMode="auto">
          <a:xfrm>
            <a:off x="381000" y="8382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2295" name="Picture 7" descr="Lodged-Tre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1413" y="838200"/>
            <a:ext cx="4192587"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7200" y="457200"/>
            <a:ext cx="8229600" cy="5668963"/>
          </a:xfrm>
        </p:spPr>
        <p:txBody>
          <a:bodyPr/>
          <a:lstStyle/>
          <a:p>
            <a:pPr marL="0" indent="0" eaLnBrk="1" hangingPunct="1">
              <a:buFontTx/>
              <a:buNone/>
            </a:pPr>
            <a:r>
              <a:rPr lang="en-US" altLang="en-US" sz="3600" smtClean="0"/>
              <a:t>A 42-year-old man was clearing debris and partially downed trees immediately after an ice storm. While he was cutting one of these trees with a chain saw, the tree fell, hit him on the head, and then landed across him, trapping him beneath the tree. Onlookers responded immediately; however, because of the weight of the tree, they were unable to free him. He died of his injuries</a:t>
            </a:r>
          </a:p>
        </p:txBody>
      </p:sp>
      <p:sp>
        <p:nvSpPr>
          <p:cNvPr id="13315" name="Text Box 4"/>
          <p:cNvSpPr txBox="1">
            <a:spLocks noChangeArrowheads="1"/>
          </p:cNvSpPr>
          <p:nvPr/>
        </p:nvSpPr>
        <p:spPr bwMode="auto">
          <a:xfrm>
            <a:off x="365125" y="6248400"/>
            <a:ext cx="8778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Shapiro, S., Lohff, C., &amp;  Laney, A (2008). Nonoccupational Logging Fatalities — Vermont, 1997–2007, </a:t>
            </a:r>
            <a:r>
              <a:rPr lang="en-US" altLang="en-US" i="1"/>
              <a:t>Morbidity &amp; Mortality Weekly Report, 57,</a:t>
            </a:r>
            <a:r>
              <a:rPr lang="en-US" altLang="en-US"/>
              <a:t> 260-262.</a:t>
            </a:r>
          </a:p>
        </p:txBody>
      </p:sp>
      <p:sp>
        <p:nvSpPr>
          <p:cNvPr id="13316" name="Line 5"/>
          <p:cNvSpPr>
            <a:spLocks noChangeShapeType="1"/>
          </p:cNvSpPr>
          <p:nvPr/>
        </p:nvSpPr>
        <p:spPr bwMode="auto">
          <a:xfrm>
            <a:off x="381000" y="61722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715962"/>
          </a:xfrm>
        </p:spPr>
        <p:txBody>
          <a:bodyPr/>
          <a:lstStyle/>
          <a:p>
            <a:pPr algn="l" eaLnBrk="1" hangingPunct="1"/>
            <a:r>
              <a:rPr lang="en-US" altLang="en-US" sz="3600" b="1" smtClean="0"/>
              <a:t>Problem #2</a:t>
            </a:r>
            <a:endParaRPr lang="en-US" altLang="en-US" sz="3600" smtClean="0"/>
          </a:p>
        </p:txBody>
      </p:sp>
      <p:sp>
        <p:nvSpPr>
          <p:cNvPr id="14339" name="Rectangle 3"/>
          <p:cNvSpPr>
            <a:spLocks noGrp="1" noChangeArrowheads="1"/>
          </p:cNvSpPr>
          <p:nvPr>
            <p:ph type="body" idx="1"/>
          </p:nvPr>
        </p:nvSpPr>
        <p:spPr>
          <a:xfrm>
            <a:off x="381000" y="1143000"/>
            <a:ext cx="5029200" cy="5029200"/>
          </a:xfrm>
        </p:spPr>
        <p:txBody>
          <a:bodyPr/>
          <a:lstStyle/>
          <a:p>
            <a:pPr marL="0" indent="0" eaLnBrk="1" hangingPunct="1">
              <a:buFontTx/>
              <a:buNone/>
            </a:pPr>
            <a:r>
              <a:rPr lang="en-US" altLang="en-US" sz="2800" smtClean="0"/>
              <a:t>You are cutting down a large tree. The tree begins to fall, but is stopped by its own stump. </a:t>
            </a:r>
          </a:p>
          <a:p>
            <a:pPr marL="0" indent="0" eaLnBrk="1" hangingPunct="1">
              <a:buFontTx/>
              <a:buNone/>
            </a:pPr>
            <a:endParaRPr lang="en-US" altLang="en-US" sz="1000" smtClean="0"/>
          </a:p>
          <a:p>
            <a:pPr marL="0" indent="0" eaLnBrk="1" hangingPunct="1">
              <a:buFontTx/>
              <a:buNone/>
            </a:pPr>
            <a:r>
              <a:rPr lang="en-US" altLang="en-US" sz="2800" smtClean="0"/>
              <a:t>1. What issues do you need to consider? </a:t>
            </a:r>
          </a:p>
          <a:p>
            <a:pPr marL="0" indent="0" eaLnBrk="1" hangingPunct="1">
              <a:buFontTx/>
              <a:buNone/>
            </a:pPr>
            <a:r>
              <a:rPr lang="en-US" altLang="en-US" sz="2800" smtClean="0"/>
              <a:t>2. How do you safely bring down the stalled tree? </a:t>
            </a:r>
          </a:p>
          <a:p>
            <a:pPr marL="0" indent="0" eaLnBrk="1" hangingPunct="1">
              <a:buFontTx/>
              <a:buNone/>
            </a:pPr>
            <a:r>
              <a:rPr lang="en-US" altLang="en-US" sz="2800" smtClean="0"/>
              <a:t>3. What could have prevented this from happening?</a:t>
            </a:r>
          </a:p>
        </p:txBody>
      </p:sp>
      <p:sp>
        <p:nvSpPr>
          <p:cNvPr id="14340" name="Text Box 4"/>
          <p:cNvSpPr txBox="1">
            <a:spLocks noChangeArrowheads="1"/>
          </p:cNvSpPr>
          <p:nvPr/>
        </p:nvSpPr>
        <p:spPr bwMode="auto">
          <a:xfrm>
            <a:off x="365125" y="6248400"/>
            <a:ext cx="87788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a:t>Refer to Lesson 4 of </a:t>
            </a:r>
            <a:r>
              <a:rPr lang="en-US" altLang="en-US" i="1"/>
              <a:t>Tree Trimming Safety</a:t>
            </a:r>
            <a:r>
              <a:rPr lang="en-US" altLang="en-US"/>
              <a:t> book &amp; OSHA handout.</a:t>
            </a:r>
          </a:p>
        </p:txBody>
      </p:sp>
      <p:sp>
        <p:nvSpPr>
          <p:cNvPr id="14341" name="Line 5"/>
          <p:cNvSpPr>
            <a:spLocks noChangeShapeType="1"/>
          </p:cNvSpPr>
          <p:nvPr/>
        </p:nvSpPr>
        <p:spPr bwMode="auto">
          <a:xfrm>
            <a:off x="381000" y="61722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2" name="Line 6"/>
          <p:cNvSpPr>
            <a:spLocks noChangeShapeType="1"/>
          </p:cNvSpPr>
          <p:nvPr/>
        </p:nvSpPr>
        <p:spPr bwMode="auto">
          <a:xfrm>
            <a:off x="381000" y="10668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4343" name="Picture 7" descr="Stalled-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2244725"/>
            <a:ext cx="4572000" cy="392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57200" y="304800"/>
            <a:ext cx="8229600" cy="5821363"/>
          </a:xfrm>
        </p:spPr>
        <p:txBody>
          <a:bodyPr/>
          <a:lstStyle/>
          <a:p>
            <a:pPr marL="0" indent="0" eaLnBrk="1" hangingPunct="1">
              <a:buFontTx/>
              <a:buNone/>
            </a:pPr>
            <a:r>
              <a:rPr lang="en-US" altLang="en-US" sz="3400" smtClean="0"/>
              <a:t>A 60-year-old man was cutting a partially downed tree with a chain saw. The tree gave way, rolling over the man’s lower torso and killing him. Investigation revealed that the man was alive for some time, attempting to extract himself before his death. The cause of death was ruled as blunt impact of the torso and abdomen, resulting in exsanguination and respiratory arrest.</a:t>
            </a:r>
          </a:p>
        </p:txBody>
      </p:sp>
      <p:sp>
        <p:nvSpPr>
          <p:cNvPr id="15363" name="Text Box 4"/>
          <p:cNvSpPr txBox="1">
            <a:spLocks noChangeArrowheads="1"/>
          </p:cNvSpPr>
          <p:nvPr/>
        </p:nvSpPr>
        <p:spPr bwMode="auto">
          <a:xfrm>
            <a:off x="365125" y="6248400"/>
            <a:ext cx="8778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Shapiro, S., Lohff, C., &amp;  Laney, A (2008). Nonoccupational Logging Fatalities — Vermont, 1997–2007, </a:t>
            </a:r>
            <a:r>
              <a:rPr lang="en-US" altLang="en-US" i="1"/>
              <a:t>Morbidity &amp; Mortality Weekly Report, 57,</a:t>
            </a:r>
            <a:r>
              <a:rPr lang="en-US" altLang="en-US"/>
              <a:t> 260-262.</a:t>
            </a:r>
          </a:p>
        </p:txBody>
      </p:sp>
      <p:sp>
        <p:nvSpPr>
          <p:cNvPr id="15364" name="Line 5"/>
          <p:cNvSpPr>
            <a:spLocks noChangeShapeType="1"/>
          </p:cNvSpPr>
          <p:nvPr/>
        </p:nvSpPr>
        <p:spPr bwMode="auto">
          <a:xfrm>
            <a:off x="381000" y="61722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229600" cy="868363"/>
          </a:xfrm>
        </p:spPr>
        <p:txBody>
          <a:bodyPr/>
          <a:lstStyle/>
          <a:p>
            <a:pPr algn="l" eaLnBrk="1" hangingPunct="1"/>
            <a:r>
              <a:rPr lang="en-US" altLang="en-US" sz="3600" b="1" smtClean="0"/>
              <a:t>Problem #3</a:t>
            </a:r>
            <a:endParaRPr lang="en-US" altLang="en-US" sz="3600" smtClean="0"/>
          </a:p>
        </p:txBody>
      </p:sp>
      <p:sp>
        <p:nvSpPr>
          <p:cNvPr id="16387" name="Rectangle 3"/>
          <p:cNvSpPr>
            <a:spLocks noGrp="1" noChangeArrowheads="1"/>
          </p:cNvSpPr>
          <p:nvPr>
            <p:ph type="body" idx="1"/>
          </p:nvPr>
        </p:nvSpPr>
        <p:spPr>
          <a:xfrm>
            <a:off x="457200" y="1295400"/>
            <a:ext cx="4495800" cy="4876800"/>
          </a:xfrm>
          <a:noFill/>
        </p:spPr>
        <p:txBody>
          <a:bodyPr/>
          <a:lstStyle/>
          <a:p>
            <a:pPr marL="0" indent="0" eaLnBrk="1" hangingPunct="1">
              <a:buFontTx/>
              <a:buNone/>
            </a:pPr>
            <a:r>
              <a:rPr lang="en-US" altLang="en-US" sz="2800" smtClean="0"/>
              <a:t>You are thinning trees in a grove of closely-spaced trees. You look up and notice that there are large broken limbs in some of the trees. </a:t>
            </a:r>
          </a:p>
          <a:p>
            <a:pPr marL="0" indent="0" eaLnBrk="1" hangingPunct="1">
              <a:buFontTx/>
              <a:buNone/>
            </a:pPr>
            <a:endParaRPr lang="en-US" altLang="en-US" sz="1000" smtClean="0"/>
          </a:p>
          <a:p>
            <a:pPr marL="0" indent="0" eaLnBrk="1" hangingPunct="1">
              <a:buFontTx/>
              <a:buNone/>
            </a:pPr>
            <a:r>
              <a:rPr lang="en-US" altLang="en-US" sz="2800" smtClean="0"/>
              <a:t>1. What issues do you need to consider? </a:t>
            </a:r>
          </a:p>
          <a:p>
            <a:pPr marL="0" indent="0" eaLnBrk="1" hangingPunct="1">
              <a:buFontTx/>
              <a:buNone/>
            </a:pPr>
            <a:endParaRPr lang="en-US" altLang="en-US" sz="1000" smtClean="0"/>
          </a:p>
          <a:p>
            <a:pPr marL="0" indent="0" eaLnBrk="1" hangingPunct="1">
              <a:buFontTx/>
              <a:buNone/>
            </a:pPr>
            <a:r>
              <a:rPr lang="en-US" altLang="en-US" sz="2800" smtClean="0"/>
              <a:t>2. How do you proceed?</a:t>
            </a:r>
          </a:p>
        </p:txBody>
      </p:sp>
      <p:sp>
        <p:nvSpPr>
          <p:cNvPr id="16388" name="Text Box 4"/>
          <p:cNvSpPr txBox="1">
            <a:spLocks noChangeArrowheads="1"/>
          </p:cNvSpPr>
          <p:nvPr/>
        </p:nvSpPr>
        <p:spPr bwMode="auto">
          <a:xfrm>
            <a:off x="365125" y="6248400"/>
            <a:ext cx="87788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a:t>Refer to Lesson 4 of </a:t>
            </a:r>
            <a:r>
              <a:rPr lang="en-US" altLang="en-US" i="1"/>
              <a:t>Tree Trimming Safety</a:t>
            </a:r>
            <a:r>
              <a:rPr lang="en-US" altLang="en-US"/>
              <a:t> book &amp; OSHA handout.</a:t>
            </a:r>
          </a:p>
        </p:txBody>
      </p:sp>
      <p:sp>
        <p:nvSpPr>
          <p:cNvPr id="16389" name="Line 6"/>
          <p:cNvSpPr>
            <a:spLocks noChangeShapeType="1"/>
          </p:cNvSpPr>
          <p:nvPr/>
        </p:nvSpPr>
        <p:spPr bwMode="auto">
          <a:xfrm>
            <a:off x="381000" y="61722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6390" name="Picture 12" descr="Widow maker cropped"/>
          <p:cNvPicPr>
            <a:picLocks noChangeAspect="1" noChangeArrowheads="1"/>
          </p:cNvPicPr>
          <p:nvPr/>
        </p:nvPicPr>
        <p:blipFill>
          <a:blip r:embed="rId3">
            <a:lum bright="40000" contrast="60000"/>
            <a:extLst>
              <a:ext uri="{28A0092B-C50C-407E-A947-70E740481C1C}">
                <a14:useLocalDpi xmlns:a14="http://schemas.microsoft.com/office/drawing/2010/main" val="0"/>
              </a:ext>
            </a:extLst>
          </a:blip>
          <a:srcRect/>
          <a:stretch>
            <a:fillRect/>
          </a:stretch>
        </p:blipFill>
        <p:spPr bwMode="auto">
          <a:xfrm>
            <a:off x="4800600" y="1143000"/>
            <a:ext cx="41497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Text Box 13"/>
          <p:cNvSpPr txBox="1">
            <a:spLocks noChangeArrowheads="1"/>
          </p:cNvSpPr>
          <p:nvPr/>
        </p:nvSpPr>
        <p:spPr bwMode="auto">
          <a:xfrm>
            <a:off x="4800600" y="533400"/>
            <a:ext cx="41910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Photo used with permission from Manfred Mielke, USDA Forest Service </a:t>
            </a:r>
          </a:p>
        </p:txBody>
      </p:sp>
      <p:sp>
        <p:nvSpPr>
          <p:cNvPr id="16392" name="Line 14"/>
          <p:cNvSpPr>
            <a:spLocks noChangeShapeType="1"/>
          </p:cNvSpPr>
          <p:nvPr/>
        </p:nvSpPr>
        <p:spPr bwMode="auto">
          <a:xfrm>
            <a:off x="381000" y="10668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457200" y="685800"/>
            <a:ext cx="8229600" cy="5440363"/>
          </a:xfrm>
        </p:spPr>
        <p:txBody>
          <a:bodyPr/>
          <a:lstStyle/>
          <a:p>
            <a:pPr marL="0" indent="0" eaLnBrk="1" hangingPunct="1">
              <a:lnSpc>
                <a:spcPct val="90000"/>
              </a:lnSpc>
              <a:buFontTx/>
              <a:buNone/>
            </a:pPr>
            <a:r>
              <a:rPr lang="en-US" altLang="en-US" smtClean="0"/>
              <a:t>A 54-year-old man was handling the rope in a tree-felling operation at his home with the help of a friend, who was cutting branches above him. The decedent was struck on the head and killed by a branch of approximately 2 inches in diameter, which broke free from a tree and fell 40–50 feet. The cause of death was ruled as massive cranial instability attributed to blunt impact to the head. Both men had been wearing helmets, but the decedent had removed his shortly before the fatal incident.</a:t>
            </a:r>
          </a:p>
        </p:txBody>
      </p:sp>
      <p:sp>
        <p:nvSpPr>
          <p:cNvPr id="17411" name="Text Box 4"/>
          <p:cNvSpPr txBox="1">
            <a:spLocks noChangeArrowheads="1"/>
          </p:cNvSpPr>
          <p:nvPr/>
        </p:nvSpPr>
        <p:spPr bwMode="auto">
          <a:xfrm>
            <a:off x="365125" y="6248400"/>
            <a:ext cx="8778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Shapiro, S., Lohff, C., &amp;  Laney, A (2008). Nonoccupational Logging Fatalities — Vermont, 1997–2007, </a:t>
            </a:r>
            <a:r>
              <a:rPr lang="en-US" altLang="en-US" i="1"/>
              <a:t>Morbidity &amp; Mortality Weekly Report, 57,</a:t>
            </a:r>
            <a:r>
              <a:rPr lang="en-US" altLang="en-US"/>
              <a:t> 260-262.</a:t>
            </a:r>
          </a:p>
        </p:txBody>
      </p:sp>
      <p:sp>
        <p:nvSpPr>
          <p:cNvPr id="17412" name="Line 5"/>
          <p:cNvSpPr>
            <a:spLocks noChangeShapeType="1"/>
          </p:cNvSpPr>
          <p:nvPr/>
        </p:nvSpPr>
        <p:spPr bwMode="auto">
          <a:xfrm>
            <a:off x="381000" y="61722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868362"/>
          </a:xfrm>
        </p:spPr>
        <p:txBody>
          <a:bodyPr/>
          <a:lstStyle/>
          <a:p>
            <a:pPr algn="l" eaLnBrk="1" hangingPunct="1"/>
            <a:r>
              <a:rPr lang="en-US" altLang="en-US" sz="3600" b="1" smtClean="0"/>
              <a:t>Problem #4</a:t>
            </a:r>
            <a:endParaRPr lang="en-US" altLang="en-US" sz="3600" smtClean="0"/>
          </a:p>
        </p:txBody>
      </p:sp>
      <p:sp>
        <p:nvSpPr>
          <p:cNvPr id="18435" name="Text Box 3"/>
          <p:cNvSpPr txBox="1">
            <a:spLocks noChangeArrowheads="1"/>
          </p:cNvSpPr>
          <p:nvPr/>
        </p:nvSpPr>
        <p:spPr bwMode="auto">
          <a:xfrm>
            <a:off x="365125" y="6248400"/>
            <a:ext cx="87788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a:t>Refer to Lesson 2 of </a:t>
            </a:r>
            <a:r>
              <a:rPr lang="en-US" altLang="en-US" i="1"/>
              <a:t>Tree Trimming Safety</a:t>
            </a:r>
            <a:r>
              <a:rPr lang="en-US" altLang="en-US"/>
              <a:t> book</a:t>
            </a:r>
          </a:p>
        </p:txBody>
      </p:sp>
      <p:sp>
        <p:nvSpPr>
          <p:cNvPr id="18436" name="Line 4"/>
          <p:cNvSpPr>
            <a:spLocks noChangeShapeType="1"/>
          </p:cNvSpPr>
          <p:nvPr/>
        </p:nvSpPr>
        <p:spPr bwMode="auto">
          <a:xfrm>
            <a:off x="381000" y="61722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7" name="Line 5"/>
          <p:cNvSpPr>
            <a:spLocks noChangeShapeType="1"/>
          </p:cNvSpPr>
          <p:nvPr/>
        </p:nvSpPr>
        <p:spPr bwMode="auto">
          <a:xfrm>
            <a:off x="381000" y="11430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8" name="Rectangle 7"/>
          <p:cNvSpPr>
            <a:spLocks noGrp="1" noChangeArrowheads="1"/>
          </p:cNvSpPr>
          <p:nvPr>
            <p:ph type="body" idx="1"/>
          </p:nvPr>
        </p:nvSpPr>
        <p:spPr>
          <a:xfrm>
            <a:off x="457200" y="1219200"/>
            <a:ext cx="4953000" cy="4800600"/>
          </a:xfrm>
        </p:spPr>
        <p:txBody>
          <a:bodyPr/>
          <a:lstStyle/>
          <a:p>
            <a:pPr marL="0" indent="0" eaLnBrk="1" hangingPunct="1">
              <a:buFontTx/>
              <a:buNone/>
            </a:pPr>
            <a:r>
              <a:rPr lang="en-US" altLang="en-US" sz="2800" smtClean="0"/>
              <a:t>A 25 ft. maple tree has died and needs to be taken down. The tree stands 8 feet West of a 7,200 volt power line. The top of the tree is about 7 ft. taller than the power line. </a:t>
            </a:r>
          </a:p>
          <a:p>
            <a:pPr marL="0" indent="0" eaLnBrk="1" hangingPunct="1">
              <a:buFontTx/>
              <a:buNone/>
            </a:pPr>
            <a:endParaRPr lang="en-US" altLang="en-US" sz="1800" smtClean="0"/>
          </a:p>
          <a:p>
            <a:pPr marL="0" indent="0" eaLnBrk="1" hangingPunct="1">
              <a:buFontTx/>
              <a:buNone/>
            </a:pPr>
            <a:r>
              <a:rPr lang="en-US" altLang="en-US" sz="2800" smtClean="0"/>
              <a:t>1. What issues do you need to consider? </a:t>
            </a:r>
          </a:p>
          <a:p>
            <a:pPr marL="0" indent="0" eaLnBrk="1" hangingPunct="1">
              <a:buFontTx/>
              <a:buNone/>
            </a:pPr>
            <a:endParaRPr lang="en-US" altLang="en-US" sz="1400" smtClean="0"/>
          </a:p>
          <a:p>
            <a:pPr marL="0" indent="0" eaLnBrk="1" hangingPunct="1">
              <a:buFontTx/>
              <a:buNone/>
            </a:pPr>
            <a:r>
              <a:rPr lang="en-US" altLang="en-US" sz="2800" smtClean="0"/>
              <a:t>2. How do you proceed?</a:t>
            </a:r>
          </a:p>
        </p:txBody>
      </p:sp>
      <p:pic>
        <p:nvPicPr>
          <p:cNvPr id="18439" name="Picture 9" descr="ScreenShot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0513" y="1981200"/>
            <a:ext cx="3697287"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0" name="Freeform 10"/>
          <p:cNvSpPr>
            <a:spLocks/>
          </p:cNvSpPr>
          <p:nvPr/>
        </p:nvSpPr>
        <p:spPr bwMode="auto">
          <a:xfrm>
            <a:off x="5562600" y="2743200"/>
            <a:ext cx="3276600" cy="241300"/>
          </a:xfrm>
          <a:custGeom>
            <a:avLst/>
            <a:gdLst>
              <a:gd name="T0" fmla="*/ 0 w 2064"/>
              <a:gd name="T1" fmla="*/ 2147483647 h 248"/>
              <a:gd name="T2" fmla="*/ 2147483647 w 2064"/>
              <a:gd name="T3" fmla="*/ 2147483647 h 248"/>
              <a:gd name="T4" fmla="*/ 2147483647 w 2064"/>
              <a:gd name="T5" fmla="*/ 0 h 248"/>
              <a:gd name="T6" fmla="*/ 0 60000 65536"/>
              <a:gd name="T7" fmla="*/ 0 60000 65536"/>
              <a:gd name="T8" fmla="*/ 0 60000 65536"/>
              <a:gd name="T9" fmla="*/ 0 w 2064"/>
              <a:gd name="T10" fmla="*/ 0 h 248"/>
              <a:gd name="T11" fmla="*/ 2064 w 2064"/>
              <a:gd name="T12" fmla="*/ 248 h 248"/>
            </a:gdLst>
            <a:ahLst/>
            <a:cxnLst>
              <a:cxn ang="T6">
                <a:pos x="T0" y="T1"/>
              </a:cxn>
              <a:cxn ang="T7">
                <a:pos x="T2" y="T3"/>
              </a:cxn>
              <a:cxn ang="T8">
                <a:pos x="T4" y="T5"/>
              </a:cxn>
            </a:cxnLst>
            <a:rect l="T9" t="T10" r="T11" b="T12"/>
            <a:pathLst>
              <a:path w="2064" h="248">
                <a:moveTo>
                  <a:pt x="0" y="48"/>
                </a:moveTo>
                <a:cubicBezTo>
                  <a:pt x="404" y="148"/>
                  <a:pt x="808" y="248"/>
                  <a:pt x="1152" y="240"/>
                </a:cubicBezTo>
                <a:cubicBezTo>
                  <a:pt x="1496" y="232"/>
                  <a:pt x="1904" y="40"/>
                  <a:pt x="2064" y="0"/>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28600"/>
            <a:ext cx="8229600" cy="868363"/>
          </a:xfrm>
        </p:spPr>
        <p:txBody>
          <a:bodyPr/>
          <a:lstStyle/>
          <a:p>
            <a:pPr algn="l" eaLnBrk="1" hangingPunct="1"/>
            <a:r>
              <a:rPr lang="en-US" altLang="en-US" sz="3600" b="1" smtClean="0"/>
              <a:t>Problem #5</a:t>
            </a:r>
            <a:endParaRPr lang="en-US" altLang="en-US" sz="3600" smtClean="0"/>
          </a:p>
        </p:txBody>
      </p:sp>
      <p:sp>
        <p:nvSpPr>
          <p:cNvPr id="19459" name="Rectangle 3"/>
          <p:cNvSpPr>
            <a:spLocks noGrp="1" noChangeArrowheads="1"/>
          </p:cNvSpPr>
          <p:nvPr>
            <p:ph type="body" idx="1"/>
          </p:nvPr>
        </p:nvSpPr>
        <p:spPr>
          <a:xfrm>
            <a:off x="457200" y="1295400"/>
            <a:ext cx="4495800" cy="4876800"/>
          </a:xfrm>
        </p:spPr>
        <p:txBody>
          <a:bodyPr/>
          <a:lstStyle/>
          <a:p>
            <a:pPr marL="0" indent="0" eaLnBrk="1" hangingPunct="1">
              <a:buFontTx/>
              <a:buNone/>
            </a:pPr>
            <a:r>
              <a:rPr lang="en-US" altLang="en-US" smtClean="0"/>
              <a:t>You need to cut down a large tree, but you notice that the trunk seems to be hollow.</a:t>
            </a:r>
          </a:p>
          <a:p>
            <a:pPr marL="0" indent="0" eaLnBrk="1" hangingPunct="1">
              <a:buFontTx/>
              <a:buNone/>
            </a:pPr>
            <a:endParaRPr lang="en-US" altLang="en-US" sz="1400" smtClean="0"/>
          </a:p>
          <a:p>
            <a:pPr marL="0" indent="0" eaLnBrk="1" hangingPunct="1">
              <a:buFontTx/>
              <a:buNone/>
            </a:pPr>
            <a:r>
              <a:rPr lang="en-US" altLang="en-US" smtClean="0"/>
              <a:t>1. What issues do you need to consider? </a:t>
            </a:r>
          </a:p>
          <a:p>
            <a:pPr marL="0" indent="0" eaLnBrk="1" hangingPunct="1">
              <a:buFontTx/>
              <a:buNone/>
            </a:pPr>
            <a:endParaRPr lang="en-US" altLang="en-US" sz="1400" smtClean="0"/>
          </a:p>
          <a:p>
            <a:pPr marL="0" indent="0" eaLnBrk="1" hangingPunct="1">
              <a:buFontTx/>
              <a:buNone/>
            </a:pPr>
            <a:r>
              <a:rPr lang="en-US" altLang="en-US" smtClean="0"/>
              <a:t>2. How do you proceed?</a:t>
            </a:r>
          </a:p>
        </p:txBody>
      </p:sp>
      <p:sp>
        <p:nvSpPr>
          <p:cNvPr id="19460" name="Text Box 4"/>
          <p:cNvSpPr txBox="1">
            <a:spLocks noChangeArrowheads="1"/>
          </p:cNvSpPr>
          <p:nvPr/>
        </p:nvSpPr>
        <p:spPr bwMode="auto">
          <a:xfrm>
            <a:off x="365125" y="6248400"/>
            <a:ext cx="87788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a:t>Refer to Lesson 4 of </a:t>
            </a:r>
            <a:r>
              <a:rPr lang="en-US" altLang="en-US" i="1"/>
              <a:t>Tree Trimming Safety</a:t>
            </a:r>
            <a:r>
              <a:rPr lang="en-US" altLang="en-US"/>
              <a:t> book &amp; OSHA handout.</a:t>
            </a:r>
          </a:p>
        </p:txBody>
      </p:sp>
      <p:sp>
        <p:nvSpPr>
          <p:cNvPr id="19461" name="Line 5"/>
          <p:cNvSpPr>
            <a:spLocks noChangeShapeType="1"/>
          </p:cNvSpPr>
          <p:nvPr/>
        </p:nvSpPr>
        <p:spPr bwMode="auto">
          <a:xfrm>
            <a:off x="381000" y="61722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2" name="Line 8"/>
          <p:cNvSpPr>
            <a:spLocks noChangeShapeType="1"/>
          </p:cNvSpPr>
          <p:nvPr/>
        </p:nvSpPr>
        <p:spPr bwMode="auto">
          <a:xfrm>
            <a:off x="381000" y="10668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9463" name="Picture 10" descr="untitled"/>
          <p:cNvPicPr>
            <a:picLocks noChangeAspect="1" noChangeArrowheads="1"/>
          </p:cNvPicPr>
          <p:nvPr/>
        </p:nvPicPr>
        <p:blipFill>
          <a:blip r:embed="rId3">
            <a:lum contrast="40000"/>
            <a:extLst>
              <a:ext uri="{28A0092B-C50C-407E-A947-70E740481C1C}">
                <a14:useLocalDpi xmlns:a14="http://schemas.microsoft.com/office/drawing/2010/main" val="0"/>
              </a:ext>
            </a:extLst>
          </a:blip>
          <a:srcRect/>
          <a:stretch>
            <a:fillRect/>
          </a:stretch>
        </p:blipFill>
        <p:spPr bwMode="auto">
          <a:xfrm>
            <a:off x="5356225" y="990600"/>
            <a:ext cx="3546475"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Training Wrap-Up</a:t>
            </a:r>
          </a:p>
        </p:txBody>
      </p:sp>
      <p:sp>
        <p:nvSpPr>
          <p:cNvPr id="20483" name="Rectangle 3"/>
          <p:cNvSpPr>
            <a:spLocks noGrp="1" noChangeArrowheads="1"/>
          </p:cNvSpPr>
          <p:nvPr>
            <p:ph type="body" idx="1"/>
          </p:nvPr>
        </p:nvSpPr>
        <p:spPr/>
        <p:txBody>
          <a:bodyPr/>
          <a:lstStyle/>
          <a:p>
            <a:pPr eaLnBrk="1" hangingPunct="1"/>
            <a:endParaRPr lang="en-US"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creenShot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8825" y="609600"/>
            <a:ext cx="54641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3"/>
          <p:cNvSpPr txBox="1">
            <a:spLocks noChangeArrowheads="1"/>
          </p:cNvSpPr>
          <p:nvPr/>
        </p:nvSpPr>
        <p:spPr bwMode="auto">
          <a:xfrm>
            <a:off x="365125" y="6216650"/>
            <a:ext cx="8778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a:t>Workplace Health, Safety and Compensation Commission. (2003). </a:t>
            </a:r>
            <a:r>
              <a:rPr lang="en-US" altLang="en-US" i="1"/>
              <a:t>Hazard alert: Chainsaw accident kills woodsworker.</a:t>
            </a:r>
            <a:r>
              <a:rPr lang="en-US" altLang="en-US"/>
              <a:t> St. John, New Brunswick: WorksafeNB.</a:t>
            </a:r>
          </a:p>
        </p:txBody>
      </p:sp>
      <p:sp>
        <p:nvSpPr>
          <p:cNvPr id="4100" name="Line 4"/>
          <p:cNvSpPr>
            <a:spLocks noChangeShapeType="1"/>
          </p:cNvSpPr>
          <p:nvPr/>
        </p:nvSpPr>
        <p:spPr bwMode="auto">
          <a:xfrm>
            <a:off x="381000" y="5334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1" name="Line 5"/>
          <p:cNvSpPr>
            <a:spLocks noChangeShapeType="1"/>
          </p:cNvSpPr>
          <p:nvPr/>
        </p:nvSpPr>
        <p:spPr bwMode="auto">
          <a:xfrm>
            <a:off x="381000" y="62484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2" name="Text Box 6"/>
          <p:cNvSpPr txBox="1">
            <a:spLocks noChangeArrowheads="1"/>
          </p:cNvSpPr>
          <p:nvPr/>
        </p:nvSpPr>
        <p:spPr bwMode="auto">
          <a:xfrm>
            <a:off x="457200" y="609600"/>
            <a:ext cx="2819400" cy="5578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3000"/>
              <a:t>A worker had felled a large tree. He was cutting through the trunk by pulling a chainsaw towards himself in technique called a “backhander”.</a:t>
            </a:r>
          </a:p>
        </p:txBody>
      </p:sp>
      <p:sp>
        <p:nvSpPr>
          <p:cNvPr id="4103" name="Text Box 7"/>
          <p:cNvSpPr txBox="1">
            <a:spLocks noChangeArrowheads="1"/>
          </p:cNvSpPr>
          <p:nvPr/>
        </p:nvSpPr>
        <p:spPr bwMode="auto">
          <a:xfrm>
            <a:off x="4632325" y="685800"/>
            <a:ext cx="3978275"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Illustration Copyright © 2001, Workplace Health, Safety and Compensation Commission of New Brunswick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ScreenShot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8825" y="609600"/>
            <a:ext cx="54641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365125" y="6216650"/>
            <a:ext cx="8778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a:t>Workplace Health, Safety and Compensation Commission. (2003). </a:t>
            </a:r>
            <a:r>
              <a:rPr lang="en-US" altLang="en-US" i="1"/>
              <a:t>Hazard alert: Chainsaw accident kills woodsworker.</a:t>
            </a:r>
            <a:r>
              <a:rPr lang="en-US" altLang="en-US"/>
              <a:t> St. John, New Brunswick: WorksafeNB.</a:t>
            </a:r>
          </a:p>
        </p:txBody>
      </p:sp>
      <p:sp>
        <p:nvSpPr>
          <p:cNvPr id="5124" name="Line 4"/>
          <p:cNvSpPr>
            <a:spLocks noChangeShapeType="1"/>
          </p:cNvSpPr>
          <p:nvPr/>
        </p:nvSpPr>
        <p:spPr bwMode="auto">
          <a:xfrm>
            <a:off x="381000" y="5334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 name="Line 5"/>
          <p:cNvSpPr>
            <a:spLocks noChangeShapeType="1"/>
          </p:cNvSpPr>
          <p:nvPr/>
        </p:nvSpPr>
        <p:spPr bwMode="auto">
          <a:xfrm>
            <a:off x="381000" y="62484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6" name="Text Box 6"/>
          <p:cNvSpPr txBox="1">
            <a:spLocks noChangeArrowheads="1"/>
          </p:cNvSpPr>
          <p:nvPr/>
        </p:nvSpPr>
        <p:spPr bwMode="auto">
          <a:xfrm>
            <a:off x="457200" y="609600"/>
            <a:ext cx="3276600" cy="5578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3000"/>
              <a:t>When he cut through the trunk, the chainsaw struck his thigh. Co-workers heard him yell and came running, but there was little they could do. He bled to death on the way to the hospital. </a:t>
            </a:r>
          </a:p>
        </p:txBody>
      </p:sp>
      <p:sp>
        <p:nvSpPr>
          <p:cNvPr id="5127" name="Line 7"/>
          <p:cNvSpPr>
            <a:spLocks noChangeShapeType="1"/>
          </p:cNvSpPr>
          <p:nvPr/>
        </p:nvSpPr>
        <p:spPr bwMode="auto">
          <a:xfrm>
            <a:off x="381000" y="5334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8" name="Line 8"/>
          <p:cNvSpPr>
            <a:spLocks noChangeShapeType="1"/>
          </p:cNvSpPr>
          <p:nvPr/>
        </p:nvSpPr>
        <p:spPr bwMode="auto">
          <a:xfrm>
            <a:off x="381000" y="62484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Text Box 9"/>
          <p:cNvSpPr txBox="1">
            <a:spLocks noChangeArrowheads="1"/>
          </p:cNvSpPr>
          <p:nvPr/>
        </p:nvSpPr>
        <p:spPr bwMode="auto">
          <a:xfrm>
            <a:off x="365125" y="6216650"/>
            <a:ext cx="8778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a:t>Workplace Health, Safety and Compensation Commission. (2003). </a:t>
            </a:r>
            <a:r>
              <a:rPr lang="en-US" altLang="en-US" i="1"/>
              <a:t>Hazard alert: Chainsaw accident kills woodsworker.</a:t>
            </a:r>
            <a:r>
              <a:rPr lang="en-US" altLang="en-US"/>
              <a:t> St. John, New Brunswick: WorksafeNB.</a:t>
            </a:r>
          </a:p>
        </p:txBody>
      </p:sp>
      <p:sp>
        <p:nvSpPr>
          <p:cNvPr id="5130" name="Line 10"/>
          <p:cNvSpPr>
            <a:spLocks noChangeShapeType="1"/>
          </p:cNvSpPr>
          <p:nvPr/>
        </p:nvSpPr>
        <p:spPr bwMode="auto">
          <a:xfrm>
            <a:off x="381000" y="5334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 name="Line 11"/>
          <p:cNvSpPr>
            <a:spLocks noChangeShapeType="1"/>
          </p:cNvSpPr>
          <p:nvPr/>
        </p:nvSpPr>
        <p:spPr bwMode="auto">
          <a:xfrm>
            <a:off x="381000" y="62484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2" name="Text Box 12"/>
          <p:cNvSpPr txBox="1">
            <a:spLocks noChangeArrowheads="1"/>
          </p:cNvSpPr>
          <p:nvPr/>
        </p:nvSpPr>
        <p:spPr bwMode="auto">
          <a:xfrm>
            <a:off x="4632325" y="685800"/>
            <a:ext cx="3978275"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Illustration Copyright © 2001, Workplace Health, Safety and Compensation Commission of New Brunswick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365125" y="6216650"/>
            <a:ext cx="8778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Workplace Health, Safety and Compensation Commission. (2003). </a:t>
            </a:r>
            <a:r>
              <a:rPr lang="en-US" altLang="en-US" i="1"/>
              <a:t>Hazard alert: Chainsaw accident kills woodsworker.</a:t>
            </a:r>
            <a:r>
              <a:rPr lang="en-US" altLang="en-US"/>
              <a:t> St. John, New Brunswick: WorksafeNB.</a:t>
            </a:r>
          </a:p>
        </p:txBody>
      </p:sp>
      <p:sp>
        <p:nvSpPr>
          <p:cNvPr id="6147" name="Line 4"/>
          <p:cNvSpPr>
            <a:spLocks noChangeShapeType="1"/>
          </p:cNvSpPr>
          <p:nvPr/>
        </p:nvSpPr>
        <p:spPr bwMode="auto">
          <a:xfrm>
            <a:off x="381000" y="5334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8" name="Line 5"/>
          <p:cNvSpPr>
            <a:spLocks noChangeShapeType="1"/>
          </p:cNvSpPr>
          <p:nvPr/>
        </p:nvSpPr>
        <p:spPr bwMode="auto">
          <a:xfrm>
            <a:off x="381000" y="62484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Text Box 6"/>
          <p:cNvSpPr txBox="1">
            <a:spLocks noChangeArrowheads="1"/>
          </p:cNvSpPr>
          <p:nvPr/>
        </p:nvSpPr>
        <p:spPr bwMode="auto">
          <a:xfrm>
            <a:off x="457200" y="609600"/>
            <a:ext cx="3276600" cy="5492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000"/>
              <a:t>Proper Bucking</a:t>
            </a:r>
          </a:p>
        </p:txBody>
      </p:sp>
      <p:pic>
        <p:nvPicPr>
          <p:cNvPr id="6150" name="Picture 7" descr="ScreenShot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7075" y="533400"/>
            <a:ext cx="4162425"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 Box 8"/>
          <p:cNvSpPr txBox="1">
            <a:spLocks noChangeArrowheads="1"/>
          </p:cNvSpPr>
          <p:nvPr/>
        </p:nvSpPr>
        <p:spPr bwMode="auto">
          <a:xfrm>
            <a:off x="533400" y="1676400"/>
            <a:ext cx="4038600" cy="420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3088" indent="-5730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lphaUcPeriod"/>
            </a:pPr>
            <a:r>
              <a:rPr lang="en-US" altLang="en-US" sz="3000"/>
              <a:t>First cut: from the top side, to depth of 1/4 tree diameter.</a:t>
            </a:r>
          </a:p>
          <a:p>
            <a:pPr eaLnBrk="1" hangingPunct="1">
              <a:buFontTx/>
              <a:buAutoNum type="alphaUcPeriod"/>
            </a:pPr>
            <a:endParaRPr lang="en-US" altLang="en-US" sz="3000"/>
          </a:p>
          <a:p>
            <a:pPr eaLnBrk="1" hangingPunct="1">
              <a:buFontTx/>
              <a:buAutoNum type="alphaUcPeriod"/>
            </a:pPr>
            <a:endParaRPr lang="en-US" altLang="en-US" sz="3000"/>
          </a:p>
          <a:p>
            <a:pPr eaLnBrk="1" hangingPunct="1"/>
            <a:r>
              <a:rPr lang="en-US" altLang="en-US" sz="3000"/>
              <a:t>B. Final cut: from bottom.</a:t>
            </a:r>
          </a:p>
          <a:p>
            <a:pPr eaLnBrk="1" hangingPunct="1"/>
            <a:r>
              <a:rPr lang="en-US" altLang="en-US" sz="30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8229600" cy="1143000"/>
          </a:xfrm>
          <a:noFill/>
        </p:spPr>
        <p:txBody>
          <a:bodyPr/>
          <a:lstStyle/>
          <a:p>
            <a:pPr eaLnBrk="1" hangingPunct="1"/>
            <a:r>
              <a:rPr lang="en-US" altLang="en-US" sz="4000" b="1" smtClean="0"/>
              <a:t>Chain Saw Injury Locations</a:t>
            </a:r>
          </a:p>
        </p:txBody>
      </p:sp>
      <p:sp>
        <p:nvSpPr>
          <p:cNvPr id="7171" name="Line 3"/>
          <p:cNvSpPr>
            <a:spLocks noChangeShapeType="1"/>
          </p:cNvSpPr>
          <p:nvPr/>
        </p:nvSpPr>
        <p:spPr bwMode="auto">
          <a:xfrm>
            <a:off x="381000" y="12192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7172" name="Picture 4" descr="chain_bod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70013"/>
            <a:ext cx="8305800" cy="528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7"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533400"/>
            <a:ext cx="5295900" cy="419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 Box 8"/>
          <p:cNvSpPr txBox="1">
            <a:spLocks noChangeArrowheads="1"/>
          </p:cNvSpPr>
          <p:nvPr/>
        </p:nvSpPr>
        <p:spPr bwMode="auto">
          <a:xfrm>
            <a:off x="304800" y="911225"/>
            <a:ext cx="3276600" cy="3508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2800"/>
              <a:t>A worker was pulling the chain saw out from a cut. </a:t>
            </a:r>
          </a:p>
          <a:p>
            <a:endParaRPr lang="en-US" altLang="en-US" sz="2800"/>
          </a:p>
          <a:p>
            <a:r>
              <a:rPr lang="en-US" altLang="en-US" sz="2800"/>
              <a:t>He lost his balance and the running saw blade hit his leg. </a:t>
            </a:r>
          </a:p>
        </p:txBody>
      </p:sp>
      <p:sp>
        <p:nvSpPr>
          <p:cNvPr id="8196" name="Text Box 9"/>
          <p:cNvSpPr txBox="1">
            <a:spLocks noChangeArrowheads="1"/>
          </p:cNvSpPr>
          <p:nvPr/>
        </p:nvSpPr>
        <p:spPr bwMode="auto">
          <a:xfrm>
            <a:off x="365125" y="6400800"/>
            <a:ext cx="8778875"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a:t>Elvex Corporation, http://www.elvex.com</a:t>
            </a:r>
          </a:p>
        </p:txBody>
      </p:sp>
      <p:sp>
        <p:nvSpPr>
          <p:cNvPr id="8197" name="Line 10"/>
          <p:cNvSpPr>
            <a:spLocks noChangeShapeType="1"/>
          </p:cNvSpPr>
          <p:nvPr/>
        </p:nvSpPr>
        <p:spPr bwMode="auto">
          <a:xfrm>
            <a:off x="381000" y="64008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8" name="Line 11"/>
          <p:cNvSpPr>
            <a:spLocks noChangeShapeType="1"/>
          </p:cNvSpPr>
          <p:nvPr/>
        </p:nvSpPr>
        <p:spPr bwMode="auto">
          <a:xfrm>
            <a:off x="381000" y="5334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 name="Text Box 12"/>
          <p:cNvSpPr txBox="1">
            <a:spLocks noChangeArrowheads="1"/>
          </p:cNvSpPr>
          <p:nvPr/>
        </p:nvSpPr>
        <p:spPr bwMode="auto">
          <a:xfrm>
            <a:off x="304800" y="4953000"/>
            <a:ext cx="8458200" cy="946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2800"/>
              <a:t>He was wearing protective chaps, which stopped the chain immediately, and he was not injured.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1066800"/>
            <a:ext cx="8229600" cy="1295400"/>
          </a:xfrm>
        </p:spPr>
        <p:txBody>
          <a:bodyPr/>
          <a:lstStyle/>
          <a:p>
            <a:pPr marL="0" indent="0" eaLnBrk="1" hangingPunct="1">
              <a:buFontTx/>
              <a:buNone/>
            </a:pPr>
            <a:r>
              <a:rPr lang="en-US" altLang="en-US" smtClean="0"/>
              <a:t>On a May afternoon, a worker was using a chain saw to cut branches overhead.</a:t>
            </a:r>
          </a:p>
        </p:txBody>
      </p:sp>
      <p:sp>
        <p:nvSpPr>
          <p:cNvPr id="9219" name="Text Box 4"/>
          <p:cNvSpPr txBox="1">
            <a:spLocks noChangeArrowheads="1"/>
          </p:cNvSpPr>
          <p:nvPr/>
        </p:nvSpPr>
        <p:spPr bwMode="auto">
          <a:xfrm>
            <a:off x="365125" y="6172200"/>
            <a:ext cx="8778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a:t>OSHA Inspection 108433095. Accident 887950. Report ID 0352440.</a:t>
            </a:r>
          </a:p>
          <a:p>
            <a:r>
              <a:rPr lang="en-US" altLang="en-US"/>
              <a:t>http://www.osha.gov/oshstats/index.html</a:t>
            </a:r>
          </a:p>
        </p:txBody>
      </p:sp>
      <p:sp>
        <p:nvSpPr>
          <p:cNvPr id="9220" name="Line 5"/>
          <p:cNvSpPr>
            <a:spLocks noChangeShapeType="1"/>
          </p:cNvSpPr>
          <p:nvPr/>
        </p:nvSpPr>
        <p:spPr bwMode="auto">
          <a:xfrm>
            <a:off x="381000" y="60960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1" name="Line 6"/>
          <p:cNvSpPr>
            <a:spLocks noChangeShapeType="1"/>
          </p:cNvSpPr>
          <p:nvPr/>
        </p:nvSpPr>
        <p:spPr bwMode="auto">
          <a:xfrm>
            <a:off x="381000" y="7620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457200" y="1066800"/>
            <a:ext cx="8229600" cy="4297363"/>
          </a:xfrm>
        </p:spPr>
        <p:txBody>
          <a:bodyPr/>
          <a:lstStyle/>
          <a:p>
            <a:pPr marL="0" indent="0" eaLnBrk="1" hangingPunct="1">
              <a:buFontTx/>
              <a:buNone/>
            </a:pPr>
            <a:r>
              <a:rPr lang="en-US" altLang="en-US" smtClean="0"/>
              <a:t>On a May afternoon, a worker was using a chain saw to cut branches overhead.</a:t>
            </a:r>
          </a:p>
          <a:p>
            <a:pPr marL="0" indent="0" eaLnBrk="1" hangingPunct="1">
              <a:buFontTx/>
              <a:buNone/>
            </a:pPr>
            <a:endParaRPr lang="en-US" altLang="en-US" smtClean="0"/>
          </a:p>
          <a:p>
            <a:pPr marL="0" indent="0" eaLnBrk="1" hangingPunct="1">
              <a:buFontTx/>
              <a:buNone/>
            </a:pPr>
            <a:r>
              <a:rPr lang="en-US" altLang="en-US" smtClean="0">
                <a:solidFill>
                  <a:srgbClr val="3333FF"/>
                </a:solidFill>
              </a:rPr>
              <a:t>Suddenly, the chain saw kicked back off a branch and struck him in the head. He was severely cut on the left side of his face from his forehead to his upper lip. He was hospitalized for his injuries.</a:t>
            </a:r>
          </a:p>
        </p:txBody>
      </p:sp>
      <p:sp>
        <p:nvSpPr>
          <p:cNvPr id="10243" name="Text Box 3"/>
          <p:cNvSpPr txBox="1">
            <a:spLocks noChangeArrowheads="1"/>
          </p:cNvSpPr>
          <p:nvPr/>
        </p:nvSpPr>
        <p:spPr bwMode="auto">
          <a:xfrm>
            <a:off x="365125" y="6172200"/>
            <a:ext cx="8778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a:t>OSHA Inspection 108433095. Accident 887950. Report ID 0352440.</a:t>
            </a:r>
          </a:p>
          <a:p>
            <a:r>
              <a:rPr lang="en-US" altLang="en-US"/>
              <a:t>http://www.osha.gov/oshstats/index.html</a:t>
            </a:r>
          </a:p>
        </p:txBody>
      </p:sp>
      <p:sp>
        <p:nvSpPr>
          <p:cNvPr id="10244" name="Line 4"/>
          <p:cNvSpPr>
            <a:spLocks noChangeShapeType="1"/>
          </p:cNvSpPr>
          <p:nvPr/>
        </p:nvSpPr>
        <p:spPr bwMode="auto">
          <a:xfrm>
            <a:off x="381000" y="60960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5" name="Line 5"/>
          <p:cNvSpPr>
            <a:spLocks noChangeShapeType="1"/>
          </p:cNvSpPr>
          <p:nvPr/>
        </p:nvSpPr>
        <p:spPr bwMode="auto">
          <a:xfrm>
            <a:off x="381000" y="7620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152400"/>
            <a:ext cx="8229600" cy="1143000"/>
          </a:xfrm>
        </p:spPr>
        <p:txBody>
          <a:bodyPr/>
          <a:lstStyle/>
          <a:p>
            <a:pPr eaLnBrk="1" hangingPunct="1"/>
            <a:r>
              <a:rPr lang="en-US" altLang="en-US" sz="3600" b="1" smtClean="0"/>
              <a:t>Tree-cutting Injuries</a:t>
            </a:r>
            <a:br>
              <a:rPr lang="en-US" altLang="en-US" sz="3600" b="1" smtClean="0"/>
            </a:br>
            <a:r>
              <a:rPr lang="en-US" altLang="en-US" sz="800" b="1" smtClean="0"/>
              <a:t/>
            </a:r>
            <a:br>
              <a:rPr lang="en-US" altLang="en-US" sz="800" b="1" smtClean="0"/>
            </a:br>
            <a:r>
              <a:rPr lang="en-US" altLang="en-US" sz="800" b="1" smtClean="0"/>
              <a:t> </a:t>
            </a:r>
            <a:r>
              <a:rPr lang="en-US" altLang="en-US" sz="2400" b="1" smtClean="0"/>
              <a:t>Bureau of Labor Statistics Analysis of 1,086 Accidents</a:t>
            </a:r>
          </a:p>
        </p:txBody>
      </p:sp>
      <p:sp>
        <p:nvSpPr>
          <p:cNvPr id="1028" name="Text Box 3"/>
          <p:cNvSpPr txBox="1">
            <a:spLocks noChangeArrowheads="1"/>
          </p:cNvSpPr>
          <p:nvPr/>
        </p:nvSpPr>
        <p:spPr bwMode="auto">
          <a:xfrm>
            <a:off x="365125" y="6248400"/>
            <a:ext cx="8778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a:t>Bureau of Labor Statistics (1984). </a:t>
            </a:r>
            <a:r>
              <a:rPr lang="en-US" altLang="en-US" i="1"/>
              <a:t>Work injury report (WIR) injuries in the logging industry.</a:t>
            </a:r>
            <a:r>
              <a:rPr lang="en-US" altLang="en-US"/>
              <a:t> Bulletin 2203 (Ex. 2-1).</a:t>
            </a:r>
          </a:p>
        </p:txBody>
      </p:sp>
      <p:sp>
        <p:nvSpPr>
          <p:cNvPr id="1029" name="Line 4"/>
          <p:cNvSpPr>
            <a:spLocks noChangeShapeType="1"/>
          </p:cNvSpPr>
          <p:nvPr/>
        </p:nvSpPr>
        <p:spPr bwMode="auto">
          <a:xfrm>
            <a:off x="381000" y="62484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Line 5"/>
          <p:cNvSpPr>
            <a:spLocks noChangeShapeType="1"/>
          </p:cNvSpPr>
          <p:nvPr/>
        </p:nvSpPr>
        <p:spPr bwMode="auto">
          <a:xfrm>
            <a:off x="381000" y="1524000"/>
            <a:ext cx="8458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 name="Object 6"/>
          <p:cNvGraphicFramePr>
            <a:graphicFrameLocks noGrp="1" noChangeAspect="1"/>
          </p:cNvGraphicFramePr>
          <p:nvPr>
            <p:ph idx="1"/>
          </p:nvPr>
        </p:nvGraphicFramePr>
        <p:xfrm>
          <a:off x="2489200" y="1574800"/>
          <a:ext cx="6604000" cy="4621213"/>
        </p:xfrm>
        <a:graphic>
          <a:graphicData uri="http://schemas.openxmlformats.org/drawingml/2006/chart">
            <c:chart xmlns:c="http://schemas.openxmlformats.org/drawingml/2006/chart" xmlns:r="http://schemas.openxmlformats.org/officeDocument/2006/relationships" r:id="rId3"/>
          </a:graphicData>
        </a:graphic>
      </p:graphicFrame>
      <p:sp>
        <p:nvSpPr>
          <p:cNvPr id="1031" name="Text Box 7"/>
          <p:cNvSpPr txBox="1">
            <a:spLocks noChangeArrowheads="1"/>
          </p:cNvSpPr>
          <p:nvPr/>
        </p:nvSpPr>
        <p:spPr bwMode="auto">
          <a:xfrm>
            <a:off x="136525" y="1828800"/>
            <a:ext cx="2790825"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2000" b="1"/>
              <a:t>Struck by tree or limb</a:t>
            </a:r>
          </a:p>
          <a:p>
            <a:pPr algn="r"/>
            <a:endParaRPr lang="en-US" altLang="en-US" sz="2000" b="1"/>
          </a:p>
          <a:p>
            <a:pPr algn="r"/>
            <a:r>
              <a:rPr lang="en-US" altLang="en-US" sz="2000" b="1"/>
              <a:t>Fall</a:t>
            </a:r>
          </a:p>
          <a:p>
            <a:pPr algn="r"/>
            <a:endParaRPr lang="en-US" altLang="en-US" sz="2000" b="1"/>
          </a:p>
          <a:p>
            <a:pPr algn="r"/>
            <a:r>
              <a:rPr lang="en-US" altLang="en-US" sz="2000" b="1"/>
              <a:t>Chain saw injury</a:t>
            </a:r>
          </a:p>
          <a:p>
            <a:pPr algn="r"/>
            <a:endParaRPr lang="en-US" altLang="en-US" sz="2000" b="1"/>
          </a:p>
          <a:p>
            <a:pPr algn="r"/>
            <a:r>
              <a:rPr lang="en-US" altLang="en-US" sz="2000" b="1"/>
              <a:t>Muscle strain</a:t>
            </a:r>
          </a:p>
          <a:p>
            <a:pPr algn="r"/>
            <a:endParaRPr lang="en-US" altLang="en-US" sz="2000" b="1"/>
          </a:p>
          <a:p>
            <a:pPr algn="r"/>
            <a:r>
              <a:rPr lang="en-US" altLang="en-US" sz="2000" b="1"/>
              <a:t>Hit by cable, hook</a:t>
            </a:r>
          </a:p>
          <a:p>
            <a:pPr algn="r"/>
            <a:endParaRPr lang="en-US" altLang="en-US" sz="2000" b="1"/>
          </a:p>
          <a:p>
            <a:pPr algn="r"/>
            <a:r>
              <a:rPr lang="en-US" altLang="en-US" sz="2000" b="1"/>
              <a:t>Other</a:t>
            </a:r>
          </a:p>
        </p:txBody>
      </p:sp>
      <p:sp>
        <p:nvSpPr>
          <p:cNvPr id="1032" name="Line 8"/>
          <p:cNvSpPr>
            <a:spLocks noChangeShapeType="1"/>
          </p:cNvSpPr>
          <p:nvPr/>
        </p:nvSpPr>
        <p:spPr bwMode="auto">
          <a:xfrm flipV="1">
            <a:off x="2955925" y="1752600"/>
            <a:ext cx="0" cy="3733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3392</TotalTime>
  <Words>1488</Words>
  <Application>Microsoft Office PowerPoint</Application>
  <PresentationFormat>On-screen Show (4:3)</PresentationFormat>
  <Paragraphs>114</Paragraphs>
  <Slides>19</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Arial</vt:lpstr>
      <vt:lpstr>Default Design</vt:lpstr>
      <vt:lpstr>Tree Trimming Safety</vt:lpstr>
      <vt:lpstr>PowerPoint Presentation</vt:lpstr>
      <vt:lpstr>PowerPoint Presentation</vt:lpstr>
      <vt:lpstr>PowerPoint Presentation</vt:lpstr>
      <vt:lpstr>Chain Saw Injury Locations</vt:lpstr>
      <vt:lpstr>PowerPoint Presentation</vt:lpstr>
      <vt:lpstr>PowerPoint Presentation</vt:lpstr>
      <vt:lpstr>PowerPoint Presentation</vt:lpstr>
      <vt:lpstr>Tree-cutting Injuries   Bureau of Labor Statistics Analysis of 1,086 Accidents</vt:lpstr>
      <vt:lpstr>Group Problems</vt:lpstr>
      <vt:lpstr>Problem #1</vt:lpstr>
      <vt:lpstr>PowerPoint Presentation</vt:lpstr>
      <vt:lpstr>Problem #2</vt:lpstr>
      <vt:lpstr>PowerPoint Presentation</vt:lpstr>
      <vt:lpstr>Problem #3</vt:lpstr>
      <vt:lpstr>PowerPoint Presentation</vt:lpstr>
      <vt:lpstr>Problem #4</vt:lpstr>
      <vt:lpstr>Problem #5</vt:lpstr>
      <vt:lpstr>Training Wrap-Up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Mitchell Ricketts</dc:creator>
  <cp:lastModifiedBy>John Hadesty</cp:lastModifiedBy>
  <cp:revision>49</cp:revision>
  <cp:lastPrinted>1601-01-01T00:00:00Z</cp:lastPrinted>
  <dcterms:created xsi:type="dcterms:W3CDTF">2009-09-28T20:09:15Z</dcterms:created>
  <dcterms:modified xsi:type="dcterms:W3CDTF">2015-04-07T15:14:38Z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