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82" r:id="rId7"/>
    <p:sldId id="267" r:id="rId8"/>
    <p:sldId id="268" r:id="rId9"/>
    <p:sldId id="269" r:id="rId10"/>
    <p:sldId id="270" r:id="rId11"/>
    <p:sldId id="271" r:id="rId12"/>
    <p:sldId id="274" r:id="rId13"/>
    <p:sldId id="273" r:id="rId14"/>
    <p:sldId id="258" r:id="rId15"/>
    <p:sldId id="259" r:id="rId16"/>
    <p:sldId id="284" r:id="rId17"/>
    <p:sldId id="285" r:id="rId18"/>
    <p:sldId id="275" r:id="rId19"/>
    <p:sldId id="276" r:id="rId20"/>
    <p:sldId id="277" r:id="rId21"/>
    <p:sldId id="278" r:id="rId22"/>
    <p:sldId id="279" r:id="rId23"/>
    <p:sldId id="280" r:id="rId24"/>
    <p:sldId id="266" r:id="rId25"/>
    <p:sldId id="283"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546"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CFDC617-87A1-41E0-AA99-5F2CC6386B65}" type="datetimeFigureOut">
              <a:rPr lang="en-US"/>
              <a:pPr>
                <a:defRPr/>
              </a:pPr>
              <a:t>7/10/2012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DF762F-0A6B-4D0D-80CF-BC7B1D32EB3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C457F6-E5F5-47BF-AA10-28E92A66EF8C}" type="datetimeFigureOut">
              <a:rPr lang="en-US"/>
              <a:pPr>
                <a:defRPr/>
              </a:pPr>
              <a:t>7/10/2012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95C5FC-5EA4-4E6D-A61C-DBD7EA5FF31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D33613-2C97-4847-B414-D91F34217D54}" type="datetimeFigureOut">
              <a:rPr lang="en-US"/>
              <a:pPr>
                <a:defRPr/>
              </a:pPr>
              <a:t>7/10/2012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A84BFF-59C9-4B8F-B616-8E5DFA5B307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2F5D88-803B-4E2B-9605-081FCCC070F1}" type="datetimeFigureOut">
              <a:rPr lang="en-US"/>
              <a:pPr>
                <a:defRPr/>
              </a:pPr>
              <a:t>7/10/2012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B61AE3-FBE5-4A2F-B0B7-E972BA926BF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5CEF6D8-C92C-47ED-8570-D5C875225927}" type="datetimeFigureOut">
              <a:rPr lang="en-US"/>
              <a:pPr>
                <a:defRPr/>
              </a:pPr>
              <a:t>7/10/2012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826AA3-F180-4910-9DB8-754CC827176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D840F83-9FF4-4EFC-B278-315566C70264}" type="datetimeFigureOut">
              <a:rPr lang="en-US"/>
              <a:pPr>
                <a:defRPr/>
              </a:pPr>
              <a:t>7/10/2012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791986-1DEF-40EA-A262-6432C9EB03F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152ACBF-B762-4E73-8BEE-F0426F9F749B}" type="datetimeFigureOut">
              <a:rPr lang="en-US"/>
              <a:pPr>
                <a:defRPr/>
              </a:pPr>
              <a:t>7/10/2012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D987468-C4CD-43F5-B61B-DB988864945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66AD98E-9865-4EE7-9C64-F514716247CD}" type="datetimeFigureOut">
              <a:rPr lang="en-US"/>
              <a:pPr>
                <a:defRPr/>
              </a:pPr>
              <a:t>7/10/2012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7E9809C-A59F-4B1A-B34A-3EE9A2162D3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56D8AE6-35C5-4843-8676-1D11638D018B}" type="datetimeFigureOut">
              <a:rPr lang="en-US"/>
              <a:pPr>
                <a:defRPr/>
              </a:pPr>
              <a:t>7/10/2012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840A460-A4D9-4CFD-A482-74CA7DE4943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9EBD74C-E672-43A8-8DAB-7AE0EA86BC01}" type="datetimeFigureOut">
              <a:rPr lang="en-US"/>
              <a:pPr>
                <a:defRPr/>
              </a:pPr>
              <a:t>7/10/2012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2F8FB8-0ECC-4149-99C5-833AF0EB36C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C901451-0629-46DE-8ACF-E92A627A3D82}" type="datetimeFigureOut">
              <a:rPr lang="en-US"/>
              <a:pPr>
                <a:defRPr/>
              </a:pPr>
              <a:t>7/10/2012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CFFD6B-7CB0-4C35-8E27-A31D2B3A757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08A5BE2-4BCD-45FF-BB25-F0ABD6BD2093}" type="datetimeFigureOut">
              <a:rPr lang="en-US"/>
              <a:pPr>
                <a:defRPr/>
              </a:pPr>
              <a:t>7/10/2012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5E24E49-FC9B-4CF5-9081-95ED24EAB0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smtClean="0"/>
              <a:t>Annual Formaldehyde Awareness Training</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Providence VAMC Environmental, Safety &amp; Health Department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Symptoms of Exposure</a:t>
            </a:r>
          </a:p>
        </p:txBody>
      </p:sp>
      <p:sp>
        <p:nvSpPr>
          <p:cNvPr id="11267" name="Content Placeholder 2"/>
          <p:cNvSpPr>
            <a:spLocks noGrp="1"/>
          </p:cNvSpPr>
          <p:nvPr>
            <p:ph idx="1"/>
          </p:nvPr>
        </p:nvSpPr>
        <p:spPr/>
        <p:txBody>
          <a:bodyPr/>
          <a:lstStyle/>
          <a:p>
            <a:r>
              <a:rPr lang="en-US" smtClean="0"/>
              <a:t>Irritation to eye, nose, throat &amp; respiratory system</a:t>
            </a:r>
          </a:p>
          <a:p>
            <a:r>
              <a:rPr lang="en-US" smtClean="0"/>
              <a:t>Allergic reactions of the skin, eyes &amp; respiratory tract</a:t>
            </a:r>
          </a:p>
          <a:p>
            <a:r>
              <a:rPr lang="en-US" smtClean="0"/>
              <a:t>Lacrimation (discharge of tears)</a:t>
            </a:r>
          </a:p>
          <a:p>
            <a:r>
              <a:rPr lang="en-US" smtClean="0"/>
              <a:t>Cough, wheezing</a:t>
            </a:r>
          </a:p>
          <a:p>
            <a:r>
              <a:rPr lang="en-US" smtClean="0"/>
              <a:t>Dermatitis</a:t>
            </a:r>
          </a:p>
          <a:p>
            <a:r>
              <a:rPr lang="en-US" smtClean="0"/>
              <a:t>***Immediately report any symptoms of exposure to your supervisor!</a:t>
            </a:r>
          </a:p>
          <a:p>
            <a:endParaRPr lang="en-US" smtClean="0"/>
          </a:p>
          <a:p>
            <a:endParaRPr lang="en-US" smtClean="0"/>
          </a:p>
          <a:p>
            <a:pPr>
              <a:buFont typeface="Arial" charset="0"/>
              <a:buNone/>
            </a:pPr>
            <a:endParaRPr 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Safe Work Practices</a:t>
            </a:r>
          </a:p>
        </p:txBody>
      </p:sp>
      <p:sp>
        <p:nvSpPr>
          <p:cNvPr id="12291" name="Content Placeholder 2"/>
          <p:cNvSpPr>
            <a:spLocks noGrp="1"/>
          </p:cNvSpPr>
          <p:nvPr>
            <p:ph idx="1"/>
          </p:nvPr>
        </p:nvSpPr>
        <p:spPr/>
        <p:txBody>
          <a:bodyPr/>
          <a:lstStyle/>
          <a:p>
            <a:pPr eaLnBrk="1" hangingPunct="1"/>
            <a:r>
              <a:rPr lang="en-US" smtClean="0"/>
              <a:t>Wear appropriate PPE:</a:t>
            </a:r>
          </a:p>
          <a:p>
            <a:pPr lvl="1" eaLnBrk="1" hangingPunct="1"/>
            <a:r>
              <a:rPr lang="en-US" smtClean="0"/>
              <a:t>Disposable nitrile gloves for handling containers, pouring operations (change out if torn and wash hands thoroughly after use)</a:t>
            </a:r>
          </a:p>
          <a:p>
            <a:pPr lvl="1" eaLnBrk="1" hangingPunct="1"/>
            <a:r>
              <a:rPr lang="en-US" smtClean="0"/>
              <a:t>Chemical goggles and chemical resistant apron for pouring operations (replace if ripped or torn)</a:t>
            </a:r>
          </a:p>
          <a:p>
            <a:pPr eaLnBrk="1" hangingPunct="1"/>
            <a:r>
              <a:rPr lang="en-US" smtClean="0"/>
              <a:t>Utilize laboratory chemical hood ventilation</a:t>
            </a:r>
          </a:p>
          <a:p>
            <a:pPr eaLnBrk="1" hangingPunct="1"/>
            <a:r>
              <a:rPr lang="en-US" smtClean="0"/>
              <a:t>Keep formalin containers closed tightly</a:t>
            </a:r>
          </a:p>
          <a:p>
            <a:pPr eaLnBrk="1" hangingPunct="1"/>
            <a:r>
              <a:rPr lang="en-US" smtClean="0"/>
              <a:t>Keep emergency eyewashes and showers in chemical labs unobstructed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Spills, Emergencies, Clean-up Procedures</a:t>
            </a:r>
          </a:p>
        </p:txBody>
      </p:sp>
      <p:sp>
        <p:nvSpPr>
          <p:cNvPr id="13315" name="Content Placeholder 2"/>
          <p:cNvSpPr>
            <a:spLocks noGrp="1"/>
          </p:cNvSpPr>
          <p:nvPr>
            <p:ph idx="1"/>
          </p:nvPr>
        </p:nvSpPr>
        <p:spPr/>
        <p:txBody>
          <a:bodyPr/>
          <a:lstStyle/>
          <a:p>
            <a:pPr eaLnBrk="1" hangingPunct="1"/>
            <a:r>
              <a:rPr lang="en-US" smtClean="0"/>
              <a:t>For small spills: place leaking container in an air tight secondary container, take up small spill with absorbent material and place in airtight container for disposal</a:t>
            </a:r>
          </a:p>
          <a:p>
            <a:pPr eaLnBrk="1" hangingPunct="1"/>
            <a:r>
              <a:rPr lang="en-US" smtClean="0"/>
              <a:t>For large spills (beyond ability of equipment to handle): leave the area immediately, call x4999, do not touch spilled materials, shut off ignition sources if able to do so without risk, deny access to area other than emergency personnel</a:t>
            </a:r>
          </a:p>
          <a:p>
            <a:pPr eaLnBrk="1" hangingPunct="1"/>
            <a:endParaRPr 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MSDS Search Engine</a:t>
            </a:r>
          </a:p>
        </p:txBody>
      </p:sp>
      <p:pic>
        <p:nvPicPr>
          <p:cNvPr id="14339" name="Picture 2"/>
          <p:cNvPicPr>
            <a:picLocks noGrp="1" noChangeAspect="1" noChangeArrowheads="1"/>
          </p:cNvPicPr>
          <p:nvPr>
            <p:ph idx="1"/>
          </p:nvPr>
        </p:nvPicPr>
        <p:blipFill>
          <a:blip r:embed="rId2" cstate="print"/>
          <a:srcRect/>
          <a:stretch>
            <a:fillRect/>
          </a:stretch>
        </p:blipFill>
        <p:spPr>
          <a:xfrm>
            <a:off x="1554163" y="1600200"/>
            <a:ext cx="6035675" cy="4525963"/>
          </a:xfr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ESOH MSDS Search Page</a:t>
            </a:r>
          </a:p>
        </p:txBody>
      </p:sp>
      <p:pic>
        <p:nvPicPr>
          <p:cNvPr id="15363" name="Picture 2"/>
          <p:cNvPicPr>
            <a:picLocks noGrp="1" noChangeAspect="1" noChangeArrowheads="1"/>
          </p:cNvPicPr>
          <p:nvPr>
            <p:ph idx="1"/>
          </p:nvPr>
        </p:nvPicPr>
        <p:blipFill>
          <a:blip r:embed="rId2" cstate="print"/>
          <a:srcRect/>
          <a:stretch>
            <a:fillRect/>
          </a:stretch>
        </p:blipFill>
        <p:spPr>
          <a:xfrm>
            <a:off x="1554163" y="1600200"/>
            <a:ext cx="6035675" cy="4525963"/>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MSDS for Formalin 10%</a:t>
            </a:r>
          </a:p>
        </p:txBody>
      </p:sp>
      <p:pic>
        <p:nvPicPr>
          <p:cNvPr id="16387" name="Picture 2"/>
          <p:cNvPicPr>
            <a:picLocks noGrp="1" noChangeAspect="1" noChangeArrowheads="1"/>
          </p:cNvPicPr>
          <p:nvPr>
            <p:ph idx="1"/>
          </p:nvPr>
        </p:nvPicPr>
        <p:blipFill>
          <a:blip r:embed="rId2" cstate="print"/>
          <a:srcRect/>
          <a:stretch>
            <a:fillRect/>
          </a:stretch>
        </p:blipFill>
        <p:spPr>
          <a:xfrm>
            <a:off x="1371600" y="1600200"/>
            <a:ext cx="5486400" cy="4525963"/>
          </a:xfr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MSDS continued</a:t>
            </a:r>
          </a:p>
        </p:txBody>
      </p:sp>
      <p:pic>
        <p:nvPicPr>
          <p:cNvPr id="17411" name="Picture 2"/>
          <p:cNvPicPr>
            <a:picLocks noGrp="1" noChangeAspect="1" noChangeArrowheads="1"/>
          </p:cNvPicPr>
          <p:nvPr>
            <p:ph idx="1"/>
          </p:nvPr>
        </p:nvPicPr>
        <p:blipFill>
          <a:blip r:embed="rId2" cstate="print"/>
          <a:srcRect/>
          <a:stretch>
            <a:fillRect/>
          </a:stretch>
        </p:blipFill>
        <p:spPr>
          <a:xfrm>
            <a:off x="2828925" y="1600200"/>
            <a:ext cx="3486150" cy="4525963"/>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MSDS continued</a:t>
            </a:r>
          </a:p>
        </p:txBody>
      </p:sp>
      <p:pic>
        <p:nvPicPr>
          <p:cNvPr id="18435" name="Picture 2"/>
          <p:cNvPicPr>
            <a:picLocks noGrp="1" noChangeAspect="1" noChangeArrowheads="1"/>
          </p:cNvPicPr>
          <p:nvPr>
            <p:ph idx="1"/>
          </p:nvPr>
        </p:nvPicPr>
        <p:blipFill>
          <a:blip r:embed="rId2" cstate="print"/>
          <a:srcRect/>
          <a:stretch>
            <a:fillRect/>
          </a:stretch>
        </p:blipFill>
        <p:spPr>
          <a:xfrm>
            <a:off x="2828925" y="1600200"/>
            <a:ext cx="3486150" cy="4525963"/>
          </a:xfr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MSDS continued</a:t>
            </a:r>
          </a:p>
        </p:txBody>
      </p:sp>
      <p:pic>
        <p:nvPicPr>
          <p:cNvPr id="19459" name="Picture 2"/>
          <p:cNvPicPr>
            <a:picLocks noGrp="1" noChangeAspect="1" noChangeArrowheads="1"/>
          </p:cNvPicPr>
          <p:nvPr>
            <p:ph idx="1"/>
          </p:nvPr>
        </p:nvPicPr>
        <p:blipFill>
          <a:blip r:embed="rId2" cstate="print"/>
          <a:srcRect/>
          <a:stretch>
            <a:fillRect/>
          </a:stretch>
        </p:blipFill>
        <p:spPr>
          <a:xfrm>
            <a:off x="2828925" y="1600200"/>
            <a:ext cx="3486150" cy="4525963"/>
          </a:xfr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MSDS continued</a:t>
            </a:r>
          </a:p>
        </p:txBody>
      </p:sp>
      <p:pic>
        <p:nvPicPr>
          <p:cNvPr id="20483" name="Picture 2"/>
          <p:cNvPicPr>
            <a:picLocks noGrp="1" noChangeAspect="1" noChangeArrowheads="1"/>
          </p:cNvPicPr>
          <p:nvPr>
            <p:ph idx="1"/>
          </p:nvPr>
        </p:nvPicPr>
        <p:blipFill>
          <a:blip r:embed="rId2" cstate="print"/>
          <a:srcRect/>
          <a:stretch>
            <a:fillRect/>
          </a:stretch>
        </p:blipFill>
        <p:spPr>
          <a:xfrm>
            <a:off x="2828925" y="1600200"/>
            <a:ext cx="3486150" cy="4525963"/>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mtClean="0"/>
              <a:t>What is Formaldehyde?</a:t>
            </a:r>
          </a:p>
        </p:txBody>
      </p:sp>
      <p:sp>
        <p:nvSpPr>
          <p:cNvPr id="3075" name="Content Placeholder 2"/>
          <p:cNvSpPr>
            <a:spLocks noGrp="1"/>
          </p:cNvSpPr>
          <p:nvPr>
            <p:ph idx="1"/>
          </p:nvPr>
        </p:nvSpPr>
        <p:spPr/>
        <p:txBody>
          <a:bodyPr/>
          <a:lstStyle/>
          <a:p>
            <a:pPr eaLnBrk="1" hangingPunct="1"/>
            <a:r>
              <a:rPr lang="en-US" smtClean="0"/>
              <a:t>Formaldehyde is a colorless, strong-smelling gas commonly used as a preservative.</a:t>
            </a:r>
          </a:p>
          <a:p>
            <a:pPr eaLnBrk="1" hangingPunct="1"/>
            <a:r>
              <a:rPr lang="en-US" smtClean="0"/>
              <a:t>Although the term “formaldehyde” describes various mixtures of formaldehyde, water and alcohol, the term “formalin” describes aqueous solutions, particularly those containing 37 to 50% formaldehyde and 6 to 15 % alcohol stabilizer.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MSDS continued</a:t>
            </a:r>
          </a:p>
        </p:txBody>
      </p:sp>
      <p:pic>
        <p:nvPicPr>
          <p:cNvPr id="21507" name="Picture 2"/>
          <p:cNvPicPr>
            <a:picLocks noGrp="1" noChangeAspect="1" noChangeArrowheads="1"/>
          </p:cNvPicPr>
          <p:nvPr>
            <p:ph idx="1"/>
          </p:nvPr>
        </p:nvPicPr>
        <p:blipFill>
          <a:blip r:embed="rId2" cstate="print"/>
          <a:srcRect/>
          <a:stretch>
            <a:fillRect/>
          </a:stretch>
        </p:blipFill>
        <p:spPr>
          <a:xfrm>
            <a:off x="2828925" y="1600200"/>
            <a:ext cx="3486150" cy="4525963"/>
          </a:xfr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References</a:t>
            </a:r>
          </a:p>
        </p:txBody>
      </p:sp>
      <p:sp>
        <p:nvSpPr>
          <p:cNvPr id="22531" name="Content Placeholder 2"/>
          <p:cNvSpPr>
            <a:spLocks noGrp="1"/>
          </p:cNvSpPr>
          <p:nvPr>
            <p:ph idx="1"/>
          </p:nvPr>
        </p:nvSpPr>
        <p:spPr/>
        <p:txBody>
          <a:bodyPr/>
          <a:lstStyle/>
          <a:p>
            <a:pPr eaLnBrk="1" hangingPunct="1"/>
            <a:r>
              <a:rPr lang="en-US" smtClean="0"/>
              <a:t>29 CFR 1910.1048 Formaldehyde</a:t>
            </a:r>
          </a:p>
          <a:p>
            <a:pPr eaLnBrk="1" hangingPunct="1"/>
            <a:r>
              <a:rPr lang="en-US" smtClean="0"/>
              <a:t>29 CFR 1910.1200 Hazard Communication Standard</a:t>
            </a:r>
          </a:p>
          <a:p>
            <a:pPr eaLnBrk="1" hangingPunct="1"/>
            <a:r>
              <a:rPr lang="en-US" smtClean="0"/>
              <a:t>29 CFR 1910.132 PPE</a:t>
            </a:r>
          </a:p>
          <a:p>
            <a:pPr eaLnBrk="1" hangingPunct="1"/>
            <a:r>
              <a:rPr lang="en-US" smtClean="0"/>
              <a:t>29 CFR 1910.133 Eye and face protection</a:t>
            </a:r>
          </a:p>
          <a:p>
            <a:pPr eaLnBrk="1" hangingPunct="1"/>
            <a:r>
              <a:rPr lang="en-US" smtClean="0"/>
              <a:t>OSHA Fact Sheet Formaldehyde, USDOL, 2002</a:t>
            </a:r>
          </a:p>
          <a:p>
            <a:pPr eaLnBrk="1" hangingPunct="1"/>
            <a:r>
              <a:rPr lang="en-US" smtClean="0"/>
              <a:t>CDC-NIOSH Pocket Guide to Chemical Hazards-Formalin (as formaldehyde)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CERTIFICATE OF COMPLETION</a:t>
            </a:r>
          </a:p>
        </p:txBody>
      </p:sp>
      <p:sp>
        <p:nvSpPr>
          <p:cNvPr id="23555" name="Content Placeholder 2"/>
          <p:cNvSpPr>
            <a:spLocks noGrp="1"/>
          </p:cNvSpPr>
          <p:nvPr>
            <p:ph idx="1"/>
          </p:nvPr>
        </p:nvSpPr>
        <p:spPr/>
        <p:txBody>
          <a:bodyPr/>
          <a:lstStyle/>
          <a:p>
            <a:pPr>
              <a:buFont typeface="Arial" charset="0"/>
              <a:buNone/>
            </a:pPr>
            <a:r>
              <a:rPr lang="en-US" smtClean="0"/>
              <a:t>I certify that I have reviewed and understand this training presentation on Formaldehyde.</a:t>
            </a:r>
          </a:p>
          <a:p>
            <a:pPr>
              <a:buFont typeface="Arial" charset="0"/>
              <a:buNone/>
            </a:pPr>
            <a:endParaRPr lang="en-US" smtClean="0"/>
          </a:p>
          <a:p>
            <a:pPr>
              <a:buFont typeface="Arial" charset="0"/>
              <a:buNone/>
            </a:pPr>
            <a:r>
              <a:rPr lang="en-US" smtClean="0"/>
              <a:t>________________________ 	____________</a:t>
            </a:r>
          </a:p>
          <a:p>
            <a:pPr>
              <a:buFont typeface="Arial" charset="0"/>
              <a:buNone/>
            </a:pPr>
            <a:r>
              <a:rPr lang="en-US" smtClean="0"/>
              <a:t>Printed name/Signature		Date</a:t>
            </a:r>
          </a:p>
          <a:p>
            <a:pPr>
              <a:buFont typeface="Arial" charset="0"/>
              <a:buNone/>
            </a:pPr>
            <a:r>
              <a:rPr lang="en-US" smtClean="0"/>
              <a:t>(Print for the Training Record)</a:t>
            </a:r>
          </a:p>
          <a:p>
            <a:pPr algn="ctr">
              <a:buFont typeface="Arial" charset="0"/>
              <a:buNone/>
            </a:pPr>
            <a:endParaRPr lang="en-US" smtClean="0"/>
          </a:p>
          <a:p>
            <a:pPr algn="ctr">
              <a:buFont typeface="Arial" charset="0"/>
              <a:buNone/>
            </a:pPr>
            <a:endParaRPr lang="en-US" u="sng"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Who is at Risk For Potential Exposure?</a:t>
            </a:r>
          </a:p>
        </p:txBody>
      </p:sp>
      <p:sp>
        <p:nvSpPr>
          <p:cNvPr id="4099" name="Content Placeholder 2"/>
          <p:cNvSpPr>
            <a:spLocks noGrp="1"/>
          </p:cNvSpPr>
          <p:nvPr>
            <p:ph idx="1"/>
          </p:nvPr>
        </p:nvSpPr>
        <p:spPr/>
        <p:txBody>
          <a:bodyPr/>
          <a:lstStyle/>
          <a:p>
            <a:r>
              <a:rPr lang="en-US" smtClean="0"/>
              <a:t>Personnel who work with/utilize  formalin products in their workplace:</a:t>
            </a:r>
          </a:p>
          <a:p>
            <a:pPr lvl="1"/>
            <a:r>
              <a:rPr lang="en-US" smtClean="0"/>
              <a:t>Medical lab technicians</a:t>
            </a:r>
          </a:p>
          <a:p>
            <a:pPr lvl="1"/>
            <a:r>
              <a:rPr lang="en-US" smtClean="0"/>
              <a:t>Health care professionals</a:t>
            </a:r>
          </a:p>
          <a:p>
            <a:pPr lvl="1"/>
            <a:r>
              <a:rPr lang="en-US" smtClean="0"/>
              <a:t>Research personnel</a:t>
            </a:r>
          </a:p>
          <a:p>
            <a:r>
              <a:rPr lang="en-US" smtClean="0"/>
              <a:t>Personnel who repair lab equipment</a:t>
            </a:r>
          </a:p>
          <a:p>
            <a:r>
              <a:rPr lang="en-US" smtClean="0"/>
              <a:t>Personnel who transport formalin</a:t>
            </a:r>
          </a:p>
          <a:p>
            <a:r>
              <a:rPr lang="en-US" smtClean="0"/>
              <a:t>Personnel who pickup and transport  formalin waste</a:t>
            </a:r>
          </a:p>
          <a:p>
            <a:endParaRPr 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29 CFR 1910.1048 Formaldehyde</a:t>
            </a:r>
          </a:p>
        </p:txBody>
      </p:sp>
      <p:sp>
        <p:nvSpPr>
          <p:cNvPr id="5123" name="Content Placeholder 2"/>
          <p:cNvSpPr>
            <a:spLocks noGrp="1"/>
          </p:cNvSpPr>
          <p:nvPr>
            <p:ph idx="1"/>
          </p:nvPr>
        </p:nvSpPr>
        <p:spPr/>
        <p:txBody>
          <a:bodyPr/>
          <a:lstStyle/>
          <a:p>
            <a:r>
              <a:rPr lang="en-US" smtClean="0"/>
              <a:t>Initial monitoring. The employer shall identify all employees who may be exposed at or above the action level or at or above the STEL and accurately determine the exposure of each employee so identified.</a:t>
            </a:r>
          </a:p>
          <a:p>
            <a:r>
              <a:rPr lang="en-US" smtClean="0"/>
              <a:t>The initial monitoring process shall be repeated each time there is a change in production, equipment, process, personnel, or control measures which may result in new or additional exposure to formaldehyde.</a:t>
            </a:r>
          </a:p>
          <a:p>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Permissible Exposure Limit (PEL) &amp; Action Level</a:t>
            </a:r>
          </a:p>
        </p:txBody>
      </p:sp>
      <p:sp>
        <p:nvSpPr>
          <p:cNvPr id="6147" name="Content Placeholder 2"/>
          <p:cNvSpPr>
            <a:spLocks noGrp="1"/>
          </p:cNvSpPr>
          <p:nvPr>
            <p:ph idx="1"/>
          </p:nvPr>
        </p:nvSpPr>
        <p:spPr/>
        <p:txBody>
          <a:bodyPr/>
          <a:lstStyle/>
          <a:p>
            <a:r>
              <a:rPr lang="en-US" smtClean="0"/>
              <a:t>PEL: The employer shall assure that no employee is exposed to an airborne concentration of formaldehyde which exceeds 0.75 parts formaldehyde per million parts of air (0.75 ppm) as an 8-hour TWA.</a:t>
            </a:r>
          </a:p>
          <a:p>
            <a:r>
              <a:rPr lang="en-US" smtClean="0"/>
              <a:t>"Action level" means a concentration of 0.5 part formaldehyde per million parts of air (0.5 ppm) calculated as an eight (8)-hour time-weighted average (TWA) concentration.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Short Term Exposure Limit (STEL)</a:t>
            </a:r>
          </a:p>
        </p:txBody>
      </p:sp>
      <p:sp>
        <p:nvSpPr>
          <p:cNvPr id="7171" name="Content Placeholder 2"/>
          <p:cNvSpPr>
            <a:spLocks noGrp="1"/>
          </p:cNvSpPr>
          <p:nvPr>
            <p:ph idx="1"/>
          </p:nvPr>
        </p:nvSpPr>
        <p:spPr/>
        <p:txBody>
          <a:bodyPr/>
          <a:lstStyle/>
          <a:p>
            <a:r>
              <a:rPr lang="en-US" smtClean="0"/>
              <a:t>Short Term Exposure Limit (STEL): The employer shall assure that no employee is exposed to an airborne concentration of formaldehyde which exceeds two parts formaldehyde per million parts of air (2 ppm) as a 15-minute STEL.</a:t>
            </a:r>
          </a:p>
          <a:p>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Medical Surveillance</a:t>
            </a:r>
          </a:p>
        </p:txBody>
      </p:sp>
      <p:sp>
        <p:nvSpPr>
          <p:cNvPr id="8195" name="Content Placeholder 2"/>
          <p:cNvSpPr>
            <a:spLocks noGrp="1"/>
          </p:cNvSpPr>
          <p:nvPr>
            <p:ph idx="1"/>
          </p:nvPr>
        </p:nvSpPr>
        <p:spPr/>
        <p:txBody>
          <a:bodyPr/>
          <a:lstStyle/>
          <a:p>
            <a:r>
              <a:rPr lang="en-US" smtClean="0"/>
              <a:t>The employer shall institute medical surveillance programs for all employees exposed to formaldehyde at concentrations at or exceeding the action level or exceeding the STEL.</a:t>
            </a:r>
          </a:p>
          <a:p>
            <a:r>
              <a:rPr lang="en-US" smtClean="0"/>
              <a:t>Medical surveillance is also required for employees who develop signs and symptoms of overexposure to formaldehyde and those who respond to an emergency involving formaldehyde</a:t>
            </a:r>
          </a:p>
          <a:p>
            <a:endParaRPr 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How can formaldehyde harm workers?</a:t>
            </a:r>
          </a:p>
        </p:txBody>
      </p:sp>
      <p:sp>
        <p:nvSpPr>
          <p:cNvPr id="9219" name="Content Placeholder 2"/>
          <p:cNvSpPr>
            <a:spLocks noGrp="1"/>
          </p:cNvSpPr>
          <p:nvPr>
            <p:ph idx="1"/>
          </p:nvPr>
        </p:nvSpPr>
        <p:spPr/>
        <p:txBody>
          <a:bodyPr/>
          <a:lstStyle/>
          <a:p>
            <a:r>
              <a:rPr lang="en-US" smtClean="0"/>
              <a:t>It is a sensitizing agent that can cause an immune system response upon initial exposure.</a:t>
            </a:r>
          </a:p>
          <a:p>
            <a:r>
              <a:rPr lang="en-US" smtClean="0"/>
              <a:t>It is also a suspected carcinogen that is linked to nasal cancer and lung cancer.</a:t>
            </a:r>
          </a:p>
          <a:p>
            <a:r>
              <a:rPr lang="en-US" smtClean="0"/>
              <a:t>Ingestion and /or inhalation of high concentrations may be fatal</a:t>
            </a:r>
          </a:p>
          <a:p>
            <a:endParaRPr 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Exposure Routes</a:t>
            </a:r>
          </a:p>
        </p:txBody>
      </p:sp>
      <p:sp>
        <p:nvSpPr>
          <p:cNvPr id="10243" name="Content Placeholder 2"/>
          <p:cNvSpPr>
            <a:spLocks noGrp="1"/>
          </p:cNvSpPr>
          <p:nvPr>
            <p:ph sz="half" idx="1"/>
          </p:nvPr>
        </p:nvSpPr>
        <p:spPr/>
        <p:txBody>
          <a:bodyPr/>
          <a:lstStyle/>
          <a:p>
            <a:r>
              <a:rPr lang="en-US" smtClean="0"/>
              <a:t>Inhalation</a:t>
            </a:r>
          </a:p>
          <a:p>
            <a:r>
              <a:rPr lang="en-US" smtClean="0"/>
              <a:t>Ingestion</a:t>
            </a:r>
          </a:p>
          <a:p>
            <a:r>
              <a:rPr lang="en-US" smtClean="0"/>
              <a:t>Skin contact</a:t>
            </a:r>
          </a:p>
          <a:p>
            <a:r>
              <a:rPr lang="en-US" smtClean="0"/>
              <a:t>Eye contact</a:t>
            </a:r>
          </a:p>
        </p:txBody>
      </p:sp>
      <p:pic>
        <p:nvPicPr>
          <p:cNvPr id="10244" name="Content Placeholder 6" descr="Chest.jpg"/>
          <p:cNvPicPr>
            <a:picLocks noGrp="1" noChangeAspect="1"/>
          </p:cNvPicPr>
          <p:nvPr>
            <p:ph sz="half" idx="2"/>
          </p:nvPr>
        </p:nvPicPr>
        <p:blipFill>
          <a:blip r:embed="rId2" cstate="print"/>
          <a:srcRect/>
          <a:stretch>
            <a:fillRect/>
          </a:stretch>
        </p:blipFill>
        <p:spPr>
          <a:xfrm>
            <a:off x="5000625" y="1641475"/>
            <a:ext cx="3333750" cy="4443413"/>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58D03744BA50C428AE9FD565F1E9327" ma:contentTypeVersion="0" ma:contentTypeDescription="Create a new document." ma:contentTypeScope="" ma:versionID="7b4a250b4072c56c67ed23ef5d61447d">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D098D432-5DFB-4A69-9650-5E46739F110A}">
  <ds:schemaRefs>
    <ds:schemaRef ds:uri="http://schemas.microsoft.com/sharepoint/v3/contenttype/forms"/>
  </ds:schemaRefs>
</ds:datastoreItem>
</file>

<file path=customXml/itemProps2.xml><?xml version="1.0" encoding="utf-8"?>
<ds:datastoreItem xmlns:ds="http://schemas.openxmlformats.org/officeDocument/2006/customXml" ds:itemID="{5785B79A-7FB5-4A61-A544-21516A559F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EBB52978-8C38-4FE3-98F7-6A0110A1A9C8}">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570</TotalTime>
  <Words>692</Words>
  <Application>Microsoft Office PowerPoint</Application>
  <PresentationFormat>On-screen Show (4:3)</PresentationFormat>
  <Paragraphs>72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Annual Formaldehyde Awareness Training</vt:lpstr>
      <vt:lpstr>What is Formaldehyde?</vt:lpstr>
      <vt:lpstr>Who is at Risk For Potential Exposure?</vt:lpstr>
      <vt:lpstr>29 CFR 1910.1048 Formaldehyde</vt:lpstr>
      <vt:lpstr>Permissible Exposure Limit (PEL) &amp; Action Level</vt:lpstr>
      <vt:lpstr>Short Term Exposure Limit (STEL)</vt:lpstr>
      <vt:lpstr>Medical Surveillance</vt:lpstr>
      <vt:lpstr>How can formaldehyde harm workers?</vt:lpstr>
      <vt:lpstr>Exposure Routes</vt:lpstr>
      <vt:lpstr>Symptoms of Exposure</vt:lpstr>
      <vt:lpstr>Safe Work Practices</vt:lpstr>
      <vt:lpstr>Spills, Emergencies, Clean-up Procedures</vt:lpstr>
      <vt:lpstr>MSDS Search Engine</vt:lpstr>
      <vt:lpstr>ESOH MSDS Search Page</vt:lpstr>
      <vt:lpstr>MSDS for Formalin 10%</vt:lpstr>
      <vt:lpstr>MSDS continued</vt:lpstr>
      <vt:lpstr>MSDS continued</vt:lpstr>
      <vt:lpstr>MSDS continued</vt:lpstr>
      <vt:lpstr>MSDS continued</vt:lpstr>
      <vt:lpstr>MSDS continued</vt:lpstr>
      <vt:lpstr>References</vt:lpstr>
      <vt:lpstr>CERTIFICATE OF COMPLETION</vt:lpstr>
    </vt:vector>
  </TitlesOfParts>
  <Company>Department of Veterans Affairs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Formaldehyde Awareness Training</dc:title>
  <dc:creator>vhaproleslie</dc:creator>
  <cp:lastModifiedBy>VHAPROGILBRN</cp:lastModifiedBy>
  <cp:revision>50</cp:revision>
  <dcterms:created xsi:type="dcterms:W3CDTF">2010-03-23T16:12:10Z</dcterms:created>
  <dcterms:modified xsi:type="dcterms:W3CDTF">2012-07-10T19:38:39Z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0x010100A58D03744BA50C428AE9FD565F1E9327</vt:lpwstr>
  </property>
</Properties>
</file>