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22"/>
  </p:notesMasterIdLst>
  <p:handoutMasterIdLst>
    <p:handoutMasterId r:id="rId23"/>
  </p:handoutMasterIdLst>
  <p:sldIdLst>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531B"/>
    <a:srgbClr val="A02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34" autoAdjust="0"/>
    <p:restoredTop sz="87674" autoAdjust="0"/>
  </p:normalViewPr>
  <p:slideViewPr>
    <p:cSldViewPr>
      <p:cViewPr varScale="1">
        <p:scale>
          <a:sx n="48" d="100"/>
          <a:sy n="48" d="100"/>
        </p:scale>
        <p:origin x="1135" y="3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E0101D-D0D6-454B-A9BB-3A4E9DCB95E1}"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AU"/>
        </a:p>
      </dgm:t>
    </dgm:pt>
    <dgm:pt modelId="{072C89E8-5C4E-46F4-A93E-7E7FB2625387}">
      <dgm:prSet custT="1"/>
      <dgm:spPr/>
      <dgm:t>
        <a:bodyPr/>
        <a:lstStyle/>
        <a:p>
          <a:pPr rtl="0"/>
          <a:r>
            <a:rPr lang="en-AU" sz="2000" baseline="0" dirty="0">
              <a:solidFill>
                <a:schemeClr val="tx1">
                  <a:lumMod val="85000"/>
                  <a:lumOff val="15000"/>
                </a:schemeClr>
              </a:solidFill>
            </a:rPr>
            <a:t>Working group established May 2016, 4 workshops conducted in 2016</a:t>
          </a:r>
          <a:endParaRPr lang="en-AU" sz="2000" dirty="0">
            <a:solidFill>
              <a:schemeClr val="tx1">
                <a:lumMod val="85000"/>
                <a:lumOff val="15000"/>
              </a:schemeClr>
            </a:solidFill>
          </a:endParaRPr>
        </a:p>
      </dgm:t>
    </dgm:pt>
    <dgm:pt modelId="{79F1EE58-6283-4A4C-B00F-AB315CC6BF8A}" type="parTrans" cxnId="{005B3E77-4E06-44CF-B75C-5C766E5DB7F4}">
      <dgm:prSet/>
      <dgm:spPr/>
      <dgm:t>
        <a:bodyPr/>
        <a:lstStyle/>
        <a:p>
          <a:endParaRPr lang="en-AU" sz="2000">
            <a:solidFill>
              <a:schemeClr val="tx1">
                <a:lumMod val="85000"/>
                <a:lumOff val="15000"/>
              </a:schemeClr>
            </a:solidFill>
          </a:endParaRPr>
        </a:p>
      </dgm:t>
    </dgm:pt>
    <dgm:pt modelId="{283496C6-177D-4F45-9A06-9AEEC433750A}" type="sibTrans" cxnId="{005B3E77-4E06-44CF-B75C-5C766E5DB7F4}">
      <dgm:prSet/>
      <dgm:spPr/>
      <dgm:t>
        <a:bodyPr/>
        <a:lstStyle/>
        <a:p>
          <a:endParaRPr lang="en-AU" sz="2000">
            <a:solidFill>
              <a:schemeClr val="tx1">
                <a:lumMod val="85000"/>
                <a:lumOff val="15000"/>
              </a:schemeClr>
            </a:solidFill>
          </a:endParaRPr>
        </a:p>
      </dgm:t>
    </dgm:pt>
    <dgm:pt modelId="{5A516117-82B5-4009-8612-5E917A983BD5}">
      <dgm:prSet custT="1"/>
      <dgm:spPr/>
      <dgm:t>
        <a:bodyPr/>
        <a:lstStyle/>
        <a:p>
          <a:pPr rtl="0"/>
          <a:r>
            <a:rPr lang="en-AU" sz="2000" baseline="0" dirty="0">
              <a:solidFill>
                <a:schemeClr val="tx1">
                  <a:lumMod val="85000"/>
                  <a:lumOff val="15000"/>
                </a:schemeClr>
              </a:solidFill>
            </a:rPr>
            <a:t>Working group reviewed and update document</a:t>
          </a:r>
          <a:endParaRPr lang="en-AU" sz="2000" dirty="0">
            <a:solidFill>
              <a:schemeClr val="tx1">
                <a:lumMod val="85000"/>
                <a:lumOff val="15000"/>
              </a:schemeClr>
            </a:solidFill>
          </a:endParaRPr>
        </a:p>
      </dgm:t>
    </dgm:pt>
    <dgm:pt modelId="{0F76C2C0-B545-48E6-B6B0-06E0DCD2B748}" type="parTrans" cxnId="{3D17B970-4C5B-4D9F-99E4-B646EC2AC474}">
      <dgm:prSet/>
      <dgm:spPr/>
      <dgm:t>
        <a:bodyPr/>
        <a:lstStyle/>
        <a:p>
          <a:endParaRPr lang="en-AU" sz="2000">
            <a:solidFill>
              <a:schemeClr val="tx1">
                <a:lumMod val="85000"/>
                <a:lumOff val="15000"/>
              </a:schemeClr>
            </a:solidFill>
          </a:endParaRPr>
        </a:p>
      </dgm:t>
    </dgm:pt>
    <dgm:pt modelId="{84AB1A0D-C015-443D-A928-1E0DBB82F5F6}" type="sibTrans" cxnId="{3D17B970-4C5B-4D9F-99E4-B646EC2AC474}">
      <dgm:prSet/>
      <dgm:spPr/>
      <dgm:t>
        <a:bodyPr/>
        <a:lstStyle/>
        <a:p>
          <a:endParaRPr lang="en-AU" sz="2000">
            <a:solidFill>
              <a:schemeClr val="tx1">
                <a:lumMod val="85000"/>
                <a:lumOff val="15000"/>
              </a:schemeClr>
            </a:solidFill>
          </a:endParaRPr>
        </a:p>
      </dgm:t>
    </dgm:pt>
    <dgm:pt modelId="{81302F25-886D-4471-B483-A0D8B572C485}">
      <dgm:prSet custT="1"/>
      <dgm:spPr/>
      <dgm:t>
        <a:bodyPr/>
        <a:lstStyle/>
        <a:p>
          <a:pPr rtl="0"/>
          <a:r>
            <a:rPr lang="en-AU" sz="2000" baseline="0" dirty="0">
              <a:solidFill>
                <a:schemeClr val="tx1">
                  <a:lumMod val="85000"/>
                  <a:lumOff val="15000"/>
                </a:schemeClr>
              </a:solidFill>
            </a:rPr>
            <a:t>Document submitted to MIAC for review and endorsement</a:t>
          </a:r>
          <a:endParaRPr lang="en-AU" sz="2000" dirty="0">
            <a:solidFill>
              <a:schemeClr val="tx1">
                <a:lumMod val="85000"/>
                <a:lumOff val="15000"/>
              </a:schemeClr>
            </a:solidFill>
          </a:endParaRPr>
        </a:p>
      </dgm:t>
    </dgm:pt>
    <dgm:pt modelId="{9B39B514-4C21-4E47-A7EA-266E8C846D39}" type="parTrans" cxnId="{7FB57A91-4D56-4D87-8743-309418B102BE}">
      <dgm:prSet/>
      <dgm:spPr/>
      <dgm:t>
        <a:bodyPr/>
        <a:lstStyle/>
        <a:p>
          <a:endParaRPr lang="en-AU" sz="2000">
            <a:solidFill>
              <a:schemeClr val="tx1">
                <a:lumMod val="85000"/>
                <a:lumOff val="15000"/>
              </a:schemeClr>
            </a:solidFill>
          </a:endParaRPr>
        </a:p>
      </dgm:t>
    </dgm:pt>
    <dgm:pt modelId="{C4A47A03-A8BA-44FC-B21C-A8703B22949E}" type="sibTrans" cxnId="{7FB57A91-4D56-4D87-8743-309418B102BE}">
      <dgm:prSet/>
      <dgm:spPr/>
      <dgm:t>
        <a:bodyPr/>
        <a:lstStyle/>
        <a:p>
          <a:endParaRPr lang="en-AU" sz="2000">
            <a:solidFill>
              <a:schemeClr val="tx1">
                <a:lumMod val="85000"/>
                <a:lumOff val="15000"/>
              </a:schemeClr>
            </a:solidFill>
          </a:endParaRPr>
        </a:p>
      </dgm:t>
    </dgm:pt>
    <dgm:pt modelId="{58E470DD-AE76-4D16-8D8E-1AB63354E5A2}">
      <dgm:prSet custT="1"/>
      <dgm:spPr/>
      <dgm:t>
        <a:bodyPr/>
        <a:lstStyle/>
        <a:p>
          <a:pPr rtl="0"/>
          <a:r>
            <a:rPr lang="en-AU" sz="2000" baseline="0" dirty="0">
              <a:solidFill>
                <a:schemeClr val="tx1">
                  <a:lumMod val="85000"/>
                  <a:lumOff val="15000"/>
                </a:schemeClr>
              </a:solidFill>
            </a:rPr>
            <a:t>Document released for public comment 25 November 2016 to 3 February 2017</a:t>
          </a:r>
          <a:endParaRPr lang="en-AU" sz="2000" dirty="0">
            <a:solidFill>
              <a:schemeClr val="tx1">
                <a:lumMod val="85000"/>
                <a:lumOff val="15000"/>
              </a:schemeClr>
            </a:solidFill>
          </a:endParaRPr>
        </a:p>
      </dgm:t>
    </dgm:pt>
    <dgm:pt modelId="{6C043A7A-AA7A-4929-988B-0D9533E9AFD0}" type="parTrans" cxnId="{5A965C49-C4D5-43E2-B3DB-2E0FE7D8E3DD}">
      <dgm:prSet/>
      <dgm:spPr/>
      <dgm:t>
        <a:bodyPr/>
        <a:lstStyle/>
        <a:p>
          <a:endParaRPr lang="en-US">
            <a:solidFill>
              <a:schemeClr val="tx1">
                <a:lumMod val="85000"/>
                <a:lumOff val="15000"/>
              </a:schemeClr>
            </a:solidFill>
          </a:endParaRPr>
        </a:p>
      </dgm:t>
    </dgm:pt>
    <dgm:pt modelId="{31E24C16-8F29-40ED-B2A7-BDC66A76FF43}" type="sibTrans" cxnId="{5A965C49-C4D5-43E2-B3DB-2E0FE7D8E3DD}">
      <dgm:prSet/>
      <dgm:spPr/>
      <dgm:t>
        <a:bodyPr/>
        <a:lstStyle/>
        <a:p>
          <a:endParaRPr lang="en-US">
            <a:solidFill>
              <a:schemeClr val="tx1">
                <a:lumMod val="85000"/>
                <a:lumOff val="15000"/>
              </a:schemeClr>
            </a:solidFill>
          </a:endParaRPr>
        </a:p>
      </dgm:t>
    </dgm:pt>
    <dgm:pt modelId="{4E1BD94A-446C-4E82-8482-146D7B9A8CA6}">
      <dgm:prSet custT="1"/>
      <dgm:spPr/>
      <dgm:t>
        <a:bodyPr/>
        <a:lstStyle/>
        <a:p>
          <a:pPr rtl="0"/>
          <a:r>
            <a:rPr lang="en-AU" sz="2000" dirty="0">
              <a:solidFill>
                <a:schemeClr val="tx1">
                  <a:lumMod val="85000"/>
                  <a:lumOff val="15000"/>
                </a:schemeClr>
              </a:solidFill>
            </a:rPr>
            <a:t>Document finalised and signed off by State Mining Engineer</a:t>
          </a:r>
        </a:p>
      </dgm:t>
    </dgm:pt>
    <dgm:pt modelId="{27209ECF-9B08-4EB3-B81E-7E040C125FAD}" type="parTrans" cxnId="{8986589B-04C5-4A68-B645-A6E2E0D1067F}">
      <dgm:prSet/>
      <dgm:spPr/>
      <dgm:t>
        <a:bodyPr/>
        <a:lstStyle/>
        <a:p>
          <a:endParaRPr lang="en-US">
            <a:solidFill>
              <a:schemeClr val="tx1">
                <a:lumMod val="85000"/>
                <a:lumOff val="15000"/>
              </a:schemeClr>
            </a:solidFill>
          </a:endParaRPr>
        </a:p>
      </dgm:t>
    </dgm:pt>
    <dgm:pt modelId="{40E1390F-CD70-4DEA-ABDF-80C44646678E}" type="sibTrans" cxnId="{8986589B-04C5-4A68-B645-A6E2E0D1067F}">
      <dgm:prSet/>
      <dgm:spPr/>
      <dgm:t>
        <a:bodyPr/>
        <a:lstStyle/>
        <a:p>
          <a:endParaRPr lang="en-US">
            <a:solidFill>
              <a:schemeClr val="tx1">
                <a:lumMod val="85000"/>
                <a:lumOff val="15000"/>
              </a:schemeClr>
            </a:solidFill>
          </a:endParaRPr>
        </a:p>
      </dgm:t>
    </dgm:pt>
    <dgm:pt modelId="{269E77FE-57A0-4C05-9FCF-FC55E6CA8CD6}">
      <dgm:prSet custT="1"/>
      <dgm:spPr/>
      <dgm:t>
        <a:bodyPr/>
        <a:lstStyle/>
        <a:p>
          <a:pPr rtl="0"/>
          <a:r>
            <a:rPr lang="en-AU" sz="2000" dirty="0">
              <a:solidFill>
                <a:schemeClr val="tx1">
                  <a:lumMod val="85000"/>
                  <a:lumOff val="15000"/>
                </a:schemeClr>
              </a:solidFill>
            </a:rPr>
            <a:t>Public comment addressed</a:t>
          </a:r>
        </a:p>
      </dgm:t>
    </dgm:pt>
    <dgm:pt modelId="{55574844-32C4-4B01-8627-D84295F2B747}" type="parTrans" cxnId="{32E3FCB1-F429-4051-B63C-99B1EA4EBD18}">
      <dgm:prSet/>
      <dgm:spPr/>
      <dgm:t>
        <a:bodyPr/>
        <a:lstStyle/>
        <a:p>
          <a:endParaRPr lang="en-US">
            <a:solidFill>
              <a:schemeClr val="tx1">
                <a:lumMod val="85000"/>
                <a:lumOff val="15000"/>
              </a:schemeClr>
            </a:solidFill>
          </a:endParaRPr>
        </a:p>
      </dgm:t>
    </dgm:pt>
    <dgm:pt modelId="{60745326-B157-448C-B329-5A8F84131977}" type="sibTrans" cxnId="{32E3FCB1-F429-4051-B63C-99B1EA4EBD18}">
      <dgm:prSet/>
      <dgm:spPr/>
      <dgm:t>
        <a:bodyPr/>
        <a:lstStyle/>
        <a:p>
          <a:endParaRPr lang="en-US">
            <a:solidFill>
              <a:schemeClr val="tx1">
                <a:lumMod val="85000"/>
                <a:lumOff val="15000"/>
              </a:schemeClr>
            </a:solidFill>
          </a:endParaRPr>
        </a:p>
      </dgm:t>
    </dgm:pt>
    <dgm:pt modelId="{A2683544-4913-4F43-9A4A-8310D8927C70}" type="pres">
      <dgm:prSet presAssocID="{BCE0101D-D0D6-454B-A9BB-3A4E9DCB95E1}" presName="Name0" presStyleCnt="0">
        <dgm:presLayoutVars>
          <dgm:dir/>
          <dgm:animLvl val="lvl"/>
          <dgm:resizeHandles val="exact"/>
        </dgm:presLayoutVars>
      </dgm:prSet>
      <dgm:spPr/>
    </dgm:pt>
    <dgm:pt modelId="{BE92A307-51BD-4E43-9219-0F2FA9588367}" type="pres">
      <dgm:prSet presAssocID="{81302F25-886D-4471-B483-A0D8B572C485}" presName="boxAndChildren" presStyleCnt="0"/>
      <dgm:spPr/>
    </dgm:pt>
    <dgm:pt modelId="{3FB79AF7-2F2F-4425-87A7-7891506DB1ED}" type="pres">
      <dgm:prSet presAssocID="{81302F25-886D-4471-B483-A0D8B572C485}" presName="parentTextBox" presStyleLbl="node1" presStyleIdx="0" presStyleCnt="6"/>
      <dgm:spPr/>
    </dgm:pt>
    <dgm:pt modelId="{3D96AB4F-97A9-425B-BBC4-82DF111A8B19}" type="pres">
      <dgm:prSet presAssocID="{40E1390F-CD70-4DEA-ABDF-80C44646678E}" presName="sp" presStyleCnt="0"/>
      <dgm:spPr/>
    </dgm:pt>
    <dgm:pt modelId="{5E7456E8-1C53-437C-BD34-F2E1B54FBBDE}" type="pres">
      <dgm:prSet presAssocID="{4E1BD94A-446C-4E82-8482-146D7B9A8CA6}" presName="arrowAndChildren" presStyleCnt="0"/>
      <dgm:spPr/>
    </dgm:pt>
    <dgm:pt modelId="{B369A29C-48BE-442B-93C6-3AD147A75223}" type="pres">
      <dgm:prSet presAssocID="{4E1BD94A-446C-4E82-8482-146D7B9A8CA6}" presName="parentTextArrow" presStyleLbl="node1" presStyleIdx="1" presStyleCnt="6"/>
      <dgm:spPr/>
    </dgm:pt>
    <dgm:pt modelId="{30DD950D-F789-4657-BCDD-4406F797BE47}" type="pres">
      <dgm:prSet presAssocID="{60745326-B157-448C-B329-5A8F84131977}" presName="sp" presStyleCnt="0"/>
      <dgm:spPr/>
    </dgm:pt>
    <dgm:pt modelId="{2E0E3393-145E-49A2-8EF9-9E3449CD826C}" type="pres">
      <dgm:prSet presAssocID="{269E77FE-57A0-4C05-9FCF-FC55E6CA8CD6}" presName="arrowAndChildren" presStyleCnt="0"/>
      <dgm:spPr/>
    </dgm:pt>
    <dgm:pt modelId="{5EEDEEA3-D4AE-4B46-839E-27A3028A1BC6}" type="pres">
      <dgm:prSet presAssocID="{269E77FE-57A0-4C05-9FCF-FC55E6CA8CD6}" presName="parentTextArrow" presStyleLbl="node1" presStyleIdx="2" presStyleCnt="6"/>
      <dgm:spPr/>
    </dgm:pt>
    <dgm:pt modelId="{9AF6E7C6-1BF7-494A-8DAE-59BFECA620D7}" type="pres">
      <dgm:prSet presAssocID="{84AB1A0D-C015-443D-A928-1E0DBB82F5F6}" presName="sp" presStyleCnt="0"/>
      <dgm:spPr/>
    </dgm:pt>
    <dgm:pt modelId="{613FD279-3916-49CD-B358-15CCCE8D3E00}" type="pres">
      <dgm:prSet presAssocID="{5A516117-82B5-4009-8612-5E917A983BD5}" presName="arrowAndChildren" presStyleCnt="0"/>
      <dgm:spPr/>
    </dgm:pt>
    <dgm:pt modelId="{A7321B21-3087-4FDD-8E40-166C6F303468}" type="pres">
      <dgm:prSet presAssocID="{5A516117-82B5-4009-8612-5E917A983BD5}" presName="parentTextArrow" presStyleLbl="node1" presStyleIdx="3" presStyleCnt="6"/>
      <dgm:spPr/>
    </dgm:pt>
    <dgm:pt modelId="{A4E23469-7C97-42D5-8F3A-49F8E173FD40}" type="pres">
      <dgm:prSet presAssocID="{31E24C16-8F29-40ED-B2A7-BDC66A76FF43}" presName="sp" presStyleCnt="0"/>
      <dgm:spPr/>
    </dgm:pt>
    <dgm:pt modelId="{85654EB2-C63C-44B5-A045-18B0E37E810B}" type="pres">
      <dgm:prSet presAssocID="{58E470DD-AE76-4D16-8D8E-1AB63354E5A2}" presName="arrowAndChildren" presStyleCnt="0"/>
      <dgm:spPr/>
    </dgm:pt>
    <dgm:pt modelId="{C798E135-C5F6-4CB1-81FB-1F26068BAF96}" type="pres">
      <dgm:prSet presAssocID="{58E470DD-AE76-4D16-8D8E-1AB63354E5A2}" presName="parentTextArrow" presStyleLbl="node1" presStyleIdx="4" presStyleCnt="6"/>
      <dgm:spPr/>
    </dgm:pt>
    <dgm:pt modelId="{911421D5-A5DF-40F6-8F67-4FEE74D980D9}" type="pres">
      <dgm:prSet presAssocID="{283496C6-177D-4F45-9A06-9AEEC433750A}" presName="sp" presStyleCnt="0"/>
      <dgm:spPr/>
    </dgm:pt>
    <dgm:pt modelId="{1914412A-AD04-4E66-90CC-AFC37BD74F24}" type="pres">
      <dgm:prSet presAssocID="{072C89E8-5C4E-46F4-A93E-7E7FB2625387}" presName="arrowAndChildren" presStyleCnt="0"/>
      <dgm:spPr/>
    </dgm:pt>
    <dgm:pt modelId="{BE1C0A62-9C74-40DD-89F9-B8D979EB8DA9}" type="pres">
      <dgm:prSet presAssocID="{072C89E8-5C4E-46F4-A93E-7E7FB2625387}" presName="parentTextArrow" presStyleLbl="node1" presStyleIdx="5" presStyleCnt="6"/>
      <dgm:spPr/>
    </dgm:pt>
  </dgm:ptLst>
  <dgm:cxnLst>
    <dgm:cxn modelId="{5DC10A2A-32C5-4B56-BB98-70C396201748}" type="presOf" srcId="{269E77FE-57A0-4C05-9FCF-FC55E6CA8CD6}" destId="{5EEDEEA3-D4AE-4B46-839E-27A3028A1BC6}" srcOrd="0" destOrd="0" presId="urn:microsoft.com/office/officeart/2005/8/layout/process4"/>
    <dgm:cxn modelId="{D60A0245-F5FD-4522-AA5A-1DAA04EAD8E0}" type="presOf" srcId="{4E1BD94A-446C-4E82-8482-146D7B9A8CA6}" destId="{B369A29C-48BE-442B-93C6-3AD147A75223}" srcOrd="0" destOrd="0" presId="urn:microsoft.com/office/officeart/2005/8/layout/process4"/>
    <dgm:cxn modelId="{5A965C49-C4D5-43E2-B3DB-2E0FE7D8E3DD}" srcId="{BCE0101D-D0D6-454B-A9BB-3A4E9DCB95E1}" destId="{58E470DD-AE76-4D16-8D8E-1AB63354E5A2}" srcOrd="1" destOrd="0" parTransId="{6C043A7A-AA7A-4929-988B-0D9533E9AFD0}" sibTransId="{31E24C16-8F29-40ED-B2A7-BDC66A76FF43}"/>
    <dgm:cxn modelId="{3D17B970-4C5B-4D9F-99E4-B646EC2AC474}" srcId="{BCE0101D-D0D6-454B-A9BB-3A4E9DCB95E1}" destId="{5A516117-82B5-4009-8612-5E917A983BD5}" srcOrd="2" destOrd="0" parTransId="{0F76C2C0-B545-48E6-B6B0-06E0DCD2B748}" sibTransId="{84AB1A0D-C015-443D-A928-1E0DBB82F5F6}"/>
    <dgm:cxn modelId="{50AC8474-C11F-4E0E-9F3A-3B647C56FCEB}" type="presOf" srcId="{BCE0101D-D0D6-454B-A9BB-3A4E9DCB95E1}" destId="{A2683544-4913-4F43-9A4A-8310D8927C70}" srcOrd="0" destOrd="0" presId="urn:microsoft.com/office/officeart/2005/8/layout/process4"/>
    <dgm:cxn modelId="{953ADF54-B4FD-4DE4-8E4E-588AC7CAA9F5}" type="presOf" srcId="{81302F25-886D-4471-B483-A0D8B572C485}" destId="{3FB79AF7-2F2F-4425-87A7-7891506DB1ED}" srcOrd="0" destOrd="0" presId="urn:microsoft.com/office/officeart/2005/8/layout/process4"/>
    <dgm:cxn modelId="{005B3E77-4E06-44CF-B75C-5C766E5DB7F4}" srcId="{BCE0101D-D0D6-454B-A9BB-3A4E9DCB95E1}" destId="{072C89E8-5C4E-46F4-A93E-7E7FB2625387}" srcOrd="0" destOrd="0" parTransId="{79F1EE58-6283-4A4C-B00F-AB315CC6BF8A}" sibTransId="{283496C6-177D-4F45-9A06-9AEEC433750A}"/>
    <dgm:cxn modelId="{7FB57A91-4D56-4D87-8743-309418B102BE}" srcId="{BCE0101D-D0D6-454B-A9BB-3A4E9DCB95E1}" destId="{81302F25-886D-4471-B483-A0D8B572C485}" srcOrd="5" destOrd="0" parTransId="{9B39B514-4C21-4E47-A7EA-266E8C846D39}" sibTransId="{C4A47A03-A8BA-44FC-B21C-A8703B22949E}"/>
    <dgm:cxn modelId="{8986589B-04C5-4A68-B645-A6E2E0D1067F}" srcId="{BCE0101D-D0D6-454B-A9BB-3A4E9DCB95E1}" destId="{4E1BD94A-446C-4E82-8482-146D7B9A8CA6}" srcOrd="4" destOrd="0" parTransId="{27209ECF-9B08-4EB3-B81E-7E040C125FAD}" sibTransId="{40E1390F-CD70-4DEA-ABDF-80C44646678E}"/>
    <dgm:cxn modelId="{E9FABFAD-9D18-4FED-8523-11F5D9980B85}" type="presOf" srcId="{58E470DD-AE76-4D16-8D8E-1AB63354E5A2}" destId="{C798E135-C5F6-4CB1-81FB-1F26068BAF96}" srcOrd="0" destOrd="0" presId="urn:microsoft.com/office/officeart/2005/8/layout/process4"/>
    <dgm:cxn modelId="{32E3FCB1-F429-4051-B63C-99B1EA4EBD18}" srcId="{BCE0101D-D0D6-454B-A9BB-3A4E9DCB95E1}" destId="{269E77FE-57A0-4C05-9FCF-FC55E6CA8CD6}" srcOrd="3" destOrd="0" parTransId="{55574844-32C4-4B01-8627-D84295F2B747}" sibTransId="{60745326-B157-448C-B329-5A8F84131977}"/>
    <dgm:cxn modelId="{87344AD3-80DB-4D95-8411-13438319EEF7}" type="presOf" srcId="{5A516117-82B5-4009-8612-5E917A983BD5}" destId="{A7321B21-3087-4FDD-8E40-166C6F303468}" srcOrd="0" destOrd="0" presId="urn:microsoft.com/office/officeart/2005/8/layout/process4"/>
    <dgm:cxn modelId="{DCEB7CFC-CDDE-4B4F-864D-281636D591D9}" type="presOf" srcId="{072C89E8-5C4E-46F4-A93E-7E7FB2625387}" destId="{BE1C0A62-9C74-40DD-89F9-B8D979EB8DA9}" srcOrd="0" destOrd="0" presId="urn:microsoft.com/office/officeart/2005/8/layout/process4"/>
    <dgm:cxn modelId="{3D531FE9-20B5-43E9-BB22-31E65AA10BDC}" type="presParOf" srcId="{A2683544-4913-4F43-9A4A-8310D8927C70}" destId="{BE92A307-51BD-4E43-9219-0F2FA9588367}" srcOrd="0" destOrd="0" presId="urn:microsoft.com/office/officeart/2005/8/layout/process4"/>
    <dgm:cxn modelId="{C39C3C32-B274-4CC1-9396-CD158A731566}" type="presParOf" srcId="{BE92A307-51BD-4E43-9219-0F2FA9588367}" destId="{3FB79AF7-2F2F-4425-87A7-7891506DB1ED}" srcOrd="0" destOrd="0" presId="urn:microsoft.com/office/officeart/2005/8/layout/process4"/>
    <dgm:cxn modelId="{15F6A5C6-7952-4064-90ED-3C43FDD18881}" type="presParOf" srcId="{A2683544-4913-4F43-9A4A-8310D8927C70}" destId="{3D96AB4F-97A9-425B-BBC4-82DF111A8B19}" srcOrd="1" destOrd="0" presId="urn:microsoft.com/office/officeart/2005/8/layout/process4"/>
    <dgm:cxn modelId="{E4ECB944-7B16-4B3C-9CB1-108F1BD9B646}" type="presParOf" srcId="{A2683544-4913-4F43-9A4A-8310D8927C70}" destId="{5E7456E8-1C53-437C-BD34-F2E1B54FBBDE}" srcOrd="2" destOrd="0" presId="urn:microsoft.com/office/officeart/2005/8/layout/process4"/>
    <dgm:cxn modelId="{BDE32E7D-409C-443A-BF26-DF5E3E6CF47D}" type="presParOf" srcId="{5E7456E8-1C53-437C-BD34-F2E1B54FBBDE}" destId="{B369A29C-48BE-442B-93C6-3AD147A75223}" srcOrd="0" destOrd="0" presId="urn:microsoft.com/office/officeart/2005/8/layout/process4"/>
    <dgm:cxn modelId="{156DE501-C9CB-405B-81CD-46BB175B1545}" type="presParOf" srcId="{A2683544-4913-4F43-9A4A-8310D8927C70}" destId="{30DD950D-F789-4657-BCDD-4406F797BE47}" srcOrd="3" destOrd="0" presId="urn:microsoft.com/office/officeart/2005/8/layout/process4"/>
    <dgm:cxn modelId="{894AF1FD-E42D-4EEE-8E9D-0B1B949D7A7D}" type="presParOf" srcId="{A2683544-4913-4F43-9A4A-8310D8927C70}" destId="{2E0E3393-145E-49A2-8EF9-9E3449CD826C}" srcOrd="4" destOrd="0" presId="urn:microsoft.com/office/officeart/2005/8/layout/process4"/>
    <dgm:cxn modelId="{D88C3600-32CE-4E2E-893B-5F304389F88A}" type="presParOf" srcId="{2E0E3393-145E-49A2-8EF9-9E3449CD826C}" destId="{5EEDEEA3-D4AE-4B46-839E-27A3028A1BC6}" srcOrd="0" destOrd="0" presId="urn:microsoft.com/office/officeart/2005/8/layout/process4"/>
    <dgm:cxn modelId="{797A459A-5C40-420C-94AF-69665B2363F1}" type="presParOf" srcId="{A2683544-4913-4F43-9A4A-8310D8927C70}" destId="{9AF6E7C6-1BF7-494A-8DAE-59BFECA620D7}" srcOrd="5" destOrd="0" presId="urn:microsoft.com/office/officeart/2005/8/layout/process4"/>
    <dgm:cxn modelId="{20CF61B3-2F36-4E7D-84BA-C37516BD5BA5}" type="presParOf" srcId="{A2683544-4913-4F43-9A4A-8310D8927C70}" destId="{613FD279-3916-49CD-B358-15CCCE8D3E00}" srcOrd="6" destOrd="0" presId="urn:microsoft.com/office/officeart/2005/8/layout/process4"/>
    <dgm:cxn modelId="{0CD92E0F-C291-4F4C-9CF3-EB0F68C40F89}" type="presParOf" srcId="{613FD279-3916-49CD-B358-15CCCE8D3E00}" destId="{A7321B21-3087-4FDD-8E40-166C6F303468}" srcOrd="0" destOrd="0" presId="urn:microsoft.com/office/officeart/2005/8/layout/process4"/>
    <dgm:cxn modelId="{DCE8DB8B-0C70-4315-9BEF-DCD81B59DCF3}" type="presParOf" srcId="{A2683544-4913-4F43-9A4A-8310D8927C70}" destId="{A4E23469-7C97-42D5-8F3A-49F8E173FD40}" srcOrd="7" destOrd="0" presId="urn:microsoft.com/office/officeart/2005/8/layout/process4"/>
    <dgm:cxn modelId="{25327B84-B7BE-465B-8508-A7E261C2A58E}" type="presParOf" srcId="{A2683544-4913-4F43-9A4A-8310D8927C70}" destId="{85654EB2-C63C-44B5-A045-18B0E37E810B}" srcOrd="8" destOrd="0" presId="urn:microsoft.com/office/officeart/2005/8/layout/process4"/>
    <dgm:cxn modelId="{DCA211D5-4371-457F-A168-C95861B9DC83}" type="presParOf" srcId="{85654EB2-C63C-44B5-A045-18B0E37E810B}" destId="{C798E135-C5F6-4CB1-81FB-1F26068BAF96}" srcOrd="0" destOrd="0" presId="urn:microsoft.com/office/officeart/2005/8/layout/process4"/>
    <dgm:cxn modelId="{A267E428-593D-45D9-B85C-B913E78FA33C}" type="presParOf" srcId="{A2683544-4913-4F43-9A4A-8310D8927C70}" destId="{911421D5-A5DF-40F6-8F67-4FEE74D980D9}" srcOrd="9" destOrd="0" presId="urn:microsoft.com/office/officeart/2005/8/layout/process4"/>
    <dgm:cxn modelId="{E667F849-1FA3-4A20-9602-1A6C289793F2}" type="presParOf" srcId="{A2683544-4913-4F43-9A4A-8310D8927C70}" destId="{1914412A-AD04-4E66-90CC-AFC37BD74F24}" srcOrd="10" destOrd="0" presId="urn:microsoft.com/office/officeart/2005/8/layout/process4"/>
    <dgm:cxn modelId="{361BB9C9-EBCE-48C5-9BBF-2014FDB5F817}" type="presParOf" srcId="{1914412A-AD04-4E66-90CC-AFC37BD74F24}" destId="{BE1C0A62-9C74-40DD-89F9-B8D979EB8DA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E0101D-D0D6-454B-A9BB-3A4E9DCB95E1}"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AU"/>
        </a:p>
      </dgm:t>
    </dgm:pt>
    <dgm:pt modelId="{81302F25-886D-4471-B483-A0D8B572C485}">
      <dgm:prSet custT="1"/>
      <dgm:spPr/>
      <dgm:t>
        <a:bodyPr/>
        <a:lstStyle/>
        <a:p>
          <a:pPr rtl="0"/>
          <a:r>
            <a:rPr lang="en-AU" sz="2000" baseline="0" dirty="0">
              <a:solidFill>
                <a:schemeClr val="tx1">
                  <a:lumMod val="85000"/>
                  <a:lumOff val="15000"/>
                </a:schemeClr>
              </a:solidFill>
            </a:rPr>
            <a:t>Emergency preparedness audit available for trial</a:t>
          </a:r>
          <a:endParaRPr lang="en-AU" sz="2000" dirty="0">
            <a:solidFill>
              <a:schemeClr val="tx1">
                <a:lumMod val="85000"/>
                <a:lumOff val="15000"/>
              </a:schemeClr>
            </a:solidFill>
          </a:endParaRPr>
        </a:p>
      </dgm:t>
    </dgm:pt>
    <dgm:pt modelId="{9B39B514-4C21-4E47-A7EA-266E8C846D39}" type="parTrans" cxnId="{7FB57A91-4D56-4D87-8743-309418B102BE}">
      <dgm:prSet/>
      <dgm:spPr/>
      <dgm:t>
        <a:bodyPr/>
        <a:lstStyle/>
        <a:p>
          <a:endParaRPr lang="en-AU" sz="2000">
            <a:solidFill>
              <a:schemeClr val="tx1">
                <a:lumMod val="85000"/>
                <a:lumOff val="15000"/>
              </a:schemeClr>
            </a:solidFill>
          </a:endParaRPr>
        </a:p>
      </dgm:t>
    </dgm:pt>
    <dgm:pt modelId="{C4A47A03-A8BA-44FC-B21C-A8703B22949E}" type="sibTrans" cxnId="{7FB57A91-4D56-4D87-8743-309418B102BE}">
      <dgm:prSet/>
      <dgm:spPr/>
      <dgm:t>
        <a:bodyPr/>
        <a:lstStyle/>
        <a:p>
          <a:endParaRPr lang="en-AU" sz="2000">
            <a:solidFill>
              <a:schemeClr val="tx1">
                <a:lumMod val="85000"/>
                <a:lumOff val="15000"/>
              </a:schemeClr>
            </a:solidFill>
          </a:endParaRPr>
        </a:p>
      </dgm:t>
    </dgm:pt>
    <dgm:pt modelId="{4879D1D4-46B2-4A8E-9123-16A17157063D}">
      <dgm:prSet custT="1"/>
      <dgm:spPr/>
      <dgm:t>
        <a:bodyPr/>
        <a:lstStyle/>
        <a:p>
          <a:pPr rtl="0"/>
          <a:r>
            <a:rPr lang="en-AU" sz="2000" baseline="0">
              <a:solidFill>
                <a:schemeClr val="tx1">
                  <a:lumMod val="85000"/>
                  <a:lumOff val="15000"/>
                </a:schemeClr>
              </a:solidFill>
            </a:rPr>
            <a:t>Document recommended to Minister for Mines and Petroleum for approval</a:t>
          </a:r>
          <a:endParaRPr lang="en-AU" sz="2000">
            <a:solidFill>
              <a:schemeClr val="tx1">
                <a:lumMod val="85000"/>
                <a:lumOff val="15000"/>
              </a:schemeClr>
            </a:solidFill>
          </a:endParaRPr>
        </a:p>
      </dgm:t>
    </dgm:pt>
    <dgm:pt modelId="{46E04947-27C6-4E02-B9EE-1F2F5EB715F6}" type="parTrans" cxnId="{3601C7F2-30BD-4065-9F8C-A0617E28506E}">
      <dgm:prSet/>
      <dgm:spPr/>
      <dgm:t>
        <a:bodyPr/>
        <a:lstStyle/>
        <a:p>
          <a:endParaRPr lang="en-AU" sz="2000">
            <a:solidFill>
              <a:schemeClr val="tx1">
                <a:lumMod val="85000"/>
                <a:lumOff val="15000"/>
              </a:schemeClr>
            </a:solidFill>
          </a:endParaRPr>
        </a:p>
      </dgm:t>
    </dgm:pt>
    <dgm:pt modelId="{E24F9222-EE5A-4161-983C-756A26F7A2CC}" type="sibTrans" cxnId="{3601C7F2-30BD-4065-9F8C-A0617E28506E}">
      <dgm:prSet/>
      <dgm:spPr/>
      <dgm:t>
        <a:bodyPr/>
        <a:lstStyle/>
        <a:p>
          <a:endParaRPr lang="en-AU" sz="2000">
            <a:solidFill>
              <a:schemeClr val="tx1">
                <a:lumMod val="85000"/>
                <a:lumOff val="15000"/>
              </a:schemeClr>
            </a:solidFill>
          </a:endParaRPr>
        </a:p>
      </dgm:t>
    </dgm:pt>
    <dgm:pt modelId="{A108B069-B798-434D-A73C-3DB0731E9844}">
      <dgm:prSet custT="1"/>
      <dgm:spPr/>
      <dgm:t>
        <a:bodyPr/>
        <a:lstStyle/>
        <a:p>
          <a:pPr rtl="0"/>
          <a:r>
            <a:rPr lang="en-AU" sz="2000" baseline="0" dirty="0">
              <a:solidFill>
                <a:schemeClr val="tx1">
                  <a:lumMod val="85000"/>
                  <a:lumOff val="15000"/>
                </a:schemeClr>
              </a:solidFill>
            </a:rPr>
            <a:t>Code of practice submitted to MIAC for review and endorsement</a:t>
          </a:r>
          <a:endParaRPr lang="en-AU" sz="2000" dirty="0">
            <a:solidFill>
              <a:schemeClr val="tx1">
                <a:lumMod val="85000"/>
                <a:lumOff val="15000"/>
              </a:schemeClr>
            </a:solidFill>
          </a:endParaRPr>
        </a:p>
      </dgm:t>
    </dgm:pt>
    <dgm:pt modelId="{6E7C6752-ED40-48F2-BC90-2397307E6D9A}" type="parTrans" cxnId="{64F6498F-1135-4689-A5D1-C145EDCEE0D8}">
      <dgm:prSet/>
      <dgm:spPr/>
      <dgm:t>
        <a:bodyPr/>
        <a:lstStyle/>
        <a:p>
          <a:endParaRPr lang="en-AU">
            <a:solidFill>
              <a:schemeClr val="tx1">
                <a:lumMod val="85000"/>
                <a:lumOff val="15000"/>
              </a:schemeClr>
            </a:solidFill>
          </a:endParaRPr>
        </a:p>
      </dgm:t>
    </dgm:pt>
    <dgm:pt modelId="{9B1F20B6-7E5A-413A-922C-C4B2B6D8B312}" type="sibTrans" cxnId="{64F6498F-1135-4689-A5D1-C145EDCEE0D8}">
      <dgm:prSet/>
      <dgm:spPr/>
      <dgm:t>
        <a:bodyPr/>
        <a:lstStyle/>
        <a:p>
          <a:endParaRPr lang="en-AU">
            <a:solidFill>
              <a:schemeClr val="tx1">
                <a:lumMod val="85000"/>
                <a:lumOff val="15000"/>
              </a:schemeClr>
            </a:solidFill>
          </a:endParaRPr>
        </a:p>
      </dgm:t>
    </dgm:pt>
    <dgm:pt modelId="{A2683544-4913-4F43-9A4A-8310D8927C70}" type="pres">
      <dgm:prSet presAssocID="{BCE0101D-D0D6-454B-A9BB-3A4E9DCB95E1}" presName="Name0" presStyleCnt="0">
        <dgm:presLayoutVars>
          <dgm:dir/>
          <dgm:animLvl val="lvl"/>
          <dgm:resizeHandles val="exact"/>
        </dgm:presLayoutVars>
      </dgm:prSet>
      <dgm:spPr/>
    </dgm:pt>
    <dgm:pt modelId="{ABB00D89-05A0-4192-AC4D-0D820E3145AE}" type="pres">
      <dgm:prSet presAssocID="{4879D1D4-46B2-4A8E-9123-16A17157063D}" presName="boxAndChildren" presStyleCnt="0"/>
      <dgm:spPr/>
    </dgm:pt>
    <dgm:pt modelId="{32AA5F3E-B8BD-4635-A003-C710801ABA8D}" type="pres">
      <dgm:prSet presAssocID="{4879D1D4-46B2-4A8E-9123-16A17157063D}" presName="parentTextBox" presStyleLbl="node1" presStyleIdx="0" presStyleCnt="3" custLinFactNeighborY="-37331"/>
      <dgm:spPr/>
    </dgm:pt>
    <dgm:pt modelId="{2F6601EE-A52C-44CC-BD05-59C2EDC791B6}" type="pres">
      <dgm:prSet presAssocID="{9B1F20B6-7E5A-413A-922C-C4B2B6D8B312}" presName="sp" presStyleCnt="0"/>
      <dgm:spPr/>
    </dgm:pt>
    <dgm:pt modelId="{C15F304F-FF2F-407C-BE60-1B371F29E54B}" type="pres">
      <dgm:prSet presAssocID="{A108B069-B798-434D-A73C-3DB0731E9844}" presName="arrowAndChildren" presStyleCnt="0"/>
      <dgm:spPr/>
    </dgm:pt>
    <dgm:pt modelId="{9C96DD28-F183-4402-9CC2-FB3ABD102A1A}" type="pres">
      <dgm:prSet presAssocID="{A108B069-B798-434D-A73C-3DB0731E9844}" presName="parentTextArrow" presStyleLbl="node1" presStyleIdx="1" presStyleCnt="3" custLinFactNeighborY="-14315"/>
      <dgm:spPr/>
    </dgm:pt>
    <dgm:pt modelId="{4A31F64F-9BEB-4BAE-81DA-00898D5ACBA2}" type="pres">
      <dgm:prSet presAssocID="{C4A47A03-A8BA-44FC-B21C-A8703B22949E}" presName="sp" presStyleCnt="0"/>
      <dgm:spPr/>
    </dgm:pt>
    <dgm:pt modelId="{FB3037FE-2E8F-44A3-AE8A-4C2936C42CAF}" type="pres">
      <dgm:prSet presAssocID="{81302F25-886D-4471-B483-A0D8B572C485}" presName="arrowAndChildren" presStyleCnt="0"/>
      <dgm:spPr/>
    </dgm:pt>
    <dgm:pt modelId="{78FEF99D-4087-496D-8EFF-31D5ED3089B1}" type="pres">
      <dgm:prSet presAssocID="{81302F25-886D-4471-B483-A0D8B572C485}" presName="parentTextArrow" presStyleLbl="node1" presStyleIdx="2" presStyleCnt="3" custLinFactNeighborY="-181"/>
      <dgm:spPr/>
    </dgm:pt>
  </dgm:ptLst>
  <dgm:cxnLst>
    <dgm:cxn modelId="{B50EF85B-7761-4EE2-A223-EC0AE4DA2688}" type="presOf" srcId="{4879D1D4-46B2-4A8E-9123-16A17157063D}" destId="{32AA5F3E-B8BD-4635-A003-C710801ABA8D}" srcOrd="0" destOrd="0" presId="urn:microsoft.com/office/officeart/2005/8/layout/process4"/>
    <dgm:cxn modelId="{882ABD53-84BD-41A3-B882-7407388D5FEC}" type="presOf" srcId="{A108B069-B798-434D-A73C-3DB0731E9844}" destId="{9C96DD28-F183-4402-9CC2-FB3ABD102A1A}" srcOrd="0" destOrd="0" presId="urn:microsoft.com/office/officeart/2005/8/layout/process4"/>
    <dgm:cxn modelId="{64F6498F-1135-4689-A5D1-C145EDCEE0D8}" srcId="{BCE0101D-D0D6-454B-A9BB-3A4E9DCB95E1}" destId="{A108B069-B798-434D-A73C-3DB0731E9844}" srcOrd="1" destOrd="0" parTransId="{6E7C6752-ED40-48F2-BC90-2397307E6D9A}" sibTransId="{9B1F20B6-7E5A-413A-922C-C4B2B6D8B312}"/>
    <dgm:cxn modelId="{7FB57A91-4D56-4D87-8743-309418B102BE}" srcId="{BCE0101D-D0D6-454B-A9BB-3A4E9DCB95E1}" destId="{81302F25-886D-4471-B483-A0D8B572C485}" srcOrd="0" destOrd="0" parTransId="{9B39B514-4C21-4E47-A7EA-266E8C846D39}" sibTransId="{C4A47A03-A8BA-44FC-B21C-A8703B22949E}"/>
    <dgm:cxn modelId="{AECE06AA-AF83-48CE-85F8-1D154D431D93}" type="presOf" srcId="{BCE0101D-D0D6-454B-A9BB-3A4E9DCB95E1}" destId="{A2683544-4913-4F43-9A4A-8310D8927C70}" srcOrd="0" destOrd="0" presId="urn:microsoft.com/office/officeart/2005/8/layout/process4"/>
    <dgm:cxn modelId="{15C33FC2-5819-4898-9A76-25BF69743A76}" type="presOf" srcId="{81302F25-886D-4471-B483-A0D8B572C485}" destId="{78FEF99D-4087-496D-8EFF-31D5ED3089B1}" srcOrd="0" destOrd="0" presId="urn:microsoft.com/office/officeart/2005/8/layout/process4"/>
    <dgm:cxn modelId="{3601C7F2-30BD-4065-9F8C-A0617E28506E}" srcId="{BCE0101D-D0D6-454B-A9BB-3A4E9DCB95E1}" destId="{4879D1D4-46B2-4A8E-9123-16A17157063D}" srcOrd="2" destOrd="0" parTransId="{46E04947-27C6-4E02-B9EE-1F2F5EB715F6}" sibTransId="{E24F9222-EE5A-4161-983C-756A26F7A2CC}"/>
    <dgm:cxn modelId="{1F6F8C3C-4FBC-4723-A363-87C41B9FF021}" type="presParOf" srcId="{A2683544-4913-4F43-9A4A-8310D8927C70}" destId="{ABB00D89-05A0-4192-AC4D-0D820E3145AE}" srcOrd="0" destOrd="0" presId="urn:microsoft.com/office/officeart/2005/8/layout/process4"/>
    <dgm:cxn modelId="{72102430-12F5-491A-8065-91E0F3D1368F}" type="presParOf" srcId="{ABB00D89-05A0-4192-AC4D-0D820E3145AE}" destId="{32AA5F3E-B8BD-4635-A003-C710801ABA8D}" srcOrd="0" destOrd="0" presId="urn:microsoft.com/office/officeart/2005/8/layout/process4"/>
    <dgm:cxn modelId="{D05A499F-AD89-44C4-B34E-FA64F82A0912}" type="presParOf" srcId="{A2683544-4913-4F43-9A4A-8310D8927C70}" destId="{2F6601EE-A52C-44CC-BD05-59C2EDC791B6}" srcOrd="1" destOrd="0" presId="urn:microsoft.com/office/officeart/2005/8/layout/process4"/>
    <dgm:cxn modelId="{19FA0CA5-1885-4B55-ADA3-1A555C4126AC}" type="presParOf" srcId="{A2683544-4913-4F43-9A4A-8310D8927C70}" destId="{C15F304F-FF2F-407C-BE60-1B371F29E54B}" srcOrd="2" destOrd="0" presId="urn:microsoft.com/office/officeart/2005/8/layout/process4"/>
    <dgm:cxn modelId="{5804A411-E19D-449A-A0C8-3C70A46C578B}" type="presParOf" srcId="{C15F304F-FF2F-407C-BE60-1B371F29E54B}" destId="{9C96DD28-F183-4402-9CC2-FB3ABD102A1A}" srcOrd="0" destOrd="0" presId="urn:microsoft.com/office/officeart/2005/8/layout/process4"/>
    <dgm:cxn modelId="{3FE02935-8368-4E44-B6B8-BC156AF9C064}" type="presParOf" srcId="{A2683544-4913-4F43-9A4A-8310D8927C70}" destId="{4A31F64F-9BEB-4BAE-81DA-00898D5ACBA2}" srcOrd="3" destOrd="0" presId="urn:microsoft.com/office/officeart/2005/8/layout/process4"/>
    <dgm:cxn modelId="{94709ECA-AC83-4F21-83E9-7B492023366B}" type="presParOf" srcId="{A2683544-4913-4F43-9A4A-8310D8927C70}" destId="{FB3037FE-2E8F-44A3-AE8A-4C2936C42CAF}" srcOrd="4" destOrd="0" presId="urn:microsoft.com/office/officeart/2005/8/layout/process4"/>
    <dgm:cxn modelId="{D1DB6253-044F-4A40-A1E0-CB31D1E42169}" type="presParOf" srcId="{FB3037FE-2E8F-44A3-AE8A-4C2936C42CAF}" destId="{78FEF99D-4087-496D-8EFF-31D5ED3089B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79AF7-2F2F-4425-87A7-7891506DB1ED}">
      <dsp:nvSpPr>
        <dsp:cNvPr id="0" name=""/>
        <dsp:cNvSpPr/>
      </dsp:nvSpPr>
      <dsp:spPr>
        <a:xfrm>
          <a:off x="0" y="4241619"/>
          <a:ext cx="10363200" cy="55671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AU" sz="2000" kern="1200" baseline="0" dirty="0">
              <a:solidFill>
                <a:schemeClr val="tx1">
                  <a:lumMod val="85000"/>
                  <a:lumOff val="15000"/>
                </a:schemeClr>
              </a:solidFill>
            </a:rPr>
            <a:t>Document submitted to MIAC for review and endorsement</a:t>
          </a:r>
          <a:endParaRPr lang="en-AU" sz="2000" kern="1200" dirty="0">
            <a:solidFill>
              <a:schemeClr val="tx1">
                <a:lumMod val="85000"/>
                <a:lumOff val="15000"/>
              </a:schemeClr>
            </a:solidFill>
          </a:endParaRPr>
        </a:p>
      </dsp:txBody>
      <dsp:txXfrm>
        <a:off x="0" y="4241619"/>
        <a:ext cx="10363200" cy="556710"/>
      </dsp:txXfrm>
    </dsp:sp>
    <dsp:sp modelId="{B369A29C-48BE-442B-93C6-3AD147A75223}">
      <dsp:nvSpPr>
        <dsp:cNvPr id="0" name=""/>
        <dsp:cNvSpPr/>
      </dsp:nvSpPr>
      <dsp:spPr>
        <a:xfrm rot="10800000">
          <a:off x="0" y="3393749"/>
          <a:ext cx="10363200" cy="856220"/>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AU" sz="2000" kern="1200" dirty="0">
              <a:solidFill>
                <a:schemeClr val="tx1">
                  <a:lumMod val="85000"/>
                  <a:lumOff val="15000"/>
                </a:schemeClr>
              </a:solidFill>
            </a:rPr>
            <a:t>Document finalised and signed off by State Mining Engineer</a:t>
          </a:r>
        </a:p>
      </dsp:txBody>
      <dsp:txXfrm rot="10800000">
        <a:off x="0" y="3393749"/>
        <a:ext cx="10363200" cy="556346"/>
      </dsp:txXfrm>
    </dsp:sp>
    <dsp:sp modelId="{5EEDEEA3-D4AE-4B46-839E-27A3028A1BC6}">
      <dsp:nvSpPr>
        <dsp:cNvPr id="0" name=""/>
        <dsp:cNvSpPr/>
      </dsp:nvSpPr>
      <dsp:spPr>
        <a:xfrm rot="10800000">
          <a:off x="0" y="2545879"/>
          <a:ext cx="10363200" cy="856220"/>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AU" sz="2000" kern="1200" dirty="0">
              <a:solidFill>
                <a:schemeClr val="tx1">
                  <a:lumMod val="85000"/>
                  <a:lumOff val="15000"/>
                </a:schemeClr>
              </a:solidFill>
            </a:rPr>
            <a:t>Public comment addressed</a:t>
          </a:r>
        </a:p>
      </dsp:txBody>
      <dsp:txXfrm rot="10800000">
        <a:off x="0" y="2545879"/>
        <a:ext cx="10363200" cy="556346"/>
      </dsp:txXfrm>
    </dsp:sp>
    <dsp:sp modelId="{A7321B21-3087-4FDD-8E40-166C6F303468}">
      <dsp:nvSpPr>
        <dsp:cNvPr id="0" name=""/>
        <dsp:cNvSpPr/>
      </dsp:nvSpPr>
      <dsp:spPr>
        <a:xfrm rot="10800000">
          <a:off x="0" y="1698010"/>
          <a:ext cx="10363200" cy="856220"/>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AU" sz="2000" kern="1200" baseline="0" dirty="0">
              <a:solidFill>
                <a:schemeClr val="tx1">
                  <a:lumMod val="85000"/>
                  <a:lumOff val="15000"/>
                </a:schemeClr>
              </a:solidFill>
            </a:rPr>
            <a:t>Working group reviewed and update document</a:t>
          </a:r>
          <a:endParaRPr lang="en-AU" sz="2000" kern="1200" dirty="0">
            <a:solidFill>
              <a:schemeClr val="tx1">
                <a:lumMod val="85000"/>
                <a:lumOff val="15000"/>
              </a:schemeClr>
            </a:solidFill>
          </a:endParaRPr>
        </a:p>
      </dsp:txBody>
      <dsp:txXfrm rot="10800000">
        <a:off x="0" y="1698010"/>
        <a:ext cx="10363200" cy="556346"/>
      </dsp:txXfrm>
    </dsp:sp>
    <dsp:sp modelId="{C798E135-C5F6-4CB1-81FB-1F26068BAF96}">
      <dsp:nvSpPr>
        <dsp:cNvPr id="0" name=""/>
        <dsp:cNvSpPr/>
      </dsp:nvSpPr>
      <dsp:spPr>
        <a:xfrm rot="10800000">
          <a:off x="0" y="850140"/>
          <a:ext cx="10363200" cy="856220"/>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AU" sz="2000" kern="1200" baseline="0" dirty="0">
              <a:solidFill>
                <a:schemeClr val="tx1">
                  <a:lumMod val="85000"/>
                  <a:lumOff val="15000"/>
                </a:schemeClr>
              </a:solidFill>
            </a:rPr>
            <a:t>Document released for public comment 25 November 2016 to 3 February 2017</a:t>
          </a:r>
          <a:endParaRPr lang="en-AU" sz="2000" kern="1200" dirty="0">
            <a:solidFill>
              <a:schemeClr val="tx1">
                <a:lumMod val="85000"/>
                <a:lumOff val="15000"/>
              </a:schemeClr>
            </a:solidFill>
          </a:endParaRPr>
        </a:p>
      </dsp:txBody>
      <dsp:txXfrm rot="10800000">
        <a:off x="0" y="850140"/>
        <a:ext cx="10363200" cy="556346"/>
      </dsp:txXfrm>
    </dsp:sp>
    <dsp:sp modelId="{BE1C0A62-9C74-40DD-89F9-B8D979EB8DA9}">
      <dsp:nvSpPr>
        <dsp:cNvPr id="0" name=""/>
        <dsp:cNvSpPr/>
      </dsp:nvSpPr>
      <dsp:spPr>
        <a:xfrm rot="10800000">
          <a:off x="0" y="2270"/>
          <a:ext cx="10363200" cy="856220"/>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AU" sz="2000" kern="1200" baseline="0" dirty="0">
              <a:solidFill>
                <a:schemeClr val="tx1">
                  <a:lumMod val="85000"/>
                  <a:lumOff val="15000"/>
                </a:schemeClr>
              </a:solidFill>
            </a:rPr>
            <a:t>Working group established May 2016, 4 workshops conducted in 2016</a:t>
          </a:r>
          <a:endParaRPr lang="en-AU" sz="2000" kern="1200" dirty="0">
            <a:solidFill>
              <a:schemeClr val="tx1">
                <a:lumMod val="85000"/>
                <a:lumOff val="15000"/>
              </a:schemeClr>
            </a:solidFill>
          </a:endParaRPr>
        </a:p>
      </dsp:txBody>
      <dsp:txXfrm rot="10800000">
        <a:off x="0" y="2270"/>
        <a:ext cx="10363200" cy="556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A5F3E-B8BD-4635-A003-C710801ABA8D}">
      <dsp:nvSpPr>
        <dsp:cNvPr id="0" name=""/>
        <dsp:cNvSpPr/>
      </dsp:nvSpPr>
      <dsp:spPr>
        <a:xfrm>
          <a:off x="0" y="2969561"/>
          <a:ext cx="8640960" cy="111077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AU" sz="2000" kern="1200" baseline="0">
              <a:solidFill>
                <a:schemeClr val="tx1">
                  <a:lumMod val="85000"/>
                  <a:lumOff val="15000"/>
                </a:schemeClr>
              </a:solidFill>
            </a:rPr>
            <a:t>Document recommended to Minister for Mines and Petroleum for approval</a:t>
          </a:r>
          <a:endParaRPr lang="en-AU" sz="2000" kern="1200">
            <a:solidFill>
              <a:schemeClr val="tx1">
                <a:lumMod val="85000"/>
                <a:lumOff val="15000"/>
              </a:schemeClr>
            </a:solidFill>
          </a:endParaRPr>
        </a:p>
      </dsp:txBody>
      <dsp:txXfrm>
        <a:off x="0" y="2969561"/>
        <a:ext cx="8640960" cy="1110778"/>
      </dsp:txXfrm>
    </dsp:sp>
    <dsp:sp modelId="{9C96DD28-F183-4402-9CC2-FB3ABD102A1A}">
      <dsp:nvSpPr>
        <dsp:cNvPr id="0" name=""/>
        <dsp:cNvSpPr/>
      </dsp:nvSpPr>
      <dsp:spPr>
        <a:xfrm rot="10800000">
          <a:off x="0" y="1447956"/>
          <a:ext cx="8640960" cy="170837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AU" sz="2000" kern="1200" baseline="0" dirty="0">
              <a:solidFill>
                <a:schemeClr val="tx1">
                  <a:lumMod val="85000"/>
                  <a:lumOff val="15000"/>
                </a:schemeClr>
              </a:solidFill>
            </a:rPr>
            <a:t>Code of practice submitted to MIAC for review and endorsement</a:t>
          </a:r>
          <a:endParaRPr lang="en-AU" sz="2000" kern="1200" dirty="0">
            <a:solidFill>
              <a:schemeClr val="tx1">
                <a:lumMod val="85000"/>
                <a:lumOff val="15000"/>
              </a:schemeClr>
            </a:solidFill>
          </a:endParaRPr>
        </a:p>
      </dsp:txBody>
      <dsp:txXfrm rot="10800000">
        <a:off x="0" y="1447956"/>
        <a:ext cx="8640960" cy="1110052"/>
      </dsp:txXfrm>
    </dsp:sp>
    <dsp:sp modelId="{78FEF99D-4087-496D-8EFF-31D5ED3089B1}">
      <dsp:nvSpPr>
        <dsp:cNvPr id="0" name=""/>
        <dsp:cNvSpPr/>
      </dsp:nvSpPr>
      <dsp:spPr>
        <a:xfrm rot="10800000">
          <a:off x="0" y="0"/>
          <a:ext cx="8640960" cy="170837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AU" sz="2000" kern="1200" baseline="0" dirty="0">
              <a:solidFill>
                <a:schemeClr val="tx1">
                  <a:lumMod val="85000"/>
                  <a:lumOff val="15000"/>
                </a:schemeClr>
              </a:solidFill>
            </a:rPr>
            <a:t>Emergency preparedness audit available for trial</a:t>
          </a:r>
          <a:endParaRPr lang="en-AU" sz="2000" kern="1200" dirty="0">
            <a:solidFill>
              <a:schemeClr val="tx1">
                <a:lumMod val="85000"/>
                <a:lumOff val="15000"/>
              </a:schemeClr>
            </a:solidFill>
          </a:endParaRPr>
        </a:p>
      </dsp:txBody>
      <dsp:txXfrm rot="10800000">
        <a:off x="0" y="0"/>
        <a:ext cx="8640960" cy="11100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52CB90-8EE4-4A53-A71A-793E1FEE6F21}" type="datetimeFigureOut">
              <a:rPr lang="en-AU" smtClean="0"/>
              <a:t>12/06/2019</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D2436D-9620-40DF-B67B-D2C21934DF6E}" type="slidenum">
              <a:rPr lang="en-AU" smtClean="0"/>
              <a:t>‹#›</a:t>
            </a:fld>
            <a:endParaRPr lang="en-AU"/>
          </a:p>
        </p:txBody>
      </p:sp>
    </p:spTree>
    <p:extLst>
      <p:ext uri="{BB962C8B-B14F-4D97-AF65-F5344CB8AC3E}">
        <p14:creationId xmlns:p14="http://schemas.microsoft.com/office/powerpoint/2010/main" val="3922835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CBFC4B7-690C-49E7-B546-F590042CAEDE}" type="datetimeFigureOut">
              <a:rPr lang="en-AU"/>
              <a:pPr>
                <a:defRPr/>
              </a:pPr>
              <a:t>12/06/2019</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E2EE5A4-A1FE-4A33-9EDF-C05CFFD626FB}" type="slidenum">
              <a:rPr lang="en-AU"/>
              <a:pPr>
                <a:defRPr/>
              </a:pPr>
              <a:t>‹#›</a:t>
            </a:fld>
            <a:endParaRPr lang="en-AU"/>
          </a:p>
        </p:txBody>
      </p:sp>
    </p:spTree>
    <p:extLst>
      <p:ext uri="{BB962C8B-B14F-4D97-AF65-F5344CB8AC3E}">
        <p14:creationId xmlns:p14="http://schemas.microsoft.com/office/powerpoint/2010/main" val="3566218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tLang="en-US" sz="1200" b="0" dirty="0">
              <a:solidFill>
                <a:srgbClr val="0000FF"/>
              </a:solidFill>
            </a:endParaRPr>
          </a:p>
          <a:p>
            <a:endParaRPr lang="en-AU" dirty="0"/>
          </a:p>
        </p:txBody>
      </p:sp>
      <p:sp>
        <p:nvSpPr>
          <p:cNvPr id="4" name="Slide Number Placeholder 3"/>
          <p:cNvSpPr>
            <a:spLocks noGrp="1"/>
          </p:cNvSpPr>
          <p:nvPr>
            <p:ph type="sldNum" sz="quarter" idx="10"/>
          </p:nvPr>
        </p:nvSpPr>
        <p:spPr/>
        <p:txBody>
          <a:bodyPr/>
          <a:lstStyle/>
          <a:p>
            <a:fld id="{AE8D4B3B-7D4C-4849-956A-2FF62D447998}" type="slidenum">
              <a:rPr lang="en-AU" smtClean="0"/>
              <a:t>1</a:t>
            </a:fld>
            <a:endParaRPr lang="en-AU" dirty="0"/>
          </a:p>
        </p:txBody>
      </p:sp>
    </p:spTree>
    <p:extLst>
      <p:ext uri="{BB962C8B-B14F-4D97-AF65-F5344CB8AC3E}">
        <p14:creationId xmlns:p14="http://schemas.microsoft.com/office/powerpoint/2010/main" val="1683755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800" dirty="0"/>
              <a:t>65% of respondents reported incidents in the last 6 months</a:t>
            </a:r>
          </a:p>
          <a:p>
            <a:pPr marL="0" marR="0" indent="0" algn="l" defTabSz="914400" rtl="0" eaLnBrk="1" fontAlgn="auto" latinLnBrk="0" hangingPunct="1">
              <a:lnSpc>
                <a:spcPct val="100000"/>
              </a:lnSpc>
              <a:spcBef>
                <a:spcPts val="0"/>
              </a:spcBef>
              <a:spcAft>
                <a:spcPts val="0"/>
              </a:spcAft>
              <a:buClrTx/>
              <a:buSzTx/>
              <a:buFontTx/>
              <a:buNone/>
              <a:tabLst/>
              <a:defRPr/>
            </a:pPr>
            <a:r>
              <a:rPr lang="en-AU" sz="2800" dirty="0"/>
              <a:t>42% of sites were between 50 and 200 </a:t>
            </a:r>
            <a:r>
              <a:rPr lang="en-AU" sz="2800" dirty="0" err="1"/>
              <a:t>Kms</a:t>
            </a:r>
            <a:r>
              <a:rPr lang="en-AU" sz="2800" dirty="0"/>
              <a:t> away from medical services. </a:t>
            </a:r>
          </a:p>
          <a:p>
            <a:pPr marL="0" marR="0" indent="0" algn="l" defTabSz="914400" rtl="0" eaLnBrk="1" fontAlgn="auto" latinLnBrk="0" hangingPunct="1">
              <a:lnSpc>
                <a:spcPct val="100000"/>
              </a:lnSpc>
              <a:spcBef>
                <a:spcPts val="0"/>
              </a:spcBef>
              <a:spcAft>
                <a:spcPts val="0"/>
              </a:spcAft>
              <a:buClrTx/>
              <a:buSzTx/>
              <a:buFontTx/>
              <a:buNone/>
              <a:tabLst/>
              <a:defRPr/>
            </a:pPr>
            <a:r>
              <a:rPr lang="en-AU" sz="2800" dirty="0"/>
              <a:t>Significant</a:t>
            </a:r>
            <a:r>
              <a:rPr lang="en-AU" sz="2800" baseline="0" dirty="0"/>
              <a:t> d</a:t>
            </a:r>
            <a:r>
              <a:rPr lang="en-AU" sz="2800" dirty="0"/>
              <a:t>ifferences in knowledge</a:t>
            </a:r>
            <a:r>
              <a:rPr lang="en-AU" sz="2800" baseline="0" dirty="0"/>
              <a:t> of on site services between individuals</a:t>
            </a:r>
            <a:endParaRPr lang="en-AU" sz="2800"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5F0D12-8D0E-43E3-828B-1E4F6682E3C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4302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Less than 15%</a:t>
            </a:r>
            <a:r>
              <a:rPr lang="en-AU" baseline="0" dirty="0"/>
              <a:t> rated their organisation as extremely effective</a:t>
            </a:r>
          </a:p>
          <a:p>
            <a:r>
              <a:rPr lang="en-AU" baseline="0" dirty="0"/>
              <a:t>30-35 % intended to study further in OHS / Leadership</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5F0D12-8D0E-43E3-828B-1E4F6682E3C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4092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6F069AF-44D2-4C6D-AE48-1E7D6A984571}"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865728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390BB74-444A-4267-BCC6-6D2BE54A874E}" type="slidenum">
              <a:rPr lang="en-AU" smtClean="0"/>
              <a:t>3</a:t>
            </a:fld>
            <a:endParaRPr lang="en-AU"/>
          </a:p>
        </p:txBody>
      </p:sp>
    </p:spTree>
    <p:extLst>
      <p:ext uri="{BB962C8B-B14F-4D97-AF65-F5344CB8AC3E}">
        <p14:creationId xmlns:p14="http://schemas.microsoft.com/office/powerpoint/2010/main" val="417093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C8593EC-A487-49A6-8203-F15DC672AD02}" type="slidenum">
              <a:rPr lang="en-AU" smtClean="0">
                <a:solidFill>
                  <a:prstClr val="black"/>
                </a:solidFill>
              </a:rPr>
              <a:pPr/>
              <a:t>4</a:t>
            </a:fld>
            <a:endParaRPr lang="en-AU">
              <a:solidFill>
                <a:prstClr val="black"/>
              </a:solidFill>
            </a:endParaRPr>
          </a:p>
        </p:txBody>
      </p:sp>
    </p:spTree>
    <p:extLst>
      <p:ext uri="{BB962C8B-B14F-4D97-AF65-F5344CB8AC3E}">
        <p14:creationId xmlns:p14="http://schemas.microsoft.com/office/powerpoint/2010/main" val="3279374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C8593EC-A487-49A6-8203-F15DC672AD02}" type="slidenum">
              <a:rPr lang="en-AU" smtClean="0">
                <a:solidFill>
                  <a:prstClr val="black"/>
                </a:solidFill>
              </a:rPr>
              <a:pPr/>
              <a:t>5</a:t>
            </a:fld>
            <a:endParaRPr lang="en-AU">
              <a:solidFill>
                <a:prstClr val="black"/>
              </a:solidFill>
            </a:endParaRPr>
          </a:p>
        </p:txBody>
      </p:sp>
    </p:spTree>
    <p:extLst>
      <p:ext uri="{BB962C8B-B14F-4D97-AF65-F5344CB8AC3E}">
        <p14:creationId xmlns:p14="http://schemas.microsoft.com/office/powerpoint/2010/main" val="2193091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C8593EC-A487-49A6-8203-F15DC672AD02}" type="slidenum">
              <a:rPr lang="en-AU" smtClean="0">
                <a:solidFill>
                  <a:prstClr val="black"/>
                </a:solidFill>
              </a:rPr>
              <a:pPr/>
              <a:t>8</a:t>
            </a:fld>
            <a:endParaRPr lang="en-AU">
              <a:solidFill>
                <a:prstClr val="black"/>
              </a:solidFill>
            </a:endParaRPr>
          </a:p>
        </p:txBody>
      </p:sp>
    </p:spTree>
    <p:extLst>
      <p:ext uri="{BB962C8B-B14F-4D97-AF65-F5344CB8AC3E}">
        <p14:creationId xmlns:p14="http://schemas.microsoft.com/office/powerpoint/2010/main" val="184574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Chapter 2:</a:t>
            </a:r>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a:ea typeface="Calibri"/>
                <a:cs typeface="Times New Roman"/>
              </a:rPr>
              <a:t>variables/factors to be considered when </a:t>
            </a:r>
            <a:br>
              <a:rPr lang="en-AU" dirty="0">
                <a:ea typeface="Calibri"/>
                <a:cs typeface="Times New Roman"/>
              </a:rPr>
            </a:br>
            <a:r>
              <a:rPr lang="en-AU" dirty="0">
                <a:ea typeface="Calibri"/>
                <a:cs typeface="Times New Roman"/>
              </a:rPr>
              <a:t>emergency response activities are </a:t>
            </a:r>
            <a:br>
              <a:rPr lang="en-AU" dirty="0">
                <a:ea typeface="Calibri"/>
                <a:cs typeface="Times New Roman"/>
              </a:rPr>
            </a:br>
            <a:r>
              <a:rPr lang="en-AU" dirty="0">
                <a:ea typeface="Calibri"/>
                <a:cs typeface="Times New Roman"/>
              </a:rPr>
              <a:t>undertaken, including hazard identification and risk management</a:t>
            </a:r>
          </a:p>
          <a:p>
            <a:endParaRPr lang="en-AU" dirty="0"/>
          </a:p>
          <a:p>
            <a:r>
              <a:rPr lang="en-AU" dirty="0"/>
              <a:t>Chapter</a:t>
            </a:r>
            <a:r>
              <a:rPr lang="en-AU" baseline="0" dirty="0"/>
              <a:t> 3:</a:t>
            </a:r>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a:ea typeface="Calibri"/>
                <a:cs typeface="Times New Roman"/>
              </a:rPr>
              <a:t>assistance with establishing an emergency plan as part of the site’s safety management system, including incident management systems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a:ea typeface="Calibri"/>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a:ea typeface="Calibri"/>
                <a:cs typeface="Times New Roman"/>
              </a:rPr>
              <a:t>Chapters</a:t>
            </a:r>
            <a:r>
              <a:rPr lang="en-AU" baseline="0" dirty="0">
                <a:ea typeface="Calibri"/>
                <a:cs typeface="Times New Roman"/>
              </a:rPr>
              <a:t> 4, 5, 6, 7</a:t>
            </a:r>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a:ea typeface="Calibri"/>
                <a:cs typeface="Times New Roman"/>
              </a:rPr>
              <a:t>broader occupational health and safety requirements for undertaking emergency response in accordance with the legislation</a:t>
            </a:r>
            <a:endParaRPr lang="en-AU"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a:ea typeface="Calibri"/>
              <a:cs typeface="Times New Roman"/>
            </a:endParaRPr>
          </a:p>
          <a:p>
            <a:endParaRPr lang="en-AU" baseline="0" dirty="0"/>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9</a:t>
            </a:fld>
            <a:endParaRPr lang="en-AU">
              <a:solidFill>
                <a:prstClr val="black"/>
              </a:solidFill>
            </a:endParaRPr>
          </a:p>
        </p:txBody>
      </p:sp>
    </p:spTree>
    <p:extLst>
      <p:ext uri="{BB962C8B-B14F-4D97-AF65-F5344CB8AC3E}">
        <p14:creationId xmlns:p14="http://schemas.microsoft.com/office/powerpoint/2010/main" val="1712285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10</a:t>
            </a:fld>
            <a:endParaRPr lang="en-AU">
              <a:solidFill>
                <a:prstClr val="black"/>
              </a:solidFill>
            </a:endParaRPr>
          </a:p>
        </p:txBody>
      </p:sp>
    </p:spTree>
    <p:extLst>
      <p:ext uri="{BB962C8B-B14F-4D97-AF65-F5344CB8AC3E}">
        <p14:creationId xmlns:p14="http://schemas.microsoft.com/office/powerpoint/2010/main" val="4161094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564 participants over X sites across Western Australia</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5F0D12-8D0E-43E3-828B-1E4F6682E3C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1176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0071"/>
            <a:ext cx="12192001" cy="1822704"/>
          </a:xfrm>
          <a:prstGeom prst="rect">
            <a:avLst/>
          </a:prstGeom>
        </p:spPr>
      </p:pic>
      <p:sp>
        <p:nvSpPr>
          <p:cNvPr id="2" name="Title 1"/>
          <p:cNvSpPr>
            <a:spLocks noGrp="1"/>
          </p:cNvSpPr>
          <p:nvPr>
            <p:ph type="ctrTitle"/>
          </p:nvPr>
        </p:nvSpPr>
        <p:spPr>
          <a:xfrm>
            <a:off x="914400" y="2130426"/>
            <a:ext cx="10363200" cy="1470025"/>
          </a:xfrm>
        </p:spPr>
        <p:txBody>
          <a:bodyPr/>
          <a:lstStyle>
            <a:lvl1pPr algn="ctr">
              <a:defRPr sz="3600" baseline="0"/>
            </a:lvl1pPr>
          </a:lstStyle>
          <a:p>
            <a:r>
              <a:rPr lang="en-US" dirty="0"/>
              <a:t>Click to edit Master title style</a:t>
            </a:r>
            <a:endParaRPr lang="en-AU"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18EADB2-E57C-4FD8-9205-7B2BCFC9B396}" type="slidenum">
              <a:rPr lang="en-US"/>
              <a:pPr>
                <a:defRPr/>
              </a:pPr>
              <a:t>‹#›</a:t>
            </a:fld>
            <a:endParaRPr lang="en-US"/>
          </a:p>
        </p:txBody>
      </p:sp>
    </p:spTree>
    <p:extLst>
      <p:ext uri="{BB962C8B-B14F-4D97-AF65-F5344CB8AC3E}">
        <p14:creationId xmlns:p14="http://schemas.microsoft.com/office/powerpoint/2010/main" val="300891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2"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44C1278F-C93A-44A2-AB74-1750ADFF2444}" type="slidenum">
              <a:rPr lang="en-US"/>
              <a:pPr>
                <a:defRPr/>
              </a:pPr>
              <a:t>‹#›</a:t>
            </a:fld>
            <a:endParaRPr lang="en-US"/>
          </a:p>
        </p:txBody>
      </p:sp>
    </p:spTree>
    <p:extLst>
      <p:ext uri="{BB962C8B-B14F-4D97-AF65-F5344CB8AC3E}">
        <p14:creationId xmlns:p14="http://schemas.microsoft.com/office/powerpoint/2010/main" val="426407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3" name="Content Placeholder 2"/>
          <p:cNvSpPr>
            <a:spLocks noGrp="1"/>
          </p:cNvSpPr>
          <p:nvPr>
            <p:ph sz="half" idx="1"/>
          </p:nvPr>
        </p:nvSpPr>
        <p:spPr>
          <a:xfrm>
            <a:off x="914400" y="1600200"/>
            <a:ext cx="5080000" cy="434908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197600" y="1600200"/>
            <a:ext cx="5080000" cy="434908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pPr>
                <a:defRPr/>
              </a:pPr>
              <a:t>‹#›</a:t>
            </a:fld>
            <a:endParaRPr lang="en-US"/>
          </a:p>
        </p:txBody>
      </p:sp>
      <p:sp>
        <p:nvSpPr>
          <p:cNvPr id="8"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1539530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77440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77440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pPr>
                <a:defRPr/>
              </a:pPr>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10"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662102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7F93E5DF-A899-468D-9298-EECA3D13A54B}" type="slidenum">
              <a:rPr lang="en-US"/>
              <a:pPr>
                <a:defRPr/>
              </a:pPr>
              <a:t>‹#›</a:t>
            </a:fld>
            <a:endParaRPr lang="en-US"/>
          </a:p>
        </p:txBody>
      </p:sp>
      <p:sp>
        <p:nvSpPr>
          <p:cNvPr id="6" name="Title 1"/>
          <p:cNvSpPr>
            <a:spLocks noGrp="1"/>
          </p:cNvSpPr>
          <p:nvPr>
            <p:ph type="title"/>
          </p:nvPr>
        </p:nvSpPr>
        <p:spPr>
          <a:xfrm>
            <a:off x="914400" y="228600"/>
            <a:ext cx="10363200" cy="752128"/>
          </a:xfrm>
        </p:spPr>
        <p:txBody>
          <a:bodyPr/>
          <a:lstStyle>
            <a:lvl1pPr>
              <a:defRPr>
                <a:solidFill>
                  <a:schemeClr val="accent1">
                    <a:lumMod val="50000"/>
                  </a:schemeClr>
                </a:solidFill>
              </a:defRPr>
            </a:lvl1pPr>
          </a:lstStyle>
          <a:p>
            <a:r>
              <a:rPr lang="en-US" dirty="0"/>
              <a:t>Click to edit Master title style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330082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1007534" y="1196975"/>
            <a:ext cx="10369551" cy="71438"/>
          </a:xfrm>
          <a:prstGeom prst="rect">
            <a:avLst/>
          </a:prstGeom>
          <a:solidFill>
            <a:schemeClr val="bg1"/>
          </a:solidFill>
          <a:ln w="9525" algn="ctr">
            <a:solidFill>
              <a:schemeClr val="bg1"/>
            </a:solidFill>
            <a:round/>
            <a:headEnd/>
            <a:tailEnd/>
          </a:ln>
        </p:spPr>
        <p:txBody>
          <a:bodyPr/>
          <a:lstStyle/>
          <a:p>
            <a:endParaRPr lang="en-AU" sz="2400"/>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pPr>
                <a:defRPr/>
              </a:pPr>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1964173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389717" y="5367338"/>
            <a:ext cx="7315200" cy="653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3923961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5" name="Group 4"/>
          <p:cNvGrpSpPr/>
          <p:nvPr userDrawn="1"/>
        </p:nvGrpSpPr>
        <p:grpSpPr>
          <a:xfrm>
            <a:off x="0" y="0"/>
            <a:ext cx="12192000" cy="6858000"/>
            <a:chOff x="0" y="0"/>
            <a:chExt cx="9144000" cy="5143500"/>
          </a:xfrm>
        </p:grpSpPr>
        <p:pic>
          <p:nvPicPr>
            <p:cNvPr id="6" name="Picture 5" descr="DMIRS-PowerPoint-Template-June-2017_FINAL-16_9-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251460"/>
            </a:xfrm>
            <a:prstGeom prst="rect">
              <a:avLst/>
            </a:prstGeom>
          </p:spPr>
        </p:pic>
        <p:pic>
          <p:nvPicPr>
            <p:cNvPr id="7" name="Picture 6"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9" name="TextBox 8"/>
          <p:cNvSpPr txBox="1"/>
          <p:nvPr userDrawn="1"/>
        </p:nvSpPr>
        <p:spPr>
          <a:xfrm>
            <a:off x="7347707" y="4485119"/>
            <a:ext cx="5008040" cy="830997"/>
          </a:xfrm>
          <a:prstGeom prst="rect">
            <a:avLst/>
          </a:prstGeom>
          <a:noFill/>
        </p:spPr>
        <p:txBody>
          <a:bodyPr wrap="square" rtlCol="0">
            <a:spAutoFit/>
          </a:bodyPr>
          <a:lstStyle/>
          <a:p>
            <a:r>
              <a:rPr lang="en-US" sz="2000" b="1" dirty="0">
                <a:solidFill>
                  <a:schemeClr val="bg1"/>
                </a:solidFill>
              </a:rPr>
              <a:t>REPLACE IMAGE</a:t>
            </a:r>
          </a:p>
          <a:p>
            <a:r>
              <a:rPr lang="en-US" sz="1400" b="1" dirty="0">
                <a:solidFill>
                  <a:schemeClr val="bg1"/>
                </a:solidFill>
              </a:rPr>
              <a:t>NOTE: Right click  on the image and select Arrange and Send to Back</a:t>
            </a:r>
          </a:p>
        </p:txBody>
      </p:sp>
      <p:sp>
        <p:nvSpPr>
          <p:cNvPr id="14" name="Text Placeholder 13"/>
          <p:cNvSpPr>
            <a:spLocks noGrp="1"/>
          </p:cNvSpPr>
          <p:nvPr>
            <p:ph type="body" sz="quarter" idx="13"/>
          </p:nvPr>
        </p:nvSpPr>
        <p:spPr>
          <a:xfrm>
            <a:off x="431800" y="452967"/>
            <a:ext cx="6432285" cy="54461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2"/>
          <p:cNvSpPr>
            <a:spLocks noGrp="1"/>
          </p:cNvSpPr>
          <p:nvPr>
            <p:ph type="pic" sz="quarter" idx="11"/>
          </p:nvPr>
        </p:nvSpPr>
        <p:spPr>
          <a:xfrm>
            <a:off x="6864086" y="452670"/>
            <a:ext cx="5183981" cy="5446227"/>
          </a:xfrm>
        </p:spPr>
        <p:txBody>
          <a:bodyPr/>
          <a:lstStyle>
            <a:lvl1pPr marL="0" indent="0" algn="ctr">
              <a:buNone/>
              <a:defRPr baseline="0">
                <a:solidFill>
                  <a:schemeClr val="bg2">
                    <a:lumMod val="60000"/>
                    <a:lumOff val="40000"/>
                  </a:schemeClr>
                </a:solidFill>
              </a:defRPr>
            </a:lvl1pPr>
          </a:lstStyle>
          <a:p>
            <a:r>
              <a:rPr lang="en-US" dirty="0"/>
              <a:t>Click icon to add picture</a:t>
            </a:r>
          </a:p>
        </p:txBody>
      </p:sp>
    </p:spTree>
    <p:extLst>
      <p:ext uri="{BB962C8B-B14F-4D97-AF65-F5344CB8AC3E}">
        <p14:creationId xmlns:p14="http://schemas.microsoft.com/office/powerpoint/2010/main" val="243358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5965743"/>
            <a:ext cx="12192000" cy="902208"/>
          </a:xfrm>
          <a:prstGeom prst="rect">
            <a:avLst/>
          </a:prstGeom>
        </p:spPr>
      </p:pic>
      <p:sp>
        <p:nvSpPr>
          <p:cNvPr id="1027" name="Rectangle 2"/>
          <p:cNvSpPr>
            <a:spLocks noGrp="1" noChangeArrowheads="1"/>
          </p:cNvSpPr>
          <p:nvPr>
            <p:ph type="title"/>
          </p:nvPr>
        </p:nvSpPr>
        <p:spPr bwMode="auto">
          <a:xfrm>
            <a:off x="914400" y="228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914400" y="1600200"/>
            <a:ext cx="10363200" cy="435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9652000" y="6500814"/>
            <a:ext cx="2540000" cy="361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chemeClr val="bg1"/>
                </a:solidFill>
              </a:defRPr>
            </a:lvl1pPr>
          </a:lstStyle>
          <a:p>
            <a:pPr>
              <a:defRPr/>
            </a:pPr>
            <a:fld id="{1B86F9D1-B07B-4D00-B2E6-B8677B14ED2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6" r:id="rId6"/>
    <p:sldLayoutId id="2147483665" r:id="rId7"/>
    <p:sldLayoutId id="2147483667" r:id="rId8"/>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24" charset="-128"/>
        </a:defRPr>
      </a:lvl2pPr>
      <a:lvl3pPr algn="l" rtl="0" eaLnBrk="0" fontAlgn="base" hangingPunct="0">
        <a:spcBef>
          <a:spcPct val="0"/>
        </a:spcBef>
        <a:spcAft>
          <a:spcPct val="0"/>
        </a:spcAft>
        <a:defRPr sz="2800">
          <a:solidFill>
            <a:schemeClr val="tx2"/>
          </a:solidFill>
          <a:latin typeface="Arial" charset="0"/>
          <a:ea typeface="ＭＳ Ｐゴシック" pitchFamily="-124" charset="-128"/>
        </a:defRPr>
      </a:lvl3pPr>
      <a:lvl4pPr algn="l" rtl="0" eaLnBrk="0" fontAlgn="base" hangingPunct="0">
        <a:spcBef>
          <a:spcPct val="0"/>
        </a:spcBef>
        <a:spcAft>
          <a:spcPct val="0"/>
        </a:spcAft>
        <a:defRPr sz="2800">
          <a:solidFill>
            <a:schemeClr val="tx2"/>
          </a:solidFill>
          <a:latin typeface="Arial" charset="0"/>
          <a:ea typeface="ＭＳ Ｐゴシック" pitchFamily="-124" charset="-128"/>
        </a:defRPr>
      </a:lvl4pPr>
      <a:lvl5pPr algn="l" rtl="0" eaLnBrk="0" fontAlgn="base" hangingPunct="0">
        <a:spcBef>
          <a:spcPct val="0"/>
        </a:spcBef>
        <a:spcAft>
          <a:spcPct val="0"/>
        </a:spcAft>
        <a:defRPr sz="2800">
          <a:solidFill>
            <a:schemeClr val="tx2"/>
          </a:solidFill>
          <a:latin typeface="Arial" charset="0"/>
          <a:ea typeface="ＭＳ Ｐゴシック" pitchFamily="-124" charset="-128"/>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au/url?sa=i&amp;rct=j&amp;q=&amp;esrc=s&amp;source=images&amp;cd=&amp;ved=0ahUKEwix0pLVrb7QAhVKi5QKHdT3AYwQjRwIBw&amp;url=http://www.blakeleysolicitors.co.uk/sample-page/our-aims/&amp;psig=AFQjCNGYeUAXtKCXKWC8kjHrPGf6EdSVdg&amp;ust=147997257166986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95400" y="1124744"/>
            <a:ext cx="10801200" cy="5040560"/>
          </a:xfrm>
        </p:spPr>
        <p:txBody>
          <a:bodyPr/>
          <a:lstStyle/>
          <a:p>
            <a:pPr lvl="0">
              <a:defRPr/>
            </a:pPr>
            <a:r>
              <a:rPr lang="en-AU" sz="2200" dirty="0"/>
              <a:t>This presentation is based on content presented at the 2017 Emergency Management information session in November 2017.</a:t>
            </a:r>
          </a:p>
          <a:p>
            <a:pPr lvl="0">
              <a:defRPr/>
            </a:pPr>
            <a:r>
              <a:rPr lang="en-AU" sz="2200" dirty="0"/>
              <a:t>Department of Mines, Industry Regulation and Safety(DMIRS) supports and encourages reuse of its information (including data), and endorses use of the Australian Governments Open Access and Licensing Framework (AusGOAL)</a:t>
            </a:r>
          </a:p>
          <a:p>
            <a:pPr>
              <a:defRPr/>
            </a:pPr>
            <a:r>
              <a:rPr lang="en-AU" sz="2200" dirty="0"/>
              <a:t>This material is licensed under Creative Commons Attribution 4.0 licence. We request that you observe and retain any copyright or related notices that may accompany this material as part of attribution. This is a requirement of Creative Commons Licences.</a:t>
            </a:r>
            <a:r>
              <a:rPr lang="en-AU" sz="2200" b="1" dirty="0"/>
              <a:t> </a:t>
            </a:r>
          </a:p>
          <a:p>
            <a:pPr>
              <a:defRPr/>
            </a:pPr>
            <a:r>
              <a:rPr lang="en-AU" sz="2200" dirty="0"/>
              <a:t>Please give attribution to Department of Mines, Industry Regulation and Safety, 2018.</a:t>
            </a:r>
          </a:p>
          <a:p>
            <a:pPr>
              <a:defRPr/>
            </a:pPr>
            <a:r>
              <a:rPr lang="en-AU" altLang="en-US" sz="2200" dirty="0"/>
              <a:t>For resources, information or clarification, please contact</a:t>
            </a:r>
            <a:r>
              <a:rPr lang="en-AU" altLang="en-US" sz="2200"/>
              <a:t>: </a:t>
            </a:r>
            <a:r>
              <a:rPr lang="en-AU" altLang="en-US" sz="2200" b="1">
                <a:solidFill>
                  <a:srgbClr val="0000FF"/>
                </a:solidFill>
              </a:rPr>
              <a:t>SafetyComms@dmirs.wa.gov.au</a:t>
            </a:r>
            <a:r>
              <a:rPr lang="en-AU" altLang="en-US" sz="2200" b="1">
                <a:solidFill>
                  <a:srgbClr val="C00000"/>
                </a:solidFill>
              </a:rPr>
              <a:t> </a:t>
            </a:r>
            <a:r>
              <a:rPr lang="en-AU" altLang="en-US" sz="2200" dirty="0"/>
              <a:t>or visit </a:t>
            </a:r>
            <a:r>
              <a:rPr lang="en-AU" altLang="en-US" sz="2200" b="1" dirty="0">
                <a:solidFill>
                  <a:srgbClr val="0000FF"/>
                </a:solidFill>
              </a:rPr>
              <a:t>www.dmirs.wa.gov.au/ResourcesSafety</a:t>
            </a:r>
          </a:p>
          <a:p>
            <a:pPr>
              <a:defRPr/>
            </a:pPr>
            <a:endParaRPr lang="en-AU" altLang="en-US" sz="2200" b="1" dirty="0">
              <a:solidFill>
                <a:srgbClr val="C00000"/>
              </a:solidFill>
            </a:endParaRPr>
          </a:p>
          <a:p>
            <a:endParaRPr lang="en-AU" sz="2200"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0242" y="332656"/>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txBox="1">
            <a:spLocks/>
          </p:cNvSpPr>
          <p:nvPr/>
        </p:nvSpPr>
        <p:spPr>
          <a:xfrm>
            <a:off x="723912" y="332656"/>
            <a:ext cx="10316623" cy="1143000"/>
          </a:xfrm>
          <a:prstGeom prst="rect">
            <a:avLst/>
          </a:prstGeom>
        </p:spPr>
        <p:txBody>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r>
              <a:rPr lang="en-AU" altLang="en-US" sz="2800" kern="0" dirty="0">
                <a:solidFill>
                  <a:srgbClr val="CF5E31"/>
                </a:solidFill>
              </a:rPr>
              <a:t>Please read this before using presentation</a:t>
            </a:r>
            <a:endParaRPr lang="en-AU" altLang="en-US" sz="2800" kern="0" dirty="0"/>
          </a:p>
        </p:txBody>
      </p:sp>
    </p:spTree>
    <p:extLst>
      <p:ext uri="{BB962C8B-B14F-4D97-AF65-F5344CB8AC3E}">
        <p14:creationId xmlns:p14="http://schemas.microsoft.com/office/powerpoint/2010/main" val="599625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Aims of the code of practice</a:t>
            </a:r>
          </a:p>
        </p:txBody>
      </p:sp>
      <p:sp>
        <p:nvSpPr>
          <p:cNvPr id="3" name="Content Placeholder 2"/>
          <p:cNvSpPr>
            <a:spLocks noGrp="1"/>
          </p:cNvSpPr>
          <p:nvPr>
            <p:ph idx="1"/>
          </p:nvPr>
        </p:nvSpPr>
        <p:spPr>
          <a:xfrm>
            <a:off x="914399" y="1600200"/>
            <a:ext cx="10013133" cy="4495800"/>
          </a:xfrm>
        </p:spPr>
        <p:txBody>
          <a:bodyPr/>
          <a:lstStyle/>
          <a:p>
            <a:pPr>
              <a:spcAft>
                <a:spcPts val="600"/>
              </a:spcAft>
              <a:tabLst>
                <a:tab pos="270510" algn="l"/>
              </a:tabLst>
            </a:pPr>
            <a:r>
              <a:rPr lang="en-AU" dirty="0">
                <a:ea typeface="Calibri"/>
                <a:cs typeface="Times New Roman"/>
              </a:rPr>
              <a:t>Describe the key factors to consider when emergency response activities are undertaken, including hazard identification and risk management </a:t>
            </a:r>
          </a:p>
          <a:p>
            <a:pPr>
              <a:spcAft>
                <a:spcPts val="600"/>
              </a:spcAft>
              <a:tabLst>
                <a:tab pos="270510" algn="l"/>
              </a:tabLst>
            </a:pPr>
            <a:r>
              <a:rPr lang="en-AU" dirty="0">
                <a:ea typeface="Calibri"/>
                <a:cs typeface="Times New Roman"/>
              </a:rPr>
              <a:t>Assist with establishing an emergency plan as part of                       the site’s safety management system</a:t>
            </a:r>
          </a:p>
          <a:p>
            <a:pPr>
              <a:spcAft>
                <a:spcPts val="600"/>
              </a:spcAft>
              <a:tabLst>
                <a:tab pos="270510" algn="l"/>
              </a:tabLst>
            </a:pPr>
            <a:r>
              <a:rPr lang="en-AU" dirty="0">
                <a:ea typeface="Calibri"/>
                <a:cs typeface="Times New Roman"/>
              </a:rPr>
              <a:t>Broader occupational health and safety requirements                           for undertaking emergency response in accordance                           with the legislation</a:t>
            </a: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10</a:t>
            </a:fld>
            <a:endParaRPr lang="en-US" dirty="0"/>
          </a:p>
        </p:txBody>
      </p:sp>
      <p:pic>
        <p:nvPicPr>
          <p:cNvPr id="3074" name="Picture 2" descr="Image result for aim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9943" y="2786643"/>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689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72008" y="437599"/>
            <a:ext cx="7786688" cy="4524375"/>
          </a:xfrm>
        </p:spPr>
        <p:txBody>
          <a:bodyPr>
            <a:normAutofit/>
          </a:bodyPr>
          <a:lstStyle/>
          <a:p>
            <a:pPr marL="257175" indent="-257175" algn="l">
              <a:buFont typeface="Arial" panose="020B0604020202020204" pitchFamily="34" charset="0"/>
              <a:buChar char="•"/>
            </a:pPr>
            <a:endParaRPr lang="en-AU" dirty="0"/>
          </a:p>
          <a:p>
            <a:pPr marL="257175" indent="-257175" algn="l">
              <a:buFont typeface="Arial" panose="020B0604020202020204" pitchFamily="34" charset="0"/>
              <a:buChar char="•"/>
            </a:pPr>
            <a:endParaRPr lang="en-AU" dirty="0"/>
          </a:p>
          <a:p>
            <a:pPr marL="257175" indent="-257175" algn="l">
              <a:buFont typeface="Arial" panose="020B0604020202020204" pitchFamily="34" charset="0"/>
              <a:buChar char="•"/>
            </a:pPr>
            <a:endParaRPr lang="en-AU" dirty="0"/>
          </a:p>
          <a:p>
            <a:pPr marL="257175" indent="-257175" algn="l">
              <a:buFont typeface="Arial" panose="020B0604020202020204" pitchFamily="34" charset="0"/>
              <a:buChar char="•"/>
            </a:pPr>
            <a:endParaRPr lang="en-AU" dirty="0"/>
          </a:p>
          <a:p>
            <a:pPr marL="257175" indent="-257175" algn="l">
              <a:buFont typeface="Arial" panose="020B0604020202020204" pitchFamily="34" charset="0"/>
              <a:buChar char="•"/>
            </a:pPr>
            <a:endParaRPr lang="en-AU" dirty="0"/>
          </a:p>
          <a:p>
            <a:pPr marL="257175" indent="-257175" algn="l">
              <a:buFont typeface="Arial" panose="020B0604020202020204" pitchFamily="34" charset="0"/>
              <a:buChar char="•"/>
            </a:pPr>
            <a:endParaRPr lang="en-AU" dirty="0"/>
          </a:p>
          <a:p>
            <a:pPr marL="257175" indent="-257175" algn="l">
              <a:buFont typeface="Arial" panose="020B0604020202020204" pitchFamily="34" charset="0"/>
              <a:buChar char="•"/>
            </a:pPr>
            <a:endParaRPr lang="en-AU" sz="2400" dirty="0"/>
          </a:p>
        </p:txBody>
      </p:sp>
      <p:sp>
        <p:nvSpPr>
          <p:cNvPr id="7" name="Rectangle 6"/>
          <p:cNvSpPr/>
          <p:nvPr/>
        </p:nvSpPr>
        <p:spPr>
          <a:xfrm>
            <a:off x="551383" y="323630"/>
            <a:ext cx="11398313" cy="1569660"/>
          </a:xfrm>
          <a:prstGeom prst="rect">
            <a:avLst/>
          </a:prstGeom>
        </p:spPr>
        <p:txBody>
          <a:bodyPr wrap="square">
            <a:spAutoFit/>
          </a:bodyPr>
          <a:lstStyle/>
          <a:p>
            <a:r>
              <a:rPr lang="en-US" dirty="0">
                <a:solidFill>
                  <a:srgbClr val="000000"/>
                </a:solidFill>
                <a:latin typeface="+mn-lt"/>
                <a:ea typeface="Malgun Gothic" panose="020B0503020000020004" pitchFamily="34" charset="-127"/>
              </a:rPr>
              <a:t>To assist the development of learning materials for the new legislation, including Emergency Management, Mines Safety Roadshow 2017 </a:t>
            </a:r>
            <a:r>
              <a:rPr lang="en-US" b="1" dirty="0">
                <a:solidFill>
                  <a:srgbClr val="000000"/>
                </a:solidFill>
                <a:latin typeface="+mn-lt"/>
                <a:ea typeface="Malgun Gothic" panose="020B0503020000020004" pitchFamily="34" charset="-127"/>
              </a:rPr>
              <a:t>564 </a:t>
            </a:r>
            <a:r>
              <a:rPr lang="en-US" dirty="0">
                <a:solidFill>
                  <a:srgbClr val="000000"/>
                </a:solidFill>
                <a:latin typeface="+mn-lt"/>
                <a:ea typeface="Malgun Gothic" panose="020B0503020000020004" pitchFamily="34" charset="-127"/>
              </a:rPr>
              <a:t>participants completed a questionnaire</a:t>
            </a:r>
          </a:p>
          <a:p>
            <a:endParaRPr lang="en-US" dirty="0">
              <a:solidFill>
                <a:srgbClr val="000000"/>
              </a:solidFill>
              <a:latin typeface="+mn-lt"/>
              <a:ea typeface="Malgun Gothic" panose="020B0503020000020004" pitchFamily="34" charset="-127"/>
            </a:endParaRPr>
          </a:p>
        </p:txBody>
      </p:sp>
      <p:graphicFrame>
        <p:nvGraphicFramePr>
          <p:cNvPr id="8" name="Table 7"/>
          <p:cNvGraphicFramePr>
            <a:graphicFrameLocks noGrp="1"/>
          </p:cNvGraphicFramePr>
          <p:nvPr>
            <p:extLst>
              <p:ext uri="{D42A27DB-BD31-4B8C-83A1-F6EECF244321}">
                <p14:modId xmlns:p14="http://schemas.microsoft.com/office/powerpoint/2010/main" val="345894265"/>
              </p:ext>
            </p:extLst>
          </p:nvPr>
        </p:nvGraphicFramePr>
        <p:xfrm>
          <a:off x="3945333" y="1700808"/>
          <a:ext cx="4610414" cy="2118360"/>
        </p:xfrm>
        <a:graphic>
          <a:graphicData uri="http://schemas.openxmlformats.org/drawingml/2006/table">
            <a:tbl>
              <a:tblPr firstRow="1" bandRow="1">
                <a:tableStyleId>{21E4AEA4-8DFA-4A89-87EB-49C32662AFE0}</a:tableStyleId>
              </a:tblPr>
              <a:tblGrid>
                <a:gridCol w="2366691">
                  <a:extLst>
                    <a:ext uri="{9D8B030D-6E8A-4147-A177-3AD203B41FA5}">
                      <a16:colId xmlns:a16="http://schemas.microsoft.com/office/drawing/2014/main" val="20000"/>
                    </a:ext>
                  </a:extLst>
                </a:gridCol>
                <a:gridCol w="2243723">
                  <a:extLst>
                    <a:ext uri="{9D8B030D-6E8A-4147-A177-3AD203B41FA5}">
                      <a16:colId xmlns:a16="http://schemas.microsoft.com/office/drawing/2014/main" val="20001"/>
                    </a:ext>
                  </a:extLst>
                </a:gridCol>
              </a:tblGrid>
              <a:tr h="249545">
                <a:tc>
                  <a:txBody>
                    <a:bodyPr/>
                    <a:lstStyle/>
                    <a:p>
                      <a:pPr algn="ctr"/>
                      <a:r>
                        <a:rPr lang="en-AU" sz="1400" dirty="0"/>
                        <a:t>Role</a:t>
                      </a:r>
                    </a:p>
                  </a:txBody>
                  <a:tcPr marL="68580" marR="68580" marT="34290" marB="34290"/>
                </a:tc>
                <a:tc>
                  <a:txBody>
                    <a:bodyPr/>
                    <a:lstStyle/>
                    <a:p>
                      <a:pPr algn="ctr"/>
                      <a:r>
                        <a:rPr lang="en-AU" sz="1400" dirty="0"/>
                        <a:t>Percentage</a:t>
                      </a:r>
                    </a:p>
                  </a:txBody>
                  <a:tcPr marL="68580" marR="68580" marT="34290" marB="34290"/>
                </a:tc>
                <a:extLst>
                  <a:ext uri="{0D108BD9-81ED-4DB2-BD59-A6C34878D82A}">
                    <a16:rowId xmlns:a16="http://schemas.microsoft.com/office/drawing/2014/main" val="10000"/>
                  </a:ext>
                </a:extLst>
              </a:tr>
              <a:tr h="249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a:t>Employees</a:t>
                      </a:r>
                    </a:p>
                  </a:txBody>
                  <a:tcPr marL="68580" marR="68580" marT="34290" marB="34290"/>
                </a:tc>
                <a:tc>
                  <a:txBody>
                    <a:bodyPr/>
                    <a:lstStyle/>
                    <a:p>
                      <a:pPr algn="ctr"/>
                      <a:r>
                        <a:rPr lang="en-AU" sz="1400" dirty="0"/>
                        <a:t>37% </a:t>
                      </a:r>
                    </a:p>
                  </a:txBody>
                  <a:tcPr marL="68580" marR="68580" marT="34290" marB="34290"/>
                </a:tc>
                <a:extLst>
                  <a:ext uri="{0D108BD9-81ED-4DB2-BD59-A6C34878D82A}">
                    <a16:rowId xmlns:a16="http://schemas.microsoft.com/office/drawing/2014/main" val="10001"/>
                  </a:ext>
                </a:extLst>
              </a:tr>
              <a:tr h="249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a:t>Supervisors / Team leaders</a:t>
                      </a:r>
                    </a:p>
                  </a:txBody>
                  <a:tcPr marL="68580" marR="68580" marT="34290" marB="34290"/>
                </a:tc>
                <a:tc>
                  <a:txBody>
                    <a:bodyPr/>
                    <a:lstStyle/>
                    <a:p>
                      <a:pPr algn="ctr"/>
                      <a:r>
                        <a:rPr lang="en-AU" sz="1400" dirty="0"/>
                        <a:t>15% </a:t>
                      </a:r>
                    </a:p>
                  </a:txBody>
                  <a:tcPr marL="68580" marR="68580" marT="34290" marB="34290"/>
                </a:tc>
                <a:extLst>
                  <a:ext uri="{0D108BD9-81ED-4DB2-BD59-A6C34878D82A}">
                    <a16:rowId xmlns:a16="http://schemas.microsoft.com/office/drawing/2014/main" val="10002"/>
                  </a:ext>
                </a:extLst>
              </a:tr>
              <a:tr h="249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a:t>Superintendents</a:t>
                      </a:r>
                    </a:p>
                  </a:txBody>
                  <a:tcPr marL="68580" marR="68580" marT="34290" marB="34290"/>
                </a:tc>
                <a:tc>
                  <a:txBody>
                    <a:bodyPr/>
                    <a:lstStyle/>
                    <a:p>
                      <a:pPr algn="ctr"/>
                      <a:r>
                        <a:rPr lang="en-AU" sz="1400" dirty="0"/>
                        <a:t>17% </a:t>
                      </a:r>
                    </a:p>
                  </a:txBody>
                  <a:tcPr marL="68580" marR="68580" marT="34290" marB="34290"/>
                </a:tc>
                <a:extLst>
                  <a:ext uri="{0D108BD9-81ED-4DB2-BD59-A6C34878D82A}">
                    <a16:rowId xmlns:a16="http://schemas.microsoft.com/office/drawing/2014/main" val="10003"/>
                  </a:ext>
                </a:extLst>
              </a:tr>
              <a:tr h="4217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a:t>OHS / Safety Representatives</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a:t>26%</a:t>
                      </a:r>
                    </a:p>
                  </a:txBody>
                  <a:tcPr marL="68580" marR="68580" marT="34290" marB="34290"/>
                </a:tc>
                <a:extLst>
                  <a:ext uri="{0D108BD9-81ED-4DB2-BD59-A6C34878D82A}">
                    <a16:rowId xmlns:a16="http://schemas.microsoft.com/office/drawing/2014/main" val="10004"/>
                  </a:ext>
                </a:extLst>
              </a:tr>
              <a:tr h="249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a:t>Other (including</a:t>
                      </a:r>
                      <a:r>
                        <a:rPr lang="en-AU" sz="1400" baseline="0" dirty="0"/>
                        <a:t> Emergency)</a:t>
                      </a:r>
                      <a:endParaRPr lang="en-AU"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a:t>5%</a:t>
                      </a:r>
                    </a:p>
                  </a:txBody>
                  <a:tcPr marL="68580" marR="68580" marT="34290" marB="34290"/>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53184813"/>
              </p:ext>
            </p:extLst>
          </p:nvPr>
        </p:nvGraphicFramePr>
        <p:xfrm>
          <a:off x="3945333" y="3978210"/>
          <a:ext cx="2378167" cy="1600200"/>
        </p:xfrm>
        <a:graphic>
          <a:graphicData uri="http://schemas.openxmlformats.org/drawingml/2006/table">
            <a:tbl>
              <a:tblPr firstRow="1" bandRow="1">
                <a:tableStyleId>{21E4AEA4-8DFA-4A89-87EB-49C32662AFE0}</a:tableStyleId>
              </a:tblPr>
              <a:tblGrid>
                <a:gridCol w="2378167">
                  <a:extLst>
                    <a:ext uri="{9D8B030D-6E8A-4147-A177-3AD203B41FA5}">
                      <a16:colId xmlns:a16="http://schemas.microsoft.com/office/drawing/2014/main" val="20000"/>
                    </a:ext>
                  </a:extLst>
                </a:gridCol>
              </a:tblGrid>
              <a:tr h="302585">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dirty="0"/>
                        <a:t>Experience</a:t>
                      </a:r>
                    </a:p>
                  </a:txBody>
                  <a:tcPr marL="68580" marR="68580" marT="34290" marB="34290"/>
                </a:tc>
                <a:extLst>
                  <a:ext uri="{0D108BD9-81ED-4DB2-BD59-A6C34878D82A}">
                    <a16:rowId xmlns:a16="http://schemas.microsoft.com/office/drawing/2014/main" val="10000"/>
                  </a:ext>
                </a:extLst>
              </a:tr>
              <a:tr h="1077861">
                <a:tc>
                  <a:txBody>
                    <a:bodyPr/>
                    <a:lstStyle/>
                    <a:p>
                      <a:pPr marL="0" indent="0" algn="l">
                        <a:buFont typeface="Arial" panose="020B0604020202020204" pitchFamily="34" charset="0"/>
                        <a:buNone/>
                      </a:pPr>
                      <a:r>
                        <a:rPr lang="en-AU" sz="1600" dirty="0"/>
                        <a:t>30% &lt; 3 years</a:t>
                      </a:r>
                    </a:p>
                    <a:p>
                      <a:pPr marL="0" indent="0" algn="l">
                        <a:buFont typeface="Arial" panose="020B0604020202020204" pitchFamily="34" charset="0"/>
                        <a:buNone/>
                      </a:pPr>
                      <a:r>
                        <a:rPr lang="en-AU" sz="1600" dirty="0"/>
                        <a:t>21% 3-5 years</a:t>
                      </a:r>
                    </a:p>
                    <a:p>
                      <a:pPr marL="0" indent="0" algn="l">
                        <a:buFont typeface="Arial" panose="020B0604020202020204" pitchFamily="34" charset="0"/>
                        <a:buNone/>
                      </a:pPr>
                      <a:r>
                        <a:rPr lang="en-AU" sz="1600" dirty="0"/>
                        <a:t>21% 6-8 years</a:t>
                      </a:r>
                    </a:p>
                    <a:p>
                      <a:pPr marL="0" indent="0" algn="l">
                        <a:buFont typeface="Arial" panose="020B0604020202020204" pitchFamily="34" charset="0"/>
                        <a:buNone/>
                      </a:pPr>
                      <a:r>
                        <a:rPr lang="en-AU" sz="1600" dirty="0"/>
                        <a:t>10% 9-11 years</a:t>
                      </a:r>
                    </a:p>
                    <a:p>
                      <a:pPr marL="0" indent="0" algn="l">
                        <a:buFont typeface="Arial" panose="020B0604020202020204" pitchFamily="34" charset="0"/>
                        <a:buNone/>
                      </a:pPr>
                      <a:r>
                        <a:rPr lang="en-AU" sz="1600" dirty="0"/>
                        <a:t>18% 11+ years</a:t>
                      </a:r>
                    </a:p>
                  </a:txBody>
                  <a:tcPr marL="68580" marR="68580" marT="34290" marB="34290"/>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512138582"/>
              </p:ext>
            </p:extLst>
          </p:nvPr>
        </p:nvGraphicFramePr>
        <p:xfrm>
          <a:off x="6384032" y="3957731"/>
          <a:ext cx="2243724" cy="2087880"/>
        </p:xfrm>
        <a:graphic>
          <a:graphicData uri="http://schemas.openxmlformats.org/drawingml/2006/table">
            <a:tbl>
              <a:tblPr firstRow="1" bandRow="1">
                <a:tableStyleId>{21E4AEA4-8DFA-4A89-87EB-49C32662AFE0}</a:tableStyleId>
              </a:tblPr>
              <a:tblGrid>
                <a:gridCol w="2243724">
                  <a:extLst>
                    <a:ext uri="{9D8B030D-6E8A-4147-A177-3AD203B41FA5}">
                      <a16:colId xmlns:a16="http://schemas.microsoft.com/office/drawing/2014/main" val="20000"/>
                    </a:ext>
                  </a:extLst>
                </a:gridCol>
              </a:tblGrid>
              <a:tr h="284988">
                <a:tc>
                  <a:txBody>
                    <a:bodyPr/>
                    <a:lstStyle/>
                    <a:p>
                      <a:pPr algn="ctr"/>
                      <a:r>
                        <a:rPr lang="en-AU" sz="1600" dirty="0"/>
                        <a:t>Qualifications</a:t>
                      </a:r>
                    </a:p>
                  </a:txBody>
                  <a:tcPr marL="68580" marR="68580" marT="34290" marB="34290"/>
                </a:tc>
                <a:extLst>
                  <a:ext uri="{0D108BD9-81ED-4DB2-BD59-A6C34878D82A}">
                    <a16:rowId xmlns:a16="http://schemas.microsoft.com/office/drawing/2014/main" val="10000"/>
                  </a:ext>
                </a:extLst>
              </a:tr>
              <a:tr h="1161166">
                <a:tc>
                  <a:txBody>
                    <a:bodyPr/>
                    <a:lstStyle/>
                    <a:p>
                      <a:pPr algn="l"/>
                      <a:r>
                        <a:rPr lang="en-AU" sz="1600" dirty="0"/>
                        <a:t>35% Safety</a:t>
                      </a:r>
                      <a:r>
                        <a:rPr lang="en-AU" sz="1600" baseline="0" dirty="0"/>
                        <a:t> Representative</a:t>
                      </a:r>
                      <a:endParaRPr lang="en-AU" sz="1600" dirty="0"/>
                    </a:p>
                    <a:p>
                      <a:pPr algn="l"/>
                      <a:r>
                        <a:rPr lang="en-AU" sz="1600" dirty="0"/>
                        <a:t>23% Certificate IV</a:t>
                      </a:r>
                    </a:p>
                    <a:p>
                      <a:pPr algn="l"/>
                      <a:r>
                        <a:rPr lang="en-AU" sz="1600" dirty="0"/>
                        <a:t>22% Diploma</a:t>
                      </a:r>
                    </a:p>
                    <a:p>
                      <a:pPr algn="l"/>
                      <a:r>
                        <a:rPr lang="en-AU" sz="1600" dirty="0"/>
                        <a:t>13% Bachelor degree</a:t>
                      </a:r>
                    </a:p>
                    <a:p>
                      <a:pPr algn="l"/>
                      <a:r>
                        <a:rPr lang="en-AU" sz="1600" dirty="0"/>
                        <a:t>7% Grad Cert/Dip</a:t>
                      </a:r>
                    </a:p>
                    <a:p>
                      <a:pPr algn="l"/>
                      <a:r>
                        <a:rPr lang="en-AU" sz="1600" dirty="0"/>
                        <a:t>5% Higher degree</a:t>
                      </a:r>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0447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Facilities</a:t>
            </a:r>
          </a:p>
        </p:txBody>
      </p:sp>
      <p:sp>
        <p:nvSpPr>
          <p:cNvPr id="12" name="Subtitle 2"/>
          <p:cNvSpPr>
            <a:spLocks noGrp="1"/>
          </p:cNvSpPr>
          <p:nvPr>
            <p:ph sz="half" idx="4294967295"/>
          </p:nvPr>
        </p:nvSpPr>
        <p:spPr>
          <a:xfrm>
            <a:off x="1128917" y="4149080"/>
            <a:ext cx="4716854" cy="2156965"/>
          </a:xfrm>
        </p:spPr>
        <p:txBody>
          <a:bodyPr>
            <a:normAutofit/>
          </a:bodyPr>
          <a:lstStyle/>
          <a:p>
            <a:pPr marL="0" indent="0">
              <a:buNone/>
            </a:pPr>
            <a:r>
              <a:rPr lang="en-AU" sz="2000" dirty="0"/>
              <a:t>On site services reported were: </a:t>
            </a:r>
          </a:p>
          <a:p>
            <a:pPr>
              <a:buFont typeface="Arial" panose="020B0604020202020204" pitchFamily="34" charset="0"/>
              <a:buChar char="•"/>
            </a:pPr>
            <a:r>
              <a:rPr lang="en-AU" sz="2000" dirty="0"/>
              <a:t>7% Doctor</a:t>
            </a:r>
          </a:p>
          <a:p>
            <a:pPr>
              <a:buFont typeface="Arial" panose="020B0604020202020204" pitchFamily="34" charset="0"/>
              <a:buChar char="•"/>
            </a:pPr>
            <a:r>
              <a:rPr lang="en-AU" sz="2000" dirty="0"/>
              <a:t>16% Paramedic</a:t>
            </a:r>
          </a:p>
          <a:p>
            <a:pPr>
              <a:buFont typeface="Arial" panose="020B0604020202020204" pitchFamily="34" charset="0"/>
              <a:buChar char="•"/>
            </a:pPr>
            <a:r>
              <a:rPr lang="en-AU" sz="2000" dirty="0"/>
              <a:t>23% Medic</a:t>
            </a:r>
          </a:p>
          <a:p>
            <a:pPr>
              <a:buFont typeface="Arial" panose="020B0604020202020204" pitchFamily="34" charset="0"/>
              <a:buChar char="•"/>
            </a:pPr>
            <a:r>
              <a:rPr lang="en-AU" sz="2000" dirty="0"/>
              <a:t>18% Nurse</a:t>
            </a:r>
          </a:p>
          <a:p>
            <a:pPr algn="l"/>
            <a:endParaRPr lang="en-AU" sz="2000" dirty="0"/>
          </a:p>
        </p:txBody>
      </p:sp>
      <p:sp>
        <p:nvSpPr>
          <p:cNvPr id="13" name="Content Placeholder 4"/>
          <p:cNvSpPr>
            <a:spLocks noGrp="1"/>
          </p:cNvSpPr>
          <p:nvPr>
            <p:ph sz="half" idx="4294967295"/>
          </p:nvPr>
        </p:nvSpPr>
        <p:spPr>
          <a:xfrm>
            <a:off x="1145459" y="1763916"/>
            <a:ext cx="9750580" cy="1031875"/>
          </a:xfrm>
        </p:spPr>
        <p:txBody>
          <a:bodyPr/>
          <a:lstStyle/>
          <a:p>
            <a:pPr marL="0" indent="0">
              <a:buNone/>
            </a:pPr>
            <a:r>
              <a:rPr lang="en-AU" sz="2000" dirty="0"/>
              <a:t>65% of respondents reported an incident in the last month</a:t>
            </a:r>
          </a:p>
          <a:p>
            <a:pPr marL="0" indent="0">
              <a:buNone/>
            </a:pPr>
            <a:r>
              <a:rPr lang="en-AU" sz="2000" dirty="0"/>
              <a:t>42% of sites were between 50 and 200 km away from medical services </a:t>
            </a:r>
            <a:endParaRPr lang="en-AU" sz="2000" b="1" dirty="0"/>
          </a:p>
          <a:p>
            <a:endParaRPr lang="en-AU" sz="2000" dirty="0"/>
          </a:p>
        </p:txBody>
      </p:sp>
      <p:graphicFrame>
        <p:nvGraphicFramePr>
          <p:cNvPr id="14" name="Table 13"/>
          <p:cNvGraphicFramePr>
            <a:graphicFrameLocks noGrp="1"/>
          </p:cNvGraphicFramePr>
          <p:nvPr>
            <p:extLst>
              <p:ext uri="{D42A27DB-BD31-4B8C-83A1-F6EECF244321}">
                <p14:modId xmlns:p14="http://schemas.microsoft.com/office/powerpoint/2010/main" val="3643712928"/>
              </p:ext>
            </p:extLst>
          </p:nvPr>
        </p:nvGraphicFramePr>
        <p:xfrm>
          <a:off x="1145458" y="2708920"/>
          <a:ext cx="9750580" cy="1289042"/>
        </p:xfrm>
        <a:graphic>
          <a:graphicData uri="http://schemas.openxmlformats.org/drawingml/2006/table">
            <a:tbl>
              <a:tblPr firstRow="1" bandRow="1">
                <a:tableStyleId>{21E4AEA4-8DFA-4A89-87EB-49C32662AFE0}</a:tableStyleId>
              </a:tblPr>
              <a:tblGrid>
                <a:gridCol w="1392940">
                  <a:extLst>
                    <a:ext uri="{9D8B030D-6E8A-4147-A177-3AD203B41FA5}">
                      <a16:colId xmlns:a16="http://schemas.microsoft.com/office/drawing/2014/main" val="20000"/>
                    </a:ext>
                  </a:extLst>
                </a:gridCol>
                <a:gridCol w="1243127">
                  <a:extLst>
                    <a:ext uri="{9D8B030D-6E8A-4147-A177-3AD203B41FA5}">
                      <a16:colId xmlns:a16="http://schemas.microsoft.com/office/drawing/2014/main" val="20001"/>
                    </a:ext>
                  </a:extLst>
                </a:gridCol>
                <a:gridCol w="1542753">
                  <a:extLst>
                    <a:ext uri="{9D8B030D-6E8A-4147-A177-3AD203B41FA5}">
                      <a16:colId xmlns:a16="http://schemas.microsoft.com/office/drawing/2014/main" val="20002"/>
                    </a:ext>
                  </a:extLst>
                </a:gridCol>
                <a:gridCol w="1392940">
                  <a:extLst>
                    <a:ext uri="{9D8B030D-6E8A-4147-A177-3AD203B41FA5}">
                      <a16:colId xmlns:a16="http://schemas.microsoft.com/office/drawing/2014/main" val="20003"/>
                    </a:ext>
                  </a:extLst>
                </a:gridCol>
                <a:gridCol w="1392940">
                  <a:extLst>
                    <a:ext uri="{9D8B030D-6E8A-4147-A177-3AD203B41FA5}">
                      <a16:colId xmlns:a16="http://schemas.microsoft.com/office/drawing/2014/main" val="20004"/>
                    </a:ext>
                  </a:extLst>
                </a:gridCol>
                <a:gridCol w="1392940">
                  <a:extLst>
                    <a:ext uri="{9D8B030D-6E8A-4147-A177-3AD203B41FA5}">
                      <a16:colId xmlns:a16="http://schemas.microsoft.com/office/drawing/2014/main" val="20005"/>
                    </a:ext>
                  </a:extLst>
                </a:gridCol>
                <a:gridCol w="1392940">
                  <a:extLst>
                    <a:ext uri="{9D8B030D-6E8A-4147-A177-3AD203B41FA5}">
                      <a16:colId xmlns:a16="http://schemas.microsoft.com/office/drawing/2014/main" val="20006"/>
                    </a:ext>
                  </a:extLst>
                </a:gridCol>
              </a:tblGrid>
              <a:tr h="773722">
                <a:tc>
                  <a:txBody>
                    <a:bodyPr/>
                    <a:lstStyle/>
                    <a:p>
                      <a:pPr algn="ctr" fontAlgn="b"/>
                      <a:r>
                        <a:rPr lang="en-AU" sz="1800" u="none" strike="noStrike" dirty="0">
                          <a:effectLst/>
                        </a:rPr>
                        <a:t> On site</a:t>
                      </a:r>
                      <a:endParaRPr lang="en-AU" sz="1800" b="0" i="0" u="none" strike="noStrike" dirty="0">
                        <a:solidFill>
                          <a:srgbClr val="333399"/>
                        </a:solidFill>
                        <a:effectLst/>
                        <a:latin typeface="Arial" panose="020B0604020202020204" pitchFamily="34" charset="0"/>
                      </a:endParaRPr>
                    </a:p>
                  </a:txBody>
                  <a:tcPr marL="7144" marR="7144" marT="7144" marB="0" anchor="b"/>
                </a:tc>
                <a:tc>
                  <a:txBody>
                    <a:bodyPr/>
                    <a:lstStyle/>
                    <a:p>
                      <a:pPr algn="ctr" fontAlgn="b"/>
                      <a:r>
                        <a:rPr lang="en-AU" sz="1800" u="none" strike="noStrike" dirty="0">
                          <a:effectLst/>
                        </a:rPr>
                        <a:t> Up to 10km</a:t>
                      </a:r>
                      <a:endParaRPr lang="en-AU" sz="1800" b="0" i="0" u="none" strike="noStrike" dirty="0">
                        <a:solidFill>
                          <a:srgbClr val="333399"/>
                        </a:solidFill>
                        <a:effectLst/>
                        <a:latin typeface="Arial" panose="020B0604020202020204" pitchFamily="34" charset="0"/>
                      </a:endParaRPr>
                    </a:p>
                  </a:txBody>
                  <a:tcPr marL="7144" marR="7144" marT="7144" marB="0" anchor="b"/>
                </a:tc>
                <a:tc>
                  <a:txBody>
                    <a:bodyPr/>
                    <a:lstStyle/>
                    <a:p>
                      <a:pPr algn="ctr" fontAlgn="b"/>
                      <a:r>
                        <a:rPr lang="en-AU" sz="1800" u="none" strike="noStrike" dirty="0">
                          <a:effectLst/>
                        </a:rPr>
                        <a:t> 11-50</a:t>
                      </a:r>
                      <a:endParaRPr lang="en-AU" sz="1800" b="0" i="0" u="none" strike="noStrike" dirty="0">
                        <a:solidFill>
                          <a:srgbClr val="333399"/>
                        </a:solidFill>
                        <a:effectLst/>
                        <a:latin typeface="Arial" panose="020B0604020202020204" pitchFamily="34" charset="0"/>
                      </a:endParaRPr>
                    </a:p>
                  </a:txBody>
                  <a:tcPr marL="7144" marR="7144" marT="7144" marB="0" anchor="b"/>
                </a:tc>
                <a:tc>
                  <a:txBody>
                    <a:bodyPr/>
                    <a:lstStyle/>
                    <a:p>
                      <a:pPr algn="ctr" fontAlgn="b"/>
                      <a:r>
                        <a:rPr lang="en-AU" sz="1800" u="none" strike="noStrike" dirty="0">
                          <a:effectLst/>
                        </a:rPr>
                        <a:t> 51-100</a:t>
                      </a:r>
                      <a:endParaRPr lang="en-AU" sz="1800" b="0" i="0" u="none" strike="noStrike" dirty="0">
                        <a:solidFill>
                          <a:srgbClr val="333399"/>
                        </a:solidFill>
                        <a:effectLst/>
                        <a:latin typeface="Arial" panose="020B0604020202020204" pitchFamily="34" charset="0"/>
                      </a:endParaRPr>
                    </a:p>
                  </a:txBody>
                  <a:tcPr marL="7144" marR="7144" marT="7144" marB="0" anchor="b"/>
                </a:tc>
                <a:tc>
                  <a:txBody>
                    <a:bodyPr/>
                    <a:lstStyle/>
                    <a:p>
                      <a:pPr algn="ctr" fontAlgn="b"/>
                      <a:r>
                        <a:rPr lang="en-AU" sz="1800" u="none" strike="noStrike" dirty="0">
                          <a:effectLst/>
                        </a:rPr>
                        <a:t> 101-150</a:t>
                      </a:r>
                      <a:endParaRPr lang="en-AU" sz="1800" b="0" i="0" u="none" strike="noStrike" dirty="0">
                        <a:solidFill>
                          <a:srgbClr val="333399"/>
                        </a:solidFill>
                        <a:effectLst/>
                        <a:latin typeface="Arial" panose="020B0604020202020204" pitchFamily="34" charset="0"/>
                      </a:endParaRPr>
                    </a:p>
                  </a:txBody>
                  <a:tcPr marL="7144" marR="7144" marT="7144" marB="0" anchor="b"/>
                </a:tc>
                <a:tc>
                  <a:txBody>
                    <a:bodyPr/>
                    <a:lstStyle/>
                    <a:p>
                      <a:pPr algn="ctr" fontAlgn="b"/>
                      <a:r>
                        <a:rPr lang="en-AU" sz="1800" u="none" strike="noStrike" dirty="0">
                          <a:effectLst/>
                        </a:rPr>
                        <a:t> More than 200km</a:t>
                      </a:r>
                      <a:endParaRPr lang="en-AU" sz="1800" b="0" i="0" u="none" strike="noStrike" dirty="0">
                        <a:solidFill>
                          <a:srgbClr val="333399"/>
                        </a:solidFill>
                        <a:effectLst/>
                        <a:latin typeface="Arial" panose="020B0604020202020204" pitchFamily="34" charset="0"/>
                      </a:endParaRPr>
                    </a:p>
                  </a:txBody>
                  <a:tcPr marL="7144" marR="7144" marT="7144" marB="0" anchor="b"/>
                </a:tc>
                <a:tc>
                  <a:txBody>
                    <a:bodyPr/>
                    <a:lstStyle/>
                    <a:p>
                      <a:pPr algn="ctr" fontAlgn="b"/>
                      <a:r>
                        <a:rPr lang="en-AU" sz="1800" u="none" strike="noStrike" dirty="0">
                          <a:effectLst/>
                        </a:rPr>
                        <a:t> 151-200</a:t>
                      </a:r>
                      <a:endParaRPr lang="en-AU" sz="1800" b="0" i="0" u="none" strike="noStrike" dirty="0">
                        <a:solidFill>
                          <a:srgbClr val="333399"/>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10000"/>
                  </a:ext>
                </a:extLst>
              </a:tr>
              <a:tr h="515320">
                <a:tc>
                  <a:txBody>
                    <a:bodyPr/>
                    <a:lstStyle/>
                    <a:p>
                      <a:pPr algn="ctr" fontAlgn="b"/>
                      <a:r>
                        <a:rPr lang="en-AU" sz="1800" u="none" strike="noStrike" dirty="0">
                          <a:effectLst/>
                        </a:rPr>
                        <a:t>10%</a:t>
                      </a:r>
                      <a:endParaRPr lang="en-AU" sz="18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AU" sz="1800" u="none" strike="noStrike" dirty="0">
                          <a:effectLst/>
                        </a:rPr>
                        <a:t>24%</a:t>
                      </a:r>
                      <a:endParaRPr lang="en-AU" sz="18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AU" sz="1800" u="none" strike="noStrike" dirty="0">
                          <a:effectLst/>
                        </a:rPr>
                        <a:t>36%</a:t>
                      </a:r>
                      <a:endParaRPr lang="en-AU" sz="18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AU" sz="1800" u="none" strike="noStrike" dirty="0">
                          <a:effectLst/>
                        </a:rPr>
                        <a:t>16%</a:t>
                      </a:r>
                      <a:endParaRPr lang="en-AU" sz="18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AU" sz="1800" u="none" strike="noStrike" dirty="0">
                          <a:effectLst/>
                        </a:rPr>
                        <a:t>14%</a:t>
                      </a:r>
                      <a:endParaRPr lang="en-AU" sz="18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AU" sz="1800" u="none" strike="noStrike" dirty="0">
                          <a:effectLst/>
                        </a:rPr>
                        <a:t>6%</a:t>
                      </a:r>
                      <a:endParaRPr lang="en-AU" sz="18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AU" sz="1800" u="none" strike="noStrike" dirty="0">
                          <a:effectLst/>
                        </a:rPr>
                        <a:t>6%</a:t>
                      </a:r>
                      <a:endParaRPr lang="en-AU" sz="18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0001"/>
                  </a:ext>
                </a:extLst>
              </a:tr>
            </a:tbl>
          </a:graphicData>
        </a:graphic>
      </p:graphicFrame>
      <p:sp>
        <p:nvSpPr>
          <p:cNvPr id="15" name="Subtitle 2"/>
          <p:cNvSpPr txBox="1">
            <a:spLocks/>
          </p:cNvSpPr>
          <p:nvPr/>
        </p:nvSpPr>
        <p:spPr bwMode="auto">
          <a:xfrm>
            <a:off x="6751120" y="4149080"/>
            <a:ext cx="3739079" cy="215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buFont typeface="Arial" panose="020B0604020202020204" pitchFamily="34" charset="0"/>
              <a:buChar char="•"/>
            </a:pPr>
            <a:endParaRPr lang="en-AU" sz="2000" dirty="0">
              <a:solidFill>
                <a:srgbClr val="000000"/>
              </a:solidFill>
            </a:endParaRPr>
          </a:p>
          <a:p>
            <a:pPr>
              <a:buFont typeface="Arial" panose="020B0604020202020204" pitchFamily="34" charset="0"/>
              <a:buChar char="•"/>
            </a:pPr>
            <a:r>
              <a:rPr lang="en-AU" sz="2000" dirty="0">
                <a:solidFill>
                  <a:srgbClr val="000000"/>
                </a:solidFill>
              </a:rPr>
              <a:t>36% First Aid Station</a:t>
            </a:r>
          </a:p>
          <a:p>
            <a:pPr>
              <a:buFont typeface="Arial" panose="020B0604020202020204" pitchFamily="34" charset="0"/>
              <a:buChar char="•"/>
            </a:pPr>
            <a:r>
              <a:rPr lang="en-AU" sz="2000" dirty="0">
                <a:solidFill>
                  <a:srgbClr val="000000"/>
                </a:solidFill>
              </a:rPr>
              <a:t>22% Medical Station</a:t>
            </a:r>
          </a:p>
          <a:p>
            <a:pPr>
              <a:buFont typeface="Arial" panose="020B0604020202020204" pitchFamily="34" charset="0"/>
              <a:buChar char="•"/>
            </a:pPr>
            <a:r>
              <a:rPr lang="en-AU" sz="2000" dirty="0">
                <a:solidFill>
                  <a:srgbClr val="000000"/>
                </a:solidFill>
              </a:rPr>
              <a:t>9% Nursing Station</a:t>
            </a:r>
          </a:p>
          <a:p>
            <a:endParaRPr lang="en-AU" sz="2000" kern="0" dirty="0"/>
          </a:p>
        </p:txBody>
      </p:sp>
    </p:spTree>
    <p:extLst>
      <p:ext uri="{BB962C8B-B14F-4D97-AF65-F5344CB8AC3E}">
        <p14:creationId xmlns:p14="http://schemas.microsoft.com/office/powerpoint/2010/main" val="3861391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Emergency Management</a:t>
            </a:r>
          </a:p>
        </p:txBody>
      </p:sp>
      <p:sp>
        <p:nvSpPr>
          <p:cNvPr id="3" name="Subtitle 2"/>
          <p:cNvSpPr>
            <a:spLocks noGrp="1"/>
          </p:cNvSpPr>
          <p:nvPr>
            <p:ph idx="1"/>
          </p:nvPr>
        </p:nvSpPr>
        <p:spPr/>
        <p:txBody>
          <a:bodyPr>
            <a:normAutofit/>
          </a:bodyPr>
          <a:lstStyle/>
          <a:p>
            <a:pPr marL="600075" lvl="1" indent="-257175">
              <a:buFont typeface="Arial" panose="020B0604020202020204" pitchFamily="34" charset="0"/>
              <a:buChar char="•"/>
            </a:pPr>
            <a:endParaRPr lang="en-AU" sz="2100" dirty="0"/>
          </a:p>
          <a:p>
            <a:pPr marL="257175" indent="-257175">
              <a:buFont typeface="Arial" panose="020B0604020202020204" pitchFamily="34" charset="0"/>
              <a:buChar char="•"/>
            </a:pPr>
            <a:endParaRPr lang="en-AU" sz="2400" dirty="0"/>
          </a:p>
        </p:txBody>
      </p:sp>
      <p:sp>
        <p:nvSpPr>
          <p:cNvPr id="5" name="Rectangle 4"/>
          <p:cNvSpPr/>
          <p:nvPr/>
        </p:nvSpPr>
        <p:spPr>
          <a:xfrm>
            <a:off x="914400" y="1772816"/>
            <a:ext cx="10453343" cy="400110"/>
          </a:xfrm>
          <a:prstGeom prst="rect">
            <a:avLst/>
          </a:prstGeom>
        </p:spPr>
        <p:txBody>
          <a:bodyPr wrap="square">
            <a:spAutoFit/>
          </a:bodyPr>
          <a:lstStyle/>
          <a:p>
            <a:r>
              <a:rPr lang="en-AU" sz="2000" dirty="0">
                <a:solidFill>
                  <a:srgbClr val="000000"/>
                </a:solidFill>
                <a:latin typeface="Arial"/>
              </a:rPr>
              <a:t>Less than 15% rated their organisation as extremely effective in Emergency Management</a:t>
            </a:r>
          </a:p>
        </p:txBody>
      </p:sp>
      <p:graphicFrame>
        <p:nvGraphicFramePr>
          <p:cNvPr id="6" name="Table 5"/>
          <p:cNvGraphicFramePr>
            <a:graphicFrameLocks noGrp="1"/>
          </p:cNvGraphicFramePr>
          <p:nvPr>
            <p:extLst>
              <p:ext uri="{D42A27DB-BD31-4B8C-83A1-F6EECF244321}">
                <p14:modId xmlns:p14="http://schemas.microsoft.com/office/powerpoint/2010/main" val="2880863550"/>
              </p:ext>
            </p:extLst>
          </p:nvPr>
        </p:nvGraphicFramePr>
        <p:xfrm>
          <a:off x="914400" y="2377463"/>
          <a:ext cx="10275208" cy="3356743"/>
        </p:xfrm>
        <a:graphic>
          <a:graphicData uri="http://schemas.openxmlformats.org/drawingml/2006/table">
            <a:tbl>
              <a:tblPr firstRow="1" bandRow="1">
                <a:tableStyleId>{21E4AEA4-8DFA-4A89-87EB-49C32662AFE0}</a:tableStyleId>
              </a:tblPr>
              <a:tblGrid>
                <a:gridCol w="3823587">
                  <a:extLst>
                    <a:ext uri="{9D8B030D-6E8A-4147-A177-3AD203B41FA5}">
                      <a16:colId xmlns:a16="http://schemas.microsoft.com/office/drawing/2014/main" val="20000"/>
                    </a:ext>
                  </a:extLst>
                </a:gridCol>
                <a:gridCol w="3116460">
                  <a:extLst>
                    <a:ext uri="{9D8B030D-6E8A-4147-A177-3AD203B41FA5}">
                      <a16:colId xmlns:a16="http://schemas.microsoft.com/office/drawing/2014/main" val="20001"/>
                    </a:ext>
                  </a:extLst>
                </a:gridCol>
                <a:gridCol w="3335161">
                  <a:extLst>
                    <a:ext uri="{9D8B030D-6E8A-4147-A177-3AD203B41FA5}">
                      <a16:colId xmlns:a16="http://schemas.microsoft.com/office/drawing/2014/main" val="20002"/>
                    </a:ext>
                  </a:extLst>
                </a:gridCol>
              </a:tblGrid>
              <a:tr h="737677">
                <a:tc>
                  <a:txBody>
                    <a:bodyPr/>
                    <a:lstStyle/>
                    <a:p>
                      <a:pPr algn="ctr"/>
                      <a:r>
                        <a:rPr lang="en-AU" sz="1800" dirty="0"/>
                        <a:t>Topic</a:t>
                      </a:r>
                    </a:p>
                  </a:txBody>
                  <a:tcPr marL="68580" marR="68580" marT="34290" marB="34290" anchor="ctr"/>
                </a:tc>
                <a:tc>
                  <a:txBody>
                    <a:bodyPr/>
                    <a:lstStyle/>
                    <a:p>
                      <a:pPr algn="ctr"/>
                      <a:r>
                        <a:rPr lang="en-AU" sz="1800" dirty="0"/>
                        <a:t>% Companies</a:t>
                      </a:r>
                      <a:r>
                        <a:rPr lang="en-AU" sz="1800" baseline="0" dirty="0"/>
                        <a:t> </a:t>
                      </a:r>
                      <a:r>
                        <a:rPr lang="en-AU" sz="1800" dirty="0"/>
                        <a:t>rated as poor</a:t>
                      </a:r>
                    </a:p>
                  </a:txBody>
                  <a:tcPr marL="68580" marR="68580" marT="34290" marB="34290"/>
                </a:tc>
                <a:tc>
                  <a:txBody>
                    <a:bodyPr/>
                    <a:lstStyle/>
                    <a:p>
                      <a:pPr algn="ctr"/>
                      <a:r>
                        <a:rPr lang="en-AU" sz="1800" dirty="0"/>
                        <a:t>Individual training need strongly identified</a:t>
                      </a:r>
                    </a:p>
                  </a:txBody>
                  <a:tcPr marL="68580" marR="68580" marT="34290" marB="34290"/>
                </a:tc>
                <a:extLst>
                  <a:ext uri="{0D108BD9-81ED-4DB2-BD59-A6C34878D82A}">
                    <a16:rowId xmlns:a16="http://schemas.microsoft.com/office/drawing/2014/main" val="10000"/>
                  </a:ext>
                </a:extLst>
              </a:tr>
              <a:tr h="436511">
                <a:tc>
                  <a:txBody>
                    <a:bodyPr/>
                    <a:lstStyle/>
                    <a:p>
                      <a:r>
                        <a:rPr lang="en-AU" sz="1800" dirty="0"/>
                        <a:t>Emergency Management</a:t>
                      </a:r>
                    </a:p>
                  </a:txBody>
                  <a:tcPr marL="68580" marR="68580" marT="34290" marB="34290"/>
                </a:tc>
                <a:tc>
                  <a:txBody>
                    <a:bodyPr/>
                    <a:lstStyle/>
                    <a:p>
                      <a:pPr algn="ctr"/>
                      <a:r>
                        <a:rPr lang="en-AU" sz="1800" dirty="0"/>
                        <a:t>38%</a:t>
                      </a:r>
                    </a:p>
                  </a:txBody>
                  <a:tcPr marL="68580" marR="68580" marT="34290" marB="34290"/>
                </a:tc>
                <a:tc>
                  <a:txBody>
                    <a:bodyPr/>
                    <a:lstStyle/>
                    <a:p>
                      <a:pPr algn="ctr"/>
                      <a:r>
                        <a:rPr lang="en-AU" sz="1800" dirty="0"/>
                        <a:t>72%</a:t>
                      </a:r>
                    </a:p>
                  </a:txBody>
                  <a:tcPr marL="68580" marR="68580" marT="34290" marB="34290"/>
                </a:tc>
                <a:extLst>
                  <a:ext uri="{0D108BD9-81ED-4DB2-BD59-A6C34878D82A}">
                    <a16:rowId xmlns:a16="http://schemas.microsoft.com/office/drawing/2014/main" val="10001"/>
                  </a:ext>
                </a:extLst>
              </a:tr>
              <a:tr h="436511">
                <a:tc>
                  <a:txBody>
                    <a:bodyPr/>
                    <a:lstStyle/>
                    <a:p>
                      <a:r>
                        <a:rPr lang="en-AU" sz="1800" dirty="0"/>
                        <a:t>Fatality</a:t>
                      </a:r>
                      <a:r>
                        <a:rPr lang="en-AU" sz="1800" baseline="0" dirty="0"/>
                        <a:t> Prevention</a:t>
                      </a:r>
                      <a:endParaRPr lang="en-AU" sz="1800" dirty="0"/>
                    </a:p>
                  </a:txBody>
                  <a:tcPr marL="68580" marR="68580" marT="34290" marB="34290"/>
                </a:tc>
                <a:tc>
                  <a:txBody>
                    <a:bodyPr/>
                    <a:lstStyle/>
                    <a:p>
                      <a:pPr algn="ctr"/>
                      <a:r>
                        <a:rPr lang="en-AU" sz="1800" dirty="0"/>
                        <a:t>27%</a:t>
                      </a:r>
                    </a:p>
                  </a:txBody>
                  <a:tcPr marL="68580" marR="68580" marT="34290" marB="34290"/>
                </a:tc>
                <a:tc>
                  <a:txBody>
                    <a:bodyPr/>
                    <a:lstStyle/>
                    <a:p>
                      <a:pPr algn="ctr"/>
                      <a:r>
                        <a:rPr lang="en-AU" sz="1800" dirty="0"/>
                        <a:t>68%</a:t>
                      </a:r>
                    </a:p>
                  </a:txBody>
                  <a:tcPr marL="68580" marR="68580" marT="34290" marB="34290"/>
                </a:tc>
                <a:extLst>
                  <a:ext uri="{0D108BD9-81ED-4DB2-BD59-A6C34878D82A}">
                    <a16:rowId xmlns:a16="http://schemas.microsoft.com/office/drawing/2014/main" val="10002"/>
                  </a:ext>
                </a:extLst>
              </a:tr>
              <a:tr h="436511">
                <a:tc>
                  <a:txBody>
                    <a:bodyPr/>
                    <a:lstStyle/>
                    <a:p>
                      <a:r>
                        <a:rPr lang="en-AU" sz="1800" dirty="0"/>
                        <a:t>Preventing Emergencies</a:t>
                      </a:r>
                    </a:p>
                  </a:txBody>
                  <a:tcPr marL="68580" marR="68580" marT="34290" marB="34290"/>
                </a:tc>
                <a:tc>
                  <a:txBody>
                    <a:bodyPr/>
                    <a:lstStyle/>
                    <a:p>
                      <a:pPr algn="ctr"/>
                      <a:r>
                        <a:rPr lang="en-AU" sz="1800" dirty="0"/>
                        <a:t>28%</a:t>
                      </a:r>
                    </a:p>
                  </a:txBody>
                  <a:tcPr marL="68580" marR="68580" marT="34290" marB="34290"/>
                </a:tc>
                <a:tc>
                  <a:txBody>
                    <a:bodyPr/>
                    <a:lstStyle/>
                    <a:p>
                      <a:pPr algn="ctr"/>
                      <a:r>
                        <a:rPr lang="en-AU" sz="1800" dirty="0"/>
                        <a:t>69%</a:t>
                      </a:r>
                    </a:p>
                  </a:txBody>
                  <a:tcPr marL="68580" marR="68580" marT="34290" marB="34290"/>
                </a:tc>
                <a:extLst>
                  <a:ext uri="{0D108BD9-81ED-4DB2-BD59-A6C34878D82A}">
                    <a16:rowId xmlns:a16="http://schemas.microsoft.com/office/drawing/2014/main" val="10003"/>
                  </a:ext>
                </a:extLst>
              </a:tr>
              <a:tr h="436511">
                <a:tc>
                  <a:txBody>
                    <a:bodyPr/>
                    <a:lstStyle/>
                    <a:p>
                      <a:r>
                        <a:rPr lang="en-AU" sz="1800" dirty="0"/>
                        <a:t>Preparing for Emergencies</a:t>
                      </a:r>
                    </a:p>
                  </a:txBody>
                  <a:tcPr marL="68580" marR="68580" marT="34290" marB="34290"/>
                </a:tc>
                <a:tc>
                  <a:txBody>
                    <a:bodyPr/>
                    <a:lstStyle/>
                    <a:p>
                      <a:pPr algn="ctr"/>
                      <a:r>
                        <a:rPr lang="en-AU" sz="1800" dirty="0"/>
                        <a:t>35%</a:t>
                      </a:r>
                    </a:p>
                  </a:txBody>
                  <a:tcPr marL="68580" marR="68580" marT="34290" marB="34290"/>
                </a:tc>
                <a:tc>
                  <a:txBody>
                    <a:bodyPr/>
                    <a:lstStyle/>
                    <a:p>
                      <a:pPr algn="ctr"/>
                      <a:r>
                        <a:rPr lang="en-AU" sz="1800" dirty="0"/>
                        <a:t>74%</a:t>
                      </a:r>
                    </a:p>
                  </a:txBody>
                  <a:tcPr marL="68580" marR="68580" marT="34290" marB="34290"/>
                </a:tc>
                <a:extLst>
                  <a:ext uri="{0D108BD9-81ED-4DB2-BD59-A6C34878D82A}">
                    <a16:rowId xmlns:a16="http://schemas.microsoft.com/office/drawing/2014/main" val="10004"/>
                  </a:ext>
                </a:extLst>
              </a:tr>
              <a:tr h="436511">
                <a:tc>
                  <a:txBody>
                    <a:bodyPr/>
                    <a:lstStyle/>
                    <a:p>
                      <a:r>
                        <a:rPr lang="en-AU" sz="1800" dirty="0"/>
                        <a:t>Responding to</a:t>
                      </a:r>
                      <a:r>
                        <a:rPr lang="en-AU" sz="1800" baseline="0" dirty="0"/>
                        <a:t> Emergencies</a:t>
                      </a:r>
                      <a:endParaRPr lang="en-AU" sz="1800" dirty="0"/>
                    </a:p>
                  </a:txBody>
                  <a:tcPr marL="68580" marR="68580" marT="34290" marB="34290"/>
                </a:tc>
                <a:tc>
                  <a:txBody>
                    <a:bodyPr/>
                    <a:lstStyle/>
                    <a:p>
                      <a:pPr algn="ctr"/>
                      <a:r>
                        <a:rPr lang="en-AU" sz="1800" dirty="0"/>
                        <a:t>33%</a:t>
                      </a:r>
                    </a:p>
                  </a:txBody>
                  <a:tcPr marL="68580" marR="68580" marT="34290" marB="34290"/>
                </a:tc>
                <a:tc>
                  <a:txBody>
                    <a:bodyPr/>
                    <a:lstStyle/>
                    <a:p>
                      <a:pPr algn="ctr"/>
                      <a:r>
                        <a:rPr lang="en-AU" sz="1800" dirty="0"/>
                        <a:t>70%</a:t>
                      </a:r>
                    </a:p>
                  </a:txBody>
                  <a:tcPr marL="68580" marR="68580" marT="34290" marB="34290"/>
                </a:tc>
                <a:extLst>
                  <a:ext uri="{0D108BD9-81ED-4DB2-BD59-A6C34878D82A}">
                    <a16:rowId xmlns:a16="http://schemas.microsoft.com/office/drawing/2014/main" val="10005"/>
                  </a:ext>
                </a:extLst>
              </a:tr>
              <a:tr h="436511">
                <a:tc>
                  <a:txBody>
                    <a:bodyPr/>
                    <a:lstStyle/>
                    <a:p>
                      <a:r>
                        <a:rPr lang="en-AU" sz="1800" dirty="0"/>
                        <a:t>Recovering from Emergencies</a:t>
                      </a:r>
                    </a:p>
                  </a:txBody>
                  <a:tcPr marL="68580" marR="68580" marT="34290" marB="34290"/>
                </a:tc>
                <a:tc>
                  <a:txBody>
                    <a:bodyPr/>
                    <a:lstStyle/>
                    <a:p>
                      <a:pPr algn="ctr"/>
                      <a:r>
                        <a:rPr lang="en-AU" sz="1800" dirty="0"/>
                        <a:t>42%</a:t>
                      </a:r>
                    </a:p>
                  </a:txBody>
                  <a:tcPr marL="68580" marR="68580" marT="34290" marB="34290"/>
                </a:tc>
                <a:tc>
                  <a:txBody>
                    <a:bodyPr/>
                    <a:lstStyle/>
                    <a:p>
                      <a:pPr algn="ctr"/>
                      <a:r>
                        <a:rPr lang="en-AU" sz="1800" dirty="0"/>
                        <a:t>74%</a:t>
                      </a:r>
                    </a:p>
                  </a:txBody>
                  <a:tcPr marL="68580" marR="68580" marT="34290" marB="3429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65240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Emergency preparedness audit experience</a:t>
            </a:r>
          </a:p>
        </p:txBody>
      </p:sp>
      <p:sp>
        <p:nvSpPr>
          <p:cNvPr id="3" name="Content Placeholder 2"/>
          <p:cNvSpPr>
            <a:spLocks noGrp="1"/>
          </p:cNvSpPr>
          <p:nvPr>
            <p:ph idx="1"/>
          </p:nvPr>
        </p:nvSpPr>
        <p:spPr>
          <a:xfrm>
            <a:off x="914400" y="1834116"/>
            <a:ext cx="10363200" cy="3514060"/>
          </a:xfrm>
        </p:spPr>
        <p:txBody>
          <a:bodyPr/>
          <a:lstStyle/>
          <a:p>
            <a:r>
              <a:rPr lang="en-AU" dirty="0"/>
              <a:t>Emergency plan available</a:t>
            </a:r>
          </a:p>
          <a:p>
            <a:r>
              <a:rPr lang="en-AU" dirty="0"/>
              <a:t>Desktop exercises and simple evacuations conducted</a:t>
            </a:r>
          </a:p>
          <a:p>
            <a:r>
              <a:rPr lang="en-AU" dirty="0"/>
              <a:t>Volunteer emergency response personnel and equipment generally available</a:t>
            </a:r>
          </a:p>
          <a:p>
            <a:r>
              <a:rPr lang="en-AU" dirty="0"/>
              <a:t>Full exercises rarely conducted</a:t>
            </a:r>
          </a:p>
          <a:p>
            <a:r>
              <a:rPr lang="en-AU" dirty="0"/>
              <a:t>Mutual aid have not attended site / exercises</a:t>
            </a:r>
          </a:p>
          <a:p>
            <a:r>
              <a:rPr lang="en-AU" dirty="0"/>
              <a:t>Fluctuations in the skills and experience of volunteers</a:t>
            </a:r>
          </a:p>
          <a:p>
            <a:r>
              <a:rPr lang="en-AU" dirty="0"/>
              <a:t>A range of equipment not maintained to OEM recommendations</a:t>
            </a:r>
          </a:p>
          <a:p>
            <a:pPr marL="0" indent="0">
              <a:buNone/>
            </a:pP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14</a:t>
            </a:fld>
            <a:endParaRPr lang="en-US" dirty="0"/>
          </a:p>
        </p:txBody>
      </p:sp>
    </p:spTree>
    <p:extLst>
      <p:ext uri="{BB962C8B-B14F-4D97-AF65-F5344CB8AC3E}">
        <p14:creationId xmlns:p14="http://schemas.microsoft.com/office/powerpoint/2010/main" val="2998087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Emergency preparedness audit </a:t>
            </a:r>
          </a:p>
        </p:txBody>
      </p:sp>
      <p:sp>
        <p:nvSpPr>
          <p:cNvPr id="6" name="Content Placeholder 5"/>
          <p:cNvSpPr>
            <a:spLocks noGrp="1"/>
          </p:cNvSpPr>
          <p:nvPr>
            <p:ph idx="1"/>
          </p:nvPr>
        </p:nvSpPr>
        <p:spPr>
          <a:xfrm>
            <a:off x="914399" y="2068032"/>
            <a:ext cx="5656521" cy="3301409"/>
          </a:xfrm>
        </p:spPr>
        <p:txBody>
          <a:bodyPr/>
          <a:lstStyle/>
          <a:p>
            <a:pPr>
              <a:lnSpc>
                <a:spcPct val="150000"/>
              </a:lnSpc>
            </a:pPr>
            <a:r>
              <a:rPr lang="en-AU" dirty="0"/>
              <a:t>Reviewed and aligned the audit to code of practice</a:t>
            </a:r>
          </a:p>
          <a:p>
            <a:pPr>
              <a:lnSpc>
                <a:spcPct val="150000"/>
              </a:lnSpc>
            </a:pPr>
            <a:r>
              <a:rPr lang="en-AU" dirty="0"/>
              <a:t>Discussed and workshopped audit with inspectors</a:t>
            </a:r>
          </a:p>
          <a:p>
            <a:pPr>
              <a:lnSpc>
                <a:spcPct val="150000"/>
              </a:lnSpc>
            </a:pPr>
            <a:r>
              <a:rPr lang="en-AU" dirty="0"/>
              <a:t>Audit will be made available for trial</a:t>
            </a:r>
          </a:p>
          <a:p>
            <a:pPr marL="0" indent="0">
              <a:lnSpc>
                <a:spcPct val="150000"/>
              </a:lnSpc>
              <a:buNone/>
            </a:pPr>
            <a:endParaRPr lang="en-AU" dirty="0"/>
          </a:p>
          <a:p>
            <a:pPr>
              <a:lnSpc>
                <a:spcPct val="150000"/>
              </a:lnSpc>
            </a:pPr>
            <a:endParaRPr lang="en-AU" dirty="0"/>
          </a:p>
        </p:txBody>
      </p:sp>
      <p:sp>
        <p:nvSpPr>
          <p:cNvPr id="4" name="Slide Number Placeholder 3"/>
          <p:cNvSpPr>
            <a:spLocks noGrp="1"/>
          </p:cNvSpPr>
          <p:nvPr>
            <p:ph type="sldNum" sz="quarter" idx="10"/>
          </p:nvPr>
        </p:nvSpPr>
        <p:spPr/>
        <p:txBody>
          <a:bodyPr/>
          <a:lstStyle/>
          <a:p>
            <a:pPr>
              <a:defRPr/>
            </a:pPr>
            <a:fld id="{D120CA8B-CA02-4A22-95AE-17E4526143DB}" type="slidenum">
              <a:rPr lang="en-US" smtClean="0"/>
              <a:pPr>
                <a:defRPr/>
              </a:pPr>
              <a:t>15</a:t>
            </a:fld>
            <a:endParaRPr lang="en-US"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11901" y="2062715"/>
            <a:ext cx="4822480" cy="3214986"/>
          </a:xfrm>
          <a:prstGeom prst="rect">
            <a:avLst/>
          </a:prstGeom>
          <a:ln>
            <a:noFill/>
          </a:ln>
          <a:effectLst>
            <a:softEdge rad="112500"/>
          </a:effectLst>
        </p:spPr>
      </p:pic>
    </p:spTree>
    <p:extLst>
      <p:ext uri="{BB962C8B-B14F-4D97-AF65-F5344CB8AC3E}">
        <p14:creationId xmlns:p14="http://schemas.microsoft.com/office/powerpoint/2010/main" val="1495882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Where to from here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30112453"/>
              </p:ext>
            </p:extLst>
          </p:nvPr>
        </p:nvGraphicFramePr>
        <p:xfrm>
          <a:off x="1847528" y="1631096"/>
          <a:ext cx="864096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0"/>
          </p:nvPr>
        </p:nvSpPr>
        <p:spPr/>
        <p:txBody>
          <a:bodyPr/>
          <a:lstStyle/>
          <a:p>
            <a:pPr>
              <a:defRPr/>
            </a:pPr>
            <a:fld id="{964DC2ED-F8CC-422D-8C4F-5DA8CF0BFD7E}" type="slidenum">
              <a:rPr lang="en-US" smtClean="0"/>
              <a:pPr>
                <a:defRPr/>
              </a:pPr>
              <a:t>16</a:t>
            </a:fld>
            <a:endParaRPr lang="en-US" dirty="0"/>
          </a:p>
        </p:txBody>
      </p:sp>
    </p:spTree>
    <p:extLst>
      <p:ext uri="{BB962C8B-B14F-4D97-AF65-F5344CB8AC3E}">
        <p14:creationId xmlns:p14="http://schemas.microsoft.com/office/powerpoint/2010/main" val="74028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15480" y="2060848"/>
            <a:ext cx="9522614" cy="3129810"/>
          </a:xfrm>
          <a:prstGeom prst="rect">
            <a:avLst/>
          </a:prstGeom>
        </p:spPr>
      </p:pic>
    </p:spTree>
    <p:extLst>
      <p:ext uri="{BB962C8B-B14F-4D97-AF65-F5344CB8AC3E}">
        <p14:creationId xmlns:p14="http://schemas.microsoft.com/office/powerpoint/2010/main" val="701611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27052" y="1241003"/>
            <a:ext cx="9877646" cy="3268117"/>
          </a:xfrm>
        </p:spPr>
        <p:txBody>
          <a:bodyPr/>
          <a:lstStyle/>
          <a:p>
            <a:pPr algn="ctr"/>
            <a:r>
              <a:rPr lang="en-AU" dirty="0">
                <a:latin typeface="Arial" panose="020B0604020202020204" pitchFamily="34" charset="0"/>
                <a:cs typeface="Arial" panose="020B0604020202020204" pitchFamily="34" charset="0"/>
              </a:rPr>
              <a:t>Emergency management for Western Australian mines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 code of practice and emergency preparedness audit</a:t>
            </a:r>
            <a:endParaRPr lang="en-AU" dirty="0"/>
          </a:p>
        </p:txBody>
      </p:sp>
    </p:spTree>
    <p:extLst>
      <p:ext uri="{BB962C8B-B14F-4D97-AF65-F5344CB8AC3E}">
        <p14:creationId xmlns:p14="http://schemas.microsoft.com/office/powerpoint/2010/main" val="3743504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am I going to cover?</a:t>
            </a:r>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4</a:t>
            </a:fld>
            <a:endParaRPr lang="en-US" dirty="0"/>
          </a:p>
        </p:txBody>
      </p:sp>
      <p:pic>
        <p:nvPicPr>
          <p:cNvPr id="5" name="Picture 2" descr="\\internal.dom\Corp\UserData\Collie\HomeDrive\MIMEDPO\My Documents\My Pictures\Hazch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625" y="2265926"/>
            <a:ext cx="5665776" cy="33635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914400" y="2626593"/>
            <a:ext cx="10363200" cy="2642191"/>
          </a:xfrm>
        </p:spPr>
        <p:txBody>
          <a:bodyPr/>
          <a:lstStyle/>
          <a:p>
            <a:r>
              <a:rPr lang="en-AU" dirty="0"/>
              <a:t>Historical guidance</a:t>
            </a:r>
          </a:p>
          <a:p>
            <a:r>
              <a:rPr lang="en-AU" dirty="0"/>
              <a:t>Code of practice development</a:t>
            </a:r>
          </a:p>
          <a:p>
            <a:r>
              <a:rPr lang="en-AU" dirty="0"/>
              <a:t>Public comment</a:t>
            </a:r>
          </a:p>
          <a:p>
            <a:r>
              <a:rPr lang="en-AU" dirty="0"/>
              <a:t>Emergency preparedness audit</a:t>
            </a:r>
          </a:p>
          <a:p>
            <a:r>
              <a:rPr lang="en-AU" dirty="0"/>
              <a:t>Where to from here</a:t>
            </a:r>
          </a:p>
        </p:txBody>
      </p:sp>
    </p:spTree>
    <p:extLst>
      <p:ext uri="{BB962C8B-B14F-4D97-AF65-F5344CB8AC3E}">
        <p14:creationId xmlns:p14="http://schemas.microsoft.com/office/powerpoint/2010/main" val="1288850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History</a:t>
            </a:r>
          </a:p>
        </p:txBody>
      </p:sp>
      <p:sp>
        <p:nvSpPr>
          <p:cNvPr id="4" name="Content Placeholder 3"/>
          <p:cNvSpPr>
            <a:spLocks noGrp="1"/>
          </p:cNvSpPr>
          <p:nvPr>
            <p:ph idx="1"/>
          </p:nvPr>
        </p:nvSpPr>
        <p:spPr/>
        <p:txBody>
          <a:bodyPr/>
          <a:lstStyle/>
          <a:p>
            <a:r>
              <a:rPr lang="en-AU" dirty="0"/>
              <a:t>Current guidance is out of date (DMP/CME)</a:t>
            </a:r>
          </a:p>
          <a:p>
            <a:pPr lvl="1"/>
            <a:r>
              <a:rPr lang="en-AU" dirty="0"/>
              <a:t>Emergency preparedness for underground fires</a:t>
            </a:r>
          </a:p>
          <a:p>
            <a:pPr lvl="1"/>
            <a:r>
              <a:rPr lang="en-AU" dirty="0"/>
              <a:t>Fitness for mine rescue personnel (1997)</a:t>
            </a:r>
          </a:p>
          <a:p>
            <a:pPr lvl="1"/>
            <a:r>
              <a:rPr lang="en-AU" dirty="0"/>
              <a:t>CME guidelines for mine emergency response in WA (1999)</a:t>
            </a:r>
          </a:p>
          <a:p>
            <a:r>
              <a:rPr lang="en-AU" dirty="0"/>
              <a:t>Various attempts made to review guidance </a:t>
            </a:r>
          </a:p>
          <a:p>
            <a:r>
              <a:rPr lang="en-AU" dirty="0"/>
              <a:t>Safe Work Australia – code of practice (still in draft)</a:t>
            </a:r>
          </a:p>
        </p:txBody>
      </p:sp>
      <p:sp>
        <p:nvSpPr>
          <p:cNvPr id="3" name="Slide Number Placeholder 2"/>
          <p:cNvSpPr>
            <a:spLocks noGrp="1"/>
          </p:cNvSpPr>
          <p:nvPr>
            <p:ph type="sldNum" sz="quarter" idx="10"/>
          </p:nvPr>
        </p:nvSpPr>
        <p:spPr/>
        <p:txBody>
          <a:bodyPr/>
          <a:lstStyle/>
          <a:p>
            <a:pPr>
              <a:defRPr/>
            </a:pPr>
            <a:fld id="{99A53646-FB96-47C5-897D-3331B35CF1B8}" type="slidenum">
              <a:rPr lang="en-US" smtClean="0"/>
              <a:pPr>
                <a:defRPr/>
              </a:pPr>
              <a:t>5</a:t>
            </a:fld>
            <a:endParaRPr lang="en-US" dirty="0"/>
          </a:p>
        </p:txBody>
      </p:sp>
    </p:spTree>
    <p:extLst>
      <p:ext uri="{BB962C8B-B14F-4D97-AF65-F5344CB8AC3E}">
        <p14:creationId xmlns:p14="http://schemas.microsoft.com/office/powerpoint/2010/main" val="3207145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64DC2ED-F8CC-422D-8C4F-5DA8CF0BFD7E}" type="slidenum">
              <a:rPr lang="en-US" smtClean="0"/>
              <a:pPr>
                <a:defRPr/>
              </a:pPr>
              <a:t>6</a:t>
            </a:fld>
            <a:endParaRPr lang="en-US" dirty="0"/>
          </a:p>
        </p:txBody>
      </p:sp>
      <p:sp>
        <p:nvSpPr>
          <p:cNvPr id="2" name="Title 1"/>
          <p:cNvSpPr>
            <a:spLocks noGrp="1"/>
          </p:cNvSpPr>
          <p:nvPr>
            <p:ph type="title"/>
          </p:nvPr>
        </p:nvSpPr>
        <p:spPr/>
        <p:txBody>
          <a:bodyPr/>
          <a:lstStyle/>
          <a:p>
            <a:r>
              <a:rPr lang="en-AU" dirty="0"/>
              <a:t>Code development</a:t>
            </a:r>
            <a:endParaRPr lang="en-AU" dirty="0">
              <a:solidFill>
                <a:schemeClr val="tx1"/>
              </a:solidFill>
            </a:endParaRPr>
          </a:p>
        </p:txBody>
      </p:sp>
      <p:graphicFrame>
        <p:nvGraphicFramePr>
          <p:cNvPr id="7" name="Content Placeholder 6"/>
          <p:cNvGraphicFramePr>
            <a:graphicFrameLocks noGrp="1"/>
          </p:cNvGraphicFramePr>
          <p:nvPr>
            <p:ph idx="4294967295"/>
          </p:nvPr>
        </p:nvGraphicFramePr>
        <p:xfrm>
          <a:off x="914400" y="1147527"/>
          <a:ext cx="10363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3566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Public comment</a:t>
            </a:r>
          </a:p>
        </p:txBody>
      </p:sp>
      <p:sp>
        <p:nvSpPr>
          <p:cNvPr id="3" name="Content Placeholder 2"/>
          <p:cNvSpPr>
            <a:spLocks noGrp="1"/>
          </p:cNvSpPr>
          <p:nvPr>
            <p:ph idx="1"/>
          </p:nvPr>
        </p:nvSpPr>
        <p:spPr>
          <a:xfrm>
            <a:off x="914400" y="2002700"/>
            <a:ext cx="10363200" cy="3163186"/>
          </a:xfrm>
        </p:spPr>
        <p:txBody>
          <a:bodyPr/>
          <a:lstStyle/>
          <a:p>
            <a:r>
              <a:rPr lang="en-AU" dirty="0"/>
              <a:t>Title</a:t>
            </a:r>
          </a:p>
          <a:p>
            <a:r>
              <a:rPr lang="en-AU" dirty="0"/>
              <a:t>Risk management</a:t>
            </a:r>
          </a:p>
          <a:p>
            <a:r>
              <a:rPr lang="en-AU" dirty="0"/>
              <a:t>Terminology</a:t>
            </a:r>
          </a:p>
          <a:p>
            <a:r>
              <a:rPr lang="en-AU" dirty="0"/>
              <a:t>Volunteers</a:t>
            </a:r>
          </a:p>
          <a:p>
            <a:r>
              <a:rPr lang="en-AU" dirty="0"/>
              <a:t>Training</a:t>
            </a:r>
          </a:p>
          <a:p>
            <a:r>
              <a:rPr lang="en-AU" dirty="0"/>
              <a:t>State Emergency Management</a:t>
            </a:r>
          </a:p>
          <a:p>
            <a:r>
              <a:rPr lang="en-AU" dirty="0"/>
              <a:t>Application to small operations</a:t>
            </a:r>
          </a:p>
          <a:p>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7</a:t>
            </a:fld>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24361" y="1702053"/>
            <a:ext cx="5646722" cy="3764480"/>
          </a:xfrm>
          <a:prstGeom prst="rect">
            <a:avLst/>
          </a:prstGeom>
          <a:ln>
            <a:noFill/>
          </a:ln>
          <a:effectLst>
            <a:softEdge rad="112500"/>
          </a:effectLst>
        </p:spPr>
      </p:pic>
    </p:spTree>
    <p:extLst>
      <p:ext uri="{BB962C8B-B14F-4D97-AF65-F5344CB8AC3E}">
        <p14:creationId xmlns:p14="http://schemas.microsoft.com/office/powerpoint/2010/main" val="4182296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5C68EE9-5F65-45D1-89B0-E3950B23D0E5}" type="slidenum">
              <a:rPr lang="en-US" smtClean="0"/>
              <a:pPr>
                <a:defRPr/>
              </a:pPr>
              <a:t>8</a:t>
            </a:fld>
            <a:endParaRPr lang="en-US" dirty="0"/>
          </a:p>
        </p:txBody>
      </p:sp>
      <p:sp>
        <p:nvSpPr>
          <p:cNvPr id="2" name="Title 1"/>
          <p:cNvSpPr>
            <a:spLocks noGrp="1"/>
          </p:cNvSpPr>
          <p:nvPr>
            <p:ph type="title"/>
          </p:nvPr>
        </p:nvSpPr>
        <p:spPr/>
        <p:txBody>
          <a:bodyPr/>
          <a:lstStyle/>
          <a:p>
            <a:r>
              <a:rPr lang="en-AU" dirty="0"/>
              <a:t>One size does not fit all</a:t>
            </a:r>
            <a:endParaRPr lang="en-AU" dirty="0">
              <a:solidFill>
                <a:schemeClr val="tx1"/>
              </a:solidFill>
            </a:endParaRPr>
          </a:p>
        </p:txBody>
      </p:sp>
      <p:pic>
        <p:nvPicPr>
          <p:cNvPr id="6" name="Content Placeholder 5"/>
          <p:cNvPicPr>
            <a:picLocks noGrp="1" noChangeAspect="1"/>
          </p:cNvPicPr>
          <p:nvPr>
            <p:ph sz="half" idx="4294967295"/>
          </p:nvPr>
        </p:nvPicPr>
        <p:blipFill>
          <a:blip r:embed="rId3" cstate="screen">
            <a:extLst>
              <a:ext uri="{28A0092B-C50C-407E-A947-70E740481C1C}">
                <a14:useLocalDpi xmlns:a14="http://schemas.microsoft.com/office/drawing/2010/main"/>
              </a:ext>
            </a:extLst>
          </a:blip>
          <a:stretch>
            <a:fillRect/>
          </a:stretch>
        </p:blipFill>
        <p:spPr>
          <a:xfrm>
            <a:off x="5812405" y="3422210"/>
            <a:ext cx="4723516" cy="2598831"/>
          </a:xfrm>
          <a:prstGeom prst="rect">
            <a:avLst/>
          </a:prstGeom>
          <a:ln>
            <a:noFill/>
          </a:ln>
          <a:effectLst>
            <a:softEdge rad="112500"/>
          </a:effectLst>
        </p:spPr>
      </p:pic>
      <p:pic>
        <p:nvPicPr>
          <p:cNvPr id="8" name="Content Placeholder 7"/>
          <p:cNvPicPr>
            <a:picLocks noGrp="1" noChangeAspect="1"/>
          </p:cNvPicPr>
          <p:nvPr>
            <p:ph sz="half" idx="4294967295"/>
          </p:nvPr>
        </p:nvPicPr>
        <p:blipFill>
          <a:blip r:embed="rId4" cstate="screen">
            <a:extLst>
              <a:ext uri="{28A0092B-C50C-407E-A947-70E740481C1C}">
                <a14:useLocalDpi xmlns:a14="http://schemas.microsoft.com/office/drawing/2010/main"/>
              </a:ext>
            </a:extLst>
          </a:blip>
          <a:stretch>
            <a:fillRect/>
          </a:stretch>
        </p:blipFill>
        <p:spPr>
          <a:xfrm>
            <a:off x="1647025" y="992588"/>
            <a:ext cx="4283075" cy="5040313"/>
          </a:xfrm>
          <a:prstGeom prst="rect">
            <a:avLst/>
          </a:prstGeom>
          <a:ln>
            <a:noFill/>
          </a:ln>
          <a:effectLst>
            <a:softEdge rad="112500"/>
          </a:effectLst>
        </p:spPr>
      </p:pic>
      <p:pic>
        <p:nvPicPr>
          <p:cNvPr id="3074"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12405" y="980727"/>
            <a:ext cx="4723516" cy="253201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7180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Code of practice – contents</a:t>
            </a:r>
          </a:p>
        </p:txBody>
      </p:sp>
      <p:sp>
        <p:nvSpPr>
          <p:cNvPr id="3" name="Content Placeholder 2"/>
          <p:cNvSpPr>
            <a:spLocks noGrp="1"/>
          </p:cNvSpPr>
          <p:nvPr>
            <p:ph idx="1"/>
          </p:nvPr>
        </p:nvSpPr>
        <p:spPr/>
        <p:txBody>
          <a:bodyPr/>
          <a:lstStyle/>
          <a:p>
            <a:r>
              <a:rPr lang="en-AU" dirty="0"/>
              <a:t>Stakeholder responsibility</a:t>
            </a:r>
          </a:p>
          <a:p>
            <a:r>
              <a:rPr lang="en-AU" dirty="0"/>
              <a:t>Risk based approach</a:t>
            </a:r>
          </a:p>
          <a:p>
            <a:r>
              <a:rPr lang="en-AU" dirty="0"/>
              <a:t>Identification of foreseeable scenarios</a:t>
            </a:r>
          </a:p>
          <a:p>
            <a:r>
              <a:rPr lang="en-AU" dirty="0"/>
              <a:t>Emergency management planning</a:t>
            </a:r>
          </a:p>
          <a:p>
            <a:r>
              <a:rPr lang="en-AU" dirty="0"/>
              <a:t>Emergency resources and equipment</a:t>
            </a:r>
          </a:p>
          <a:p>
            <a:r>
              <a:rPr lang="en-AU" dirty="0"/>
              <a:t>Emergency response personnel</a:t>
            </a:r>
          </a:p>
          <a:p>
            <a:r>
              <a:rPr lang="en-AU" dirty="0"/>
              <a:t>Training and competency requirements</a:t>
            </a:r>
          </a:p>
          <a:p>
            <a:r>
              <a:rPr lang="en-AU" dirty="0"/>
              <a:t>Incident management</a:t>
            </a:r>
          </a:p>
          <a:p>
            <a:r>
              <a:rPr lang="en-AU" dirty="0"/>
              <a:t>Supporting reference material</a:t>
            </a:r>
          </a:p>
          <a:p>
            <a:r>
              <a:rPr lang="en-AU" dirty="0"/>
              <a:t>Example templates</a:t>
            </a:r>
          </a:p>
        </p:txBody>
      </p:sp>
      <p:sp>
        <p:nvSpPr>
          <p:cNvPr id="5" name="Slide Number Placeholder 4"/>
          <p:cNvSpPr>
            <a:spLocks noGrp="1"/>
          </p:cNvSpPr>
          <p:nvPr>
            <p:ph type="sldNum" sz="quarter" idx="10"/>
          </p:nvPr>
        </p:nvSpPr>
        <p:spPr/>
        <p:txBody>
          <a:bodyPr/>
          <a:lstStyle/>
          <a:p>
            <a:pPr>
              <a:defRPr/>
            </a:pPr>
            <a:fld id="{C3D4BE84-473B-4649-BF55-55B71773ABBE}" type="slidenum">
              <a:rPr lang="en-US" smtClean="0">
                <a:latin typeface="Arial"/>
                <a:ea typeface="ＭＳ Ｐゴシック"/>
              </a:rPr>
              <a:pPr>
                <a:defRPr/>
              </a:pPr>
              <a:t>9</a:t>
            </a:fld>
            <a:endParaRPr lang="en-US" dirty="0">
              <a:latin typeface="Arial"/>
              <a:ea typeface="ＭＳ Ｐゴシック"/>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43483">
            <a:off x="8153931" y="1496023"/>
            <a:ext cx="2854798" cy="40381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0474047"/>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A5C1F1DA62DAB340B34B67F1BBB7A427" ma:contentTypeVersion="76" ma:contentTypeDescription="Create a new document." ma:contentTypeScope="" ma:versionID="6300657fd74095d67dda67094617262f">
  <xsd:schema xmlns:xsd="http://www.w3.org/2001/XMLSchema" xmlns:xs="http://www.w3.org/2001/XMLSchema" xmlns:p="http://schemas.microsoft.com/office/2006/metadata/properties" xmlns:ns2="dce3ed02-b0cd-470d-9119-e5f1a2533a21" targetNamespace="http://schemas.microsoft.com/office/2006/metadata/properties" ma:root="true" ma:fieldsID="3996e60e55f1126f10561fe58fc67083"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format="Dropdown" ma:internalName="OurDocsDocumentTyp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47aadd75-fb41-49d7-866d-414b51aa1b7e" ContentTypeId="0x0101000AC6246A9CD2FC45B52DC6FEC0F0AAAA" PreviousValue="false"/>
</file>

<file path=customXml/item4.xml><?xml version="1.0" encoding="utf-8"?>
<p:properties xmlns:p="http://schemas.microsoft.com/office/2006/metadata/properties" xmlns:xsi="http://www.w3.org/2001/XMLSchema-instance" xmlns:pc="http://schemas.microsoft.com/office/infopath/2007/PartnerControls">
  <documentManagement>
    <OurDocsIsRecordsDocument xmlns="dce3ed02-b0cd-470d-9119-e5f1a2533a21">false</OurDocsIsRecordsDocument>
    <OurDocsDataStore xmlns="dce3ed02-b0cd-470d-9119-e5f1a2533a21">Central</OurDocsDataStore>
    <OurDocsDocId xmlns="dce3ed02-b0cd-470d-9119-e5f1a2533a21"/>
    <OurDocsVersionCreatedBy xmlns="dce3ed02-b0cd-470d-9119-e5f1a2533a21" xsi:nil="true"/>
    <OurDocsIsLocked xmlns="dce3ed02-b0cd-470d-9119-e5f1a2533a21">false</OurDocsIsLocked>
    <OurDocsDocumentType xmlns="dce3ed02-b0cd-470d-9119-e5f1a2533a21">Other</OurDocsDocumentType>
    <OurDocsFileNumbers xmlns="dce3ed02-b0cd-470d-9119-e5f1a2533a21" xsi:nil="true"/>
    <OurDocsLockedOnBehalfOf xmlns="dce3ed02-b0cd-470d-9119-e5f1a2533a21" xsi:nil="true"/>
    <OurDocsDocumentDate xmlns="dce3ed02-b0cd-470d-9119-e5f1a2533a21">2017-12-10T16:00:00+00:00</OurDocsDocumentDate>
    <OurDocsVersionCreatedAt xmlns="dce3ed02-b0cd-470d-9119-e5f1a2533a21">2017-12-11T06:45:37+00:00</OurDocsVersionCreatedAt>
    <OurDocsReleaseClassification xmlns="dce3ed02-b0cd-470d-9119-e5f1a2533a21" xsi:nil="true"/>
    <OurDocsTitle xmlns="dce3ed02-b0cd-470d-9119-e5f1a2533a21">MS - Emergency Management - Peter O'Loughlin</OurDocsTitle>
    <OurDocsLocation xmlns="dce3ed02-b0cd-470d-9119-e5f1a2533a21">Perth</OurDocsLocation>
    <OurDocsDescription xmlns="dce3ed02-b0cd-470d-9119-e5f1a2533a21">TB - Emergency Management Info Session 2017 - presented by Peter O'Loughlin </OurDocsDescription>
    <OurDocsVersionReason xmlns="dce3ed02-b0cd-470d-9119-e5f1a2533a21" xsi:nil="true"/>
    <OurDocsAuthor xmlns="dce3ed02-b0cd-470d-9119-e5f1a2533a21" xsi:nil="true"/>
    <OurDocsLockedBy xmlns="dce3ed02-b0cd-470d-9119-e5f1a2533a21" xsi:nil="true"/>
    <OurDocsLockedOn xmlns="dce3ed02-b0cd-470d-9119-e5f1a2533a21" xsi:nil="true"/>
    <OurDocsVersionNumber xmlns="dce3ed02-b0cd-470d-9119-e5f1a2533a21">1</OurDocsVersionNumber>
    <OurDocsDocumentSource xmlns="dce3ed02-b0cd-470d-9119-e5f1a2533a21">Internal</OurDocsDocumentSource>
  </documentManagement>
</p:properties>
</file>

<file path=customXml/itemProps1.xml><?xml version="1.0" encoding="utf-8"?>
<ds:datastoreItem xmlns:ds="http://schemas.openxmlformats.org/officeDocument/2006/customXml" ds:itemID="{1262FBC5-E2E0-4572-B16B-CFB83BECE4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2C1078-9C5E-4285-89F2-EB90CFD16C33}">
  <ds:schemaRefs>
    <ds:schemaRef ds:uri="http://schemas.microsoft.com/sharepoint/v3/contenttype/forms"/>
  </ds:schemaRefs>
</ds:datastoreItem>
</file>

<file path=customXml/itemProps3.xml><?xml version="1.0" encoding="utf-8"?>
<ds:datastoreItem xmlns:ds="http://schemas.openxmlformats.org/officeDocument/2006/customXml" ds:itemID="{CFF1A1DE-F3C8-49E4-834D-2B7B817ADE39}">
  <ds:schemaRefs>
    <ds:schemaRef ds:uri="Microsoft.SharePoint.Taxonomy.ContentTypeSync"/>
  </ds:schemaRefs>
</ds:datastoreItem>
</file>

<file path=customXml/itemProps4.xml><?xml version="1.0" encoding="utf-8"?>
<ds:datastoreItem xmlns:ds="http://schemas.openxmlformats.org/officeDocument/2006/customXml" ds:itemID="{853D9A20-CA18-4B9E-9133-BDE91CECFDBA}">
  <ds:schemaRefs>
    <ds:schemaRef ds:uri="http://purl.org/dc/terms/"/>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dce3ed02-b0cd-470d-9119-e5f1a2533a21"/>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347</TotalTime>
  <Words>849</Words>
  <Application>Microsoft Office PowerPoint</Application>
  <PresentationFormat>Widescreen</PresentationFormat>
  <Paragraphs>183</Paragraphs>
  <Slides>16</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Blank Presentation</vt:lpstr>
      <vt:lpstr>PowerPoint Presentation</vt:lpstr>
      <vt:lpstr>PowerPoint Presentation</vt:lpstr>
      <vt:lpstr>Emergency management for Western Australian mines  – code of practice and emergency preparedness audit</vt:lpstr>
      <vt:lpstr>What am I going to cover?</vt:lpstr>
      <vt:lpstr>History</vt:lpstr>
      <vt:lpstr>Code development</vt:lpstr>
      <vt:lpstr>Public comment</vt:lpstr>
      <vt:lpstr>One size does not fit all</vt:lpstr>
      <vt:lpstr>Code of practice – contents</vt:lpstr>
      <vt:lpstr>Aims of the code of practice</vt:lpstr>
      <vt:lpstr>PowerPoint Presentation</vt:lpstr>
      <vt:lpstr>Facilities</vt:lpstr>
      <vt:lpstr>Emergency Management</vt:lpstr>
      <vt:lpstr>Emergency preparedness audit experience</vt:lpstr>
      <vt:lpstr>Emergency preparedness audit </vt:lpstr>
      <vt:lpstr>Where to from here</vt:lpstr>
    </vt:vector>
  </TitlesOfParts>
  <Company>Department of Mines, Industry Regulation and Safety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Emergency Management - Peter O'Loughlin</dc:title>
  <dc:subject>Code of practice and emergency preparedness audit</dc:subject>
  <dc:creator>Pierre Mousset-Jones</dc:creator>
  <cp:keywords>emergency management, WA mines, code of practice, emergence preparedness, audit</cp:keywords>
  <dc:description/>
  <cp:lastModifiedBy>Robert McGee</cp:lastModifiedBy>
  <cp:revision>53</cp:revision>
  <dcterms:created xsi:type="dcterms:W3CDTF">2011-01-21T07:01:17Z</dcterms:created>
  <dcterms:modified xsi:type="dcterms:W3CDTF">2019-06-12T19:36:08Z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te">
    <vt:lpwstr>PERTH</vt:lpwstr>
  </property>
  <property fmtid="{D5CDD505-2E9C-101B-9397-08002B2CF9AE}" pid="3" name="SecType">
    <vt:lpwstr>Departmental Use Only</vt:lpwstr>
  </property>
  <property fmtid="{D5CDD505-2E9C-101B-9397-08002B2CF9AE}" pid="4" name="Manual_Owner_id">
    <vt:lpwstr>MP090079</vt:lpwstr>
  </property>
  <property fmtid="{D5CDD505-2E9C-101B-9397-08002B2CF9AE}" pid="5" name="Manual_Owner">
    <vt:lpwstr>Manager Safety Communications - Business Development</vt:lpwstr>
  </property>
  <property fmtid="{D5CDD505-2E9C-101B-9397-08002B2CF9AE}" pid="6" name="Manual_Contact_ID">
    <vt:lpwstr>MP090079</vt:lpwstr>
  </property>
  <property fmtid="{D5CDD505-2E9C-101B-9397-08002B2CF9AE}" pid="7" name="Manual_Contact">
    <vt:lpwstr>Manager Safety Communications - Business Development</vt:lpwstr>
  </property>
  <property fmtid="{D5CDD505-2E9C-101B-9397-08002B2CF9AE}" pid="8" name="ContentTypeId">
    <vt:lpwstr>0x0101000AC6246A9CD2FC45B52DC6FEC0F0AAAA00A5C1F1DA62DAB340B34B67F1BBB7A427</vt:lpwstr>
  </property>
</Properties>
</file>