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03"/>
  </p:notesMasterIdLst>
  <p:handoutMasterIdLst>
    <p:handoutMasterId r:id="rId104"/>
  </p:handoutMasterIdLst>
  <p:sldIdLst>
    <p:sldId id="256" r:id="rId2"/>
    <p:sldId id="257" r:id="rId3"/>
    <p:sldId id="284" r:id="rId4"/>
    <p:sldId id="258" r:id="rId5"/>
    <p:sldId id="259" r:id="rId6"/>
    <p:sldId id="260" r:id="rId7"/>
    <p:sldId id="261" r:id="rId8"/>
    <p:sldId id="340" r:id="rId9"/>
    <p:sldId id="339" r:id="rId10"/>
    <p:sldId id="262" r:id="rId11"/>
    <p:sldId id="348" r:id="rId12"/>
    <p:sldId id="263" r:id="rId13"/>
    <p:sldId id="349" r:id="rId14"/>
    <p:sldId id="264" r:id="rId15"/>
    <p:sldId id="267" r:id="rId16"/>
    <p:sldId id="341" r:id="rId17"/>
    <p:sldId id="384" r:id="rId18"/>
    <p:sldId id="386" r:id="rId19"/>
    <p:sldId id="268" r:id="rId20"/>
    <p:sldId id="269" r:id="rId21"/>
    <p:sldId id="338" r:id="rId22"/>
    <p:sldId id="342" r:id="rId23"/>
    <p:sldId id="343" r:id="rId24"/>
    <p:sldId id="350" r:id="rId25"/>
    <p:sldId id="351" r:id="rId26"/>
    <p:sldId id="352" r:id="rId27"/>
    <p:sldId id="271" r:id="rId28"/>
    <p:sldId id="353" r:id="rId29"/>
    <p:sldId id="344" r:id="rId30"/>
    <p:sldId id="345" r:id="rId31"/>
    <p:sldId id="346" r:id="rId32"/>
    <p:sldId id="347" r:id="rId33"/>
    <p:sldId id="357" r:id="rId34"/>
    <p:sldId id="277" r:id="rId35"/>
    <p:sldId id="354" r:id="rId36"/>
    <p:sldId id="355" r:id="rId37"/>
    <p:sldId id="356" r:id="rId38"/>
    <p:sldId id="358" r:id="rId39"/>
    <p:sldId id="281" r:id="rId40"/>
    <p:sldId id="282" r:id="rId41"/>
    <p:sldId id="283" r:id="rId42"/>
    <p:sldId id="285" r:id="rId43"/>
    <p:sldId id="286" r:id="rId44"/>
    <p:sldId id="287" r:id="rId45"/>
    <p:sldId id="288" r:id="rId46"/>
    <p:sldId id="290" r:id="rId47"/>
    <p:sldId id="291" r:id="rId48"/>
    <p:sldId id="360" r:id="rId49"/>
    <p:sldId id="359" r:id="rId50"/>
    <p:sldId id="292" r:id="rId51"/>
    <p:sldId id="361" r:id="rId52"/>
    <p:sldId id="293" r:id="rId53"/>
    <p:sldId id="294" r:id="rId54"/>
    <p:sldId id="295" r:id="rId55"/>
    <p:sldId id="362" r:id="rId56"/>
    <p:sldId id="296" r:id="rId57"/>
    <p:sldId id="363" r:id="rId58"/>
    <p:sldId id="297" r:id="rId59"/>
    <p:sldId id="364" r:id="rId60"/>
    <p:sldId id="365" r:id="rId61"/>
    <p:sldId id="301" r:id="rId62"/>
    <p:sldId id="307" r:id="rId63"/>
    <p:sldId id="308" r:id="rId64"/>
    <p:sldId id="309" r:id="rId65"/>
    <p:sldId id="318" r:id="rId66"/>
    <p:sldId id="366" r:id="rId67"/>
    <p:sldId id="367" r:id="rId68"/>
    <p:sldId id="368" r:id="rId69"/>
    <p:sldId id="369" r:id="rId70"/>
    <p:sldId id="370" r:id="rId71"/>
    <p:sldId id="371" r:id="rId72"/>
    <p:sldId id="304" r:id="rId73"/>
    <p:sldId id="305" r:id="rId74"/>
    <p:sldId id="306" r:id="rId75"/>
    <p:sldId id="310" r:id="rId76"/>
    <p:sldId id="382" r:id="rId77"/>
    <p:sldId id="373" r:id="rId78"/>
    <p:sldId id="372" r:id="rId79"/>
    <p:sldId id="311" r:id="rId80"/>
    <p:sldId id="312" r:id="rId81"/>
    <p:sldId id="313" r:id="rId82"/>
    <p:sldId id="374" r:id="rId83"/>
    <p:sldId id="314" r:id="rId84"/>
    <p:sldId id="375" r:id="rId85"/>
    <p:sldId id="376" r:id="rId86"/>
    <p:sldId id="315" r:id="rId87"/>
    <p:sldId id="377" r:id="rId88"/>
    <p:sldId id="319" r:id="rId89"/>
    <p:sldId id="378" r:id="rId90"/>
    <p:sldId id="320" r:id="rId91"/>
    <p:sldId id="323" r:id="rId92"/>
    <p:sldId id="324" r:id="rId93"/>
    <p:sldId id="325" r:id="rId94"/>
    <p:sldId id="327" r:id="rId95"/>
    <p:sldId id="379" r:id="rId96"/>
    <p:sldId id="381" r:id="rId97"/>
    <p:sldId id="333" r:id="rId98"/>
    <p:sldId id="334" r:id="rId99"/>
    <p:sldId id="335" r:id="rId100"/>
    <p:sldId id="336" r:id="rId101"/>
    <p:sldId id="337" r:id="rId10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3282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theme" Target="theme/theme1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notesMaster" Target="notesMasters/notesMaster1.xml"/><Relationship Id="rId108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83" tIns="45992" rIns="91983" bIns="45992" numCol="1" anchor="t" anchorCtr="0" compatLnSpc="1">
            <a:prstTxWarp prst="textNoShape">
              <a:avLst/>
            </a:prstTxWarp>
          </a:bodyPr>
          <a:lstStyle>
            <a:lvl1pPr algn="r" defTabSz="91930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83" tIns="45992" rIns="91983" bIns="45992" numCol="1" anchor="b" anchorCtr="0" compatLnSpc="1">
            <a:prstTxWarp prst="textNoShape">
              <a:avLst/>
            </a:prstTxWarp>
          </a:bodyPr>
          <a:lstStyle>
            <a:lvl1pPr algn="r" defTabSz="91930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FA2A383-4284-4B94-9A71-60701AE5F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1611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5F02792-EE9C-41DA-B6AF-208F47D9D922}" type="datetimeFigureOut">
              <a:rPr lang="en-US"/>
              <a:pPr>
                <a:defRPr/>
              </a:pPr>
              <a:t>5/6/2014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807F983-A643-4FFC-B023-72B46705C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0461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07F983-A643-4FFC-B023-72B46705C14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700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14E444F-CC1E-4801-B4C8-5458D8DF3BB8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686 w 1722"/>
                <a:gd name="T1" fmla="*/ 48 h 66"/>
                <a:gd name="T2" fmla="*/ 1686 w 1722"/>
                <a:gd name="T3" fmla="*/ 42 h 66"/>
                <a:gd name="T4" fmla="*/ 0 w 1722"/>
                <a:gd name="T5" fmla="*/ 0 h 66"/>
                <a:gd name="T6" fmla="*/ 0 w 1722"/>
                <a:gd name="T7" fmla="*/ 33 h 66"/>
                <a:gd name="T8" fmla="*/ 1686 w 1722"/>
                <a:gd name="T9" fmla="*/ 48 h 66"/>
                <a:gd name="T10" fmla="*/ 1686 w 1722"/>
                <a:gd name="T11" fmla="*/ 48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57 w 975"/>
                <a:gd name="T1" fmla="*/ 48 h 101"/>
                <a:gd name="T2" fmla="*/ 957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57 w 975"/>
                <a:gd name="T9" fmla="*/ 48 h 101"/>
                <a:gd name="T10" fmla="*/ 957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05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05 w 2141"/>
                <a:gd name="T7" fmla="*/ 0 h 198"/>
                <a:gd name="T8" fmla="*/ 2105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28 w 2517"/>
                <a:gd name="T1" fmla="*/ 276 h 276"/>
                <a:gd name="T2" fmla="*/ 2463 w 2517"/>
                <a:gd name="T3" fmla="*/ 204 h 276"/>
                <a:gd name="T4" fmla="*/ 2206 w 2517"/>
                <a:gd name="T5" fmla="*/ 0 h 276"/>
                <a:gd name="T6" fmla="*/ 0 w 2517"/>
                <a:gd name="T7" fmla="*/ 276 h 276"/>
                <a:gd name="T8" fmla="*/ 2128 w 2517"/>
                <a:gd name="T9" fmla="*/ 276 h 276"/>
                <a:gd name="T10" fmla="*/ 2128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11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11 w 729"/>
                <a:gd name="T7" fmla="*/ 240 h 240"/>
                <a:gd name="T8" fmla="*/ 711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11 w 729"/>
                <a:gd name="T1" fmla="*/ 318 h 318"/>
                <a:gd name="T2" fmla="*/ 711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11 w 729"/>
                <a:gd name="T9" fmla="*/ 318 h 318"/>
                <a:gd name="T10" fmla="*/ 711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94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9732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9732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3A0FF-E6FB-4413-AE74-36F695EBF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85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78E5A-70B6-4FF3-B925-F50A722E1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438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2881A-BAC8-4D0B-8739-36C52E71CB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87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9A603-F146-4B19-82FC-4E07E65BD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87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3AE4C-1AB7-4B8E-AA92-BEEF1A9D6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64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05728-637A-473B-8E16-066EB2041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217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0A999-5553-4149-8DD2-E78C65E603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20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3C7A7-8769-4BC7-BAA2-9802862CA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08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430BC-1E59-415C-86CC-0F7ED8AB1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136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C4344-A9A2-4A82-93E0-14751574B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70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2ABD7-A279-4BC9-8AC1-9AC3729176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8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9625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6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6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686 w 1722"/>
                <a:gd name="T1" fmla="*/ 48 h 66"/>
                <a:gd name="T2" fmla="*/ 1686 w 1722"/>
                <a:gd name="T3" fmla="*/ 42 h 66"/>
                <a:gd name="T4" fmla="*/ 0 w 1722"/>
                <a:gd name="T5" fmla="*/ 0 h 66"/>
                <a:gd name="T6" fmla="*/ 0 w 1722"/>
                <a:gd name="T7" fmla="*/ 33 h 66"/>
                <a:gd name="T8" fmla="*/ 1686 w 1722"/>
                <a:gd name="T9" fmla="*/ 48 h 66"/>
                <a:gd name="T10" fmla="*/ 1686 w 1722"/>
                <a:gd name="T11" fmla="*/ 48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6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57 w 975"/>
                <a:gd name="T1" fmla="*/ 48 h 101"/>
                <a:gd name="T2" fmla="*/ 957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57 w 975"/>
                <a:gd name="T9" fmla="*/ 48 h 101"/>
                <a:gd name="T10" fmla="*/ 957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05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05 w 2141"/>
                <a:gd name="T7" fmla="*/ 0 h 198"/>
                <a:gd name="T8" fmla="*/ 2105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6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28 w 2517"/>
                <a:gd name="T1" fmla="*/ 276 h 276"/>
                <a:gd name="T2" fmla="*/ 2463 w 2517"/>
                <a:gd name="T3" fmla="*/ 204 h 276"/>
                <a:gd name="T4" fmla="*/ 2206 w 2517"/>
                <a:gd name="T5" fmla="*/ 0 h 276"/>
                <a:gd name="T6" fmla="*/ 0 w 2517"/>
                <a:gd name="T7" fmla="*/ 276 h 276"/>
                <a:gd name="T8" fmla="*/ 2128 w 2517"/>
                <a:gd name="T9" fmla="*/ 276 h 276"/>
                <a:gd name="T10" fmla="*/ 2128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6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11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11 w 729"/>
                <a:gd name="T7" fmla="*/ 240 h 240"/>
                <a:gd name="T8" fmla="*/ 711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7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11 w 729"/>
                <a:gd name="T1" fmla="*/ 318 h 318"/>
                <a:gd name="T2" fmla="*/ 711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11 w 729"/>
                <a:gd name="T9" fmla="*/ 318 h 318"/>
                <a:gd name="T10" fmla="*/ 711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7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7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7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7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7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7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8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8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8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94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8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8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8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8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9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9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9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9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9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9629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29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9629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629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30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30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30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5E27804C-FB3E-481F-9589-5C77FC128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6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MSHA’s </a:t>
            </a:r>
            <a:br>
              <a:rPr lang="en-US" dirty="0" smtClean="0"/>
            </a:br>
            <a:r>
              <a:rPr lang="en-US" dirty="0" smtClean="0"/>
              <a:t>Final Respirable Dust Rules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Part 70 Sampling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Certification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534400" cy="2819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Persons certified by MSHA to conduct sampling</a:t>
            </a:r>
          </a:p>
          <a:p>
            <a:pPr eaLnBrk="1" hangingPunct="1">
              <a:defRPr/>
            </a:pPr>
            <a:r>
              <a:rPr lang="en-US" dirty="0" smtClean="0"/>
              <a:t>Persons certified by MSHA to maintain and calibrate sampling units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37F0D7-5AE4-42AF-906B-4C874800605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90 </a:t>
            </a:r>
            <a:br>
              <a:rPr lang="en-US" sz="4000" dirty="0" smtClean="0"/>
            </a:br>
            <a:r>
              <a:rPr lang="en-US" sz="4000" dirty="0" smtClean="0"/>
              <a:t>Respirable Dust Control Plan Filing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4582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Plan required for a Part 90 miner after citation for excessive dust if operator elected to reduce dust exposure by reducing the dust level in current position</a:t>
            </a:r>
          </a:p>
          <a:p>
            <a:pPr eaLnBrk="1" hangingPunct="1">
              <a:defRPr/>
            </a:pPr>
            <a:r>
              <a:rPr lang="en-US" dirty="0" smtClean="0"/>
              <a:t>Include MIIN of Part 90 and specific details of controls</a:t>
            </a:r>
          </a:p>
          <a:p>
            <a:pPr eaLnBrk="1" hangingPunct="1">
              <a:defRPr/>
            </a:pPr>
            <a:r>
              <a:rPr lang="en-US" dirty="0" smtClean="0"/>
              <a:t>Specific information on how control measures will continue to be used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480EE7-CB4F-4160-A35E-1F7A207ADC67}" type="slidenum">
              <a:rPr lang="en-US" smtClean="0"/>
              <a:pPr>
                <a:defRPr/>
              </a:pPr>
              <a:t>100</a:t>
            </a:fld>
            <a:endParaRPr lang="en-US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90 </a:t>
            </a:r>
            <a:br>
              <a:rPr lang="en-US" sz="4000" dirty="0" smtClean="0"/>
            </a:br>
            <a:r>
              <a:rPr lang="en-US" sz="4000" dirty="0" smtClean="0"/>
              <a:t>Respirable Dust Control Plan Approval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4582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Approved on a mine-by-mine basis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Controls likely to maintain dust levels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Provisions can be objectively determined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Approved plan provided to Part 90 miner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Approved plan </a:t>
            </a:r>
            <a:r>
              <a:rPr lang="en-US" b="1" i="1" smtClean="0"/>
              <a:t>NOT</a:t>
            </a:r>
            <a:r>
              <a:rPr lang="en-US" smtClean="0"/>
              <a:t> posted on mine bulletin board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Operator may submit revisions for DM approval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D85E7D-F828-4C02-8924-2DA98CC60DA2}" type="slidenum">
              <a:rPr lang="en-US" smtClean="0"/>
              <a:pPr>
                <a:defRPr/>
              </a:pPr>
              <a:t>101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Part 70 Sampling </a:t>
            </a:r>
            <a:br>
              <a:rPr lang="en-US" dirty="0" smtClean="0"/>
            </a:br>
            <a:r>
              <a:rPr lang="en-US" dirty="0" smtClean="0"/>
              <a:t>Certification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534400" cy="3657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Re-certified every 3 years</a:t>
            </a:r>
          </a:p>
          <a:p>
            <a:pPr eaLnBrk="1" hangingPunct="1">
              <a:defRPr/>
            </a:pPr>
            <a:r>
              <a:rPr lang="en-US" dirty="0" smtClean="0"/>
              <a:t>MSHA may revoke certification</a:t>
            </a:r>
          </a:p>
          <a:p>
            <a:pPr eaLnBrk="1" hangingPunct="1">
              <a:defRPr/>
            </a:pPr>
            <a:r>
              <a:rPr lang="en-US" dirty="0" smtClean="0"/>
              <a:t>Certified in sampling may collect samples</a:t>
            </a:r>
          </a:p>
          <a:p>
            <a:pPr eaLnBrk="1" hangingPunct="1">
              <a:defRPr/>
            </a:pPr>
            <a:r>
              <a:rPr lang="en-US" dirty="0" smtClean="0"/>
              <a:t>Certified in Maintenance can work on sampling units </a:t>
            </a:r>
          </a:p>
          <a:p>
            <a:pPr lvl="1" eaLnBrk="1" hangingPunct="1">
              <a:defRPr/>
            </a:pPr>
            <a:r>
              <a:rPr lang="en-US" dirty="0" smtClean="0"/>
              <a:t>Maintenance certification not cover sampling duties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B44AE-516D-471E-B568-2E2E7DEDE10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70 Sampling </a:t>
            </a:r>
            <a:br>
              <a:rPr lang="en-US" sz="4000" dirty="0" smtClean="0"/>
            </a:br>
            <a:r>
              <a:rPr lang="en-US" sz="4000" dirty="0" smtClean="0"/>
              <a:t>Pre-Shift Checks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581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Pre-shift CMDPSU within 3 hours of sample shift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−"/>
              <a:defRPr/>
            </a:pPr>
            <a:r>
              <a:rPr lang="en-US" dirty="0" smtClean="0"/>
              <a:t>Examination of components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−"/>
              <a:defRPr/>
            </a:pPr>
            <a:r>
              <a:rPr lang="en-US" dirty="0" smtClean="0"/>
              <a:t>Examination of cyclone interior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−"/>
              <a:defRPr/>
            </a:pPr>
            <a:r>
              <a:rPr lang="en-US" dirty="0" smtClean="0"/>
              <a:t>Examination of external tubing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−"/>
              <a:defRPr/>
            </a:pPr>
            <a:r>
              <a:rPr lang="en-US" dirty="0"/>
              <a:t> </a:t>
            </a:r>
            <a:r>
              <a:rPr lang="en-US" dirty="0" smtClean="0"/>
              <a:t>Examination of clamping/positioning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−"/>
              <a:defRPr/>
            </a:pPr>
            <a:r>
              <a:rPr lang="en-US" dirty="0"/>
              <a:t> </a:t>
            </a:r>
            <a:r>
              <a:rPr lang="en-US" dirty="0" smtClean="0"/>
              <a:t>Testing of voltage under load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8687AA-5564-4707-9F1A-BFA6EB70E5A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70 Sampling </a:t>
            </a:r>
            <a:br>
              <a:rPr lang="en-US" sz="4000" dirty="0" smtClean="0"/>
            </a:br>
            <a:r>
              <a:rPr lang="en-US" sz="4000" dirty="0" smtClean="0"/>
              <a:t>Pre-Shift Checks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229600" cy="3311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Pre-shift of CPDM within 3 hours of sample shift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−"/>
              <a:defRPr/>
            </a:pPr>
            <a:r>
              <a:rPr lang="en-US" dirty="0" smtClean="0"/>
              <a:t>Follow procedures required by manufacturer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−"/>
              <a:defRPr/>
            </a:pPr>
            <a:r>
              <a:rPr lang="en-US" dirty="0" smtClean="0"/>
              <a:t>Pre-operational examination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−"/>
              <a:defRPr/>
            </a:pPr>
            <a:r>
              <a:rPr lang="en-US" dirty="0" smtClean="0"/>
              <a:t>Testing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−"/>
              <a:defRPr/>
            </a:pPr>
            <a:r>
              <a:rPr lang="en-US" dirty="0" smtClean="0"/>
              <a:t>Set-up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43267-5E73-4AC9-AED6-C7BAC3A6F43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Part 70 </a:t>
            </a:r>
            <a:br>
              <a:rPr lang="en-US" dirty="0" smtClean="0"/>
            </a:br>
            <a:r>
              <a:rPr lang="en-US" dirty="0" err="1" smtClean="0"/>
              <a:t>Flowrate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Operate at </a:t>
            </a:r>
          </a:p>
          <a:p>
            <a:pPr lvl="1" eaLnBrk="1" hangingPunct="1">
              <a:defRPr/>
            </a:pPr>
            <a:r>
              <a:rPr lang="en-US" dirty="0" smtClean="0"/>
              <a:t>2.0 lit/min for CMDPSU</a:t>
            </a:r>
          </a:p>
          <a:p>
            <a:pPr lvl="1" eaLnBrk="1" hangingPunct="1">
              <a:defRPr/>
            </a:pPr>
            <a:r>
              <a:rPr lang="en-US" dirty="0" smtClean="0"/>
              <a:t>2.2 lit/min for CPDM</a:t>
            </a:r>
          </a:p>
          <a:p>
            <a:pPr lvl="1" eaLnBrk="1" hangingPunct="1">
              <a:defRPr/>
            </a:pPr>
            <a:r>
              <a:rPr lang="en-US" dirty="0" smtClean="0"/>
              <a:t>Other </a:t>
            </a:r>
            <a:r>
              <a:rPr lang="en-US" dirty="0" err="1" smtClean="0"/>
              <a:t>flowrate</a:t>
            </a:r>
            <a:r>
              <a:rPr lang="en-US" dirty="0" smtClean="0"/>
              <a:t> recommended by manufacturer or Sec. of Labor</a:t>
            </a:r>
          </a:p>
          <a:p>
            <a:pPr eaLnBrk="1" hangingPunct="1">
              <a:defRPr/>
            </a:pPr>
            <a:r>
              <a:rPr lang="en-US" dirty="0" smtClean="0"/>
              <a:t>CMDPSU checked during 2</a:t>
            </a:r>
            <a:r>
              <a:rPr lang="en-US" baseline="30000" dirty="0" smtClean="0"/>
              <a:t>nd</a:t>
            </a:r>
            <a:r>
              <a:rPr lang="en-US" dirty="0" smtClean="0"/>
              <a:t> and last hour of operation</a:t>
            </a:r>
          </a:p>
          <a:p>
            <a:pPr eaLnBrk="1" hangingPunct="1">
              <a:defRPr/>
            </a:pPr>
            <a:r>
              <a:rPr lang="en-US" dirty="0" smtClean="0"/>
              <a:t>CPDM – examine unit at mid-shift or more often if specified in ventilation plan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1E0DB1-C674-43E3-B32C-59346B9BBB1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7033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70 </a:t>
            </a:r>
            <a:br>
              <a:rPr lang="en-US" sz="4000" dirty="0" smtClean="0"/>
            </a:br>
            <a:r>
              <a:rPr lang="en-US" sz="4000" dirty="0" smtClean="0"/>
              <a:t>Bimonthly Sampling – MMU</a:t>
            </a:r>
            <a:br>
              <a:rPr lang="en-US" sz="4000" dirty="0" smtClean="0"/>
            </a:br>
            <a:r>
              <a:rPr lang="en-US" sz="1800" dirty="0" smtClean="0"/>
              <a:t>(First 18 Months)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3886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5 samples each bimonthly period on DO</a:t>
            </a:r>
          </a:p>
          <a:p>
            <a:pPr lvl="1" eaLnBrk="1" hangingPunct="1">
              <a:defRPr/>
            </a:pPr>
            <a:r>
              <a:rPr lang="en-US" sz="2400" dirty="0" smtClean="0"/>
              <a:t>Consecutive normal production shifts</a:t>
            </a:r>
          </a:p>
          <a:p>
            <a:pPr lvl="1" eaLnBrk="1" hangingPunct="1">
              <a:defRPr/>
            </a:pPr>
            <a:r>
              <a:rPr lang="en-US" sz="2400" dirty="0" smtClean="0"/>
              <a:t>Normal production shifts worked on consecutive days</a:t>
            </a:r>
          </a:p>
          <a:p>
            <a:pPr eaLnBrk="1" hangingPunct="1">
              <a:defRPr/>
            </a:pPr>
            <a:r>
              <a:rPr lang="en-US" sz="2800" dirty="0" smtClean="0"/>
              <a:t>Samples exceeding standard by 0.1 will be used in compliance/noncompliance decision regardless of production</a:t>
            </a:r>
          </a:p>
          <a:p>
            <a:pPr eaLnBrk="1" hangingPunct="1">
              <a:defRPr/>
            </a:pPr>
            <a:r>
              <a:rPr lang="en-US" sz="2800" dirty="0" smtClean="0"/>
              <a:t>New reduced standard due to quartz</a:t>
            </a:r>
          </a:p>
          <a:p>
            <a:pPr lvl="1" eaLnBrk="1" hangingPunct="1">
              <a:defRPr/>
            </a:pPr>
            <a:r>
              <a:rPr lang="en-US" sz="2400" dirty="0" smtClean="0"/>
              <a:t>Standard effective 7 days after date of notification</a:t>
            </a:r>
            <a:endParaRPr lang="en-US" sz="2400" dirty="0" smtClean="0">
              <a:cs typeface="Times New Roman" pitchFamily="18" charset="0"/>
            </a:endParaRPr>
          </a:p>
          <a:p>
            <a:pPr eaLnBrk="1" hangingPunct="1">
              <a:defRPr/>
            </a:pPr>
            <a:endParaRPr 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25909F-B8FB-400E-8533-5FBE45CA980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5509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Part 70</a:t>
            </a:r>
            <a:br>
              <a:rPr lang="en-US" dirty="0" smtClean="0"/>
            </a:br>
            <a:r>
              <a:rPr lang="en-US" dirty="0" smtClean="0"/>
              <a:t>Bimonthly Sampling – MMU</a:t>
            </a:r>
            <a:br>
              <a:rPr lang="en-US" dirty="0" smtClean="0"/>
            </a:br>
            <a:r>
              <a:rPr lang="en-US" dirty="0" smtClean="0"/>
              <a:t>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21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 sample ≥ ECV in Table 70-1</a:t>
            </a:r>
          </a:p>
          <a:p>
            <a:pPr lvl="1">
              <a:defRPr/>
            </a:pPr>
            <a:r>
              <a:rPr lang="en-US" dirty="0" smtClean="0"/>
              <a:t>Make respirators available</a:t>
            </a:r>
          </a:p>
          <a:p>
            <a:pPr lvl="1">
              <a:defRPr/>
            </a:pPr>
            <a:r>
              <a:rPr lang="en-US" dirty="0" smtClean="0"/>
              <a:t>Immediately take corrective action to lower to or below applicable standard</a:t>
            </a:r>
          </a:p>
          <a:p>
            <a:pPr lvl="1">
              <a:defRPr/>
            </a:pPr>
            <a:r>
              <a:rPr lang="en-US" dirty="0" smtClean="0"/>
              <a:t>Make record of corrective action</a:t>
            </a:r>
          </a:p>
          <a:p>
            <a:pPr lvl="2">
              <a:defRPr/>
            </a:pPr>
            <a:r>
              <a:rPr lang="en-US" dirty="0" smtClean="0"/>
              <a:t>Certify by mine foreman or equivalent</a:t>
            </a:r>
          </a:p>
          <a:p>
            <a:pPr lvl="2">
              <a:defRPr/>
            </a:pPr>
            <a:r>
              <a:rPr lang="en-US" dirty="0" smtClean="0"/>
              <a:t>In secure book</a:t>
            </a:r>
          </a:p>
          <a:p>
            <a:pPr lvl="2">
              <a:defRPr/>
            </a:pPr>
            <a:r>
              <a:rPr lang="en-US" dirty="0" smtClean="0"/>
              <a:t>Maintained at mine for at least 1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E62A45-9BCD-4359-9E10-28EA893C974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44750" y="76200"/>
          <a:ext cx="4267200" cy="6629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42837"/>
                <a:gridCol w="854771"/>
                <a:gridCol w="769592"/>
              </a:tblGrid>
              <a:tr h="714280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TABLE 71-1   EXCESSIVE CONCENTRATION VALUES (ECV) BASED ON SINGLE, FULL-SHIFT CMDPSU/CPDM CONCENTRATION MEASUREMENTS</a:t>
                      </a:r>
                      <a:endParaRPr lang="en-US" sz="11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416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416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b"/>
                </a:tc>
              </a:tr>
              <a:tr h="3348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Applicable Standard (mg/m</a:t>
                      </a:r>
                      <a:r>
                        <a:rPr lang="en-US" sz="1200" baseline="30000" dirty="0">
                          <a:effectLst/>
                        </a:rPr>
                        <a:t>3</a:t>
                      </a:r>
                      <a:r>
                        <a:rPr lang="en-US" sz="1200" dirty="0">
                          <a:effectLst/>
                        </a:rPr>
                        <a:t>)</a:t>
                      </a:r>
                      <a:endParaRPr lang="en-US" sz="12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ECV (mg/m</a:t>
                      </a:r>
                      <a:r>
                        <a:rPr lang="en-US" sz="1200" baseline="30000" dirty="0">
                          <a:effectLst/>
                        </a:rPr>
                        <a:t>3</a:t>
                      </a:r>
                      <a:r>
                        <a:rPr lang="en-US" sz="1200" dirty="0">
                          <a:effectLst/>
                        </a:rPr>
                        <a:t>)</a:t>
                      </a:r>
                      <a:endParaRPr lang="en-US" sz="12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48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CMDPSU</a:t>
                      </a:r>
                      <a:endParaRPr lang="en-US" sz="12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CPDM</a:t>
                      </a:r>
                      <a:endParaRPr lang="en-US" sz="12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</a:tr>
              <a:tr h="2480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2.0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2.33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2.26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>
                    <a:solidFill>
                      <a:srgbClr val="FFFF00"/>
                    </a:solidFill>
                  </a:tcPr>
                </a:tc>
              </a:tr>
              <a:tr h="2480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1.9</a:t>
                      </a:r>
                      <a:endParaRPr lang="en-US" sz="12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2.22</a:t>
                      </a:r>
                      <a:endParaRPr lang="en-US" sz="12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2.15</a:t>
                      </a:r>
                      <a:endParaRPr lang="en-US" sz="12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</a:tr>
              <a:tr h="2480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1.8</a:t>
                      </a:r>
                      <a:endParaRPr lang="en-US" sz="12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2.12</a:t>
                      </a:r>
                      <a:endParaRPr lang="en-US" sz="12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2.04</a:t>
                      </a:r>
                      <a:endParaRPr lang="en-US" sz="12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</a:tr>
              <a:tr h="2480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1.7</a:t>
                      </a:r>
                      <a:endParaRPr lang="en-US" sz="12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2.01</a:t>
                      </a:r>
                      <a:endParaRPr lang="en-US" sz="12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1.92</a:t>
                      </a:r>
                      <a:endParaRPr lang="en-US" sz="12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</a:tr>
              <a:tr h="2480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1.6</a:t>
                      </a:r>
                      <a:endParaRPr lang="en-US" sz="12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1.90</a:t>
                      </a:r>
                      <a:endParaRPr lang="en-US" sz="12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1.81</a:t>
                      </a:r>
                      <a:endParaRPr lang="en-US" sz="12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</a:tr>
              <a:tr h="2480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1.5</a:t>
                      </a:r>
                      <a:endParaRPr lang="en-US" sz="12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1.79</a:t>
                      </a:r>
                      <a:endParaRPr lang="en-US" sz="12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1.70</a:t>
                      </a:r>
                      <a:endParaRPr lang="en-US" sz="12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</a:tr>
              <a:tr h="2480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1.4</a:t>
                      </a:r>
                      <a:endParaRPr lang="en-US" sz="12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1.69</a:t>
                      </a:r>
                      <a:endParaRPr lang="en-US" sz="12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1.58</a:t>
                      </a:r>
                      <a:endParaRPr lang="en-US" sz="12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</a:tr>
              <a:tr h="2480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1.3</a:t>
                      </a:r>
                      <a:endParaRPr lang="en-US" sz="12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1.59</a:t>
                      </a:r>
                      <a:endParaRPr lang="en-US" sz="12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1.47</a:t>
                      </a:r>
                      <a:endParaRPr lang="en-US" sz="12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</a:tr>
              <a:tr h="2480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1.2</a:t>
                      </a:r>
                      <a:endParaRPr lang="en-US" sz="12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1.47</a:t>
                      </a:r>
                      <a:endParaRPr lang="en-US" sz="12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1.36</a:t>
                      </a:r>
                      <a:endParaRPr lang="en-US" sz="12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</a:tr>
              <a:tr h="2480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1.1</a:t>
                      </a:r>
                      <a:endParaRPr lang="en-US" sz="12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1.37</a:t>
                      </a:r>
                      <a:endParaRPr lang="en-US" sz="12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1.25</a:t>
                      </a:r>
                      <a:endParaRPr lang="en-US" sz="12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</a:tr>
              <a:tr h="2480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1.0</a:t>
                      </a:r>
                      <a:endParaRPr lang="en-US" sz="12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1.26</a:t>
                      </a:r>
                      <a:endParaRPr lang="en-US" sz="12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1.13</a:t>
                      </a:r>
                      <a:endParaRPr lang="en-US" sz="12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</a:tr>
              <a:tr h="2480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0.9</a:t>
                      </a:r>
                      <a:endParaRPr lang="en-US" sz="12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1.16</a:t>
                      </a:r>
                      <a:endParaRPr lang="en-US" sz="12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1.02</a:t>
                      </a:r>
                      <a:endParaRPr lang="en-US" sz="12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</a:tr>
              <a:tr h="2480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0.8</a:t>
                      </a:r>
                      <a:endParaRPr lang="en-US" sz="12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1.05</a:t>
                      </a:r>
                      <a:endParaRPr lang="en-US" sz="12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0.91</a:t>
                      </a:r>
                      <a:endParaRPr lang="en-US" sz="12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</a:tr>
              <a:tr h="2480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0.7</a:t>
                      </a:r>
                      <a:endParaRPr lang="en-US" sz="12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0.95</a:t>
                      </a:r>
                      <a:endParaRPr lang="en-US" sz="12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0.79</a:t>
                      </a:r>
                      <a:endParaRPr lang="en-US" sz="12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</a:tr>
              <a:tr h="2480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0.6</a:t>
                      </a:r>
                      <a:endParaRPr lang="en-US" sz="12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0.85</a:t>
                      </a:r>
                      <a:endParaRPr lang="en-US" sz="12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0.68</a:t>
                      </a:r>
                      <a:endParaRPr lang="en-US" sz="12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</a:tr>
              <a:tr h="2480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0.5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0.74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0.57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80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0.4</a:t>
                      </a:r>
                      <a:endParaRPr lang="en-US" sz="12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0.65</a:t>
                      </a:r>
                      <a:endParaRPr lang="en-US" sz="12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0.46</a:t>
                      </a:r>
                      <a:endParaRPr lang="en-US" sz="12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</a:tr>
              <a:tr h="2480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0.3</a:t>
                      </a:r>
                      <a:endParaRPr lang="en-US" sz="12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0.54</a:t>
                      </a:r>
                      <a:endParaRPr lang="en-US" sz="12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0.34</a:t>
                      </a:r>
                      <a:endParaRPr lang="en-US" sz="12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</a:tr>
              <a:tr h="2604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0.2</a:t>
                      </a:r>
                      <a:endParaRPr lang="en-US" sz="12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0.44</a:t>
                      </a:r>
                      <a:endParaRPr lang="en-US" sz="12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0.23</a:t>
                      </a:r>
                      <a:endParaRPr lang="en-US" sz="12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60956" marR="60956" marT="0" marB="0" anchor="ctr"/>
                </a:tc>
              </a:tr>
            </a:tbl>
          </a:graphicData>
        </a:graphic>
      </p:graphicFrame>
      <p:sp>
        <p:nvSpPr>
          <p:cNvPr id="19555" name="Rectangle 1"/>
          <p:cNvSpPr>
            <a:spLocks noChangeArrowheads="1"/>
          </p:cNvSpPr>
          <p:nvPr/>
        </p:nvSpPr>
        <p:spPr bwMode="auto">
          <a:xfrm>
            <a:off x="2139950" y="1592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cs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28800" y="152400"/>
          <a:ext cx="5181600" cy="6599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6929"/>
                <a:gridCol w="900071"/>
                <a:gridCol w="212394"/>
                <a:gridCol w="294488"/>
                <a:gridCol w="1049115"/>
                <a:gridCol w="90958"/>
                <a:gridCol w="867645"/>
              </a:tblGrid>
              <a:tr h="457150"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TABLE 70-2  EXCESSIVE CONCENTRATION VALUES (ECV) BASED ON THE AVERAGE OF 5 OR 15 FULL-SHIFT CMDPSU/CPDM CONCENTRATION MEASUREMENTS</a:t>
                      </a:r>
                      <a:endParaRPr lang="en-US" sz="10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6796">
                <a:tc grid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  </a:t>
                      </a:r>
                      <a:endParaRPr lang="en-US" sz="6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b"/>
                </a:tc>
              </a:tr>
              <a:tr h="1230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b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b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b"/>
                </a:tc>
              </a:tr>
              <a:tr h="4103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Applicable Standard </a:t>
                      </a:r>
                      <a:endParaRPr lang="en-US" sz="10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ECV (mg/m</a:t>
                      </a:r>
                      <a:r>
                        <a:rPr lang="en-US" sz="1000" baseline="30000" dirty="0">
                          <a:effectLst/>
                        </a:rPr>
                        <a:t>3</a:t>
                      </a:r>
                      <a:r>
                        <a:rPr lang="en-US" sz="1000" dirty="0">
                          <a:effectLst/>
                        </a:rPr>
                        <a:t>) based 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5-Sample Average</a:t>
                      </a:r>
                      <a:endParaRPr lang="en-US" sz="10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ECV (mg/m</a:t>
                      </a:r>
                      <a:r>
                        <a:rPr lang="en-US" sz="1000" baseline="30000" dirty="0">
                          <a:effectLst/>
                        </a:rPr>
                        <a:t>3</a:t>
                      </a:r>
                      <a:r>
                        <a:rPr lang="en-US" sz="1000" dirty="0">
                          <a:effectLst/>
                        </a:rPr>
                        <a:t>) based 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15-Sample Average</a:t>
                      </a:r>
                      <a:endParaRPr lang="en-US" sz="10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5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(mg/m</a:t>
                      </a:r>
                      <a:r>
                        <a:rPr lang="en-US" sz="1000" baseline="30000" dirty="0">
                          <a:effectLst/>
                        </a:rPr>
                        <a:t>3</a:t>
                      </a:r>
                      <a:r>
                        <a:rPr lang="en-US" sz="1000" dirty="0">
                          <a:effectLst/>
                        </a:rPr>
                        <a:t>)</a:t>
                      </a:r>
                      <a:endParaRPr lang="en-US" sz="10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CMDPSU</a:t>
                      </a:r>
                      <a:endParaRPr lang="en-US" sz="10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CPDM</a:t>
                      </a:r>
                      <a:endParaRPr lang="en-US" sz="10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CMDPSU</a:t>
                      </a:r>
                      <a:endParaRPr lang="en-US" sz="10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CPDM</a:t>
                      </a:r>
                      <a:endParaRPr lang="en-US" sz="10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5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2.0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2.15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2.12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2.09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2.07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5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1.9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2.05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2.01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1.99</a:t>
                      </a:r>
                      <a:endParaRPr lang="en-US" sz="14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1.97</a:t>
                      </a:r>
                      <a:endParaRPr lang="en-US" sz="14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5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1.8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1.94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1.91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1.89</a:t>
                      </a:r>
                      <a:endParaRPr lang="en-US" sz="14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1.87</a:t>
                      </a:r>
                      <a:endParaRPr lang="en-US" sz="14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5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1.7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1.84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1.80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1.78</a:t>
                      </a:r>
                      <a:endParaRPr lang="en-US" sz="14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1.76</a:t>
                      </a:r>
                      <a:endParaRPr lang="en-US" sz="14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5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1.6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1.74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1.70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1.68</a:t>
                      </a:r>
                      <a:endParaRPr lang="en-US" sz="14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1.66</a:t>
                      </a:r>
                      <a:endParaRPr lang="en-US" sz="14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5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1.5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1.63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1.59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1.58</a:t>
                      </a:r>
                      <a:endParaRPr lang="en-US" sz="14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1.56</a:t>
                      </a:r>
                      <a:endParaRPr lang="en-US" sz="14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5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1.4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1.53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1.49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1.48</a:t>
                      </a:r>
                      <a:endParaRPr lang="en-US" sz="14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1.45</a:t>
                      </a:r>
                      <a:endParaRPr lang="en-US" sz="14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5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1.3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1.43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1.38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1.38</a:t>
                      </a:r>
                      <a:endParaRPr lang="en-US" sz="14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1.35</a:t>
                      </a:r>
                      <a:endParaRPr lang="en-US" sz="14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5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1.2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1.33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1.27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1.28</a:t>
                      </a:r>
                      <a:endParaRPr lang="en-US" sz="14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1.25</a:t>
                      </a:r>
                      <a:endParaRPr lang="en-US" sz="14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5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1.1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1.22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1.17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1.17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1.14</a:t>
                      </a:r>
                      <a:endParaRPr lang="en-US" sz="14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5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1.0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1.12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1.06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1.07</a:t>
                      </a:r>
                      <a:endParaRPr lang="en-US" sz="14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1.04</a:t>
                      </a:r>
                      <a:endParaRPr lang="en-US" sz="14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5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0.9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1.02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0.96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0.97</a:t>
                      </a:r>
                      <a:endParaRPr lang="en-US" sz="14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0.94</a:t>
                      </a:r>
                      <a:endParaRPr lang="en-US" sz="14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5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0.8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0.92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0.85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0.87</a:t>
                      </a:r>
                      <a:endParaRPr lang="en-US" sz="14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0.83</a:t>
                      </a:r>
                      <a:endParaRPr lang="en-US" sz="14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5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0.7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0.81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0.75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0.77</a:t>
                      </a:r>
                      <a:endParaRPr lang="en-US" sz="14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0.73</a:t>
                      </a:r>
                      <a:endParaRPr lang="en-US" sz="14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5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0.6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0.71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0.64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0.67</a:t>
                      </a:r>
                      <a:endParaRPr lang="en-US" sz="14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0.63</a:t>
                      </a:r>
                      <a:endParaRPr lang="en-US" sz="14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5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0.5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0.61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0.53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0.57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0.52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5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0.4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0.51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0.43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0.47</a:t>
                      </a:r>
                      <a:endParaRPr lang="en-US" sz="14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0.42</a:t>
                      </a:r>
                      <a:endParaRPr lang="en-US" sz="14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5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0.3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0.41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0.32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0.37</a:t>
                      </a:r>
                      <a:endParaRPr lang="en-US" sz="14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0.32</a:t>
                      </a:r>
                      <a:endParaRPr lang="en-US" sz="140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5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0.2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0.31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0.22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0.27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0.21</a:t>
                      </a:r>
                      <a:endParaRPr lang="en-US" sz="140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5433" marR="3543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7033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70 </a:t>
            </a:r>
            <a:br>
              <a:rPr lang="en-US" sz="4000" dirty="0" smtClean="0"/>
            </a:br>
            <a:r>
              <a:rPr lang="en-US" sz="4000" dirty="0" smtClean="0"/>
              <a:t>Bimonthly Sampling – MMU</a:t>
            </a:r>
            <a:br>
              <a:rPr lang="en-US" sz="4000" dirty="0" smtClean="0"/>
            </a:br>
            <a:r>
              <a:rPr lang="en-US" sz="4000" dirty="0" smtClean="0"/>
              <a:t>Noncompliance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33099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2 or more CMDPSU samples </a:t>
            </a:r>
            <a:r>
              <a:rPr lang="en-US" dirty="0" smtClean="0">
                <a:cs typeface="Times New Roman" pitchFamily="18" charset="0"/>
              </a:rPr>
              <a:t>≥ the Excessive Concentration Value (ECV) in Table 70-1 or</a:t>
            </a:r>
          </a:p>
          <a:p>
            <a:pPr eaLnBrk="1" hangingPunct="1">
              <a:defRPr/>
            </a:pPr>
            <a:r>
              <a:rPr lang="en-US" dirty="0" smtClean="0">
                <a:cs typeface="Times New Roman" pitchFamily="18" charset="0"/>
              </a:rPr>
              <a:t>Average of all samples collected during a sampling period </a:t>
            </a:r>
            <a:r>
              <a:rPr lang="en-US" dirty="0">
                <a:cs typeface="Times New Roman" pitchFamily="18" charset="0"/>
              </a:rPr>
              <a:t>≥ the </a:t>
            </a:r>
            <a:r>
              <a:rPr lang="en-US" dirty="0" smtClean="0">
                <a:cs typeface="Times New Roman" pitchFamily="18" charset="0"/>
              </a:rPr>
              <a:t>ECV </a:t>
            </a:r>
            <a:r>
              <a:rPr lang="en-US" dirty="0">
                <a:cs typeface="Times New Roman" pitchFamily="18" charset="0"/>
              </a:rPr>
              <a:t>in Table </a:t>
            </a:r>
            <a:r>
              <a:rPr lang="en-US" dirty="0" smtClean="0">
                <a:cs typeface="Times New Roman" pitchFamily="18" charset="0"/>
              </a:rPr>
              <a:t>70-2</a:t>
            </a:r>
            <a:endParaRPr lang="en-US" dirty="0">
              <a:cs typeface="Times New Roman" pitchFamily="18" charset="0"/>
            </a:endParaRPr>
          </a:p>
          <a:p>
            <a:pPr eaLnBrk="1" hangingPunct="1">
              <a:defRPr/>
            </a:pPr>
            <a:endParaRPr lang="en-US" dirty="0" smtClean="0"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972BDA-AD56-4E96-A10D-8E40C14661A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Major Sections Modified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Part 70 (Underground coal mines)</a:t>
            </a:r>
          </a:p>
          <a:p>
            <a:pPr eaLnBrk="1" hangingPunct="1">
              <a:defRPr/>
            </a:pPr>
            <a:r>
              <a:rPr lang="en-US" dirty="0" smtClean="0"/>
              <a:t>Part 71 (Surface coal mines/facilities)</a:t>
            </a:r>
          </a:p>
          <a:p>
            <a:pPr eaLnBrk="1" hangingPunct="1">
              <a:defRPr/>
            </a:pPr>
            <a:r>
              <a:rPr lang="en-US" dirty="0" smtClean="0"/>
              <a:t>Part 90 (Miners with lung disease)</a:t>
            </a:r>
          </a:p>
          <a:p>
            <a:pPr eaLnBrk="1" hangingPunct="1">
              <a:defRPr/>
            </a:pPr>
            <a:r>
              <a:rPr lang="en-US" dirty="0" smtClean="0"/>
              <a:t>Part 72 (Compliance determinations, Medical monitoring, Respiratory Protection)</a:t>
            </a:r>
          </a:p>
          <a:p>
            <a:pPr eaLnBrk="1" hangingPunct="1">
              <a:defRPr/>
            </a:pPr>
            <a:r>
              <a:rPr lang="en-US" dirty="0" smtClean="0"/>
              <a:t>Part 75 (Ventilation, Ventilation plan, Dust control examinations)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805548-2668-449B-8776-C13FED40169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70 </a:t>
            </a:r>
            <a:br>
              <a:rPr lang="en-US" sz="4000" dirty="0" smtClean="0"/>
            </a:br>
            <a:r>
              <a:rPr lang="en-US" sz="4000" dirty="0" smtClean="0"/>
              <a:t>Bimonthly Sampling - MMU  Noncompliance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Citation for excessive dust issued – sequential actions to be taken:</a:t>
            </a:r>
          </a:p>
          <a:p>
            <a:pPr lvl="1">
              <a:defRPr/>
            </a:pPr>
            <a:r>
              <a:rPr lang="en-US" sz="2400" dirty="0" smtClean="0"/>
              <a:t>Respirators available to affected miners</a:t>
            </a:r>
          </a:p>
          <a:p>
            <a:pPr lvl="1">
              <a:defRPr/>
            </a:pPr>
            <a:r>
              <a:rPr lang="en-US" sz="2400" dirty="0" smtClean="0"/>
              <a:t>Immediately take corrective action to lower to or below applicable standard</a:t>
            </a:r>
          </a:p>
          <a:p>
            <a:pPr lvl="1">
              <a:defRPr/>
            </a:pPr>
            <a:r>
              <a:rPr lang="en-US" sz="2400" dirty="0" smtClean="0"/>
              <a:t>Make record of corrective action</a:t>
            </a:r>
          </a:p>
          <a:p>
            <a:pPr lvl="2">
              <a:defRPr/>
            </a:pPr>
            <a:r>
              <a:rPr lang="en-US" dirty="0" smtClean="0"/>
              <a:t>Certify by mine foreman or equivalent</a:t>
            </a:r>
          </a:p>
          <a:p>
            <a:pPr lvl="2">
              <a:defRPr/>
            </a:pPr>
            <a:r>
              <a:rPr lang="en-US" dirty="0" smtClean="0"/>
              <a:t>In secure book</a:t>
            </a:r>
          </a:p>
          <a:p>
            <a:pPr lvl="2">
              <a:defRPr/>
            </a:pPr>
            <a:r>
              <a:rPr lang="en-US" dirty="0" smtClean="0"/>
              <a:t>Maintained at mine for at least 1 year</a:t>
            </a:r>
          </a:p>
          <a:p>
            <a:pPr lvl="1">
              <a:defRPr/>
            </a:pPr>
            <a:r>
              <a:rPr lang="en-US" sz="2400" dirty="0" smtClean="0"/>
              <a:t>Within 8 calendar days after date of citation, sample consecutive shifts until </a:t>
            </a:r>
            <a:r>
              <a:rPr lang="en-US" sz="2400" dirty="0"/>
              <a:t>5 valid samples </a:t>
            </a:r>
            <a:r>
              <a:rPr lang="en-US" sz="2400" dirty="0" smtClean="0"/>
              <a:t>collected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64FA4C-9993-46F9-BA07-E31FDA1DB7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70 </a:t>
            </a:r>
            <a:br>
              <a:rPr lang="en-US" sz="4000" dirty="0" smtClean="0"/>
            </a:br>
            <a:r>
              <a:rPr lang="en-US" sz="4000" dirty="0" smtClean="0"/>
              <a:t>Bimonthly Sampling - MMU  Noncompliance </a:t>
            </a:r>
            <a:r>
              <a:rPr lang="en-US" sz="2400" dirty="0" smtClean="0"/>
              <a:t>(cont.)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2743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Citation terminated after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−"/>
              <a:defRPr/>
            </a:pPr>
            <a:r>
              <a:rPr lang="en-US" sz="2400" dirty="0" smtClean="0"/>
              <a:t>Equivalent concentration of each of the 5 valid samples </a:t>
            </a:r>
            <a:r>
              <a:rPr lang="en-US" sz="2400" dirty="0" smtClean="0">
                <a:cs typeface="Times New Roman" pitchFamily="18" charset="0"/>
              </a:rPr>
              <a:t>≤ applicable standard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−"/>
              <a:defRPr/>
            </a:pPr>
            <a:r>
              <a:rPr lang="en-US" sz="2400" dirty="0" smtClean="0">
                <a:cs typeface="Times New Roman" pitchFamily="18" charset="0"/>
              </a:rPr>
              <a:t>Submit revised ventilation plan incorporating the corrective actions used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−"/>
              <a:defRPr/>
            </a:pPr>
            <a:r>
              <a:rPr lang="en-US" sz="2400" dirty="0" smtClean="0">
                <a:cs typeface="Times New Roman" pitchFamily="18" charset="0"/>
              </a:rPr>
              <a:t>Revised ventilation plan approved by DM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1BC5B-2FBF-4DA9-B892-BB58A79DCDB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Part 70</a:t>
            </a:r>
            <a:br>
              <a:rPr lang="en-US" dirty="0" smtClean="0"/>
            </a:br>
            <a:r>
              <a:rPr lang="en-US" dirty="0" smtClean="0"/>
              <a:t>Bimonthly Sampling - 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735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First 18 months after effective date</a:t>
            </a:r>
          </a:p>
          <a:p>
            <a:pPr lvl="1">
              <a:defRPr/>
            </a:pPr>
            <a:r>
              <a:rPr lang="en-US" dirty="0" smtClean="0"/>
              <a:t>One valid sample each bimonthly period</a:t>
            </a:r>
          </a:p>
          <a:p>
            <a:pPr lvl="2">
              <a:defRPr/>
            </a:pPr>
            <a:r>
              <a:rPr lang="en-US" dirty="0" smtClean="0"/>
              <a:t>If sample &gt; applicable standard, collect 5 samples within 15 calendar days</a:t>
            </a:r>
          </a:p>
          <a:p>
            <a:pPr lvl="2">
              <a:defRPr/>
            </a:pPr>
            <a:r>
              <a:rPr lang="en-US" dirty="0" smtClean="0"/>
              <a:t>Must start first day there is a production shift after receipt of notification</a:t>
            </a:r>
          </a:p>
          <a:p>
            <a:pPr lvl="1">
              <a:defRPr/>
            </a:pPr>
            <a:r>
              <a:rPr lang="en-US" dirty="0" smtClean="0"/>
              <a:t> If standard changes due to quartz – new standard effective 7 calendar days after date of notification</a:t>
            </a:r>
          </a:p>
          <a:p>
            <a:pPr marL="457200" lvl="1" indent="0">
              <a:buFontTx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F20-33FA-4EFA-A7D1-4D09E509FCF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5509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Part 70</a:t>
            </a:r>
            <a:br>
              <a:rPr lang="en-US" dirty="0" smtClean="0"/>
            </a:br>
            <a:r>
              <a:rPr lang="en-US" dirty="0" smtClean="0"/>
              <a:t>Bimonthly Sampling – DA</a:t>
            </a:r>
            <a:br>
              <a:rPr lang="en-US" dirty="0" smtClean="0"/>
            </a:br>
            <a:r>
              <a:rPr lang="en-US" dirty="0" smtClean="0"/>
              <a:t>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21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 sample ≥ ECV in Table 70-1</a:t>
            </a:r>
          </a:p>
          <a:p>
            <a:pPr lvl="1">
              <a:defRPr/>
            </a:pPr>
            <a:r>
              <a:rPr lang="en-US" dirty="0" smtClean="0"/>
              <a:t>Make respirators available</a:t>
            </a:r>
          </a:p>
          <a:p>
            <a:pPr lvl="1">
              <a:defRPr/>
            </a:pPr>
            <a:r>
              <a:rPr lang="en-US" dirty="0" smtClean="0"/>
              <a:t>Immediately take corrective action to lower to or below applicable standard</a:t>
            </a:r>
          </a:p>
          <a:p>
            <a:pPr lvl="1">
              <a:defRPr/>
            </a:pPr>
            <a:r>
              <a:rPr lang="en-US" dirty="0" smtClean="0"/>
              <a:t>Make record of corrective action</a:t>
            </a:r>
          </a:p>
          <a:p>
            <a:pPr lvl="2">
              <a:defRPr/>
            </a:pPr>
            <a:r>
              <a:rPr lang="en-US" dirty="0" smtClean="0"/>
              <a:t>Certify by mine foreman or equivalent</a:t>
            </a:r>
          </a:p>
          <a:p>
            <a:pPr lvl="2">
              <a:defRPr/>
            </a:pPr>
            <a:r>
              <a:rPr lang="en-US" dirty="0" smtClean="0"/>
              <a:t>In secure book</a:t>
            </a:r>
          </a:p>
          <a:p>
            <a:pPr lvl="2">
              <a:defRPr/>
            </a:pPr>
            <a:r>
              <a:rPr lang="en-US" dirty="0" smtClean="0"/>
              <a:t>Maintained at mine for at least 1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B27C6-8B29-4E1E-A3EA-83B3C2E0B4D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7033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70 </a:t>
            </a:r>
            <a:br>
              <a:rPr lang="en-US" sz="4000" dirty="0" smtClean="0"/>
            </a:br>
            <a:r>
              <a:rPr lang="en-US" sz="4000" dirty="0" smtClean="0"/>
              <a:t>Bimonthly Sampling – DA</a:t>
            </a:r>
            <a:br>
              <a:rPr lang="en-US" sz="4000" dirty="0" smtClean="0"/>
            </a:br>
            <a:r>
              <a:rPr lang="en-US" sz="4000" dirty="0" smtClean="0"/>
              <a:t>Noncompliance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33099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2 or more CMDPSU samples </a:t>
            </a:r>
            <a:r>
              <a:rPr lang="en-US" dirty="0" smtClean="0">
                <a:cs typeface="Times New Roman" pitchFamily="18" charset="0"/>
              </a:rPr>
              <a:t>≥ the Excessive Concentration Value (ECV) in Table 70-1 or</a:t>
            </a:r>
          </a:p>
          <a:p>
            <a:pPr eaLnBrk="1" hangingPunct="1">
              <a:defRPr/>
            </a:pPr>
            <a:r>
              <a:rPr lang="en-US" dirty="0" smtClean="0">
                <a:cs typeface="Times New Roman" pitchFamily="18" charset="0"/>
              </a:rPr>
              <a:t>Average of all samples collected during a sampling period </a:t>
            </a:r>
            <a:r>
              <a:rPr lang="en-US" dirty="0">
                <a:cs typeface="Times New Roman" pitchFamily="18" charset="0"/>
              </a:rPr>
              <a:t>≥ the </a:t>
            </a:r>
            <a:r>
              <a:rPr lang="en-US" dirty="0" smtClean="0">
                <a:cs typeface="Times New Roman" pitchFamily="18" charset="0"/>
              </a:rPr>
              <a:t>ECV </a:t>
            </a:r>
            <a:r>
              <a:rPr lang="en-US" dirty="0">
                <a:cs typeface="Times New Roman" pitchFamily="18" charset="0"/>
              </a:rPr>
              <a:t>in Table </a:t>
            </a:r>
            <a:r>
              <a:rPr lang="en-US" dirty="0" smtClean="0">
                <a:cs typeface="Times New Roman" pitchFamily="18" charset="0"/>
              </a:rPr>
              <a:t>70-2</a:t>
            </a:r>
            <a:endParaRPr lang="en-US" dirty="0">
              <a:cs typeface="Times New Roman" pitchFamily="18" charset="0"/>
            </a:endParaRPr>
          </a:p>
          <a:p>
            <a:pPr eaLnBrk="1" hangingPunct="1">
              <a:defRPr/>
            </a:pPr>
            <a:endParaRPr lang="en-US" dirty="0" smtClean="0"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DFC7-299B-4DE1-898E-FDFB144F280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70 </a:t>
            </a:r>
            <a:br>
              <a:rPr lang="en-US" sz="4000" dirty="0" smtClean="0"/>
            </a:br>
            <a:r>
              <a:rPr lang="en-US" sz="4000" dirty="0" smtClean="0"/>
              <a:t>Bimonthly Sampling - DA Noncompliance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Citation for excessive dust issued – sequential actions to be taken:</a:t>
            </a:r>
          </a:p>
          <a:p>
            <a:pPr lvl="1">
              <a:defRPr/>
            </a:pPr>
            <a:r>
              <a:rPr lang="en-US" sz="2400" dirty="0" smtClean="0"/>
              <a:t>Respirators available to affected miners</a:t>
            </a:r>
          </a:p>
          <a:p>
            <a:pPr lvl="1">
              <a:defRPr/>
            </a:pPr>
            <a:r>
              <a:rPr lang="en-US" sz="2400" dirty="0" smtClean="0"/>
              <a:t>Immediately take corrective action to lower to or below applicable standard</a:t>
            </a:r>
          </a:p>
          <a:p>
            <a:pPr lvl="1">
              <a:defRPr/>
            </a:pPr>
            <a:r>
              <a:rPr lang="en-US" sz="2400" dirty="0" smtClean="0"/>
              <a:t>Make record of corrective action</a:t>
            </a:r>
          </a:p>
          <a:p>
            <a:pPr lvl="2">
              <a:defRPr/>
            </a:pPr>
            <a:r>
              <a:rPr lang="en-US" dirty="0" smtClean="0"/>
              <a:t>Certify by mine foreman or equivalent</a:t>
            </a:r>
          </a:p>
          <a:p>
            <a:pPr lvl="2">
              <a:defRPr/>
            </a:pPr>
            <a:r>
              <a:rPr lang="en-US" dirty="0" smtClean="0"/>
              <a:t>In secure book</a:t>
            </a:r>
          </a:p>
          <a:p>
            <a:pPr lvl="2">
              <a:defRPr/>
            </a:pPr>
            <a:r>
              <a:rPr lang="en-US" dirty="0" smtClean="0"/>
              <a:t>Maintained at mine for at least 1 year</a:t>
            </a:r>
          </a:p>
          <a:p>
            <a:pPr lvl="1">
              <a:defRPr/>
            </a:pPr>
            <a:r>
              <a:rPr lang="en-US" sz="2400" dirty="0" smtClean="0"/>
              <a:t>Within 8 calendar days after date of citation, sample consecutive shifts until </a:t>
            </a:r>
            <a:r>
              <a:rPr lang="en-US" sz="2400" dirty="0"/>
              <a:t>5 valid samples </a:t>
            </a:r>
            <a:r>
              <a:rPr lang="en-US" sz="2400" dirty="0" smtClean="0"/>
              <a:t>collected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DFCDB0-C480-4D96-9326-479D52E07AF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70 </a:t>
            </a:r>
            <a:br>
              <a:rPr lang="en-US" sz="4000" dirty="0" smtClean="0"/>
            </a:br>
            <a:r>
              <a:rPr lang="en-US" sz="4000" dirty="0" smtClean="0"/>
              <a:t>Bimonthly Sampling - DA Noncompliance </a:t>
            </a:r>
            <a:r>
              <a:rPr lang="en-US" sz="2400" dirty="0" smtClean="0"/>
              <a:t>(cont.)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3768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Citation terminated after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−"/>
              <a:defRPr/>
            </a:pPr>
            <a:r>
              <a:rPr lang="en-US" sz="2400" dirty="0" smtClean="0"/>
              <a:t>Equivalent concentration of each of the 5 valid samples </a:t>
            </a:r>
            <a:r>
              <a:rPr lang="en-US" sz="2400" dirty="0" smtClean="0">
                <a:cs typeface="Times New Roman" pitchFamily="18" charset="0"/>
              </a:rPr>
              <a:t>≤ applicable standard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−"/>
              <a:defRPr/>
            </a:pPr>
            <a:r>
              <a:rPr lang="en-US" sz="2400" dirty="0" smtClean="0">
                <a:cs typeface="Times New Roman" pitchFamily="18" charset="0"/>
              </a:rPr>
              <a:t>Submit revised ventilation plan incorporating the corrective actions used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−"/>
              <a:defRPr/>
            </a:pPr>
            <a:r>
              <a:rPr lang="en-US" sz="2400" dirty="0" smtClean="0">
                <a:cs typeface="Times New Roman" pitchFamily="18" charset="0"/>
              </a:rPr>
              <a:t>Revised ventilation plan approved by DM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F4D2FE-E571-49D9-B822-515DB457F0C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8557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Part 70 </a:t>
            </a:r>
            <a:br>
              <a:rPr lang="en-US" dirty="0" smtClean="0"/>
            </a:br>
            <a:r>
              <a:rPr lang="en-US" dirty="0" smtClean="0"/>
              <a:t>Quarterly Sampling – MMU</a:t>
            </a:r>
            <a:br>
              <a:rPr lang="en-US" dirty="0" smtClean="0"/>
            </a:br>
            <a:r>
              <a:rPr lang="en-US" sz="1800" dirty="0" smtClean="0"/>
              <a:t>(after 18 Months) 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229600" cy="3048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Conducted with CPDM unless notified</a:t>
            </a:r>
          </a:p>
          <a:p>
            <a:pPr eaLnBrk="1" hangingPunct="1">
              <a:defRPr/>
            </a:pPr>
            <a:r>
              <a:rPr lang="en-US" sz="2800" dirty="0" smtClean="0"/>
              <a:t>Sample DO consecutive shifts until 15 valid samples collected</a:t>
            </a:r>
          </a:p>
          <a:p>
            <a:pPr lvl="1" eaLnBrk="1" hangingPunct="1">
              <a:defRPr/>
            </a:pPr>
            <a:r>
              <a:rPr lang="en-US" sz="2400" dirty="0" smtClean="0"/>
              <a:t>Additional 15 shift groups may be required</a:t>
            </a:r>
          </a:p>
          <a:p>
            <a:pPr lvl="2" eaLnBrk="1" hangingPunct="1">
              <a:defRPr/>
            </a:pPr>
            <a:r>
              <a:rPr lang="en-US" sz="2000" dirty="0" smtClean="0"/>
              <a:t>District Manager discretion</a:t>
            </a:r>
          </a:p>
          <a:p>
            <a:pPr lvl="2" eaLnBrk="1" hangingPunct="1">
              <a:defRPr/>
            </a:pPr>
            <a:r>
              <a:rPr lang="en-US" sz="2000" dirty="0" smtClean="0"/>
              <a:t>Required if found not following approved ventilation plan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D3A55A-1CE4-45C9-A6A3-6F34623DABE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Part 70 </a:t>
            </a:r>
            <a:br>
              <a:rPr lang="en-US" dirty="0" smtClean="0"/>
            </a:br>
            <a:r>
              <a:rPr lang="en-US" dirty="0" smtClean="0"/>
              <a:t>Quarterly Sampling - MMU 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229600" cy="3962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Sample ODOs (formerly DAs on MMU) </a:t>
            </a:r>
            <a:r>
              <a:rPr lang="en-US" sz="2400" dirty="0"/>
              <a:t>consecutive shifts until 15 valid samples collected </a:t>
            </a:r>
            <a:endParaRPr lang="en-US" sz="2400" dirty="0" smtClean="0"/>
          </a:p>
          <a:p>
            <a:pPr lvl="1" eaLnBrk="1" hangingPunct="1">
              <a:defRPr/>
            </a:pPr>
            <a:r>
              <a:rPr lang="en-US" sz="2400" dirty="0" smtClean="0"/>
              <a:t>ODO sampling not start until DO sampling complete</a:t>
            </a:r>
          </a:p>
          <a:p>
            <a:pPr lvl="1" eaLnBrk="1" hangingPunct="1">
              <a:defRPr/>
            </a:pPr>
            <a:r>
              <a:rPr lang="en-US" sz="2400" dirty="0" smtClean="0"/>
              <a:t>Different ODO types sampled over separate time period during quarter</a:t>
            </a:r>
          </a:p>
          <a:p>
            <a:pPr lvl="2" eaLnBrk="1" hangingPunct="1">
              <a:defRPr/>
            </a:pPr>
            <a:r>
              <a:rPr lang="en-US" dirty="0" smtClean="0"/>
              <a:t>Example: RB sampled over 15 shifts after DO 15 shift sampling complete</a:t>
            </a:r>
          </a:p>
          <a:p>
            <a:pPr lvl="2" eaLnBrk="1" hangingPunct="1">
              <a:defRPr/>
            </a:pPr>
            <a:r>
              <a:rPr lang="en-US" dirty="0" smtClean="0"/>
              <a:t>Example: SCs sampled over 15 shifts after the DO 15 shift sampling and the RB 15 shift sampling is complete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6EF5A0-5CE9-446D-A3C5-1C3A2A47A11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7795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Part 70 </a:t>
            </a:r>
            <a:br>
              <a:rPr lang="en-US" dirty="0" smtClean="0"/>
            </a:br>
            <a:r>
              <a:rPr lang="en-US" dirty="0" smtClean="0"/>
              <a:t>Quarterly Sampling - MMU</a:t>
            </a:r>
            <a:br>
              <a:rPr lang="en-US" dirty="0" smtClean="0"/>
            </a:br>
            <a:r>
              <a:rPr lang="en-US" sz="2400" dirty="0" smtClean="0"/>
              <a:t>(cont.)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8229600" cy="3810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DOs, ODOs to be sampled specified in rule</a:t>
            </a:r>
          </a:p>
          <a:p>
            <a:pPr eaLnBrk="1" hangingPunct="1">
              <a:defRPr/>
            </a:pPr>
            <a:r>
              <a:rPr lang="en-US" sz="2800" dirty="0" smtClean="0"/>
              <a:t>Other ODOs may be designated by the DM</a:t>
            </a:r>
          </a:p>
          <a:p>
            <a:pPr eaLnBrk="1" hangingPunct="1">
              <a:defRPr/>
            </a:pPr>
            <a:r>
              <a:rPr lang="en-US" sz="2800" dirty="0" smtClean="0"/>
              <a:t>New reduced standard due to quartz will be effective 7 calendar days after the date of notification</a:t>
            </a:r>
          </a:p>
          <a:p>
            <a:pPr eaLnBrk="1" hangingPunct="1">
              <a:defRPr/>
            </a:pPr>
            <a:r>
              <a:rPr lang="en-US" sz="2800" dirty="0" smtClean="0"/>
              <a:t>Samples exceeding applicable standard by 0.1 mg/m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or more will be used regardless of production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8B0946-3D00-4523-A7BB-D3745FB9712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Part 70 New Terms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581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Normal Production Shift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Representative Samples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Excessive Concentration Value (ECV)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2A5F65-9E12-48EA-B8DB-A033E088F57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7033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Part 70</a:t>
            </a:r>
            <a:br>
              <a:rPr lang="en-US" dirty="0" smtClean="0"/>
            </a:br>
            <a:r>
              <a:rPr lang="en-US" dirty="0" smtClean="0"/>
              <a:t>Quarterly Sampling - MMU</a:t>
            </a:r>
            <a:br>
              <a:rPr lang="en-US" dirty="0" smtClean="0"/>
            </a:br>
            <a:r>
              <a:rPr lang="en-US" dirty="0" smtClean="0"/>
              <a:t>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21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For each sample ≥ ECV in Table 70-1</a:t>
            </a:r>
          </a:p>
          <a:p>
            <a:pPr lvl="1">
              <a:defRPr/>
            </a:pPr>
            <a:r>
              <a:rPr lang="en-US" dirty="0" smtClean="0"/>
              <a:t>Make respirators available</a:t>
            </a:r>
          </a:p>
          <a:p>
            <a:pPr lvl="1">
              <a:defRPr/>
            </a:pPr>
            <a:r>
              <a:rPr lang="en-US" dirty="0" smtClean="0"/>
              <a:t>Immediately take corrective action to lower to or below applicable standard</a:t>
            </a:r>
          </a:p>
          <a:p>
            <a:pPr lvl="1">
              <a:defRPr/>
            </a:pPr>
            <a:r>
              <a:rPr lang="en-US" dirty="0" smtClean="0"/>
              <a:t>Make record of corrective action</a:t>
            </a:r>
          </a:p>
          <a:p>
            <a:pPr lvl="2">
              <a:defRPr/>
            </a:pPr>
            <a:r>
              <a:rPr lang="en-US" dirty="0" smtClean="0"/>
              <a:t>Certify by mine foreman or equivalent</a:t>
            </a:r>
          </a:p>
          <a:p>
            <a:pPr lvl="2">
              <a:defRPr/>
            </a:pPr>
            <a:r>
              <a:rPr lang="en-US" dirty="0" smtClean="0"/>
              <a:t>In secure book</a:t>
            </a:r>
          </a:p>
          <a:p>
            <a:pPr lvl="2">
              <a:defRPr/>
            </a:pPr>
            <a:r>
              <a:rPr lang="en-US" dirty="0" smtClean="0"/>
              <a:t>Maintained at mine for at least 1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A6949-5401-43B5-A11A-86395003FA80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7033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70 </a:t>
            </a:r>
            <a:br>
              <a:rPr lang="en-US" sz="4000" dirty="0" smtClean="0"/>
            </a:br>
            <a:r>
              <a:rPr lang="en-US" sz="4000" dirty="0" smtClean="0"/>
              <a:t>Quarterly Sampling - MMU</a:t>
            </a:r>
            <a:br>
              <a:rPr lang="en-US" sz="4000" dirty="0" smtClean="0"/>
            </a:br>
            <a:r>
              <a:rPr lang="en-US" sz="4000" dirty="0" smtClean="0"/>
              <a:t>Noncompliance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33099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3 or more CPDM samples </a:t>
            </a:r>
            <a:r>
              <a:rPr lang="en-US" dirty="0" smtClean="0">
                <a:cs typeface="Times New Roman" pitchFamily="18" charset="0"/>
              </a:rPr>
              <a:t>≥ the Excessive Concentration Value (ECV) in Table 70-1 or </a:t>
            </a:r>
          </a:p>
          <a:p>
            <a:pPr eaLnBrk="1" hangingPunct="1">
              <a:defRPr/>
            </a:pPr>
            <a:r>
              <a:rPr lang="en-US" dirty="0" smtClean="0">
                <a:cs typeface="Times New Roman" pitchFamily="18" charset="0"/>
              </a:rPr>
              <a:t>Average of all samples collected during a sampling period </a:t>
            </a:r>
            <a:r>
              <a:rPr lang="en-US" dirty="0">
                <a:cs typeface="Times New Roman" pitchFamily="18" charset="0"/>
              </a:rPr>
              <a:t>≥ the </a:t>
            </a:r>
            <a:r>
              <a:rPr lang="en-US" dirty="0" smtClean="0">
                <a:cs typeface="Times New Roman" pitchFamily="18" charset="0"/>
              </a:rPr>
              <a:t>ECV </a:t>
            </a:r>
            <a:r>
              <a:rPr lang="en-US" dirty="0">
                <a:cs typeface="Times New Roman" pitchFamily="18" charset="0"/>
              </a:rPr>
              <a:t>in Table </a:t>
            </a:r>
            <a:r>
              <a:rPr lang="en-US" dirty="0" smtClean="0">
                <a:cs typeface="Times New Roman" pitchFamily="18" charset="0"/>
              </a:rPr>
              <a:t>70-2</a:t>
            </a:r>
            <a:endParaRPr lang="en-US" dirty="0">
              <a:cs typeface="Times New Roman" pitchFamily="18" charset="0"/>
            </a:endParaRPr>
          </a:p>
          <a:p>
            <a:pPr eaLnBrk="1" hangingPunct="1">
              <a:defRPr/>
            </a:pPr>
            <a:endParaRPr lang="en-US" dirty="0" smtClean="0"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5FC22-8970-46F5-B616-96ECAB44CCE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70 </a:t>
            </a:r>
            <a:br>
              <a:rPr lang="en-US" sz="4000" dirty="0" smtClean="0"/>
            </a:br>
            <a:r>
              <a:rPr lang="en-US" sz="4000" dirty="0" smtClean="0"/>
              <a:t>Quarterly Sampling - MMU Noncompliance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Citation for excessive dust issued – sequential actions to be taken:</a:t>
            </a:r>
          </a:p>
          <a:p>
            <a:pPr lvl="1">
              <a:defRPr/>
            </a:pPr>
            <a:r>
              <a:rPr lang="en-US" sz="2400" dirty="0" smtClean="0"/>
              <a:t>Respirators available to affected miners</a:t>
            </a:r>
          </a:p>
          <a:p>
            <a:pPr lvl="1">
              <a:defRPr/>
            </a:pPr>
            <a:r>
              <a:rPr lang="en-US" sz="2400" dirty="0" smtClean="0"/>
              <a:t>Immediately take corrective action to lower to or below applicable standard</a:t>
            </a:r>
          </a:p>
          <a:p>
            <a:pPr lvl="1">
              <a:defRPr/>
            </a:pPr>
            <a:r>
              <a:rPr lang="en-US" sz="2400" dirty="0" smtClean="0"/>
              <a:t>Make record of corrective action</a:t>
            </a:r>
          </a:p>
          <a:p>
            <a:pPr lvl="2">
              <a:defRPr/>
            </a:pPr>
            <a:r>
              <a:rPr lang="en-US" dirty="0" smtClean="0"/>
              <a:t>Certify by mine foreman or equivalent</a:t>
            </a:r>
          </a:p>
          <a:p>
            <a:pPr lvl="2">
              <a:defRPr/>
            </a:pPr>
            <a:r>
              <a:rPr lang="en-US" dirty="0" smtClean="0"/>
              <a:t>In secure book</a:t>
            </a:r>
          </a:p>
          <a:p>
            <a:pPr lvl="2">
              <a:defRPr/>
            </a:pPr>
            <a:r>
              <a:rPr lang="en-US" dirty="0" smtClean="0"/>
              <a:t>Maintained at mine for at least 1 year</a:t>
            </a:r>
          </a:p>
          <a:p>
            <a:pPr lvl="1">
              <a:defRPr/>
            </a:pPr>
            <a:r>
              <a:rPr lang="en-US" sz="2400" dirty="0" smtClean="0"/>
              <a:t>Within </a:t>
            </a:r>
            <a:r>
              <a:rPr lang="en-US" sz="2400" dirty="0"/>
              <a:t>8 </a:t>
            </a:r>
            <a:r>
              <a:rPr lang="en-US" sz="2400" dirty="0" smtClean="0"/>
              <a:t>calendar </a:t>
            </a:r>
            <a:r>
              <a:rPr lang="en-US" sz="2400" dirty="0"/>
              <a:t>days after date of </a:t>
            </a:r>
            <a:r>
              <a:rPr lang="en-US" sz="2400" dirty="0" smtClean="0"/>
              <a:t>citation, sample consecutive shifts until collect 5 valid samples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E4159-743F-4146-AC12-E3AB3F6880E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5509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70 </a:t>
            </a:r>
            <a:br>
              <a:rPr lang="en-US" sz="4000" dirty="0" smtClean="0"/>
            </a:br>
            <a:r>
              <a:rPr lang="en-US" sz="4000" dirty="0" smtClean="0"/>
              <a:t>Quarterly Sampling - MMU</a:t>
            </a:r>
            <a:br>
              <a:rPr lang="en-US" sz="4000" dirty="0" smtClean="0"/>
            </a:br>
            <a:r>
              <a:rPr lang="en-US" sz="4000" dirty="0" smtClean="0"/>
              <a:t>Noncompliance </a:t>
            </a:r>
            <a:r>
              <a:rPr lang="en-US" sz="2400" dirty="0" smtClean="0"/>
              <a:t>(cont.)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229600" cy="2743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Citation terminated after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−"/>
              <a:defRPr/>
            </a:pPr>
            <a:r>
              <a:rPr lang="en-US" sz="2400" dirty="0" smtClean="0"/>
              <a:t>Equivalent concentration of each of the 5 valid samples </a:t>
            </a:r>
            <a:r>
              <a:rPr lang="en-US" sz="2400" dirty="0" smtClean="0">
                <a:cs typeface="Times New Roman" pitchFamily="18" charset="0"/>
              </a:rPr>
              <a:t>≤ applicable standard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−"/>
              <a:defRPr/>
            </a:pPr>
            <a:r>
              <a:rPr lang="en-US" sz="2400" dirty="0" smtClean="0">
                <a:cs typeface="Times New Roman" pitchFamily="18" charset="0"/>
              </a:rPr>
              <a:t>Submit revised ventilation plan incorporating the corrective actions used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−"/>
              <a:defRPr/>
            </a:pPr>
            <a:r>
              <a:rPr lang="en-US" sz="2400" dirty="0" smtClean="0">
                <a:cs typeface="Times New Roman" pitchFamily="18" charset="0"/>
              </a:rPr>
              <a:t>Revised ventilation plan approved by DM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6DC7A5-0605-42C5-8752-2D4A65F2C6B0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Part 70 </a:t>
            </a:r>
            <a:br>
              <a:rPr lang="en-US" dirty="0" smtClean="0"/>
            </a:br>
            <a:r>
              <a:rPr lang="en-US" dirty="0" smtClean="0"/>
              <a:t>Quarterly Sampling - DAs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90800"/>
            <a:ext cx="8229600" cy="2971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After 18 months sample each DA 5 consecutive shifts each quarter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No consecutive days cycle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Quartz present – resulting in reduced standard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−"/>
              <a:defRPr/>
            </a:pPr>
            <a:r>
              <a:rPr lang="en-US" sz="2400" dirty="0" smtClean="0"/>
              <a:t>New standard effective 7 calendar days after date of  notification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98367-4DFA-41F4-AB1E-70252F5D8E8B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7033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Part 70</a:t>
            </a:r>
            <a:br>
              <a:rPr lang="en-US" dirty="0" smtClean="0"/>
            </a:br>
            <a:r>
              <a:rPr lang="en-US" dirty="0" smtClean="0"/>
              <a:t>Quarterly Sampling - DA</a:t>
            </a:r>
            <a:br>
              <a:rPr lang="en-US" dirty="0" smtClean="0"/>
            </a:br>
            <a:r>
              <a:rPr lang="en-US" dirty="0" smtClean="0"/>
              <a:t>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21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For each sample ≥ ECV in Table 70-1</a:t>
            </a:r>
          </a:p>
          <a:p>
            <a:pPr lvl="1">
              <a:defRPr/>
            </a:pPr>
            <a:r>
              <a:rPr lang="en-US" dirty="0" smtClean="0"/>
              <a:t>Make respirators available</a:t>
            </a:r>
          </a:p>
          <a:p>
            <a:pPr lvl="1">
              <a:defRPr/>
            </a:pPr>
            <a:r>
              <a:rPr lang="en-US" dirty="0" smtClean="0"/>
              <a:t>Immediately take corrective action to lower to or below applicable standard</a:t>
            </a:r>
          </a:p>
          <a:p>
            <a:pPr lvl="1">
              <a:defRPr/>
            </a:pPr>
            <a:r>
              <a:rPr lang="en-US" dirty="0" smtClean="0"/>
              <a:t>Make record of corrective action</a:t>
            </a:r>
          </a:p>
          <a:p>
            <a:pPr lvl="2">
              <a:defRPr/>
            </a:pPr>
            <a:r>
              <a:rPr lang="en-US" dirty="0" smtClean="0"/>
              <a:t>Certify by mine foreman or equivalent</a:t>
            </a:r>
          </a:p>
          <a:p>
            <a:pPr lvl="2">
              <a:defRPr/>
            </a:pPr>
            <a:r>
              <a:rPr lang="en-US" dirty="0" smtClean="0"/>
              <a:t>In secure book</a:t>
            </a:r>
          </a:p>
          <a:p>
            <a:pPr lvl="2">
              <a:defRPr/>
            </a:pPr>
            <a:r>
              <a:rPr lang="en-US" dirty="0" smtClean="0"/>
              <a:t>Maintained at mine for at least 1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2FF9A-BA9B-4A5F-9365-D0FD57174F14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7033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70 </a:t>
            </a:r>
            <a:br>
              <a:rPr lang="en-US" sz="4000" dirty="0" smtClean="0"/>
            </a:br>
            <a:r>
              <a:rPr lang="en-US" sz="4000" dirty="0" smtClean="0"/>
              <a:t>Quarterly Sampling - DA</a:t>
            </a:r>
            <a:br>
              <a:rPr lang="en-US" sz="4000" dirty="0" smtClean="0"/>
            </a:br>
            <a:r>
              <a:rPr lang="en-US" sz="4000" dirty="0" smtClean="0"/>
              <a:t>Noncompliance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33099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2 or more CPDM samples </a:t>
            </a:r>
            <a:r>
              <a:rPr lang="en-US" dirty="0" smtClean="0">
                <a:cs typeface="Times New Roman" pitchFamily="18" charset="0"/>
              </a:rPr>
              <a:t>≥ the Excessive Concentration Value (ECV) in Table 70-1 or</a:t>
            </a:r>
          </a:p>
          <a:p>
            <a:pPr eaLnBrk="1" hangingPunct="1">
              <a:defRPr/>
            </a:pPr>
            <a:r>
              <a:rPr lang="en-US" dirty="0" smtClean="0">
                <a:cs typeface="Times New Roman" pitchFamily="18" charset="0"/>
              </a:rPr>
              <a:t>Average of all samples collected during a sampling period </a:t>
            </a:r>
            <a:r>
              <a:rPr lang="en-US" dirty="0">
                <a:cs typeface="Times New Roman" pitchFamily="18" charset="0"/>
              </a:rPr>
              <a:t>≥ the </a:t>
            </a:r>
            <a:r>
              <a:rPr lang="en-US" dirty="0" smtClean="0">
                <a:cs typeface="Times New Roman" pitchFamily="18" charset="0"/>
              </a:rPr>
              <a:t>ECV </a:t>
            </a:r>
            <a:r>
              <a:rPr lang="en-US" dirty="0">
                <a:cs typeface="Times New Roman" pitchFamily="18" charset="0"/>
              </a:rPr>
              <a:t>in Table </a:t>
            </a:r>
            <a:r>
              <a:rPr lang="en-US" dirty="0" smtClean="0">
                <a:cs typeface="Times New Roman" pitchFamily="18" charset="0"/>
              </a:rPr>
              <a:t>70-2</a:t>
            </a:r>
            <a:endParaRPr lang="en-US" dirty="0">
              <a:cs typeface="Times New Roman" pitchFamily="18" charset="0"/>
            </a:endParaRPr>
          </a:p>
          <a:p>
            <a:pPr eaLnBrk="1" hangingPunct="1">
              <a:defRPr/>
            </a:pPr>
            <a:endParaRPr lang="en-US" dirty="0" smtClean="0"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2690BE-3BF9-41C1-A605-61F12A04B870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70 </a:t>
            </a:r>
            <a:br>
              <a:rPr lang="en-US" sz="4000" dirty="0" smtClean="0"/>
            </a:br>
            <a:r>
              <a:rPr lang="en-US" sz="4000" dirty="0" smtClean="0"/>
              <a:t>Quarterly Sampling - DA Noncompliance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Citation for excessive dust issued – sequential actions to be taken:</a:t>
            </a:r>
          </a:p>
          <a:p>
            <a:pPr lvl="1">
              <a:defRPr/>
            </a:pPr>
            <a:r>
              <a:rPr lang="en-US" sz="2400" dirty="0" smtClean="0"/>
              <a:t>Respirators available to affected miners</a:t>
            </a:r>
          </a:p>
          <a:p>
            <a:pPr lvl="1">
              <a:defRPr/>
            </a:pPr>
            <a:r>
              <a:rPr lang="en-US" sz="2400" dirty="0" smtClean="0"/>
              <a:t>Immediately take corrective action to lower to or below applicable standard</a:t>
            </a:r>
          </a:p>
          <a:p>
            <a:pPr lvl="1">
              <a:defRPr/>
            </a:pPr>
            <a:r>
              <a:rPr lang="en-US" sz="2400" dirty="0" smtClean="0"/>
              <a:t>Make record of corrective action</a:t>
            </a:r>
          </a:p>
          <a:p>
            <a:pPr lvl="2">
              <a:defRPr/>
            </a:pPr>
            <a:r>
              <a:rPr lang="en-US" dirty="0" smtClean="0"/>
              <a:t>Certify by mine foreman or equivalent</a:t>
            </a:r>
          </a:p>
          <a:p>
            <a:pPr lvl="2">
              <a:defRPr/>
            </a:pPr>
            <a:r>
              <a:rPr lang="en-US" dirty="0" smtClean="0"/>
              <a:t>In secure book</a:t>
            </a:r>
          </a:p>
          <a:p>
            <a:pPr lvl="2">
              <a:defRPr/>
            </a:pPr>
            <a:r>
              <a:rPr lang="en-US" dirty="0" smtClean="0"/>
              <a:t>Maintained at mine for at least 1 year</a:t>
            </a:r>
          </a:p>
          <a:p>
            <a:pPr lvl="1">
              <a:defRPr/>
            </a:pPr>
            <a:r>
              <a:rPr lang="en-US" sz="2400" dirty="0" smtClean="0"/>
              <a:t>Within </a:t>
            </a:r>
            <a:r>
              <a:rPr lang="en-US" sz="2400" dirty="0"/>
              <a:t>8 </a:t>
            </a:r>
            <a:r>
              <a:rPr lang="en-US" sz="2400" dirty="0" smtClean="0"/>
              <a:t>calendar </a:t>
            </a:r>
            <a:r>
              <a:rPr lang="en-US" sz="2400" dirty="0"/>
              <a:t>days after date of </a:t>
            </a:r>
            <a:r>
              <a:rPr lang="en-US" sz="2400" dirty="0" smtClean="0"/>
              <a:t>citation, sample consecutive shifts until collect 5 valid samples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411B99-A7F7-4A92-80C9-9256155BD967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5509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70 </a:t>
            </a:r>
            <a:br>
              <a:rPr lang="en-US" sz="4000" dirty="0" smtClean="0"/>
            </a:br>
            <a:r>
              <a:rPr lang="en-US" sz="4000" dirty="0" smtClean="0"/>
              <a:t>Quarterly Sampling - DA</a:t>
            </a:r>
            <a:br>
              <a:rPr lang="en-US" sz="4000" dirty="0" smtClean="0"/>
            </a:br>
            <a:r>
              <a:rPr lang="en-US" sz="4000" dirty="0" smtClean="0"/>
              <a:t>Noncompliance </a:t>
            </a:r>
            <a:r>
              <a:rPr lang="en-US" sz="2400" dirty="0" smtClean="0"/>
              <a:t>(cont.)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229600" cy="2743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Citation terminated after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−"/>
              <a:defRPr/>
            </a:pPr>
            <a:r>
              <a:rPr lang="en-US" sz="2400" dirty="0" smtClean="0"/>
              <a:t>Equivalent concentration of each of the 5 valid samples </a:t>
            </a:r>
            <a:r>
              <a:rPr lang="en-US" sz="2400" dirty="0" smtClean="0">
                <a:cs typeface="Times New Roman" pitchFamily="18" charset="0"/>
              </a:rPr>
              <a:t>≤ applicable standard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−"/>
              <a:defRPr/>
            </a:pPr>
            <a:r>
              <a:rPr lang="en-US" sz="2400" dirty="0" smtClean="0">
                <a:cs typeface="Times New Roman" pitchFamily="18" charset="0"/>
              </a:rPr>
              <a:t>Submit revised ventilation plan incorporating the corrective actions used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−"/>
              <a:defRPr/>
            </a:pPr>
            <a:r>
              <a:rPr lang="en-US" sz="2400" dirty="0" smtClean="0">
                <a:cs typeface="Times New Roman" pitchFamily="18" charset="0"/>
              </a:rPr>
              <a:t>Revised ventilation plan approved by DM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186A68-4754-48E0-99ED-A4770FB379EB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70 </a:t>
            </a:r>
            <a:br>
              <a:rPr lang="en-US" sz="4000" dirty="0" smtClean="0"/>
            </a:br>
            <a:r>
              <a:rPr lang="en-US" sz="4000" dirty="0" smtClean="0"/>
              <a:t>Transmission of Samples/Data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CMDPSU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−"/>
              <a:defRPr/>
            </a:pPr>
            <a:r>
              <a:rPr lang="en-US" sz="2400" dirty="0" smtClean="0"/>
              <a:t>Transmit sample/control filter within 24 hours </a:t>
            </a:r>
            <a:r>
              <a:rPr lang="en-US" sz="2400" dirty="0"/>
              <a:t>after end of sampling </a:t>
            </a:r>
            <a:r>
              <a:rPr lang="en-US" sz="2400" dirty="0" smtClean="0"/>
              <a:t>shift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−"/>
              <a:defRPr/>
            </a:pPr>
            <a:r>
              <a:rPr lang="en-US" sz="2400" dirty="0" smtClean="0"/>
              <a:t>Data card completed and signed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−"/>
              <a:defRPr/>
            </a:pPr>
            <a:r>
              <a:rPr lang="en-US" sz="2400" dirty="0" smtClean="0"/>
              <a:t>Not tamper with seal or alter weight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CPDM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Mine official validate, certify and transmit electronically within 24 hours after end of sampling shift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Sample data file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Sample status conditions file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Operator maintain data files at least 12 months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Not tamper with CPDM or alter any data files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6A513E-6788-4987-ADC0-2C382988EC6B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Part 70 - Standards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124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2.0 mg/m</a:t>
            </a:r>
            <a:r>
              <a:rPr lang="en-US" baseline="30000" dirty="0" smtClean="0"/>
              <a:t>3</a:t>
            </a:r>
            <a:r>
              <a:rPr lang="en-US" dirty="0" smtClean="0"/>
              <a:t> on effective date</a:t>
            </a:r>
          </a:p>
          <a:p>
            <a:pPr eaLnBrk="1" hangingPunct="1">
              <a:defRPr/>
            </a:pPr>
            <a:r>
              <a:rPr lang="en-US" dirty="0" smtClean="0"/>
              <a:t>1.5 mg/m</a:t>
            </a:r>
            <a:r>
              <a:rPr lang="en-US" baseline="30000" dirty="0" smtClean="0"/>
              <a:t>3</a:t>
            </a:r>
            <a:r>
              <a:rPr lang="en-US" dirty="0" smtClean="0"/>
              <a:t> 24 months after effective date</a:t>
            </a:r>
          </a:p>
          <a:p>
            <a:pPr eaLnBrk="1" hangingPunct="1">
              <a:defRPr/>
            </a:pPr>
            <a:r>
              <a:rPr lang="en-US" dirty="0" smtClean="0"/>
              <a:t>Intake air</a:t>
            </a:r>
          </a:p>
          <a:p>
            <a:pPr lvl="1" eaLnBrk="1" hangingPunct="1">
              <a:defRPr/>
            </a:pPr>
            <a:r>
              <a:rPr lang="en-US" dirty="0" smtClean="0"/>
              <a:t>1.0 mg/m</a:t>
            </a:r>
            <a:r>
              <a:rPr lang="en-US" baseline="30000" dirty="0" smtClean="0"/>
              <a:t>3  </a:t>
            </a:r>
            <a:r>
              <a:rPr lang="en-US" dirty="0" smtClean="0"/>
              <a:t>on effective date</a:t>
            </a:r>
          </a:p>
          <a:p>
            <a:pPr lvl="1" eaLnBrk="1" hangingPunct="1">
              <a:defRPr/>
            </a:pPr>
            <a:r>
              <a:rPr lang="en-US" dirty="0" smtClean="0"/>
              <a:t>0.5 mg/m</a:t>
            </a:r>
            <a:r>
              <a:rPr lang="en-US" baseline="30000" dirty="0" smtClean="0"/>
              <a:t>3  </a:t>
            </a:r>
            <a:r>
              <a:rPr lang="en-US" dirty="0" smtClean="0"/>
              <a:t>24 months after effective date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CB8A83-6632-4F55-8D40-E32D64AC98A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70 </a:t>
            </a:r>
            <a:br>
              <a:rPr lang="en-US" sz="4000" dirty="0" smtClean="0"/>
            </a:br>
            <a:r>
              <a:rPr lang="en-US" sz="4000" dirty="0" smtClean="0"/>
              <a:t>Report and Posting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CMDPSU</a:t>
            </a:r>
          </a:p>
          <a:p>
            <a:pPr lvl="1" eaLnBrk="1" hangingPunct="1">
              <a:defRPr/>
            </a:pPr>
            <a:r>
              <a:rPr lang="en-US" sz="2400" dirty="0" smtClean="0"/>
              <a:t>MSHA provide report of sample results </a:t>
            </a:r>
          </a:p>
          <a:p>
            <a:pPr lvl="1" eaLnBrk="1" hangingPunct="1">
              <a:defRPr/>
            </a:pPr>
            <a:r>
              <a:rPr lang="en-US" sz="2400" dirty="0" smtClean="0"/>
              <a:t>Report posted at least 31 days</a:t>
            </a:r>
          </a:p>
          <a:p>
            <a:pPr eaLnBrk="1" hangingPunct="1">
              <a:defRPr/>
            </a:pPr>
            <a:r>
              <a:rPr lang="en-US" sz="2800" dirty="0" smtClean="0"/>
              <a:t>CPDM</a:t>
            </a:r>
          </a:p>
          <a:p>
            <a:pPr lvl="1" eaLnBrk="1" hangingPunct="1">
              <a:defRPr/>
            </a:pPr>
            <a:r>
              <a:rPr lang="en-US" sz="2400" dirty="0" smtClean="0"/>
              <a:t>End-of-shift sample results – operator post within 12 hours after end of sampling shift</a:t>
            </a:r>
          </a:p>
          <a:p>
            <a:pPr lvl="1" eaLnBrk="1" hangingPunct="1">
              <a:defRPr/>
            </a:pPr>
            <a:r>
              <a:rPr lang="en-US" sz="2400" dirty="0" smtClean="0"/>
              <a:t>Information remain posted until receipt of MSHA provided samples report</a:t>
            </a:r>
          </a:p>
          <a:p>
            <a:pPr lvl="1" eaLnBrk="1" hangingPunct="1">
              <a:defRPr/>
            </a:pPr>
            <a:r>
              <a:rPr lang="en-US" sz="2400" dirty="0" smtClean="0"/>
              <a:t>MSHA sample results report posted at least 31 days</a:t>
            </a:r>
          </a:p>
          <a:p>
            <a:pPr eaLnBrk="1" hangingPunct="1">
              <a:defRPr/>
            </a:pPr>
            <a:endParaRPr 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0420ED-6EB0-49BB-8298-DEFE1B1B4190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Part 70 </a:t>
            </a:r>
            <a:br>
              <a:rPr lang="en-US" dirty="0" smtClean="0"/>
            </a:br>
            <a:r>
              <a:rPr lang="en-US" dirty="0" smtClean="0"/>
              <a:t>Status Changes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91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Change in operational status of sampling entity reported within 3 days</a:t>
            </a:r>
          </a:p>
          <a:p>
            <a:pPr lvl="1" eaLnBrk="1" hangingPunct="1">
              <a:defRPr/>
            </a:pPr>
            <a:r>
              <a:rPr lang="en-US" dirty="0" smtClean="0"/>
              <a:t>In writing or electronically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EF7A8E-2990-413A-B692-87DA913ED4CC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72 – 72.100 </a:t>
            </a:r>
            <a:br>
              <a:rPr lang="en-US" sz="4000" dirty="0" smtClean="0"/>
            </a:br>
            <a:r>
              <a:rPr lang="en-US" sz="4000" dirty="0" smtClean="0"/>
              <a:t>Medical Monitoring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Chest X-rays and </a:t>
            </a:r>
            <a:r>
              <a:rPr lang="en-US" sz="2400" dirty="0" err="1" smtClean="0"/>
              <a:t>spirometry</a:t>
            </a:r>
            <a:r>
              <a:rPr lang="en-US" sz="2400" dirty="0" smtClean="0"/>
              <a:t> examinations for all coal miners (Surface and Underground)</a:t>
            </a:r>
          </a:p>
          <a:p>
            <a:pPr lvl="1" eaLnBrk="1" hangingPunct="1">
              <a:defRPr/>
            </a:pPr>
            <a:r>
              <a:rPr lang="en-US" sz="2400" dirty="0" smtClean="0"/>
              <a:t>Must use NIOSH approved facility</a:t>
            </a:r>
          </a:p>
          <a:p>
            <a:pPr lvl="1" eaLnBrk="1" hangingPunct="1">
              <a:defRPr/>
            </a:pPr>
            <a:r>
              <a:rPr lang="en-US" sz="2400" dirty="0" smtClean="0"/>
              <a:t>Provided at frequency of at least 5 years (Voluntary)</a:t>
            </a:r>
          </a:p>
          <a:p>
            <a:pPr lvl="1" eaLnBrk="1" hangingPunct="1">
              <a:defRPr/>
            </a:pPr>
            <a:r>
              <a:rPr lang="en-US" sz="2400" dirty="0" smtClean="0"/>
              <a:t>New miners – within </a:t>
            </a:r>
            <a:r>
              <a:rPr lang="en-US" sz="2400" dirty="0" smtClean="0"/>
              <a:t>30 days of </a:t>
            </a:r>
            <a:r>
              <a:rPr lang="en-US" sz="2400" dirty="0" smtClean="0"/>
              <a:t>first work (Mandatory) </a:t>
            </a:r>
          </a:p>
          <a:p>
            <a:pPr lvl="1" eaLnBrk="1" hangingPunct="1">
              <a:defRPr/>
            </a:pPr>
            <a:r>
              <a:rPr lang="en-US" sz="2400" dirty="0" smtClean="0"/>
              <a:t>Operators to develop plan for examinations</a:t>
            </a:r>
            <a:endParaRPr lang="en-US" sz="2400" dirty="0"/>
          </a:p>
          <a:p>
            <a:pPr lvl="2" eaLnBrk="1" hangingPunct="1">
              <a:defRPr/>
            </a:pPr>
            <a:r>
              <a:rPr lang="en-US" dirty="0" smtClean="0"/>
              <a:t>Plan must be approved by NIOSH</a:t>
            </a:r>
          </a:p>
          <a:p>
            <a:pPr lvl="2" eaLnBrk="1" hangingPunct="1">
              <a:defRPr/>
            </a:pPr>
            <a:r>
              <a:rPr lang="en-US" dirty="0" smtClean="0"/>
              <a:t>Plan submittal must include a roster of employees</a:t>
            </a:r>
          </a:p>
          <a:p>
            <a:pPr lvl="1" eaLnBrk="1" hangingPunct="1">
              <a:defRPr/>
            </a:pPr>
            <a:r>
              <a:rPr lang="en-US" sz="2400" dirty="0" smtClean="0"/>
              <a:t>Approved plan posted on mine bulletin board at all times</a:t>
            </a:r>
          </a:p>
          <a:p>
            <a:pPr marL="457200" lvl="1" indent="0" eaLnBrk="1" hangingPunct="1">
              <a:buFontTx/>
              <a:buNone/>
              <a:defRPr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E14DC7-AEE9-4F9F-A2F9-7132D3843E31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72 – 72.700 </a:t>
            </a:r>
            <a:br>
              <a:rPr lang="en-US" sz="4000" dirty="0" smtClean="0"/>
            </a:br>
            <a:r>
              <a:rPr lang="en-US" sz="4000" dirty="0" smtClean="0"/>
              <a:t>Respiratory Equipment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4038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Operators make available NIOSH approved respirators as required by Parts 70, 71 and 90</a:t>
            </a:r>
          </a:p>
          <a:p>
            <a:pPr eaLnBrk="1" hangingPunct="1">
              <a:defRPr/>
            </a:pPr>
            <a:r>
              <a:rPr lang="en-US" sz="2400" dirty="0" smtClean="0"/>
              <a:t>Respirator training when required by 70, 71 and 90 </a:t>
            </a:r>
          </a:p>
          <a:p>
            <a:pPr lvl="1" eaLnBrk="1" hangingPunct="1">
              <a:defRPr/>
            </a:pPr>
            <a:r>
              <a:rPr lang="en-US" sz="2400" dirty="0" smtClean="0"/>
              <a:t>Provided prior to the miners’ next scheduled shift</a:t>
            </a:r>
          </a:p>
          <a:p>
            <a:pPr lvl="1" eaLnBrk="1" hangingPunct="1">
              <a:defRPr/>
            </a:pPr>
            <a:r>
              <a:rPr lang="en-US" sz="2400" dirty="0" smtClean="0"/>
              <a:t>Cover: care, fit, use and limitations of each type made available</a:t>
            </a:r>
          </a:p>
          <a:p>
            <a:pPr lvl="1" eaLnBrk="1" hangingPunct="1">
              <a:defRPr/>
            </a:pPr>
            <a:r>
              <a:rPr lang="en-US" sz="2400" dirty="0" smtClean="0"/>
              <a:t>Maintain </a:t>
            </a:r>
            <a:r>
              <a:rPr lang="en-US" sz="2400" dirty="0"/>
              <a:t>record of training for at least 2 </a:t>
            </a:r>
            <a:r>
              <a:rPr lang="en-US" sz="2400" dirty="0" smtClean="0"/>
              <a:t>years</a:t>
            </a:r>
          </a:p>
          <a:p>
            <a:pPr lvl="2" eaLnBrk="1" hangingPunct="1">
              <a:defRPr/>
            </a:pPr>
            <a:r>
              <a:rPr lang="en-US" dirty="0" smtClean="0"/>
              <a:t>Includes name, date and subjects covered</a:t>
            </a:r>
          </a:p>
          <a:p>
            <a:pPr eaLnBrk="1" hangingPunct="1">
              <a:defRPr/>
            </a:pPr>
            <a:r>
              <a:rPr lang="en-US" sz="2400" dirty="0" smtClean="0"/>
              <a:t>Respirator not a substitute for environmental controls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BB958-62A0-4457-8632-7A87F51CF109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72 – 72.800 </a:t>
            </a:r>
            <a:br>
              <a:rPr lang="en-US" sz="4000" dirty="0" smtClean="0"/>
            </a:br>
            <a:r>
              <a:rPr lang="en-US" sz="4000" dirty="0" smtClean="0"/>
              <a:t>Single Sample Determinations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229600" cy="373221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Secretary will use a single, full-shift sample to determine compliance/noncompliance with respirable dust standards</a:t>
            </a:r>
          </a:p>
          <a:p>
            <a:pPr lvl="1" eaLnBrk="1" hangingPunct="1">
              <a:defRPr/>
            </a:pPr>
            <a:r>
              <a:rPr lang="en-US" sz="2400" dirty="0" smtClean="0"/>
              <a:t>Sample meets or exceeds ECV in Table 70-1, 71-1 or 90-1</a:t>
            </a:r>
          </a:p>
          <a:p>
            <a:pPr eaLnBrk="1" hangingPunct="1">
              <a:defRPr/>
            </a:pPr>
            <a:r>
              <a:rPr lang="en-US" sz="2400" dirty="0" smtClean="0"/>
              <a:t>Citation for meeting or exceeding the ECV associated with the applicable standard will be terminated as specified in Parts 70, 71 and 90.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E920EB-2CF1-45C4-B95F-8B84E71420D2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Part 75 – 75.325 </a:t>
            </a:r>
            <a:br>
              <a:rPr lang="en-US" dirty="0" smtClean="0"/>
            </a:br>
            <a:r>
              <a:rPr lang="en-US" dirty="0" smtClean="0"/>
              <a:t>Air quantity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92388"/>
            <a:ext cx="8229600" cy="353853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Air measurements must be taken at the end of the face ventilating device with a scrubber (if used) turned off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0EC500-5BBD-4A54-B707-1CEE26F014C8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75 – 75.350 </a:t>
            </a:r>
            <a:br>
              <a:rPr lang="en-US" sz="4000" dirty="0" smtClean="0"/>
            </a:br>
            <a:r>
              <a:rPr lang="en-US" sz="4000" dirty="0" smtClean="0"/>
              <a:t>Belt Air Course Ventilation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3386138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Respirable dust standard remains at 1.0 mg/m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on effective date of rule</a:t>
            </a:r>
          </a:p>
          <a:p>
            <a:pPr eaLnBrk="1" hangingPunct="1">
              <a:defRPr/>
            </a:pPr>
            <a:r>
              <a:rPr lang="en-US" sz="2400" dirty="0" smtClean="0"/>
              <a:t>Standard reduced to 0.5 mg/m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24 months after effective date of rule</a:t>
            </a:r>
          </a:p>
          <a:p>
            <a:pPr eaLnBrk="1" hangingPunct="1">
              <a:defRPr/>
            </a:pPr>
            <a:r>
              <a:rPr lang="en-US" sz="2400" dirty="0" smtClean="0"/>
              <a:t>If a reduced standard is applicable on the working section that is less than the 1.0 </a:t>
            </a:r>
            <a:r>
              <a:rPr lang="en-US" sz="2400" dirty="0"/>
              <a:t>mg/m</a:t>
            </a:r>
            <a:r>
              <a:rPr lang="en-US" sz="2400" baseline="30000" dirty="0"/>
              <a:t>3</a:t>
            </a:r>
            <a:r>
              <a:rPr lang="en-US" sz="2400" dirty="0" smtClean="0"/>
              <a:t> or 0.5 </a:t>
            </a:r>
            <a:r>
              <a:rPr lang="en-US" sz="2400" dirty="0"/>
              <a:t>mg/m</a:t>
            </a:r>
            <a:r>
              <a:rPr lang="en-US" sz="2400" baseline="30000" dirty="0"/>
              <a:t>3</a:t>
            </a:r>
            <a:r>
              <a:rPr lang="en-US" sz="2400" dirty="0" smtClean="0"/>
              <a:t> standard, then the lowest applicable standard applies to the belt entry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B748B-B014-4875-806F-B3244E05DC5A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75 – 75.362 (a)(2)</a:t>
            </a:r>
            <a:br>
              <a:rPr lang="en-US" sz="4000" dirty="0" smtClean="0"/>
            </a:br>
            <a:r>
              <a:rPr lang="en-US" sz="4000" dirty="0" smtClean="0"/>
              <a:t>On-shift Examinations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90800"/>
            <a:ext cx="8229600" cy="35401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Examination to assure compliance with respirable dust controls in plan</a:t>
            </a:r>
          </a:p>
          <a:p>
            <a:pPr lvl="1" eaLnBrk="1" hangingPunct="1">
              <a:defRPr/>
            </a:pPr>
            <a:r>
              <a:rPr lang="en-US" sz="2400" dirty="0" smtClean="0"/>
              <a:t>Within 1 hour of shift change if there is no break in production</a:t>
            </a:r>
          </a:p>
          <a:p>
            <a:pPr lvl="1" eaLnBrk="1" hangingPunct="1">
              <a:defRPr/>
            </a:pPr>
            <a:r>
              <a:rPr lang="en-US" sz="2400" dirty="0" smtClean="0"/>
              <a:t>Prior to resuming production if there is a break in production at shift change</a:t>
            </a:r>
          </a:p>
          <a:p>
            <a:pPr eaLnBrk="1" hangingPunct="1">
              <a:defRPr/>
            </a:pPr>
            <a:r>
              <a:rPr lang="en-US" sz="2400" dirty="0" smtClean="0"/>
              <a:t>Deficiencies corrected prior to production beginning or resuming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8A543-78E9-4E26-B387-99FD726F185A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75 – 75.362 (a)(2)</a:t>
            </a:r>
            <a:br>
              <a:rPr lang="en-US" sz="4000" dirty="0" smtClean="0"/>
            </a:br>
            <a:r>
              <a:rPr lang="en-US" sz="4000" dirty="0" smtClean="0"/>
              <a:t>On-shift Examinations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Examination includes:</a:t>
            </a:r>
          </a:p>
          <a:p>
            <a:pPr lvl="1" eaLnBrk="1" hangingPunct="1">
              <a:defRPr/>
            </a:pPr>
            <a:r>
              <a:rPr lang="en-US" sz="2400" dirty="0" smtClean="0"/>
              <a:t>Air quantities and velocities</a:t>
            </a:r>
          </a:p>
          <a:p>
            <a:pPr lvl="1" eaLnBrk="1" hangingPunct="1">
              <a:defRPr/>
            </a:pPr>
            <a:r>
              <a:rPr lang="en-US" sz="2400" dirty="0" smtClean="0"/>
              <a:t>Water pressures &amp; flow rate</a:t>
            </a:r>
          </a:p>
          <a:p>
            <a:pPr lvl="1" eaLnBrk="1" hangingPunct="1">
              <a:defRPr/>
            </a:pPr>
            <a:r>
              <a:rPr lang="en-US" sz="2400" dirty="0" smtClean="0"/>
              <a:t>Excessive leakage in water delivery system</a:t>
            </a:r>
          </a:p>
          <a:p>
            <a:pPr lvl="1" eaLnBrk="1" hangingPunct="1">
              <a:defRPr/>
            </a:pPr>
            <a:r>
              <a:rPr lang="en-US" sz="2400" dirty="0" smtClean="0"/>
              <a:t>Water spray number and orientation</a:t>
            </a:r>
          </a:p>
          <a:p>
            <a:pPr lvl="1" eaLnBrk="1" hangingPunct="1">
              <a:defRPr/>
            </a:pPr>
            <a:r>
              <a:rPr lang="en-US" sz="2400" dirty="0" smtClean="0"/>
              <a:t>Section ventilation &amp; control placement</a:t>
            </a:r>
          </a:p>
          <a:p>
            <a:pPr lvl="1" eaLnBrk="1" hangingPunct="1">
              <a:defRPr/>
            </a:pPr>
            <a:r>
              <a:rPr lang="en-US" sz="2400" dirty="0" smtClean="0"/>
              <a:t>Roof bolter dust collector vacuum</a:t>
            </a:r>
          </a:p>
          <a:p>
            <a:pPr lvl="1" eaLnBrk="1" hangingPunct="1">
              <a:defRPr/>
            </a:pPr>
            <a:r>
              <a:rPr lang="en-US" sz="2400" dirty="0" smtClean="0"/>
              <a:t>Scrubber air flow rate</a:t>
            </a:r>
          </a:p>
          <a:p>
            <a:pPr lvl="1" eaLnBrk="1" hangingPunct="1">
              <a:defRPr/>
            </a:pPr>
            <a:r>
              <a:rPr lang="en-US" sz="2400" dirty="0" smtClean="0"/>
              <a:t>Work practices in plan</a:t>
            </a:r>
          </a:p>
          <a:p>
            <a:pPr lvl="1" eaLnBrk="1" hangingPunct="1">
              <a:defRPr/>
            </a:pPr>
            <a:r>
              <a:rPr lang="en-US" sz="2400" dirty="0" smtClean="0"/>
              <a:t>Any other dust suppression measures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1072E1-053C-4DE0-9325-0B3628EB0879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75 – 75.362 (g)(2) </a:t>
            </a:r>
            <a:br>
              <a:rPr lang="en-US" sz="4000" dirty="0" smtClean="0"/>
            </a:br>
            <a:r>
              <a:rPr lang="en-US" sz="4000" dirty="0" smtClean="0"/>
              <a:t>On-shift Examinations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Examination and corrective actions must be recorded</a:t>
            </a:r>
          </a:p>
          <a:p>
            <a:pPr eaLnBrk="1" hangingPunct="1">
              <a:defRPr/>
            </a:pPr>
            <a:r>
              <a:rPr lang="en-US" sz="2400" dirty="0" smtClean="0"/>
              <a:t>Certification of exam (date, time, initials) to be recorded on a board maintained on the MMU so that miners can see that controls were checked</a:t>
            </a:r>
          </a:p>
          <a:p>
            <a:pPr eaLnBrk="1" hangingPunct="1">
              <a:defRPr/>
            </a:pPr>
            <a:r>
              <a:rPr lang="en-US" sz="2400" dirty="0" smtClean="0"/>
              <a:t>Record of exam verified and counter signed in a secure book</a:t>
            </a:r>
          </a:p>
          <a:p>
            <a:pPr lvl="1" eaLnBrk="1" hangingPunct="1">
              <a:defRPr/>
            </a:pPr>
            <a:r>
              <a:rPr lang="en-US" sz="2400" dirty="0" smtClean="0"/>
              <a:t>Certified person verify record in book by initials and date by the end of the shift exam conducted</a:t>
            </a:r>
          </a:p>
          <a:p>
            <a:pPr lvl="1" eaLnBrk="1" hangingPunct="1">
              <a:defRPr/>
            </a:pPr>
            <a:r>
              <a:rPr lang="en-US" sz="2400" dirty="0" smtClean="0"/>
              <a:t>Mine foreman or equivalent countersign after verified by certified person – no later than end of next scheduled work shift</a:t>
            </a:r>
          </a:p>
          <a:p>
            <a:pPr eaLnBrk="1" hangingPunct="1">
              <a:defRPr/>
            </a:pPr>
            <a:r>
              <a:rPr lang="en-US" sz="2400" dirty="0" smtClean="0"/>
              <a:t>Record book retained at least 1 year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D2E6B1-E0F2-4FD4-874A-D27B98DA7671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Part 70 Standards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229600" cy="3048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Quartz</a:t>
            </a:r>
          </a:p>
          <a:p>
            <a:pPr lvl="1" eaLnBrk="1" hangingPunct="1">
              <a:defRPr/>
            </a:pPr>
            <a:r>
              <a:rPr lang="en-US" dirty="0" smtClean="0"/>
              <a:t>Quartz standard 0.100 m</a:t>
            </a:r>
            <a:r>
              <a:rPr lang="en-US" dirty="0" smtClean="0">
                <a:cs typeface="Times New Roman" pitchFamily="18" charset="0"/>
              </a:rPr>
              <a:t>g/m</a:t>
            </a:r>
            <a:r>
              <a:rPr lang="en-US" baseline="30000" dirty="0" smtClean="0">
                <a:cs typeface="Times New Roman" pitchFamily="18" charset="0"/>
              </a:rPr>
              <a:t>3</a:t>
            </a:r>
            <a:r>
              <a:rPr lang="en-US" dirty="0" smtClean="0">
                <a:cs typeface="Times New Roman" pitchFamily="18" charset="0"/>
              </a:rPr>
              <a:t> (100 µg/m</a:t>
            </a:r>
            <a:r>
              <a:rPr lang="en-US" baseline="30000" dirty="0" smtClean="0">
                <a:cs typeface="Times New Roman" pitchFamily="18" charset="0"/>
              </a:rPr>
              <a:t>3</a:t>
            </a:r>
            <a:r>
              <a:rPr lang="en-US" dirty="0" smtClean="0">
                <a:cs typeface="Times New Roman" pitchFamily="18" charset="0"/>
              </a:rPr>
              <a:t>)</a:t>
            </a:r>
          </a:p>
          <a:p>
            <a:pPr lvl="1" eaLnBrk="1" hangingPunct="1">
              <a:defRPr/>
            </a:pPr>
            <a:r>
              <a:rPr lang="en-US" dirty="0" smtClean="0">
                <a:cs typeface="Times New Roman" pitchFamily="18" charset="0"/>
              </a:rPr>
              <a:t>Reduced standard established based on</a:t>
            </a:r>
          </a:p>
          <a:p>
            <a:pPr lvl="2" eaLnBrk="1" hangingPunct="1">
              <a:defRPr/>
            </a:pPr>
            <a:r>
              <a:rPr lang="en-US" dirty="0" smtClean="0">
                <a:cs typeface="Times New Roman" pitchFamily="18" charset="0"/>
              </a:rPr>
              <a:t>Exceeding 100 µg/m</a:t>
            </a:r>
            <a:r>
              <a:rPr lang="en-US" baseline="30000" dirty="0" smtClean="0">
                <a:cs typeface="Times New Roman" pitchFamily="18" charset="0"/>
              </a:rPr>
              <a:t>3</a:t>
            </a:r>
          </a:p>
          <a:p>
            <a:pPr lvl="2" eaLnBrk="1" hangingPunct="1">
              <a:defRPr/>
            </a:pPr>
            <a:r>
              <a:rPr lang="en-US" baseline="30000" dirty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Formula: 10 divided by percent quartz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DF5C78-38AA-4518-857F-C9B5C9437D1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75 – 75.371(f) &amp; (j) </a:t>
            </a:r>
            <a:br>
              <a:rPr lang="en-US" sz="4000" dirty="0" smtClean="0"/>
            </a:br>
            <a:r>
              <a:rPr lang="en-US" sz="4000" dirty="0" smtClean="0"/>
              <a:t>Mine Ventilation Plan; Contents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Minimum quantity of air </a:t>
            </a:r>
            <a:r>
              <a:rPr lang="en-US" sz="2400" b="1" u="sng" dirty="0" smtClean="0"/>
              <a:t>each</a:t>
            </a:r>
            <a:r>
              <a:rPr lang="en-US" sz="2400" dirty="0" smtClean="0"/>
              <a:t> MMU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Description of </a:t>
            </a:r>
            <a:r>
              <a:rPr lang="en-US" sz="2400" b="1" u="sng" dirty="0" smtClean="0"/>
              <a:t>each</a:t>
            </a:r>
            <a:r>
              <a:rPr lang="en-US" sz="2400" dirty="0" smtClean="0"/>
              <a:t> different dust system on equipment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Specific details of dust controls on </a:t>
            </a:r>
            <a:r>
              <a:rPr lang="en-US" sz="2400" b="1" u="sng" dirty="0" smtClean="0"/>
              <a:t>each</a:t>
            </a:r>
            <a:r>
              <a:rPr lang="en-US" sz="2400" dirty="0" smtClean="0"/>
              <a:t> MMU: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Water spray information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Maximum ventilation device from working face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Maintenance of roof bolter dust collector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Work practices for equipment operators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Specify type and size of scrubber screen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Description of maintenance procedures for dust collectors on equipment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5C3848-7928-444E-97F0-A98C1B235638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Part 71 New Terms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581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Normal Work Shift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Representative Samples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Excessive Concentration Value (ECV)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05D4A4-8B3B-4EDE-910A-FD11FB4E5CD7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Part 71 </a:t>
            </a:r>
            <a:br>
              <a:rPr lang="en-US" dirty="0" smtClean="0"/>
            </a:br>
            <a:r>
              <a:rPr lang="en-US" dirty="0" smtClean="0"/>
              <a:t>Standards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229600" cy="34639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2.0 mg/m</a:t>
            </a:r>
            <a:r>
              <a:rPr lang="en-US" baseline="30000" dirty="0" smtClean="0"/>
              <a:t>3</a:t>
            </a:r>
            <a:r>
              <a:rPr lang="en-US" dirty="0" smtClean="0"/>
              <a:t> on effective date</a:t>
            </a:r>
          </a:p>
          <a:p>
            <a:pPr eaLnBrk="1" hangingPunct="1">
              <a:defRPr/>
            </a:pPr>
            <a:r>
              <a:rPr lang="en-US" dirty="0" smtClean="0"/>
              <a:t>1.5 mg/m</a:t>
            </a:r>
            <a:r>
              <a:rPr lang="en-US" baseline="30000" dirty="0" smtClean="0"/>
              <a:t>3</a:t>
            </a:r>
            <a:r>
              <a:rPr lang="en-US" dirty="0" smtClean="0"/>
              <a:t> 24 months after effective date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A50140-E7E6-4238-9749-8B608D4D7E40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Part 71  </a:t>
            </a:r>
            <a:br>
              <a:rPr lang="en-US" dirty="0" smtClean="0"/>
            </a:br>
            <a:r>
              <a:rPr lang="en-US" dirty="0" smtClean="0"/>
              <a:t>Standards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Quartz</a:t>
            </a:r>
          </a:p>
          <a:p>
            <a:pPr lvl="1" eaLnBrk="1" hangingPunct="1">
              <a:buFont typeface="Wingdings" pitchFamily="2" charset="2"/>
              <a:buChar char="ü"/>
              <a:defRPr/>
            </a:pPr>
            <a:r>
              <a:rPr lang="en-US" dirty="0" smtClean="0"/>
              <a:t>Quartz standard 0.100 m</a:t>
            </a:r>
            <a:r>
              <a:rPr lang="en-US" dirty="0" smtClean="0">
                <a:cs typeface="Times New Roman" pitchFamily="18" charset="0"/>
              </a:rPr>
              <a:t>g/m</a:t>
            </a:r>
            <a:r>
              <a:rPr lang="en-US" baseline="30000" dirty="0" smtClean="0">
                <a:cs typeface="Times New Roman" pitchFamily="18" charset="0"/>
              </a:rPr>
              <a:t>3</a:t>
            </a:r>
            <a:r>
              <a:rPr lang="en-US" dirty="0" smtClean="0">
                <a:cs typeface="Times New Roman" pitchFamily="18" charset="0"/>
              </a:rPr>
              <a:t> (100 µg/m</a:t>
            </a:r>
            <a:r>
              <a:rPr lang="en-US" baseline="30000" dirty="0" smtClean="0">
                <a:cs typeface="Times New Roman" pitchFamily="18" charset="0"/>
              </a:rPr>
              <a:t>3</a:t>
            </a:r>
            <a:r>
              <a:rPr lang="en-US" dirty="0" smtClean="0">
                <a:cs typeface="Times New Roman" pitchFamily="18" charset="0"/>
              </a:rPr>
              <a:t>)</a:t>
            </a:r>
          </a:p>
          <a:p>
            <a:pPr lvl="1" eaLnBrk="1" hangingPunct="1">
              <a:buFont typeface="Wingdings" pitchFamily="2" charset="2"/>
              <a:buChar char="ü"/>
              <a:defRPr/>
            </a:pPr>
            <a:r>
              <a:rPr lang="en-US" dirty="0" smtClean="0">
                <a:cs typeface="Times New Roman" pitchFamily="18" charset="0"/>
              </a:rPr>
              <a:t>Reduced standard established based on </a:t>
            </a:r>
          </a:p>
          <a:p>
            <a:pPr lvl="2" eaLnBrk="1" hangingPunct="1">
              <a:buClr>
                <a:schemeClr val="tx1"/>
              </a:buClr>
              <a:buFontTx/>
              <a:buChar char="•"/>
              <a:defRPr/>
            </a:pPr>
            <a:r>
              <a:rPr lang="en-US" dirty="0" smtClean="0">
                <a:cs typeface="Times New Roman" pitchFamily="18" charset="0"/>
              </a:rPr>
              <a:t>Exceeding 100 µg/m</a:t>
            </a:r>
            <a:r>
              <a:rPr lang="en-US" baseline="30000" dirty="0" smtClean="0">
                <a:cs typeface="Times New Roman" pitchFamily="18" charset="0"/>
              </a:rPr>
              <a:t>3</a:t>
            </a:r>
          </a:p>
          <a:p>
            <a:pPr lvl="2" eaLnBrk="1" hangingPunct="1">
              <a:buClr>
                <a:schemeClr val="tx1"/>
              </a:buClr>
              <a:buFontTx/>
              <a:buChar char="•"/>
              <a:defRPr/>
            </a:pPr>
            <a:r>
              <a:rPr lang="en-US" dirty="0" smtClean="0">
                <a:cs typeface="Times New Roman" pitchFamily="18" charset="0"/>
              </a:rPr>
              <a:t>Formula: 10 divided by percent quartz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26E11-667A-4537-87F4-56782C71E9BE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Part 71 </a:t>
            </a:r>
            <a:br>
              <a:rPr lang="en-US" dirty="0" smtClean="0"/>
            </a:br>
            <a:r>
              <a:rPr lang="en-US" dirty="0" smtClean="0"/>
              <a:t>Sampling General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All sampling will be full-shift</a:t>
            </a:r>
          </a:p>
          <a:p>
            <a:pPr eaLnBrk="1" hangingPunct="1">
              <a:defRPr/>
            </a:pPr>
            <a:r>
              <a:rPr lang="en-US" dirty="0" smtClean="0"/>
              <a:t>Control filters required when sampling with CMDPSU</a:t>
            </a:r>
          </a:p>
          <a:p>
            <a:pPr eaLnBrk="1" hangingPunct="1">
              <a:defRPr/>
            </a:pPr>
            <a:r>
              <a:rPr lang="en-US" dirty="0" smtClean="0"/>
              <a:t>Miners required to wear CPDM trained on unit prior to wearing and every 12 months</a:t>
            </a:r>
          </a:p>
          <a:p>
            <a:pPr eaLnBrk="1" hangingPunct="1">
              <a:defRPr/>
            </a:pPr>
            <a:r>
              <a:rPr lang="en-US" dirty="0" smtClean="0"/>
              <a:t>Operator record length of each shift – maintain record for 6 months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C6AE2-9530-4193-B694-E4F0B221B855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71 Sampling </a:t>
            </a:r>
            <a:br>
              <a:rPr lang="en-US" sz="4000" dirty="0" smtClean="0"/>
            </a:br>
            <a:r>
              <a:rPr lang="en-US" sz="4000" dirty="0" smtClean="0"/>
              <a:t>General </a:t>
            </a:r>
            <a:r>
              <a:rPr lang="en-US" sz="2400" dirty="0" smtClean="0"/>
              <a:t>(Cont.)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Control filters required when sampling with CMDPSU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Control filter must have same pre-weight date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Carried to same area of mine as sample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Remain plugged entire shift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Transmitted with sample to MSHA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Dust data card completed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Certified person to handle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F157B1-A4CB-4E17-A405-318CD2F4B809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Part 71 </a:t>
            </a:r>
            <a:br>
              <a:rPr lang="en-US" dirty="0" smtClean="0"/>
            </a:br>
            <a:r>
              <a:rPr lang="en-US" dirty="0" smtClean="0"/>
              <a:t>Certification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8229600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Persons certified by MSHA to conduct sampling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Persons certified by MSHA to maintain and calibrate sampling units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970BC6-B589-4BD1-A726-15E1A6A8C9BC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Part 71 </a:t>
            </a:r>
            <a:br>
              <a:rPr lang="en-US" dirty="0" smtClean="0"/>
            </a:br>
            <a:r>
              <a:rPr lang="en-US" dirty="0" smtClean="0"/>
              <a:t>Certification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3768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Re-certified every 3 years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MSHA may revoke certification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Certified in sampling may collect samples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Certified in Maintenance can work on sampling units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Maintenance certification not cover sampling duties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810D6B-12E9-4A81-9D88-3DFE77614A53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71 </a:t>
            </a:r>
            <a:br>
              <a:rPr lang="en-US" sz="4000" dirty="0" smtClean="0"/>
            </a:br>
            <a:r>
              <a:rPr lang="en-US" sz="4000" dirty="0" smtClean="0"/>
              <a:t>Pre-Shift Checks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429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Pre-shift CMDPSU within 3 hours of sample shift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Examination of components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Examination of cyclone interior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Examination of external tubing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Examination of clamping/positioning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Testing of voltage under load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D304C-3265-425B-99E0-06A381F273C0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71 </a:t>
            </a:r>
            <a:br>
              <a:rPr lang="en-US" sz="4000" dirty="0" smtClean="0"/>
            </a:br>
            <a:r>
              <a:rPr lang="en-US" sz="4000" dirty="0" smtClean="0"/>
              <a:t>Pre-Shift Checks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3200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Pre-shift of CPDM within 3 hours of sample shift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Follow procedures required by manufacturer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Pre-operational examination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Testing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Set-up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3FBD9D-5D25-4819-8F76-20B8F3333849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Part 70 Sampling</a:t>
            </a:r>
            <a:br>
              <a:rPr lang="en-US" dirty="0" smtClean="0"/>
            </a:br>
            <a:r>
              <a:rPr lang="en-US" dirty="0" smtClean="0"/>
              <a:t>General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683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CMDPSU for </a:t>
            </a:r>
            <a:r>
              <a:rPr lang="en-US" sz="2800" dirty="0"/>
              <a:t>Designated Occupations </a:t>
            </a:r>
            <a:r>
              <a:rPr lang="en-US" sz="2800" dirty="0" smtClean="0"/>
              <a:t>(DO) and </a:t>
            </a:r>
            <a:r>
              <a:rPr lang="en-US" sz="2800" dirty="0"/>
              <a:t>Designated Area </a:t>
            </a:r>
            <a:r>
              <a:rPr lang="en-US" sz="2800" dirty="0" smtClean="0"/>
              <a:t>(DA) sampling at effective date</a:t>
            </a:r>
          </a:p>
          <a:p>
            <a:pPr eaLnBrk="1" hangingPunct="1">
              <a:defRPr/>
            </a:pPr>
            <a:r>
              <a:rPr lang="en-US" sz="2800" dirty="0" smtClean="0"/>
              <a:t>CPDM 18 months after effective date for</a:t>
            </a:r>
          </a:p>
          <a:p>
            <a:pPr lvl="1" eaLnBrk="1" hangingPunct="1">
              <a:defRPr/>
            </a:pPr>
            <a:r>
              <a:rPr lang="en-US" dirty="0" smtClean="0"/>
              <a:t> DO sampling</a:t>
            </a:r>
          </a:p>
          <a:p>
            <a:pPr lvl="1" eaLnBrk="1" hangingPunct="1">
              <a:defRPr/>
            </a:pPr>
            <a:r>
              <a:rPr lang="en-US" dirty="0" smtClean="0"/>
              <a:t> Other Designated Occupations (ODO) sampling (former DAs on the MMU)</a:t>
            </a:r>
          </a:p>
          <a:p>
            <a:pPr eaLnBrk="1" hangingPunct="1">
              <a:defRPr/>
            </a:pPr>
            <a:r>
              <a:rPr lang="en-US" sz="2800" dirty="0" smtClean="0"/>
              <a:t>CMDPSU used for (DA) sampling unless operator notifies District Manager of use of CPDM (18 months after effective date) at least 90 days prior to intended use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42DC1-701C-48A6-897B-3AC62F9ACC7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Part 71 </a:t>
            </a:r>
            <a:br>
              <a:rPr lang="en-US" dirty="0" smtClean="0"/>
            </a:br>
            <a:r>
              <a:rPr lang="en-US" dirty="0" err="1" smtClean="0"/>
              <a:t>Flowrate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Operate at </a:t>
            </a:r>
          </a:p>
          <a:p>
            <a:pPr lvl="1" eaLnBrk="1" hangingPunct="1">
              <a:defRPr/>
            </a:pPr>
            <a:r>
              <a:rPr lang="en-US" dirty="0" smtClean="0"/>
              <a:t>2.0 lit/min for CMDPSU</a:t>
            </a:r>
          </a:p>
          <a:p>
            <a:pPr lvl="1" eaLnBrk="1" hangingPunct="1">
              <a:defRPr/>
            </a:pPr>
            <a:r>
              <a:rPr lang="en-US" dirty="0" smtClean="0"/>
              <a:t>2.2 lit/min for CPDM</a:t>
            </a:r>
          </a:p>
          <a:p>
            <a:pPr lvl="1" eaLnBrk="1" hangingPunct="1">
              <a:defRPr/>
            </a:pPr>
            <a:r>
              <a:rPr lang="en-US" dirty="0" smtClean="0"/>
              <a:t>Other </a:t>
            </a:r>
            <a:r>
              <a:rPr lang="en-US" dirty="0" err="1" smtClean="0"/>
              <a:t>flowrate</a:t>
            </a:r>
            <a:r>
              <a:rPr lang="en-US" dirty="0" smtClean="0"/>
              <a:t> recommended by manufacturer or Sec. of Labor</a:t>
            </a:r>
          </a:p>
          <a:p>
            <a:pPr eaLnBrk="1" hangingPunct="1">
              <a:defRPr/>
            </a:pPr>
            <a:r>
              <a:rPr lang="en-US" dirty="0" smtClean="0"/>
              <a:t>CMDPSU checked during 2</a:t>
            </a:r>
            <a:r>
              <a:rPr lang="en-US" baseline="30000" dirty="0" smtClean="0"/>
              <a:t>nd</a:t>
            </a:r>
            <a:r>
              <a:rPr lang="en-US" dirty="0" smtClean="0"/>
              <a:t> and last hour of operation</a:t>
            </a:r>
          </a:p>
          <a:p>
            <a:pPr eaLnBrk="1" hangingPunct="1">
              <a:defRPr/>
            </a:pPr>
            <a:r>
              <a:rPr lang="en-US" dirty="0" smtClean="0"/>
              <a:t>CPDM – examine unit at mid-shift or more often if specified in dust control plan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0A853-BF2A-4E3B-9ED4-4F93620DC9E3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Part 71 </a:t>
            </a:r>
            <a:br>
              <a:rPr lang="en-US" dirty="0" smtClean="0"/>
            </a:br>
            <a:r>
              <a:rPr lang="en-US" dirty="0" smtClean="0"/>
              <a:t>DWP Sampling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1 Sample each quarter</a:t>
            </a:r>
          </a:p>
          <a:p>
            <a:pPr eaLnBrk="1" hangingPunct="1">
              <a:defRPr/>
            </a:pPr>
            <a:r>
              <a:rPr lang="en-US" smtClean="0"/>
              <a:t>Specific work positions required to be sampled</a:t>
            </a:r>
          </a:p>
          <a:p>
            <a:pPr lvl="1" eaLnBrk="1" hangingPunct="1">
              <a:defRPr/>
            </a:pPr>
            <a:r>
              <a:rPr lang="en-US" smtClean="0"/>
              <a:t>Each highwall drill operator</a:t>
            </a:r>
          </a:p>
          <a:p>
            <a:pPr lvl="1" eaLnBrk="1" hangingPunct="1">
              <a:defRPr/>
            </a:pPr>
            <a:r>
              <a:rPr lang="en-US" smtClean="0"/>
              <a:t>Bulldozer operators</a:t>
            </a:r>
          </a:p>
          <a:p>
            <a:pPr lvl="1" eaLnBrk="1" hangingPunct="1">
              <a:defRPr/>
            </a:pPr>
            <a:r>
              <a:rPr lang="en-US" smtClean="0"/>
              <a:t>Other positions designated by the DM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A308B5-00D6-4584-A4C4-2984D739EF38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Part 71 </a:t>
            </a:r>
            <a:br>
              <a:rPr lang="en-US" dirty="0" smtClean="0"/>
            </a:br>
            <a:r>
              <a:rPr lang="en-US" dirty="0" smtClean="0"/>
              <a:t>DWP Sampling </a:t>
            </a:r>
            <a:r>
              <a:rPr lang="en-US" sz="1800" dirty="0" smtClean="0"/>
              <a:t>(cont.)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Mines with multiple work positions in bulldozer and other work positions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Sample as the DWP, the position with greatest exposure performing activity/task in same location exposed to same dust generation source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Identify work positions to DM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Within 60 days after the effective date of rule for current active mines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Within 30 calendar days of new  mine being activated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Within 7 days of operational status change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42DCC-F5FC-403B-922D-3D478A6954C3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Part 71 </a:t>
            </a:r>
            <a:br>
              <a:rPr lang="en-US" dirty="0" smtClean="0"/>
            </a:br>
            <a:r>
              <a:rPr lang="en-US" dirty="0" smtClean="0"/>
              <a:t>Sampling General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Samples collected on normal work shift</a:t>
            </a:r>
          </a:p>
          <a:p>
            <a:pPr eaLnBrk="1" hangingPunct="1">
              <a:defRPr/>
            </a:pPr>
            <a:r>
              <a:rPr lang="en-US" dirty="0" smtClean="0"/>
              <a:t>Any sample exceeding standard by 0.1 mg/m</a:t>
            </a:r>
            <a:r>
              <a:rPr lang="en-US" baseline="30000" dirty="0" smtClean="0"/>
              <a:t>3</a:t>
            </a:r>
            <a:r>
              <a:rPr lang="en-US" dirty="0" smtClean="0"/>
              <a:t> or more used to determine compliance</a:t>
            </a:r>
          </a:p>
          <a:p>
            <a:pPr eaLnBrk="1" hangingPunct="1">
              <a:defRPr/>
            </a:pPr>
            <a:r>
              <a:rPr lang="en-US" dirty="0" smtClean="0"/>
              <a:t>DWP samples collected on equipment operator or within 36 inches</a:t>
            </a:r>
          </a:p>
          <a:p>
            <a:pPr eaLnBrk="1" hangingPunct="1">
              <a:defRPr/>
            </a:pPr>
            <a:r>
              <a:rPr lang="en-US" dirty="0" smtClean="0"/>
              <a:t>Non-equipment operator: on the miner at the location with highest dust exposure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12D43F-EE8F-4647-8F16-978B00EFDABB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Part 71 </a:t>
            </a:r>
            <a:br>
              <a:rPr lang="en-US" dirty="0" smtClean="0"/>
            </a:br>
            <a:r>
              <a:rPr lang="en-US" dirty="0" smtClean="0"/>
              <a:t>Sampling General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2296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DM may designate additional DWPs based on MSHA sampling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Work position exceeds 50% of the standard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Work position placed on a reduced standard due to quartz – exceeds 50% of the reduced standard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DM may withdraw DWP from sampling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Applicable only to those additional DWPs established by the DM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No </a:t>
            </a:r>
            <a:r>
              <a:rPr lang="en-US" sz="2000" dirty="0" err="1" smtClean="0"/>
              <a:t>highwall</a:t>
            </a:r>
            <a:r>
              <a:rPr lang="en-US" sz="2000" dirty="0" smtClean="0"/>
              <a:t> drill or bulldozer DWP can be withdrawn from sampling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DWP quartz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New standard effective 7 days after date of notification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F94B7-5D5B-458C-AD28-C73C62085933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71 </a:t>
            </a:r>
            <a:br>
              <a:rPr lang="en-US" sz="4000" dirty="0" smtClean="0"/>
            </a:br>
            <a:r>
              <a:rPr lang="en-US" sz="4000" dirty="0" smtClean="0"/>
              <a:t>Exceed Standard 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362200"/>
            <a:ext cx="8229600" cy="2971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If the one representative quarterly sample exceeds the applicable standard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Sample DWP each normal shift until 5 valid representative samples taken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Begin sampling first normal work shift after notification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Five samples used to determine compliance for sampling period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A92BF1-F062-4E08-9E0E-396A5563D4E1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7033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Part 71</a:t>
            </a:r>
            <a:br>
              <a:rPr lang="en-US" dirty="0" smtClean="0"/>
            </a:br>
            <a:r>
              <a:rPr lang="en-US" dirty="0" smtClean="0"/>
              <a:t>Quarterly Sampling - DWP</a:t>
            </a:r>
            <a:br>
              <a:rPr lang="en-US" dirty="0" smtClean="0"/>
            </a:br>
            <a:r>
              <a:rPr lang="en-US" dirty="0" smtClean="0"/>
              <a:t>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21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For each sample ≥ ECV in Table 71-1</a:t>
            </a:r>
          </a:p>
          <a:p>
            <a:pPr lvl="1">
              <a:defRPr/>
            </a:pPr>
            <a:r>
              <a:rPr lang="en-US" dirty="0" smtClean="0"/>
              <a:t>Make respirators available</a:t>
            </a:r>
          </a:p>
          <a:p>
            <a:pPr lvl="1">
              <a:defRPr/>
            </a:pPr>
            <a:r>
              <a:rPr lang="en-US" dirty="0" smtClean="0"/>
              <a:t>Immediately take corrective action to lower to or below applicable standard</a:t>
            </a:r>
          </a:p>
          <a:p>
            <a:pPr lvl="1">
              <a:defRPr/>
            </a:pPr>
            <a:r>
              <a:rPr lang="en-US" dirty="0" smtClean="0"/>
              <a:t>Make record of corrective action</a:t>
            </a:r>
          </a:p>
          <a:p>
            <a:pPr lvl="2">
              <a:defRPr/>
            </a:pPr>
            <a:r>
              <a:rPr lang="en-US" dirty="0" smtClean="0"/>
              <a:t>Certify by mine foreman or equivalent</a:t>
            </a:r>
          </a:p>
          <a:p>
            <a:pPr lvl="2">
              <a:defRPr/>
            </a:pPr>
            <a:r>
              <a:rPr lang="en-US" dirty="0" smtClean="0"/>
              <a:t>In secure book</a:t>
            </a:r>
          </a:p>
          <a:p>
            <a:pPr lvl="2">
              <a:defRPr/>
            </a:pPr>
            <a:r>
              <a:rPr lang="en-US" dirty="0" smtClean="0"/>
              <a:t>Maintained at mine for at least 1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618D6C-B593-4FF2-9C0A-089EC7CC5DA9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7033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71 </a:t>
            </a:r>
            <a:br>
              <a:rPr lang="en-US" sz="4000" dirty="0" smtClean="0"/>
            </a:br>
            <a:r>
              <a:rPr lang="en-US" sz="4000" dirty="0" smtClean="0"/>
              <a:t>Quarterly Sampling - DWP</a:t>
            </a:r>
            <a:br>
              <a:rPr lang="en-US" sz="4000" dirty="0" smtClean="0"/>
            </a:br>
            <a:r>
              <a:rPr lang="en-US" sz="4000" dirty="0" smtClean="0"/>
              <a:t>Noncompliance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33099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2 or more samples </a:t>
            </a:r>
            <a:r>
              <a:rPr lang="en-US" dirty="0" smtClean="0">
                <a:cs typeface="Times New Roman" pitchFamily="18" charset="0"/>
              </a:rPr>
              <a:t>≥ the Excessive Concentration Value (ECV) in Table 71-1 or</a:t>
            </a:r>
          </a:p>
          <a:p>
            <a:pPr eaLnBrk="1" hangingPunct="1">
              <a:defRPr/>
            </a:pPr>
            <a:r>
              <a:rPr lang="en-US" dirty="0" smtClean="0">
                <a:cs typeface="Times New Roman" pitchFamily="18" charset="0"/>
              </a:rPr>
              <a:t>Average of all samples collected during a sampling period </a:t>
            </a:r>
            <a:r>
              <a:rPr lang="en-US" dirty="0">
                <a:cs typeface="Times New Roman" pitchFamily="18" charset="0"/>
              </a:rPr>
              <a:t>≥ the </a:t>
            </a:r>
            <a:r>
              <a:rPr lang="en-US" dirty="0" smtClean="0">
                <a:cs typeface="Times New Roman" pitchFamily="18" charset="0"/>
              </a:rPr>
              <a:t>ECV </a:t>
            </a:r>
            <a:r>
              <a:rPr lang="en-US" dirty="0">
                <a:cs typeface="Times New Roman" pitchFamily="18" charset="0"/>
              </a:rPr>
              <a:t>in Table </a:t>
            </a:r>
            <a:r>
              <a:rPr lang="en-US" dirty="0" smtClean="0">
                <a:cs typeface="Times New Roman" pitchFamily="18" charset="0"/>
              </a:rPr>
              <a:t>71-2</a:t>
            </a:r>
            <a:endParaRPr lang="en-US" dirty="0">
              <a:cs typeface="Times New Roman" pitchFamily="18" charset="0"/>
            </a:endParaRPr>
          </a:p>
          <a:p>
            <a:pPr eaLnBrk="1" hangingPunct="1">
              <a:defRPr/>
            </a:pPr>
            <a:endParaRPr lang="en-US" dirty="0" smtClean="0"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7EDA8-B9F4-48AF-89EC-4F3FA240FDC5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71 </a:t>
            </a:r>
            <a:br>
              <a:rPr lang="en-US" sz="4000" dirty="0" smtClean="0"/>
            </a:br>
            <a:r>
              <a:rPr lang="en-US" sz="4000" dirty="0" smtClean="0"/>
              <a:t>Quarterly Sampling - DWP Noncompliance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Citation for excessive dust issued – sequential actions to be taken:</a:t>
            </a:r>
          </a:p>
          <a:p>
            <a:pPr lvl="1">
              <a:defRPr/>
            </a:pPr>
            <a:r>
              <a:rPr lang="en-US" sz="2400" dirty="0" smtClean="0"/>
              <a:t>Respirators available to affected miners</a:t>
            </a:r>
          </a:p>
          <a:p>
            <a:pPr lvl="1">
              <a:defRPr/>
            </a:pPr>
            <a:r>
              <a:rPr lang="en-US" sz="2400" dirty="0" smtClean="0"/>
              <a:t>Immediately take corrective action to lower to or below applicable standard</a:t>
            </a:r>
          </a:p>
          <a:p>
            <a:pPr lvl="1">
              <a:defRPr/>
            </a:pPr>
            <a:r>
              <a:rPr lang="en-US" sz="2400" dirty="0" smtClean="0"/>
              <a:t>Make record of corrective action</a:t>
            </a:r>
          </a:p>
          <a:p>
            <a:pPr lvl="2">
              <a:defRPr/>
            </a:pPr>
            <a:r>
              <a:rPr lang="en-US" dirty="0" smtClean="0"/>
              <a:t>Certify by mine foreman or equivalent</a:t>
            </a:r>
          </a:p>
          <a:p>
            <a:pPr lvl="2">
              <a:defRPr/>
            </a:pPr>
            <a:r>
              <a:rPr lang="en-US" dirty="0" smtClean="0"/>
              <a:t>In secure book</a:t>
            </a:r>
          </a:p>
          <a:p>
            <a:pPr lvl="2">
              <a:defRPr/>
            </a:pPr>
            <a:r>
              <a:rPr lang="en-US" dirty="0" smtClean="0"/>
              <a:t>Maintained at mine for at least 1 year</a:t>
            </a:r>
          </a:p>
          <a:p>
            <a:pPr lvl="1">
              <a:defRPr/>
            </a:pPr>
            <a:r>
              <a:rPr lang="en-US" sz="2400" dirty="0" smtClean="0"/>
              <a:t>Within </a:t>
            </a:r>
            <a:r>
              <a:rPr lang="en-US" sz="2400" dirty="0"/>
              <a:t>8 </a:t>
            </a:r>
            <a:r>
              <a:rPr lang="en-US" sz="2400" dirty="0" smtClean="0"/>
              <a:t>calendar </a:t>
            </a:r>
            <a:r>
              <a:rPr lang="en-US" sz="2400" dirty="0"/>
              <a:t>days after date of </a:t>
            </a:r>
            <a:r>
              <a:rPr lang="en-US" sz="2400" dirty="0" smtClean="0"/>
              <a:t>citation, sample consecutive shifts until collect 5 valid samples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4333BC-CEFC-4424-B4B9-48F091DD7E83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5509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71 </a:t>
            </a:r>
            <a:br>
              <a:rPr lang="en-US" sz="4000" dirty="0" smtClean="0"/>
            </a:br>
            <a:r>
              <a:rPr lang="en-US" sz="4000" dirty="0" smtClean="0"/>
              <a:t>Quarterly Sampling - DWP</a:t>
            </a:r>
            <a:br>
              <a:rPr lang="en-US" sz="4000" dirty="0" smtClean="0"/>
            </a:br>
            <a:r>
              <a:rPr lang="en-US" sz="4000" dirty="0" smtClean="0"/>
              <a:t>Noncompliance </a:t>
            </a:r>
            <a:r>
              <a:rPr lang="en-US" sz="2400" dirty="0" smtClean="0"/>
              <a:t>(cont.)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229600" cy="2743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Citation terminated after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−"/>
              <a:defRPr/>
            </a:pPr>
            <a:r>
              <a:rPr lang="en-US" sz="2400" dirty="0" smtClean="0"/>
              <a:t>Equivalent concentration of each of the 5 valid samples </a:t>
            </a:r>
            <a:r>
              <a:rPr lang="en-US" sz="2400" dirty="0" smtClean="0">
                <a:cs typeface="Times New Roman" pitchFamily="18" charset="0"/>
              </a:rPr>
              <a:t>≤ applicable standard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8B2EA3-8315-4F49-9651-865D72226F10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70 Sampling </a:t>
            </a:r>
            <a:br>
              <a:rPr lang="en-US" sz="4000" dirty="0" smtClean="0"/>
            </a:br>
            <a:r>
              <a:rPr lang="en-US" sz="4000" dirty="0" smtClean="0"/>
              <a:t>General </a:t>
            </a:r>
            <a:r>
              <a:rPr lang="en-US" sz="2400" dirty="0" smtClean="0"/>
              <a:t>(Cont.)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692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Miners required to wear CPDM trained on unit prior to wearing and every 12 months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All sampling will be full-shift, portal-to-portal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Change out of CMDPSU pump to complete full shift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Change out of CPDM unit to complete full shift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CC6D46-D48F-4D3D-962E-986A47C965E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71 </a:t>
            </a:r>
            <a:br>
              <a:rPr lang="en-US" sz="4000" dirty="0" smtClean="0"/>
            </a:br>
            <a:r>
              <a:rPr lang="en-US" sz="4000" dirty="0" smtClean="0"/>
              <a:t>Transmission of Samples/Data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/>
              <a:t>CMDPSU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−"/>
              <a:defRPr/>
            </a:pPr>
            <a:r>
              <a:rPr lang="en-US" sz="1800" dirty="0" smtClean="0"/>
              <a:t>Transmit sample/control filter within 24 hours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−"/>
              <a:defRPr/>
            </a:pPr>
            <a:r>
              <a:rPr lang="en-US" sz="1800" dirty="0" smtClean="0"/>
              <a:t>Data card completed and signed</a:t>
            </a:r>
            <a:endParaRPr lang="en-US" sz="1800" dirty="0"/>
          </a:p>
          <a:p>
            <a:pPr lvl="2">
              <a:defRPr/>
            </a:pPr>
            <a:r>
              <a:rPr lang="en-US" sz="1800" dirty="0" smtClean="0"/>
              <a:t>Certified person who performed sample shift checks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−"/>
              <a:defRPr/>
            </a:pPr>
            <a:r>
              <a:rPr lang="en-US" sz="1800" dirty="0" smtClean="0"/>
              <a:t>Not tamper with seal or alter weight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/>
              <a:t>CPDM</a:t>
            </a:r>
          </a:p>
          <a:p>
            <a:pPr lvl="1">
              <a:defRPr/>
            </a:pPr>
            <a:r>
              <a:rPr lang="en-US" sz="1800" dirty="0" smtClean="0"/>
              <a:t>Certified person sampling must validate, certify and transmit electronically within 24 hours after end of sampling shift</a:t>
            </a:r>
            <a:endParaRPr lang="en-US" sz="1800" dirty="0"/>
          </a:p>
          <a:p>
            <a:pPr lvl="2">
              <a:defRPr/>
            </a:pPr>
            <a:r>
              <a:rPr lang="en-US" sz="1800" dirty="0" smtClean="0"/>
              <a:t>Sample data file</a:t>
            </a:r>
          </a:p>
          <a:p>
            <a:pPr lvl="2">
              <a:defRPr/>
            </a:pPr>
            <a:r>
              <a:rPr lang="en-US" sz="1800" dirty="0" smtClean="0"/>
              <a:t>Sample status conditions file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Operator maintain data files at least 12 months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Not tamper with CPDM or alter any data file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5D2629-D726-4D29-AC35-6847800F4E4E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71 </a:t>
            </a:r>
            <a:br>
              <a:rPr lang="en-US" sz="4000" dirty="0" smtClean="0"/>
            </a:br>
            <a:r>
              <a:rPr lang="en-US" sz="4000" dirty="0" smtClean="0"/>
              <a:t>Report and Posting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CMDPSU</a:t>
            </a:r>
          </a:p>
          <a:p>
            <a:pPr lvl="1" eaLnBrk="1" hangingPunct="1">
              <a:defRPr/>
            </a:pPr>
            <a:r>
              <a:rPr lang="en-US" sz="2400" dirty="0" smtClean="0"/>
              <a:t>MSHA provide report of sample results </a:t>
            </a:r>
          </a:p>
          <a:p>
            <a:pPr lvl="1" eaLnBrk="1" hangingPunct="1">
              <a:defRPr/>
            </a:pPr>
            <a:r>
              <a:rPr lang="en-US" sz="2400" dirty="0" smtClean="0"/>
              <a:t>Report posted at least 31 days</a:t>
            </a:r>
          </a:p>
          <a:p>
            <a:pPr eaLnBrk="1" hangingPunct="1">
              <a:defRPr/>
            </a:pPr>
            <a:r>
              <a:rPr lang="en-US" sz="2800" dirty="0" smtClean="0"/>
              <a:t>CPDM</a:t>
            </a:r>
          </a:p>
          <a:p>
            <a:pPr lvl="1" eaLnBrk="1" hangingPunct="1">
              <a:defRPr/>
            </a:pPr>
            <a:r>
              <a:rPr lang="en-US" sz="2400" dirty="0" smtClean="0"/>
              <a:t>End-of-shift sample results – operator post within 12 hours after end of sampling shift</a:t>
            </a:r>
          </a:p>
          <a:p>
            <a:pPr lvl="1" eaLnBrk="1" hangingPunct="1">
              <a:defRPr/>
            </a:pPr>
            <a:r>
              <a:rPr lang="en-US" sz="2400" dirty="0" smtClean="0"/>
              <a:t>Information remain posted until receipt of MSHA provided samples report</a:t>
            </a:r>
          </a:p>
          <a:p>
            <a:pPr lvl="1" eaLnBrk="1" hangingPunct="1">
              <a:defRPr/>
            </a:pPr>
            <a:r>
              <a:rPr lang="en-US" sz="2400" dirty="0" smtClean="0"/>
              <a:t>MSHA sample results report posted at least 31 days</a:t>
            </a:r>
          </a:p>
          <a:p>
            <a:pPr eaLnBrk="1" hangingPunct="1">
              <a:defRPr/>
            </a:pPr>
            <a:endParaRPr 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00FD84-4A54-45B8-A317-2CC30412573B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Part 71 </a:t>
            </a:r>
            <a:br>
              <a:rPr lang="en-US" dirty="0" smtClean="0"/>
            </a:br>
            <a:r>
              <a:rPr lang="en-US" dirty="0" smtClean="0"/>
              <a:t>Status Changes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229600" cy="2133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Change in operational status of sampling entity reported within 3 days</a:t>
            </a:r>
          </a:p>
          <a:p>
            <a:pPr lvl="1" eaLnBrk="1" hangingPunct="1">
              <a:defRPr/>
            </a:pPr>
            <a:r>
              <a:rPr lang="en-US" dirty="0" smtClean="0"/>
              <a:t>In writing or electronically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039082-93A4-42DE-B1E6-35ABF52DECCB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71 – 71.300 </a:t>
            </a:r>
            <a:br>
              <a:rPr lang="en-US" sz="4000" dirty="0" smtClean="0"/>
            </a:br>
            <a:r>
              <a:rPr lang="en-US" sz="4000" dirty="0" smtClean="0"/>
              <a:t>Respirable Dust Control Plan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Plan required for a DWP within 15 days after termination date of citation for excessive dust</a:t>
            </a:r>
          </a:p>
          <a:p>
            <a:pPr eaLnBrk="1" hangingPunct="1">
              <a:defRPr/>
            </a:pPr>
            <a:r>
              <a:rPr lang="en-US" sz="2400" dirty="0" smtClean="0"/>
              <a:t>Provisions for comments from representative of miners</a:t>
            </a:r>
          </a:p>
          <a:p>
            <a:pPr lvl="1" eaLnBrk="1" hangingPunct="1">
              <a:defRPr/>
            </a:pPr>
            <a:r>
              <a:rPr lang="en-US" sz="2400" dirty="0" smtClean="0"/>
              <a:t>Operator notify representative of miners 5 days prior to submission, provide copy if requested</a:t>
            </a:r>
          </a:p>
          <a:p>
            <a:pPr lvl="1" eaLnBrk="1" hangingPunct="1">
              <a:defRPr/>
            </a:pPr>
            <a:r>
              <a:rPr lang="en-US" sz="2400" dirty="0" smtClean="0"/>
              <a:t>Copy of proposed plan or revision available for inspection by representative </a:t>
            </a:r>
          </a:p>
          <a:p>
            <a:pPr lvl="1" eaLnBrk="1" hangingPunct="1">
              <a:defRPr/>
            </a:pPr>
            <a:r>
              <a:rPr lang="en-US" sz="2400" dirty="0" smtClean="0"/>
              <a:t>Representative may submit comments</a:t>
            </a:r>
            <a:endParaRPr lang="en-US" sz="1600" dirty="0" smtClean="0"/>
          </a:p>
          <a:p>
            <a:pPr eaLnBrk="1" hangingPunct="1">
              <a:defRPr/>
            </a:pPr>
            <a:r>
              <a:rPr lang="en-US" sz="2400" dirty="0" smtClean="0"/>
              <a:t>Copy of proposed plan or revision posted on mine bulletin board</a:t>
            </a:r>
          </a:p>
          <a:p>
            <a:pPr eaLnBrk="1" hangingPunct="1">
              <a:defRPr/>
            </a:pPr>
            <a:r>
              <a:rPr lang="en-US" sz="2400" dirty="0" smtClean="0"/>
              <a:t>Specific information on DWP and controls used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64104-425B-4063-843F-4672DE617415}" type="slidenum">
              <a:rPr lang="en-US" smtClean="0"/>
              <a:pPr>
                <a:defRPr/>
              </a:pPr>
              <a:t>73</a:t>
            </a:fld>
            <a:endParaRPr lang="en-US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71 – </a:t>
            </a:r>
            <a:br>
              <a:rPr lang="en-US" sz="4000" dirty="0" smtClean="0"/>
            </a:br>
            <a:r>
              <a:rPr lang="en-US" sz="4000" dirty="0" smtClean="0"/>
              <a:t>71.301 DWP Plan Approval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3962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Approved on a mine-by-mine basis</a:t>
            </a:r>
          </a:p>
          <a:p>
            <a:pPr eaLnBrk="1" hangingPunct="1">
              <a:defRPr/>
            </a:pPr>
            <a:r>
              <a:rPr lang="en-US" sz="2400" dirty="0" smtClean="0"/>
              <a:t>Controls likely to maintain dust levels</a:t>
            </a:r>
          </a:p>
          <a:p>
            <a:pPr eaLnBrk="1" hangingPunct="1">
              <a:defRPr/>
            </a:pPr>
            <a:r>
              <a:rPr lang="en-US" sz="2400" dirty="0" smtClean="0"/>
              <a:t>Provisions can be objectively determined</a:t>
            </a:r>
          </a:p>
          <a:p>
            <a:pPr eaLnBrk="1" hangingPunct="1">
              <a:defRPr/>
            </a:pPr>
            <a:r>
              <a:rPr lang="en-US" sz="2400" dirty="0" smtClean="0"/>
              <a:t>Approved plan made available to representative of miners</a:t>
            </a:r>
          </a:p>
          <a:p>
            <a:pPr lvl="1" eaLnBrk="1" hangingPunct="1">
              <a:defRPr/>
            </a:pPr>
            <a:r>
              <a:rPr lang="en-US" sz="2400" dirty="0" smtClean="0"/>
              <a:t>Copy to representative upon request</a:t>
            </a:r>
          </a:p>
          <a:p>
            <a:pPr lvl="1" eaLnBrk="1" hangingPunct="1">
              <a:defRPr/>
            </a:pPr>
            <a:r>
              <a:rPr lang="en-US" sz="2400" dirty="0" smtClean="0"/>
              <a:t>Available for inspection by representative</a:t>
            </a:r>
          </a:p>
          <a:p>
            <a:pPr lvl="1" eaLnBrk="1" hangingPunct="1">
              <a:defRPr/>
            </a:pPr>
            <a:r>
              <a:rPr lang="en-US" sz="2400" dirty="0" smtClean="0"/>
              <a:t>Posted on mine bulletin board while in effect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5E7B8F-056D-4161-9D4A-1EA7B58DF534}" type="slidenum">
              <a:rPr lang="en-US" smtClean="0"/>
              <a:pPr>
                <a:defRPr/>
              </a:pPr>
              <a:t>74</a:t>
            </a:fld>
            <a:endParaRPr lang="en-US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Part 90 </a:t>
            </a:r>
            <a:br>
              <a:rPr lang="en-US" dirty="0" smtClean="0"/>
            </a:br>
            <a:r>
              <a:rPr lang="en-US" dirty="0" smtClean="0"/>
              <a:t>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90800"/>
            <a:ext cx="8229600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Applies to all coal miners – miners working at underground coal mines, surface coal mines or surface coal facilities</a:t>
            </a:r>
          </a:p>
          <a:p>
            <a:pPr lvl="1" eaLnBrk="1" hangingPunct="1">
              <a:defRPr/>
            </a:pP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9DFE1-C659-4181-95DF-9B03B16930E8}" type="slidenum">
              <a:rPr lang="en-US" smtClean="0"/>
              <a:pPr>
                <a:defRPr/>
              </a:pPr>
              <a:t>75</a:t>
            </a:fld>
            <a:endParaRPr lang="en-US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Part 90 New Terms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2590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Normal Work Shift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Representative Samples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Excessive Concentration Value (ECV)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4190C-63A4-4054-A381-8B8B922F93ED}" type="slidenum">
              <a:rPr lang="en-US" smtClean="0"/>
              <a:pPr>
                <a:defRPr/>
              </a:pPr>
              <a:t>76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Part 90 </a:t>
            </a:r>
            <a:br>
              <a:rPr lang="en-US" dirty="0" smtClean="0"/>
            </a:br>
            <a:r>
              <a:rPr lang="en-US" dirty="0" smtClean="0"/>
              <a:t>Standard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90800"/>
            <a:ext cx="8229600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1.0 mg/m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standard on effective date of rule</a:t>
            </a:r>
          </a:p>
          <a:p>
            <a:pPr eaLnBrk="1" hangingPunct="1">
              <a:defRPr/>
            </a:pPr>
            <a:r>
              <a:rPr lang="en-US" sz="2800" dirty="0" smtClean="0"/>
              <a:t>0.5 mg/m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24 months after effective date of rule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lvl="1" eaLnBrk="1" hangingPunct="1">
              <a:defRPr/>
            </a:pP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B9466-7B32-485A-B0B9-7E07B6FF739A}" type="slidenum">
              <a:rPr lang="en-US" smtClean="0"/>
              <a:pPr>
                <a:defRPr/>
              </a:pPr>
              <a:t>77</a:t>
            </a:fld>
            <a:endParaRPr lang="en-US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Part 90 </a:t>
            </a:r>
            <a:br>
              <a:rPr lang="en-US" dirty="0" smtClean="0"/>
            </a:br>
            <a:r>
              <a:rPr lang="en-US" dirty="0" smtClean="0"/>
              <a:t>Standard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2895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Quartz</a:t>
            </a:r>
          </a:p>
          <a:p>
            <a:pPr lvl="1" eaLnBrk="1" hangingPunct="1">
              <a:defRPr/>
            </a:pPr>
            <a:r>
              <a:rPr lang="en-US" sz="2400" dirty="0" smtClean="0"/>
              <a:t>Quartz standard 0.100 m</a:t>
            </a:r>
            <a:r>
              <a:rPr lang="en-US" sz="2400" dirty="0" smtClean="0">
                <a:cs typeface="Times New Roman" pitchFamily="18" charset="0"/>
              </a:rPr>
              <a:t>g/m</a:t>
            </a:r>
            <a:r>
              <a:rPr lang="en-US" sz="2400" baseline="30000" dirty="0" smtClean="0">
                <a:cs typeface="Times New Roman" pitchFamily="18" charset="0"/>
              </a:rPr>
              <a:t>3</a:t>
            </a:r>
            <a:r>
              <a:rPr lang="en-US" sz="2400" dirty="0" smtClean="0">
                <a:cs typeface="Times New Roman" pitchFamily="18" charset="0"/>
              </a:rPr>
              <a:t> (100 µg/m</a:t>
            </a:r>
            <a:r>
              <a:rPr lang="en-US" sz="2400" baseline="30000" dirty="0" smtClean="0">
                <a:cs typeface="Times New Roman" pitchFamily="18" charset="0"/>
              </a:rPr>
              <a:t>3</a:t>
            </a:r>
            <a:r>
              <a:rPr lang="en-US" sz="2400" dirty="0" smtClean="0">
                <a:cs typeface="Times New Roman" pitchFamily="18" charset="0"/>
              </a:rPr>
              <a:t>)</a:t>
            </a:r>
          </a:p>
          <a:p>
            <a:pPr lvl="1" eaLnBrk="1" hangingPunct="1">
              <a:defRPr/>
            </a:pPr>
            <a:r>
              <a:rPr lang="en-US" sz="2400" dirty="0" smtClean="0">
                <a:cs typeface="Times New Roman" pitchFamily="18" charset="0"/>
              </a:rPr>
              <a:t>Reduced standard established based on </a:t>
            </a:r>
          </a:p>
          <a:p>
            <a:pPr lvl="2" eaLnBrk="1" hangingPunct="1">
              <a:buClr>
                <a:schemeClr val="tx1"/>
              </a:buClr>
              <a:buFontTx/>
              <a:buBlip>
                <a:blip r:embed="rId2"/>
              </a:buBlip>
              <a:defRPr/>
            </a:pPr>
            <a:r>
              <a:rPr lang="en-US" sz="2000" dirty="0" smtClean="0">
                <a:cs typeface="Times New Roman" pitchFamily="18" charset="0"/>
              </a:rPr>
              <a:t>Exceeding 100 µg/m</a:t>
            </a:r>
            <a:r>
              <a:rPr lang="en-US" sz="2000" baseline="30000" dirty="0" smtClean="0">
                <a:cs typeface="Times New Roman" pitchFamily="18" charset="0"/>
              </a:rPr>
              <a:t>3</a:t>
            </a:r>
          </a:p>
          <a:p>
            <a:pPr lvl="2" eaLnBrk="1" hangingPunct="1">
              <a:buClr>
                <a:schemeClr val="tx1"/>
              </a:buClr>
              <a:buFontTx/>
              <a:buBlip>
                <a:blip r:embed="rId2"/>
              </a:buBlip>
              <a:defRPr/>
            </a:pPr>
            <a:r>
              <a:rPr lang="en-US" sz="2000" dirty="0" smtClean="0">
                <a:cs typeface="Times New Roman" pitchFamily="18" charset="0"/>
              </a:rPr>
              <a:t>Formula: 10 divided by percent quartz</a:t>
            </a:r>
            <a:endParaRPr lang="en-US" sz="1600" dirty="0" smtClean="0">
              <a:cs typeface="Times New Roman" pitchFamily="18" charset="0"/>
            </a:endParaRPr>
          </a:p>
          <a:p>
            <a:pPr lvl="3" eaLnBrk="1" hangingPunct="1">
              <a:buClr>
                <a:schemeClr val="tx1"/>
              </a:buClr>
              <a:buFontTx/>
              <a:buChar char="•"/>
              <a:defRPr/>
            </a:pPr>
            <a:r>
              <a:rPr lang="en-US" sz="1600" dirty="0" smtClean="0"/>
              <a:t>No standard greater than the base standard for Part 90</a:t>
            </a:r>
          </a:p>
          <a:p>
            <a:pPr lvl="1" eaLnBrk="1" hangingPunct="1">
              <a:defRPr/>
            </a:pP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FCDE0-51E9-42C4-9EF7-E0200B1C6704}" type="slidenum">
              <a:rPr lang="en-US" smtClean="0"/>
              <a:pPr>
                <a:defRPr/>
              </a:pPr>
              <a:t>78</a:t>
            </a:fld>
            <a:endParaRPr lang="en-US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Part 90 </a:t>
            </a:r>
            <a:br>
              <a:rPr lang="en-US" dirty="0" smtClean="0"/>
            </a:br>
            <a:r>
              <a:rPr lang="en-US" dirty="0" smtClean="0"/>
              <a:t>Transfer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38449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Existing position on same shift </a:t>
            </a:r>
          </a:p>
          <a:p>
            <a:pPr eaLnBrk="1" hangingPunct="1">
              <a:defRPr/>
            </a:pPr>
            <a:r>
              <a:rPr lang="en-US" smtClean="0"/>
              <a:t>Different mine, shift or newly created position if miner agrees in writing</a:t>
            </a:r>
          </a:p>
          <a:p>
            <a:pPr eaLnBrk="1" hangingPunct="1">
              <a:defRPr/>
            </a:pPr>
            <a:r>
              <a:rPr lang="en-US" smtClean="0"/>
              <a:t>Operator required to notify MSHA of any transfer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03AB9-0FC6-4565-AA45-C45D0F61E4C1}" type="slidenum">
              <a:rPr lang="en-US" smtClean="0"/>
              <a:pPr>
                <a:defRPr/>
              </a:pPr>
              <a:t>79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70 Sampling </a:t>
            </a:r>
            <a:br>
              <a:rPr lang="en-US" sz="4000" dirty="0" smtClean="0"/>
            </a:br>
            <a:r>
              <a:rPr lang="en-US" sz="4000" dirty="0" smtClean="0"/>
              <a:t>General </a:t>
            </a:r>
            <a:r>
              <a:rPr lang="en-US" sz="2400" dirty="0" smtClean="0"/>
              <a:t>(Cont.)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Control filters required when sampling with CMDPSU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Control filter must have same pre-weight date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Carried to same area of mine as sample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Remain plugged entire shift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Transmitted with sample to MSHA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Dust data card completed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Certified person to handle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14DABC-39E4-4A2E-9874-85BBE09409F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Part 90 </a:t>
            </a:r>
            <a:br>
              <a:rPr lang="en-US" dirty="0" smtClean="0"/>
            </a:br>
            <a:r>
              <a:rPr lang="en-US" dirty="0" smtClean="0"/>
              <a:t>Compensation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90800"/>
            <a:ext cx="8229600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Not less than rate of pay prior to exercising option</a:t>
            </a:r>
          </a:p>
          <a:p>
            <a:pPr eaLnBrk="1" hangingPunct="1">
              <a:defRPr/>
            </a:pPr>
            <a:r>
              <a:rPr lang="en-US" dirty="0" smtClean="0"/>
              <a:t>Wage increases accrued to the position transferred to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3B4191-4DB2-4F4F-ACF0-86D0574F30D2}" type="slidenum">
              <a:rPr lang="en-US" smtClean="0"/>
              <a:pPr>
                <a:defRPr/>
              </a:pPr>
              <a:t>80</a:t>
            </a:fld>
            <a:endParaRPr lang="en-US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Part 90 </a:t>
            </a:r>
            <a:br>
              <a:rPr lang="en-US" dirty="0" smtClean="0"/>
            </a:br>
            <a:r>
              <a:rPr lang="en-US" dirty="0" smtClean="0"/>
              <a:t>Waiver/Re-exercise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819400"/>
            <a:ext cx="8229600" cy="26971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Miner may waive rights under Part 90 </a:t>
            </a:r>
          </a:p>
          <a:p>
            <a:pPr eaLnBrk="1" hangingPunct="1">
              <a:defRPr/>
            </a:pPr>
            <a:r>
              <a:rPr lang="en-US" dirty="0" smtClean="0"/>
              <a:t>Miner may re-exercise Part 90 rights at any time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CC2F09-5E81-4C8C-B6D7-87318771921C}" type="slidenum">
              <a:rPr lang="en-US" smtClean="0"/>
              <a:pPr>
                <a:defRPr/>
              </a:pPr>
              <a:t>81</a:t>
            </a:fld>
            <a:endParaRPr lang="en-US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Part 90 Sampling </a:t>
            </a:r>
            <a:br>
              <a:rPr lang="en-US" dirty="0" smtClean="0"/>
            </a:br>
            <a:r>
              <a:rPr lang="en-US" dirty="0" smtClean="0"/>
              <a:t>General </a:t>
            </a:r>
            <a:r>
              <a:rPr lang="en-US" sz="1800" dirty="0" smtClean="0"/>
              <a:t>(cont.)</a:t>
            </a:r>
            <a:endParaRPr lang="en-US" dirty="0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971800"/>
            <a:ext cx="82296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CMDPSU used for sampling on effective date of rule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CPDM used for sampling 18 months after effective date of rule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136179-671B-4F88-B8DF-CFDEA72EC6F2}" type="slidenum">
              <a:rPr lang="en-US" smtClean="0"/>
              <a:pPr>
                <a:defRPr/>
              </a:pPr>
              <a:t>82</a:t>
            </a:fld>
            <a:endParaRPr lang="en-US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Part 90 Sampling </a:t>
            </a:r>
            <a:br>
              <a:rPr lang="en-US" dirty="0" smtClean="0"/>
            </a:br>
            <a:r>
              <a:rPr lang="en-US" dirty="0" smtClean="0"/>
              <a:t>General </a:t>
            </a:r>
            <a:r>
              <a:rPr lang="en-US" sz="1800" dirty="0"/>
              <a:t>(cont.)</a:t>
            </a:r>
            <a:endParaRPr lang="en-US" sz="1800" dirty="0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73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Miners required to wear CPDM trained on unit prior to wearing and every 12 months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All sampling will be full-shift, portal-to-portal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Change out of CMDPSU pump to complete full shift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Change out of CPDM unit to complete full shift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F7B03C-32DD-4C63-9476-642E1425719F}" type="slidenum">
              <a:rPr lang="en-US" smtClean="0"/>
              <a:pPr>
                <a:defRPr/>
              </a:pPr>
              <a:t>83</a:t>
            </a:fld>
            <a:endParaRPr lang="en-US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Part 90 Sampling </a:t>
            </a:r>
            <a:br>
              <a:rPr lang="en-US" dirty="0" smtClean="0"/>
            </a:br>
            <a:r>
              <a:rPr lang="en-US" dirty="0" smtClean="0"/>
              <a:t>General </a:t>
            </a:r>
            <a:r>
              <a:rPr lang="en-US" sz="1800" dirty="0"/>
              <a:t>(cont.)</a:t>
            </a:r>
            <a:endParaRPr lang="en-US" sz="1800" dirty="0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Control filters required when sampling with CMDPSU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Control filter must have same pre-weight date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Carried to same area of mine as sample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Remain plugged entire shift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Transmitted with sample to MSHA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Dust data card completed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Certified person to </a:t>
            </a:r>
            <a:r>
              <a:rPr lang="en-US" dirty="0" smtClean="0"/>
              <a:t>handle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5D3F80-7A50-4DCA-ACEA-F8F7BC1F365B}" type="slidenum">
              <a:rPr lang="en-US" smtClean="0"/>
              <a:pPr>
                <a:defRPr/>
              </a:pPr>
              <a:t>84</a:t>
            </a:fld>
            <a:endParaRPr lang="en-US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Part 90 Sampling </a:t>
            </a:r>
            <a:br>
              <a:rPr lang="en-US" dirty="0" smtClean="0"/>
            </a:br>
            <a:r>
              <a:rPr lang="en-US" dirty="0" smtClean="0"/>
              <a:t>General </a:t>
            </a:r>
            <a:r>
              <a:rPr lang="en-US" sz="1800" dirty="0"/>
              <a:t>(cont.)</a:t>
            </a:r>
            <a:endParaRPr lang="en-US" sz="1800" dirty="0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95600"/>
            <a:ext cx="82296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Operator must record the length of each shift that Part 90 miner works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0C299E-1F55-427B-836F-F8AAB7F6E9D2}" type="slidenum">
              <a:rPr lang="en-US" smtClean="0"/>
              <a:pPr>
                <a:defRPr/>
              </a:pPr>
              <a:t>85</a:t>
            </a:fld>
            <a:endParaRPr lang="en-US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Part 90 </a:t>
            </a:r>
            <a:br>
              <a:rPr lang="en-US" dirty="0" smtClean="0"/>
            </a:br>
            <a:r>
              <a:rPr lang="en-US" dirty="0" smtClean="0"/>
              <a:t>Certifications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0"/>
            <a:ext cx="8229600" cy="3082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Persons certified by MSHA to conduct sampling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Persons certified by MSHA to maintain and calibrate sampling units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A80EB0-67AE-43B1-AFB2-88966C31623C}" type="slidenum">
              <a:rPr lang="en-US" smtClean="0"/>
              <a:pPr>
                <a:defRPr/>
              </a:pPr>
              <a:t>86</a:t>
            </a:fld>
            <a:endParaRPr lang="en-US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Part 90 </a:t>
            </a:r>
            <a:br>
              <a:rPr lang="en-US" dirty="0" smtClean="0"/>
            </a:br>
            <a:r>
              <a:rPr lang="en-US" dirty="0" smtClean="0"/>
              <a:t>Certifications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229600" cy="3463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Re-certified every 3 years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MSHA may revoke certification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Certified in sampling may collect samples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Certified in Maintenance can work on sampling units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Maintenance certification not cover sampling duties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8D0E5-E825-41FC-934D-CF39F09B8543}" type="slidenum">
              <a:rPr lang="en-US" smtClean="0"/>
              <a:pPr>
                <a:defRPr/>
              </a:pPr>
              <a:t>87</a:t>
            </a:fld>
            <a:endParaRPr lang="en-US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90 Sampling</a:t>
            </a:r>
            <a:br>
              <a:rPr lang="en-US" sz="4000" dirty="0" smtClean="0"/>
            </a:br>
            <a:r>
              <a:rPr lang="en-US" sz="4000" dirty="0" smtClean="0"/>
              <a:t>Pre-Shift Checks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229600" cy="36163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Pre-shift CMDPSU within 3 hours of shift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Examination of components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Examination of cyclone interior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Examination of external tubing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Examination of clamping/positioning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Testing of voltage under load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77F33C-DDBE-40B2-9648-1CE05033BEFF}" type="slidenum">
              <a:rPr lang="en-US" smtClean="0"/>
              <a:pPr>
                <a:defRPr/>
              </a:pPr>
              <a:t>88</a:t>
            </a:fld>
            <a:endParaRPr lang="en-US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90 Sampling</a:t>
            </a:r>
            <a:br>
              <a:rPr lang="en-US" sz="4000" dirty="0" smtClean="0"/>
            </a:br>
            <a:r>
              <a:rPr lang="en-US" sz="4000" dirty="0" smtClean="0"/>
              <a:t>Pre-Shift Checks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229600" cy="36163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Pre-shift of CPDM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Follow procedures required by manufacturer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Pre-operational examination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Testing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Set-up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B81F9-A883-4567-95B7-2DE2A9462357}" type="slidenum">
              <a:rPr lang="en-US" smtClean="0"/>
              <a:pPr>
                <a:defRPr/>
              </a:pPr>
              <a:t>89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70 Sampling </a:t>
            </a:r>
            <a:br>
              <a:rPr lang="en-US" sz="4000" dirty="0" smtClean="0"/>
            </a:br>
            <a:r>
              <a:rPr lang="en-US" sz="4000" dirty="0" smtClean="0"/>
              <a:t>General </a:t>
            </a:r>
            <a:r>
              <a:rPr lang="en-US" sz="2400" dirty="0" smtClean="0"/>
              <a:t>(Cont.)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90800"/>
            <a:ext cx="8229600" cy="3540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Operator record length of each shift – maintain record for 6 months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Operator record production for each MMU for each shift – maintain record 6 months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Operator will use to determine average over the last 30 production shifts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A6C8EF-BA00-404C-8F9E-261252D2808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Part 90 </a:t>
            </a:r>
            <a:r>
              <a:rPr lang="en-US" dirty="0" err="1" smtClean="0"/>
              <a:t>Flowrate</a:t>
            </a:r>
            <a:endParaRPr lang="en-US" dirty="0" smtClean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Operate at </a:t>
            </a:r>
          </a:p>
          <a:p>
            <a:pPr lvl="1" eaLnBrk="1" hangingPunct="1">
              <a:defRPr/>
            </a:pPr>
            <a:r>
              <a:rPr lang="en-US" dirty="0"/>
              <a:t>2.0 lit/min for CMDPSU</a:t>
            </a:r>
          </a:p>
          <a:p>
            <a:pPr lvl="1" eaLnBrk="1" hangingPunct="1">
              <a:defRPr/>
            </a:pPr>
            <a:r>
              <a:rPr lang="en-US" dirty="0"/>
              <a:t>2.2 lit/min for CPDM</a:t>
            </a:r>
          </a:p>
          <a:p>
            <a:pPr lvl="1" eaLnBrk="1" hangingPunct="1">
              <a:defRPr/>
            </a:pPr>
            <a:r>
              <a:rPr lang="en-US" dirty="0"/>
              <a:t>Other </a:t>
            </a:r>
            <a:r>
              <a:rPr lang="en-US" dirty="0" err="1"/>
              <a:t>flowrate</a:t>
            </a:r>
            <a:r>
              <a:rPr lang="en-US" dirty="0"/>
              <a:t> recommended by manufacturer or Sec. of Labor</a:t>
            </a:r>
          </a:p>
          <a:p>
            <a:pPr eaLnBrk="1" hangingPunct="1">
              <a:defRPr/>
            </a:pPr>
            <a:r>
              <a:rPr lang="en-US" dirty="0"/>
              <a:t>CMDPSU checked during 2</a:t>
            </a:r>
            <a:r>
              <a:rPr lang="en-US" baseline="30000" dirty="0"/>
              <a:t>nd</a:t>
            </a:r>
            <a:r>
              <a:rPr lang="en-US" dirty="0"/>
              <a:t> and last hour of operation</a:t>
            </a:r>
          </a:p>
          <a:p>
            <a:pPr eaLnBrk="1" hangingPunct="1">
              <a:defRPr/>
            </a:pPr>
            <a:r>
              <a:rPr lang="en-US" dirty="0"/>
              <a:t>CPDM – examine unit at </a:t>
            </a:r>
            <a:r>
              <a:rPr lang="en-US" dirty="0" smtClean="0"/>
              <a:t>mid-shift or more often if specified in respirable dust control plan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404C1F-A669-4A31-92D5-D3FDA7991583}" type="slidenum">
              <a:rPr lang="en-US" smtClean="0"/>
              <a:pPr>
                <a:defRPr/>
              </a:pPr>
              <a:t>90</a:t>
            </a:fld>
            <a:endParaRPr lang="en-US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Part 90 </a:t>
            </a:r>
            <a:br>
              <a:rPr lang="en-US" dirty="0" smtClean="0"/>
            </a:br>
            <a:r>
              <a:rPr lang="en-US" dirty="0" smtClean="0"/>
              <a:t>Transfer Sampling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229600" cy="24368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5 samples within 15 days after:</a:t>
            </a:r>
          </a:p>
          <a:p>
            <a:pPr lvl="1" eaLnBrk="1" hangingPunct="1">
              <a:defRPr/>
            </a:pPr>
            <a:r>
              <a:rPr lang="en-US" dirty="0" smtClean="0"/>
              <a:t>20 day grace period</a:t>
            </a:r>
          </a:p>
          <a:p>
            <a:pPr lvl="1" eaLnBrk="1" hangingPunct="1">
              <a:defRPr/>
            </a:pPr>
            <a:r>
              <a:rPr lang="en-US" dirty="0" smtClean="0"/>
              <a:t>Implementing a transfer after the 20 day grace period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34F3BD-6551-47B0-A8C7-62CF427D66AE}" type="slidenum">
              <a:rPr lang="en-US" smtClean="0"/>
              <a:pPr>
                <a:defRPr/>
              </a:pPr>
              <a:t>91</a:t>
            </a:fld>
            <a:endParaRPr lang="en-US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90 </a:t>
            </a:r>
            <a:br>
              <a:rPr lang="en-US" sz="4000" dirty="0" smtClean="0"/>
            </a:br>
            <a:r>
              <a:rPr lang="en-US" sz="4000" dirty="0" smtClean="0"/>
              <a:t>Compliance Sampling 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895600"/>
            <a:ext cx="8458200" cy="29257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5 samples each quarter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Consecutive work days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New reduced standard due to quartz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Standard effective 7 days after date of notification</a:t>
            </a:r>
            <a:endParaRPr lang="en-US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B72997-E520-46D4-97B6-5BE658135F92}" type="slidenum">
              <a:rPr lang="en-US" smtClean="0"/>
              <a:pPr>
                <a:defRPr/>
              </a:pPr>
              <a:t>92</a:t>
            </a:fld>
            <a:endParaRPr lang="en-US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90 Sampling</a:t>
            </a:r>
            <a:br>
              <a:rPr lang="en-US" sz="4000" dirty="0" smtClean="0"/>
            </a:br>
            <a:r>
              <a:rPr lang="en-US" sz="4000" dirty="0" smtClean="0"/>
              <a:t>Compliance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458200" cy="4572000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>
              <a:defRPr/>
            </a:pPr>
            <a:r>
              <a:rPr lang="en-US" dirty="0"/>
              <a:t>1 sample ≥ ECV in Table </a:t>
            </a:r>
            <a:r>
              <a:rPr lang="en-US" dirty="0" smtClean="0"/>
              <a:t>90-1</a:t>
            </a:r>
            <a:endParaRPr lang="en-US" dirty="0"/>
          </a:p>
          <a:p>
            <a:pPr lvl="1">
              <a:defRPr/>
            </a:pPr>
            <a:r>
              <a:rPr lang="en-US" dirty="0"/>
              <a:t>Make respirators available</a:t>
            </a:r>
          </a:p>
          <a:p>
            <a:pPr lvl="1">
              <a:defRPr/>
            </a:pPr>
            <a:r>
              <a:rPr lang="en-US" dirty="0"/>
              <a:t>Immediately take corrective action to lower to or below applicable standard</a:t>
            </a:r>
          </a:p>
          <a:p>
            <a:pPr lvl="1">
              <a:defRPr/>
            </a:pPr>
            <a:r>
              <a:rPr lang="en-US" dirty="0"/>
              <a:t>Make record of corrective action</a:t>
            </a:r>
          </a:p>
          <a:p>
            <a:pPr lvl="2">
              <a:defRPr/>
            </a:pPr>
            <a:r>
              <a:rPr lang="en-US" dirty="0"/>
              <a:t>Certify by mine foreman or equivalent</a:t>
            </a:r>
          </a:p>
          <a:p>
            <a:pPr lvl="2">
              <a:defRPr/>
            </a:pPr>
            <a:r>
              <a:rPr lang="en-US" dirty="0"/>
              <a:t>In secure book</a:t>
            </a:r>
          </a:p>
          <a:p>
            <a:pPr lvl="2">
              <a:defRPr/>
            </a:pPr>
            <a:r>
              <a:rPr lang="en-US" dirty="0"/>
              <a:t>Maintained at mine for at least 1 year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375D3-8DDB-497F-A1C0-9698B48DD97C}" type="slidenum">
              <a:rPr lang="en-US" smtClean="0"/>
              <a:pPr>
                <a:defRPr/>
              </a:pPr>
              <a:t>93</a:t>
            </a:fld>
            <a:endParaRPr lang="en-US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90 </a:t>
            </a:r>
            <a:br>
              <a:rPr lang="en-US" sz="4000" dirty="0" smtClean="0"/>
            </a:br>
            <a:r>
              <a:rPr lang="en-US" sz="4000" dirty="0" smtClean="0"/>
              <a:t>Noncompliance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895600"/>
            <a:ext cx="8458200" cy="3352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dirty="0"/>
              <a:t>2 or more </a:t>
            </a:r>
            <a:r>
              <a:rPr lang="en-US" dirty="0" smtClean="0"/>
              <a:t>samples </a:t>
            </a:r>
            <a:r>
              <a:rPr lang="en-US" dirty="0">
                <a:cs typeface="Times New Roman" pitchFamily="18" charset="0"/>
              </a:rPr>
              <a:t>≥ the Excessive Concentration Value (ECV) in Table </a:t>
            </a:r>
            <a:r>
              <a:rPr lang="en-US" dirty="0" smtClean="0">
                <a:cs typeface="Times New Roman" pitchFamily="18" charset="0"/>
              </a:rPr>
              <a:t>90-1 or</a:t>
            </a:r>
            <a:endParaRPr lang="en-US" dirty="0"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dirty="0">
                <a:cs typeface="Times New Roman" pitchFamily="18" charset="0"/>
              </a:rPr>
              <a:t>Average of all samples collected during a sampling period ≥ the ECV in Table </a:t>
            </a:r>
            <a:r>
              <a:rPr lang="en-US" dirty="0" smtClean="0">
                <a:cs typeface="Times New Roman" pitchFamily="18" charset="0"/>
              </a:rPr>
              <a:t>90-2</a:t>
            </a:r>
            <a:endParaRPr lang="en-US" dirty="0"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92C93-21E3-431C-8967-3B4244499996}" type="slidenum">
              <a:rPr lang="en-US" smtClean="0"/>
              <a:pPr>
                <a:defRPr/>
              </a:pPr>
              <a:t>94</a:t>
            </a:fld>
            <a:endParaRPr lang="en-US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90 </a:t>
            </a:r>
            <a:br>
              <a:rPr lang="en-US" sz="4000" dirty="0" smtClean="0"/>
            </a:br>
            <a:r>
              <a:rPr lang="en-US" sz="4000" dirty="0" smtClean="0"/>
              <a:t>Noncompliance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4582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Citation for excessive dust issued – sequential actions to be taken: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Respirators available to affected </a:t>
            </a:r>
            <a:r>
              <a:rPr lang="en-US" sz="2400" dirty="0" smtClean="0"/>
              <a:t>miner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Immediately take corrective actions to lower to or below applicable standard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dirty="0"/>
              <a:t> </a:t>
            </a:r>
            <a:r>
              <a:rPr lang="en-US" dirty="0" smtClean="0"/>
              <a:t>If corrective actions involve reducing dust levels:</a:t>
            </a:r>
            <a:endParaRPr lang="en-US" dirty="0"/>
          </a:p>
          <a:p>
            <a:pPr lvl="3"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en-US" sz="2400" dirty="0" smtClean="0"/>
              <a:t>Implement corrective actions</a:t>
            </a:r>
          </a:p>
          <a:p>
            <a:pPr lvl="3"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en-US" sz="2400" dirty="0" smtClean="0"/>
              <a:t>Within </a:t>
            </a:r>
            <a:r>
              <a:rPr lang="en-US" sz="2400" dirty="0"/>
              <a:t>8 </a:t>
            </a:r>
            <a:r>
              <a:rPr lang="en-US" sz="2400" dirty="0" smtClean="0"/>
              <a:t>calendar days after date of citation, sample until 5 valid samples collected </a:t>
            </a:r>
            <a:endParaRPr lang="en-US" sz="2400" dirty="0"/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dirty="0" smtClean="0"/>
              <a:t>If </a:t>
            </a:r>
            <a:r>
              <a:rPr lang="en-US" dirty="0"/>
              <a:t>transferring Part 90 </a:t>
            </a:r>
            <a:r>
              <a:rPr lang="en-US" dirty="0" smtClean="0"/>
              <a:t>miner:</a:t>
            </a:r>
          </a:p>
          <a:p>
            <a:pPr lvl="3"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en-US" sz="2400" dirty="0" smtClean="0"/>
              <a:t>Comply </a:t>
            </a:r>
            <a:r>
              <a:rPr lang="en-US" sz="2400" dirty="0"/>
              <a:t>with transfer requirements (90.102</a:t>
            </a:r>
            <a:r>
              <a:rPr lang="en-US" sz="2400" dirty="0" smtClean="0"/>
              <a:t>)</a:t>
            </a:r>
          </a:p>
          <a:p>
            <a:pPr lvl="3"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en-US" sz="2400" dirty="0" smtClean="0"/>
              <a:t>Within </a:t>
            </a:r>
            <a:r>
              <a:rPr lang="en-US" sz="2400" dirty="0" smtClean="0"/>
              <a:t>15 </a:t>
            </a:r>
            <a:r>
              <a:rPr lang="en-US" sz="2400" dirty="0"/>
              <a:t>calendar days after date of </a:t>
            </a:r>
            <a:r>
              <a:rPr lang="en-US" sz="2400" dirty="0" smtClean="0"/>
              <a:t>transfer, </a:t>
            </a:r>
            <a:r>
              <a:rPr lang="en-US" sz="2400" dirty="0"/>
              <a:t>sample until 5 valid samples </a:t>
            </a:r>
            <a:r>
              <a:rPr lang="en-US" sz="2400" dirty="0" smtClean="0"/>
              <a:t>collected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BCD46-5588-44DD-B02C-5E2AB777A513}" type="slidenum">
              <a:rPr lang="en-US" smtClean="0"/>
              <a:pPr>
                <a:defRPr/>
              </a:pPr>
              <a:t>95</a:t>
            </a:fld>
            <a:endParaRPr lang="en-US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90 </a:t>
            </a:r>
            <a:br>
              <a:rPr lang="en-US" sz="4000" dirty="0" smtClean="0"/>
            </a:br>
            <a:r>
              <a:rPr lang="en-US" sz="4000" dirty="0" smtClean="0"/>
              <a:t>Noncompliance </a:t>
            </a:r>
            <a:r>
              <a:rPr lang="en-US" sz="1800" dirty="0" smtClean="0"/>
              <a:t>(Cont.)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458200" cy="41148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/>
          </a:p>
          <a:p>
            <a:pPr lvl="1">
              <a:defRPr/>
            </a:pPr>
            <a:r>
              <a:rPr lang="en-US" sz="2400" dirty="0"/>
              <a:t>Make record of corrective action</a:t>
            </a:r>
          </a:p>
          <a:p>
            <a:pPr lvl="2">
              <a:defRPr/>
            </a:pPr>
            <a:r>
              <a:rPr lang="en-US" dirty="0"/>
              <a:t>Certify by mine foreman or equivalent</a:t>
            </a:r>
          </a:p>
          <a:p>
            <a:pPr lvl="2">
              <a:defRPr/>
            </a:pPr>
            <a:r>
              <a:rPr lang="en-US" dirty="0"/>
              <a:t>In secure book</a:t>
            </a:r>
          </a:p>
          <a:p>
            <a:pPr lvl="2">
              <a:defRPr/>
            </a:pPr>
            <a:r>
              <a:rPr lang="en-US" dirty="0"/>
              <a:t>Maintained at mine for at least 1 </a:t>
            </a:r>
            <a:r>
              <a:rPr lang="en-US" dirty="0" smtClean="0"/>
              <a:t>year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Citation terminated </a:t>
            </a:r>
            <a:r>
              <a:rPr lang="en-US" sz="2400" dirty="0" smtClean="0"/>
              <a:t>after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Equivalent </a:t>
            </a:r>
            <a:r>
              <a:rPr lang="en-US" sz="2400" dirty="0"/>
              <a:t>concentration of each of the 5 valid samples </a:t>
            </a:r>
            <a:r>
              <a:rPr lang="en-US" sz="2400" dirty="0">
                <a:cs typeface="Times New Roman" pitchFamily="18" charset="0"/>
              </a:rPr>
              <a:t>≤ applicable standard</a:t>
            </a:r>
          </a:p>
          <a:p>
            <a:pPr marL="914400" lvl="2" indent="0">
              <a:buFont typeface="Wingdings" pitchFamily="2" charset="2"/>
              <a:buNone/>
              <a:defRPr/>
            </a:pPr>
            <a:endParaRPr lang="en-US" sz="32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AB5934-482A-4EAC-9185-74D3AD7A0711}" type="slidenum">
              <a:rPr lang="en-US" smtClean="0"/>
              <a:pPr>
                <a:defRPr/>
              </a:pPr>
              <a:t>96</a:t>
            </a:fld>
            <a:endParaRPr lang="en-US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90 </a:t>
            </a:r>
            <a:br>
              <a:rPr lang="en-US" sz="4000" dirty="0" smtClean="0"/>
            </a:br>
            <a:r>
              <a:rPr lang="en-US" sz="4000" dirty="0" smtClean="0"/>
              <a:t>Transmission of Samples/Data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4582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CMDPSU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−"/>
              <a:defRPr/>
            </a:pPr>
            <a:r>
              <a:rPr lang="en-US" sz="2400" dirty="0"/>
              <a:t>Transmit sample/control filter within 24 </a:t>
            </a:r>
            <a:r>
              <a:rPr lang="en-US" sz="2400" dirty="0" smtClean="0"/>
              <a:t>hours after end of shift</a:t>
            </a:r>
            <a:endParaRPr lang="en-US" sz="2400" dirty="0"/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−"/>
              <a:defRPr/>
            </a:pPr>
            <a:r>
              <a:rPr lang="en-US" sz="2400" dirty="0"/>
              <a:t>Data card completed and signed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−"/>
              <a:defRPr/>
            </a:pPr>
            <a:r>
              <a:rPr lang="en-US" sz="2400" dirty="0"/>
              <a:t>Not tamper with seal or alter weight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CPDM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Certified person sampling must validate</a:t>
            </a:r>
            <a:r>
              <a:rPr lang="en-US" sz="2400" dirty="0"/>
              <a:t>, certify and transmit electronically within 24 hours after end of sampling shift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Sample data file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Sample status conditions file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Operator maintain data files at least 12 months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Not tamper with CPDM or alter any data </a:t>
            </a:r>
            <a:r>
              <a:rPr lang="en-US" sz="2400" dirty="0" smtClean="0"/>
              <a:t>files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899CE-8D59-402E-86BD-60D03DB677A6}" type="slidenum">
              <a:rPr lang="en-US" smtClean="0"/>
              <a:pPr>
                <a:defRPr/>
              </a:pPr>
              <a:t>97</a:t>
            </a:fld>
            <a:endParaRPr lang="en-US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90 </a:t>
            </a:r>
            <a:br>
              <a:rPr lang="en-US" sz="4000" dirty="0" smtClean="0"/>
            </a:br>
            <a:r>
              <a:rPr lang="en-US" sz="4000" dirty="0" smtClean="0"/>
              <a:t>Report and Posting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458200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CMDPSU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MSHA provide report of sample results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Operator provide copy of report to Part 90 miner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Do </a:t>
            </a:r>
            <a:r>
              <a:rPr lang="en-US" sz="2400" b="1" i="1" dirty="0" smtClean="0"/>
              <a:t>NOT</a:t>
            </a:r>
            <a:r>
              <a:rPr lang="en-US" sz="2400" dirty="0" smtClean="0"/>
              <a:t> post report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CPDM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Certified person in sampling shall provide to each Part 90 miner a paper </a:t>
            </a:r>
            <a:r>
              <a:rPr lang="en-US" sz="2400" dirty="0"/>
              <a:t>record (dust data card) of sample run signed by certified person within first hour next work </a:t>
            </a:r>
            <a:r>
              <a:rPr lang="en-US" sz="2400" dirty="0" smtClean="0"/>
              <a:t>shift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 Operator shall </a:t>
            </a:r>
            <a:r>
              <a:rPr lang="en-US" sz="2400" b="1" i="1" dirty="0"/>
              <a:t>NOT</a:t>
            </a:r>
            <a:r>
              <a:rPr lang="en-US" sz="2400" dirty="0"/>
              <a:t> post sample information </a:t>
            </a:r>
          </a:p>
          <a:p>
            <a:pPr marL="457200" lvl="1" indent="0" eaLnBrk="1" hangingPunct="1">
              <a:lnSpc>
                <a:spcPct val="80000"/>
              </a:lnSpc>
              <a:buFontTx/>
              <a:buNone/>
              <a:defRPr/>
            </a:pP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F3EB14-D534-42F3-9257-C7DB01A10452}" type="slidenum">
              <a:rPr lang="en-US" smtClean="0"/>
              <a:pPr>
                <a:defRPr/>
              </a:pPr>
              <a:t>98</a:t>
            </a:fld>
            <a:endParaRPr lang="en-US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Part 90 </a:t>
            </a:r>
            <a:br>
              <a:rPr lang="en-US" sz="4000" dirty="0" smtClean="0"/>
            </a:br>
            <a:r>
              <a:rPr lang="en-US" sz="4000" dirty="0" smtClean="0"/>
              <a:t>Status Changes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276600"/>
            <a:ext cx="8458200" cy="3124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Change in status of Part 90 miner reported within 3 days</a:t>
            </a:r>
          </a:p>
          <a:p>
            <a:pPr lvl="1" eaLnBrk="1" hangingPunct="1">
              <a:defRPr/>
            </a:pPr>
            <a:r>
              <a:rPr lang="en-US" dirty="0" smtClean="0"/>
              <a:t>In writing or electronically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4FDAC1-B41F-4FA3-87B7-405B494E1026}" type="slidenum">
              <a:rPr lang="en-US" smtClean="0"/>
              <a:pPr>
                <a:defRPr/>
              </a:pPr>
              <a:t>99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1725</TotalTime>
  <Words>4383</Words>
  <Application>Microsoft Office PowerPoint</Application>
  <PresentationFormat>On-screen Show (4:3)</PresentationFormat>
  <Paragraphs>868</Paragraphs>
  <Slides>101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101</vt:i4>
      </vt:variant>
    </vt:vector>
  </HeadingPairs>
  <TitlesOfParts>
    <vt:vector size="102" baseType="lpstr">
      <vt:lpstr>Beam</vt:lpstr>
      <vt:lpstr>MSHA’s  Final Respirable Dust Rules</vt:lpstr>
      <vt:lpstr>Major Sections Modified</vt:lpstr>
      <vt:lpstr>Part 70 New Terms</vt:lpstr>
      <vt:lpstr>Part 70 - Standards</vt:lpstr>
      <vt:lpstr>Part 70 Standards</vt:lpstr>
      <vt:lpstr>Part 70 Sampling General</vt:lpstr>
      <vt:lpstr>Part 70 Sampling  General (Cont.)</vt:lpstr>
      <vt:lpstr>Part 70 Sampling  General (Cont.)</vt:lpstr>
      <vt:lpstr>Part 70 Sampling  General (Cont.)</vt:lpstr>
      <vt:lpstr>Part 70 Sampling  Certification</vt:lpstr>
      <vt:lpstr>Part 70 Sampling  Certification</vt:lpstr>
      <vt:lpstr>Part 70 Sampling  Pre-Shift Checks</vt:lpstr>
      <vt:lpstr>Part 70 Sampling  Pre-Shift Checks</vt:lpstr>
      <vt:lpstr>Part 70  Flowrate</vt:lpstr>
      <vt:lpstr>Part 70  Bimonthly Sampling – MMU (First 18 Months)</vt:lpstr>
      <vt:lpstr>Part 70 Bimonthly Sampling – MMU Compliance</vt:lpstr>
      <vt:lpstr>PowerPoint Presentation</vt:lpstr>
      <vt:lpstr>PowerPoint Presentation</vt:lpstr>
      <vt:lpstr>Part 70  Bimonthly Sampling – MMU Noncompliance</vt:lpstr>
      <vt:lpstr>Part 70  Bimonthly Sampling - MMU  Noncompliance</vt:lpstr>
      <vt:lpstr>Part 70  Bimonthly Sampling - MMU  Noncompliance (cont.)</vt:lpstr>
      <vt:lpstr>Part 70 Bimonthly Sampling - DA</vt:lpstr>
      <vt:lpstr>Part 70 Bimonthly Sampling – DA Compliance</vt:lpstr>
      <vt:lpstr>Part 70  Bimonthly Sampling – DA Noncompliance</vt:lpstr>
      <vt:lpstr>Part 70  Bimonthly Sampling - DA Noncompliance</vt:lpstr>
      <vt:lpstr>Part 70  Bimonthly Sampling - DA Noncompliance (cont.)</vt:lpstr>
      <vt:lpstr>Part 70  Quarterly Sampling – MMU (after 18 Months)  </vt:lpstr>
      <vt:lpstr>Part 70  Quarterly Sampling - MMU  </vt:lpstr>
      <vt:lpstr>Part 70  Quarterly Sampling - MMU (cont.)</vt:lpstr>
      <vt:lpstr>Part 70 Quarterly Sampling - MMU Compliance</vt:lpstr>
      <vt:lpstr>Part 70  Quarterly Sampling - MMU Noncompliance</vt:lpstr>
      <vt:lpstr>Part 70  Quarterly Sampling - MMU Noncompliance </vt:lpstr>
      <vt:lpstr>Part 70  Quarterly Sampling - MMU Noncompliance (cont.)</vt:lpstr>
      <vt:lpstr>Part 70  Quarterly Sampling - DAs</vt:lpstr>
      <vt:lpstr>Part 70 Quarterly Sampling - DA Compliance</vt:lpstr>
      <vt:lpstr>Part 70  Quarterly Sampling - DA Noncompliance</vt:lpstr>
      <vt:lpstr>Part 70  Quarterly Sampling - DA Noncompliance </vt:lpstr>
      <vt:lpstr>Part 70  Quarterly Sampling - DA Noncompliance (cont.)</vt:lpstr>
      <vt:lpstr>Part 70  Transmission of Samples/Data</vt:lpstr>
      <vt:lpstr>Part 70  Report and Posting</vt:lpstr>
      <vt:lpstr>Part 70  Status Changes</vt:lpstr>
      <vt:lpstr>Part 72 – 72.100  Medical Monitoring</vt:lpstr>
      <vt:lpstr>Part 72 – 72.700  Respiratory Equipment</vt:lpstr>
      <vt:lpstr>Part 72 – 72.800  Single Sample Determinations</vt:lpstr>
      <vt:lpstr>Part 75 – 75.325  Air quantity</vt:lpstr>
      <vt:lpstr>Part 75 – 75.350  Belt Air Course Ventilation</vt:lpstr>
      <vt:lpstr>Part 75 – 75.362 (a)(2) On-shift Examinations</vt:lpstr>
      <vt:lpstr>Part 75 – 75.362 (a)(2) On-shift Examinations</vt:lpstr>
      <vt:lpstr>Part 75 – 75.362 (g)(2)  On-shift Examinations</vt:lpstr>
      <vt:lpstr>Part 75 – 75.371(f) &amp; (j)  Mine Ventilation Plan; Contents</vt:lpstr>
      <vt:lpstr>Part 71 New Terms</vt:lpstr>
      <vt:lpstr>Part 71  Standards</vt:lpstr>
      <vt:lpstr>Part 71   Standards</vt:lpstr>
      <vt:lpstr>Part 71  Sampling General</vt:lpstr>
      <vt:lpstr>Part 71 Sampling  General (Cont.)</vt:lpstr>
      <vt:lpstr>Part 71  Certification</vt:lpstr>
      <vt:lpstr>Part 71  Certification</vt:lpstr>
      <vt:lpstr>Part 71  Pre-Shift Checks</vt:lpstr>
      <vt:lpstr>Part 71  Pre-Shift Checks</vt:lpstr>
      <vt:lpstr>Part 71  Flowrate</vt:lpstr>
      <vt:lpstr>Part 71  DWP Sampling</vt:lpstr>
      <vt:lpstr>Part 71  DWP Sampling (cont.)</vt:lpstr>
      <vt:lpstr>Part 71  Sampling General</vt:lpstr>
      <vt:lpstr>Part 71  Sampling General</vt:lpstr>
      <vt:lpstr>Part 71  Exceed Standard </vt:lpstr>
      <vt:lpstr>Part 71 Quarterly Sampling - DWP Compliance</vt:lpstr>
      <vt:lpstr>Part 71  Quarterly Sampling - DWP Noncompliance</vt:lpstr>
      <vt:lpstr>Part 71  Quarterly Sampling - DWP Noncompliance </vt:lpstr>
      <vt:lpstr>Part 71  Quarterly Sampling - DWP Noncompliance (cont.)</vt:lpstr>
      <vt:lpstr>Part 71  Transmission of Samples/Data</vt:lpstr>
      <vt:lpstr>Part 71  Report and Posting</vt:lpstr>
      <vt:lpstr>Part 71  Status Changes</vt:lpstr>
      <vt:lpstr>Part 71 – 71.300  Respirable Dust Control Plan</vt:lpstr>
      <vt:lpstr>Part 71 –  71.301 DWP Plan Approval </vt:lpstr>
      <vt:lpstr>Part 90   </vt:lpstr>
      <vt:lpstr>Part 90 New Terms</vt:lpstr>
      <vt:lpstr>Part 90  Standard </vt:lpstr>
      <vt:lpstr>Part 90  Standard </vt:lpstr>
      <vt:lpstr>Part 90  Transfer</vt:lpstr>
      <vt:lpstr>Part 90  Compensation</vt:lpstr>
      <vt:lpstr>Part 90  Waiver/Re-exercise</vt:lpstr>
      <vt:lpstr>Part 90 Sampling  General (cont.)</vt:lpstr>
      <vt:lpstr>Part 90 Sampling  General (cont.)</vt:lpstr>
      <vt:lpstr>Part 90 Sampling  General (cont.)</vt:lpstr>
      <vt:lpstr>Part 90 Sampling  General (cont.)</vt:lpstr>
      <vt:lpstr>Part 90  Certifications</vt:lpstr>
      <vt:lpstr>Part 90  Certifications</vt:lpstr>
      <vt:lpstr>Part 90 Sampling Pre-Shift Checks</vt:lpstr>
      <vt:lpstr>Part 90 Sampling Pre-Shift Checks</vt:lpstr>
      <vt:lpstr>Part 90 Flowrate</vt:lpstr>
      <vt:lpstr>Part 90  Transfer Sampling</vt:lpstr>
      <vt:lpstr>Part 90  Compliance Sampling </vt:lpstr>
      <vt:lpstr>Part 90 Sampling Compliance</vt:lpstr>
      <vt:lpstr>Part 90  Noncompliance</vt:lpstr>
      <vt:lpstr>Part 90  Noncompliance</vt:lpstr>
      <vt:lpstr>Part 90  Noncompliance (Cont.)</vt:lpstr>
      <vt:lpstr>Part 90  Transmission of Samples/Data</vt:lpstr>
      <vt:lpstr>Part 90  Report and Posting</vt:lpstr>
      <vt:lpstr>Part 90  Status Changes</vt:lpstr>
      <vt:lpstr>Part 90  Respirable Dust Control Plan Filing</vt:lpstr>
      <vt:lpstr>Part 90  Respirable Dust Control Plan Approval</vt:lpstr>
    </vt:vector>
  </TitlesOfParts>
  <Company>DOL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 Proposed Dust Rules</dc:title>
  <dc:creator>thaxton.robert</dc:creator>
  <cp:lastModifiedBy>Thaxton, Robert A - MSHA</cp:lastModifiedBy>
  <cp:revision>87</cp:revision>
  <cp:lastPrinted>2014-04-30T10:28:41Z</cp:lastPrinted>
  <dcterms:created xsi:type="dcterms:W3CDTF">2010-05-14T13:43:37Z</dcterms:created>
  <dcterms:modified xsi:type="dcterms:W3CDTF">2014-05-06T23:39:45Z</dcterms:modified>
</cp:coreProperties>
</file>