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69" r:id="rId3"/>
    <p:sldId id="270" r:id="rId4"/>
    <p:sldId id="271" r:id="rId5"/>
    <p:sldId id="272"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065" autoAdjust="0"/>
  </p:normalViewPr>
  <p:slideViewPr>
    <p:cSldViewPr>
      <p:cViewPr varScale="1">
        <p:scale>
          <a:sx n="53" d="100"/>
          <a:sy n="53" d="100"/>
        </p:scale>
        <p:origin x="-9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928826"/>
          </a:xfrm>
        </p:spPr>
        <p:txBody>
          <a:bodyPr/>
          <a:lstStyle>
            <a:lvl1pPr algn="ctr">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1371600" y="3390912"/>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AF3-3C0B-4B60-B064-F3CAFB427F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500174"/>
            <a:ext cx="8229600" cy="485778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30" y="274638"/>
            <a:ext cx="1614470" cy="608332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543692" cy="608332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14676"/>
            <a:ext cx="7772400" cy="1500209"/>
          </a:xfrm>
        </p:spPr>
        <p:txBody>
          <a:bodyPr anchor="t"/>
          <a:lstStyle>
            <a:lvl1pPr algn="ctr">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714488"/>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AF3-3C0B-4B60-B064-F3CAFB427F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757758"/>
          </a:xfrm>
          <a:ln w="3175">
            <a:solidFill>
              <a:schemeClr val="tx2">
                <a:shade val="50000"/>
              </a:schemeClr>
            </a:solidFill>
          </a:ln>
          <a:effectLst/>
        </p:spPr>
        <p:txBody>
          <a:bodyPr/>
          <a:lstStyle>
            <a:lvl1pPr algn="l">
              <a:defRPr sz="2800">
                <a:effectLst/>
              </a:defRPr>
            </a:lvl1pPr>
            <a:lvl2pPr algn="l">
              <a:defRPr sz="2400">
                <a:effectLst/>
              </a:defRPr>
            </a:lvl2pPr>
            <a:lvl3pPr algn="l">
              <a:defRPr sz="2000">
                <a:effectLst/>
              </a:defRPr>
            </a:lvl3pPr>
            <a:lvl4pPr algn="l">
              <a:defRPr sz="1800">
                <a:effectLst/>
              </a:defRPr>
            </a:lvl4pPr>
            <a:lvl5pPr algn="l">
              <a:defRPr sz="1800">
                <a:effectLst/>
              </a:defRPr>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757758"/>
          </a:xfrm>
          <a:ln w="3175">
            <a:solidFill>
              <a:schemeClr val="tx2">
                <a:shade val="50000"/>
              </a:schemeClr>
            </a:solidFill>
          </a:ln>
          <a:effectLst/>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a:ln w="3175">
            <a:solidFill>
              <a:schemeClr val="tx2">
                <a:shade val="50000"/>
              </a:schemeClr>
            </a:solidFill>
          </a:ln>
          <a:effec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marL="0" indent="0" algn="ctr">
              <a:buNone/>
              <a:defRPr lang="zh-CN" altLang="en-US" sz="2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1pPr>
            <a:lvl2pPr marL="457200" indent="0" algn="ctr">
              <a:buNone/>
              <a:defRPr lang="zh-CN" altLang="en-US" sz="24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2pPr>
            <a:lvl3pPr marL="914400" indent="0" algn="ctr">
              <a:buNone/>
              <a:defRPr lang="zh-CN" altLang="en-US" sz="20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3pPr>
            <a:lvl4pPr marL="1371600" indent="0" algn="ctr">
              <a:buNone/>
              <a:defRPr lang="zh-CN" altLang="en-US" sz="1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4pPr>
            <a:lvl5pPr marL="1828800" indent="0" algn="ctr">
              <a:buNone/>
              <a:defRPr lang="zh-CN" altLang="en-US" sz="16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a:ln w="3175">
            <a:solidFill>
              <a:schemeClr val="tx2">
                <a:shade val="50000"/>
              </a:schemeClr>
            </a:solidFill>
          </a:ln>
          <a:effectLst/>
        </p:spPr>
        <p:txBody>
          <a:bodyPr anchor="ctr">
            <a:scene3d>
              <a:camera prst="orthographicFront"/>
              <a:lightRig rig="flat" dir="t">
                <a:rot lat="0" lon="0" rev="18900000"/>
              </a:lightRig>
            </a:scene3d>
            <a:sp3d extrusionH="31750" contourW="6350" prstMaterial="powder">
              <a:bevelT w="19050" h="19050" prst="angle"/>
              <a:contourClr>
                <a:schemeClr val="accent1">
                  <a:tint val="100000"/>
                  <a:shade val="100000"/>
                  <a:hueMod val="100000"/>
                  <a:satMod val="100000"/>
                </a:schemeClr>
              </a:contourClr>
            </a:sp3d>
          </a:bodyPr>
          <a:lstStyle>
            <a:lvl1pPr marL="0" indent="0" algn="ctr">
              <a:buNone/>
              <a:defRPr lang="zh-CN" altLang="en-US" sz="2800" b="1" dirty="0" smtClean="0">
                <a:ln/>
                <a:solidFill>
                  <a:schemeClr val="accent1"/>
                </a:solidFill>
                <a:effectLst/>
              </a:defRPr>
            </a:lvl1pPr>
            <a:lvl2pPr marL="457200" indent="0" algn="ctr">
              <a:buNone/>
              <a:defRPr lang="zh-CN" altLang="en-US" sz="2400" b="1" dirty="0" smtClean="0">
                <a:ln/>
                <a:solidFill>
                  <a:schemeClr val="accent1"/>
                </a:solidFill>
                <a:effectLst/>
              </a:defRPr>
            </a:lvl2pPr>
            <a:lvl3pPr marL="914400" indent="0" algn="ctr">
              <a:buNone/>
              <a:defRPr lang="zh-CN" altLang="en-US" sz="2000" b="1" dirty="0" smtClean="0">
                <a:ln/>
                <a:solidFill>
                  <a:schemeClr val="accent1"/>
                </a:solidFill>
                <a:effectLst/>
              </a:defRPr>
            </a:lvl3pPr>
            <a:lvl4pPr marL="1371600" indent="0" algn="ctr">
              <a:buNone/>
              <a:defRPr lang="zh-CN" altLang="en-US" sz="1800" b="1" dirty="0" smtClean="0">
                <a:ln/>
                <a:solidFill>
                  <a:schemeClr val="accent1"/>
                </a:solidFill>
                <a:effectLst/>
              </a:defRPr>
            </a:lvl4pPr>
            <a:lvl5pPr marL="1828800" indent="0" algn="ctr">
              <a:buNone/>
              <a:defRPr lang="zh-CN" altLang="en-US" sz="1600" b="1" dirty="0" smtClean="0">
                <a:ln/>
                <a:solidFill>
                  <a:schemeClr val="accent1"/>
                </a:solidFill>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174875"/>
            <a:ext cx="4041775"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7010400" y="6492875"/>
            <a:ext cx="2133600" cy="365125"/>
          </a:xfrm>
        </p:spPr>
        <p:txBody>
          <a:bodyPr/>
          <a:lstStyle/>
          <a:p>
            <a:fld id="{14805336-7EA2-47B4-B2BC-FDEF8B334C41}" type="datetimeFigureOut">
              <a:rPr lang="en-US" smtClean="0"/>
              <a:pPr/>
              <a:t>12/17/2009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108" y="5500702"/>
            <a:ext cx="8228639" cy="857256"/>
          </a:xfrm>
        </p:spPr>
        <p:txBody>
          <a:bodyPr anchor="ctr"/>
          <a:lstStyle>
            <a:lvl1pPr algn="ctr">
              <a:spcAft>
                <a:spcPts val="0"/>
              </a:spcAft>
              <a:defRPr sz="3200" b="1">
                <a:ln w="6350">
                  <a:solidFill>
                    <a:schemeClr val="tx2">
                      <a:tint val="5000"/>
                    </a:schemeClr>
                  </a:solidFill>
                  <a:prstDash val="solid"/>
                </a:ln>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357166"/>
            <a:ext cx="5111750" cy="50720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11" y="1714488"/>
            <a:ext cx="3008313" cy="3714776"/>
          </a:xfrm>
        </p:spPr>
        <p:txBody>
          <a:bodyPr anchor="t"/>
          <a:lstStyle>
            <a:lvl1pPr marL="0" indent="0">
              <a:spcAft>
                <a:spcPts val="600"/>
              </a:spcAft>
              <a:buNone/>
              <a:defRPr sz="1400"/>
            </a:lvl1pPr>
            <a:lvl2pPr marL="457200" indent="0">
              <a:spcAft>
                <a:spcPts val="600"/>
              </a:spcAft>
              <a:buNone/>
              <a:defRPr sz="1200"/>
            </a:lvl2pPr>
            <a:lvl3pPr marL="914400" indent="0">
              <a:spcAft>
                <a:spcPts val="600"/>
              </a:spcAft>
              <a:buNone/>
              <a:defRPr sz="1000"/>
            </a:lvl3pPr>
            <a:lvl4pPr marL="1371600" indent="0">
              <a:spcAft>
                <a:spcPts val="600"/>
              </a:spcAft>
              <a:buNone/>
              <a:defRPr sz="900"/>
            </a:lvl4pPr>
            <a:lvl5pPr marL="1828800" indent="0">
              <a:spcAft>
                <a:spcPts val="60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5888" y="428604"/>
            <a:ext cx="6172224" cy="566738"/>
          </a:xfrm>
        </p:spPr>
        <p:txBody>
          <a:bodyPr anchor="ctr"/>
          <a:lstStyle>
            <a:lvl1pPr algn="ctr">
              <a:defRPr sz="2800" b="1">
                <a:ln w="9525">
                  <a:solidFill>
                    <a:schemeClr val="tx2">
                      <a:tint val="5000"/>
                    </a:schemeClr>
                  </a:solidFill>
                  <a:prstDash val="solid"/>
                </a:ln>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86000" y="1151862"/>
            <a:ext cx="8172000" cy="4420278"/>
          </a:xfrm>
          <a:prstGeom prst="ellipse">
            <a:avLst/>
          </a:prstGeom>
          <a:ln w="25400" cap="flat" cmpd="sng" algn="ctr">
            <a:solidFill>
              <a:schemeClr val="accent5">
                <a:shade val="75000"/>
              </a:schemeClr>
            </a:solidFill>
            <a:prstDash val="solid"/>
          </a:ln>
          <a:effectLst>
            <a:glow rad="152400">
              <a:schemeClr val="accent5">
                <a:alpha val="75000"/>
              </a:schemeClr>
            </a:glow>
          </a:effectLst>
        </p:spPr>
        <p:style>
          <a:lnRef idx="2">
            <a:schemeClr val="accent5"/>
          </a:lnRef>
          <a:fillRef idx="1">
            <a:schemeClr val="lt1"/>
          </a:fillRef>
          <a:effectRef idx="0">
            <a:schemeClr val="accent5"/>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828800" y="5695972"/>
            <a:ext cx="5486400"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05336-7EA2-47B4-B2BC-FDEF8B334C41}" type="datetimeFigureOut">
              <a:rPr lang="en-US" smtClean="0"/>
              <a:pPr/>
              <a:t>12/17/2009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2AF3-3C0B-4B60-B064-F3CAFB427F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757758"/>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492875"/>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4805336-7EA2-47B4-B2BC-FDEF8B334C41}" type="datetimeFigureOut">
              <a:rPr lang="en-US" smtClean="0"/>
              <a:pPr/>
              <a:t>12/17/2009</a:t>
            </a:fld>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0" y="6492875"/>
            <a:ext cx="571472"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35CA2AF3-3C0B-4B60-B064-F3CAFB427F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lang="zh-CN" altLang="en-US" sz="4400" b="1" kern="1200" dirty="0">
          <a:ln w="19050">
            <a:solidFill>
              <a:schemeClr val="tx2">
                <a:tint val="5000"/>
              </a:schemeClr>
            </a:solidFill>
            <a:prstDash val="solid"/>
          </a:ln>
          <a:solidFill>
            <a:schemeClr val="accent3"/>
          </a:solidFill>
          <a:effectLst>
            <a:outerShdw blurRad="50800" dist="50800" dir="7500000" algn="tl">
              <a:srgbClr val="000000">
                <a:shade val="5000"/>
                <a:alpha val="3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Cell Phone Laws		</a:t>
            </a:r>
            <a:endParaRPr lang="en-US" dirty="0"/>
          </a:p>
        </p:txBody>
      </p:sp>
      <p:sp>
        <p:nvSpPr>
          <p:cNvPr id="5" name="Subtitle 4"/>
          <p:cNvSpPr>
            <a:spLocks noGrp="1"/>
          </p:cNvSpPr>
          <p:nvPr>
            <p:ph type="subTitle" idx="1"/>
          </p:nvPr>
        </p:nvSpPr>
        <p:spPr/>
        <p:txBody>
          <a:bodyPr/>
          <a:lstStyle/>
          <a:p>
            <a:r>
              <a:rPr lang="en-US" b="1" dirty="0" smtClean="0">
                <a:solidFill>
                  <a:schemeClr val="tx1"/>
                </a:solidFill>
              </a:rPr>
              <a:t>December 2009</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533401"/>
          <a:ext cx="8686800" cy="5760720"/>
        </p:xfrm>
        <a:graphic>
          <a:graphicData uri="http://schemas.openxmlformats.org/drawingml/2006/table">
            <a:tbl>
              <a:tblPr firstRow="1" bandRow="1">
                <a:tableStyleId>{5C22544A-7EE6-4342-B048-85BDC9FD1C3A}</a:tableStyleId>
              </a:tblPr>
              <a:tblGrid>
                <a:gridCol w="1600200"/>
                <a:gridCol w="1295400"/>
                <a:gridCol w="1600200"/>
                <a:gridCol w="1295400"/>
                <a:gridCol w="1447800"/>
                <a:gridCol w="1447800"/>
              </a:tblGrid>
              <a:tr h="9616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557147">
                <a:tc>
                  <a:txBody>
                    <a:bodyPr/>
                    <a:lstStyle/>
                    <a:p>
                      <a:r>
                        <a:rPr lang="en-US" dirty="0" smtClean="0"/>
                        <a:t>Maine</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primary </a:t>
                      </a:r>
                      <a:endParaRPr lang="en-US" dirty="0"/>
                    </a:p>
                  </a:txBody>
                  <a:tcPr/>
                </a:tc>
              </a:tr>
              <a:tr h="557147">
                <a:tc>
                  <a:txBody>
                    <a:bodyPr/>
                    <a:lstStyle/>
                    <a:p>
                      <a:r>
                        <a:rPr lang="en-US" dirty="0" smtClean="0"/>
                        <a:t>Maryland</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no</a:t>
                      </a:r>
                      <a:endParaRPr lang="en-US" dirty="0"/>
                    </a:p>
                  </a:txBody>
                  <a:tcPr/>
                </a:tc>
                <a:tc>
                  <a:txBody>
                    <a:bodyPr/>
                    <a:lstStyle/>
                    <a:p>
                      <a:r>
                        <a:rPr lang="en-US" dirty="0" smtClean="0"/>
                        <a:t>all drivers </a:t>
                      </a:r>
                      <a:endParaRPr lang="en-US" dirty="0"/>
                    </a:p>
                  </a:txBody>
                  <a:tcPr/>
                </a:tc>
                <a:tc>
                  <a:txBody>
                    <a:bodyPr/>
                    <a:lstStyle/>
                    <a:p>
                      <a:r>
                        <a:rPr lang="en-US" dirty="0" smtClean="0"/>
                        <a:t>secondary; primary for texting </a:t>
                      </a:r>
                      <a:endParaRPr lang="en-US" dirty="0"/>
                    </a:p>
                  </a:txBody>
                  <a:tcPr/>
                </a:tc>
              </a:tr>
              <a:tr h="557147">
                <a:tc>
                  <a:txBody>
                    <a:bodyPr/>
                    <a:lstStyle/>
                    <a:p>
                      <a:r>
                        <a:rPr lang="en-US" dirty="0" smtClean="0"/>
                        <a:t>Massachusetts</a:t>
                      </a:r>
                      <a:endParaRPr lang="en-US" dirty="0"/>
                    </a:p>
                  </a:txBody>
                  <a:tcPr/>
                </a:tc>
                <a:tc>
                  <a:txBody>
                    <a:bodyPr/>
                    <a:lstStyle/>
                    <a:p>
                      <a:r>
                        <a:rPr lang="en-US" dirty="0" smtClean="0"/>
                        <a:t>local option </a:t>
                      </a:r>
                      <a:endParaRPr lang="en-US" dirty="0"/>
                    </a:p>
                  </a:txBody>
                  <a:tcPr/>
                </a:tc>
                <a:tc>
                  <a:txBody>
                    <a:bodyPr/>
                    <a:lstStyle/>
                    <a:p>
                      <a:r>
                        <a:rPr lang="en-US" dirty="0" smtClean="0"/>
                        <a:t>no </a:t>
                      </a:r>
                      <a:endParaRPr lang="en-US" dirty="0"/>
                    </a:p>
                  </a:txBody>
                  <a:tcPr/>
                </a:tc>
                <a:tc>
                  <a:txBody>
                    <a:bodyPr/>
                    <a:lstStyle/>
                    <a:p>
                      <a:r>
                        <a:rPr lang="en-US" dirty="0" smtClean="0"/>
                        <a:t>school bus drivers </a:t>
                      </a:r>
                      <a:endParaRPr lang="en-US" dirty="0"/>
                    </a:p>
                  </a:txBody>
                  <a:tcPr/>
                </a:tc>
                <a:tc>
                  <a:txBody>
                    <a:bodyPr/>
                    <a:lstStyle/>
                    <a:p>
                      <a:r>
                        <a:rPr lang="en-US" dirty="0" smtClean="0"/>
                        <a:t>no</a:t>
                      </a:r>
                      <a:endParaRPr lang="en-US" dirty="0"/>
                    </a:p>
                  </a:txBody>
                  <a:tcPr/>
                </a:tc>
                <a:tc>
                  <a:txBody>
                    <a:bodyPr/>
                    <a:lstStyle/>
                    <a:p>
                      <a:r>
                        <a:rPr lang="en-US" dirty="0" smtClean="0"/>
                        <a:t>primary </a:t>
                      </a:r>
                      <a:endParaRPr lang="en-US" dirty="0"/>
                    </a:p>
                  </a:txBody>
                  <a:tcPr/>
                </a:tc>
              </a:tr>
              <a:tr h="557147">
                <a:tc>
                  <a:txBody>
                    <a:bodyPr/>
                    <a:lstStyle/>
                    <a:p>
                      <a:r>
                        <a:rPr lang="en-US" dirty="0" smtClean="0"/>
                        <a:t>Missouri</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drivers 21 and younger </a:t>
                      </a:r>
                      <a:endParaRPr lang="en-US" dirty="0"/>
                    </a:p>
                  </a:txBody>
                  <a:tcPr/>
                </a:tc>
                <a:tc>
                  <a:txBody>
                    <a:bodyPr/>
                    <a:lstStyle/>
                    <a:p>
                      <a:r>
                        <a:rPr lang="en-US" dirty="0" smtClean="0"/>
                        <a:t>primary </a:t>
                      </a:r>
                      <a:endParaRPr lang="en-US" dirty="0"/>
                    </a:p>
                  </a:txBody>
                  <a:tcPr/>
                </a:tc>
              </a:tr>
              <a:tr h="557147">
                <a:tc>
                  <a:txBody>
                    <a:bodyPr/>
                    <a:lstStyle/>
                    <a:p>
                      <a:r>
                        <a:rPr lang="en-US" dirty="0" smtClean="0"/>
                        <a:t>Montana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599"/>
          <a:ext cx="8686800" cy="6644641"/>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1497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2058903">
                <a:tc>
                  <a:txBody>
                    <a:bodyPr/>
                    <a:lstStyle/>
                    <a:p>
                      <a:r>
                        <a:rPr lang="en-US" dirty="0" smtClean="0"/>
                        <a:t>Nebraska</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younger than 18 </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younger than 18 </a:t>
                      </a:r>
                      <a:endParaRPr lang="en-US" dirty="0"/>
                    </a:p>
                  </a:txBody>
                  <a:tcPr/>
                </a:tc>
                <a:tc>
                  <a:txBody>
                    <a:bodyPr/>
                    <a:lstStyle/>
                    <a:p>
                      <a:r>
                        <a:rPr lang="en-US" dirty="0" smtClean="0"/>
                        <a:t>secondary </a:t>
                      </a:r>
                      <a:endParaRPr lang="en-US" dirty="0"/>
                    </a:p>
                  </a:txBody>
                  <a:tcPr/>
                </a:tc>
              </a:tr>
              <a:tr h="655105">
                <a:tc>
                  <a:txBody>
                    <a:bodyPr/>
                    <a:lstStyle/>
                    <a:p>
                      <a:r>
                        <a:rPr lang="en-US" dirty="0" smtClean="0"/>
                        <a:t>Nevada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935865">
                <a:tc>
                  <a:txBody>
                    <a:bodyPr/>
                    <a:lstStyle/>
                    <a:p>
                      <a:r>
                        <a:rPr lang="en-US" dirty="0" smtClean="0"/>
                        <a:t>New Hampshire</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all drivers (effective 01/01/10)</a:t>
                      </a:r>
                      <a:endParaRPr lang="en-US" dirty="0"/>
                    </a:p>
                  </a:txBody>
                  <a:tcPr/>
                </a:tc>
                <a:tc>
                  <a:txBody>
                    <a:bodyPr/>
                    <a:lstStyle/>
                    <a:p>
                      <a:r>
                        <a:rPr lang="en-US" dirty="0" smtClean="0"/>
                        <a:t>primary (effective 01/01/10)</a:t>
                      </a:r>
                      <a:endParaRPr lang="en-US" dirty="0"/>
                    </a:p>
                  </a:txBody>
                  <a:tcPr/>
                </a:tc>
              </a:tr>
              <a:tr h="1497384">
                <a:tc>
                  <a:txBody>
                    <a:bodyPr/>
                    <a:lstStyle/>
                    <a:p>
                      <a:r>
                        <a:rPr lang="en-US" dirty="0" smtClean="0"/>
                        <a:t>New Jersey</a:t>
                      </a:r>
                      <a:endParaRPr lang="en-US" dirty="0"/>
                    </a:p>
                  </a:txBody>
                  <a:tcPr/>
                </a:tc>
                <a:tc>
                  <a:txBody>
                    <a:bodyPr/>
                    <a:lstStyle/>
                    <a:p>
                      <a:r>
                        <a:rPr lang="en-US" dirty="0" smtClean="0"/>
                        <a:t>all drivers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533400"/>
          <a:ext cx="8686800" cy="6126480"/>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548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548640">
                <a:tc>
                  <a:txBody>
                    <a:bodyPr/>
                    <a:lstStyle/>
                    <a:p>
                      <a:r>
                        <a:rPr lang="en-US" dirty="0" smtClean="0"/>
                        <a:t>New Mexico</a:t>
                      </a:r>
                      <a:endParaRPr lang="en-US" dirty="0"/>
                    </a:p>
                  </a:txBody>
                  <a:tcPr/>
                </a:tc>
                <a:tc>
                  <a:txBody>
                    <a:bodyPr/>
                    <a:lstStyle/>
                    <a:p>
                      <a:r>
                        <a:rPr lang="en-US" dirty="0" smtClean="0"/>
                        <a:t>local option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548640">
                <a:tc>
                  <a:txBody>
                    <a:bodyPr/>
                    <a:lstStyle/>
                    <a:p>
                      <a:r>
                        <a:rPr lang="en-US" dirty="0" smtClean="0"/>
                        <a:t>New York</a:t>
                      </a:r>
                      <a:endParaRPr lang="en-US" dirty="0"/>
                    </a:p>
                  </a:txBody>
                  <a:tcPr/>
                </a:tc>
                <a:tc>
                  <a:txBody>
                    <a:bodyPr/>
                    <a:lstStyle/>
                    <a:p>
                      <a:r>
                        <a:rPr lang="en-US" dirty="0" smtClean="0"/>
                        <a:t>all drivers </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all drivers </a:t>
                      </a:r>
                      <a:endParaRPr lang="en-US" dirty="0"/>
                    </a:p>
                  </a:txBody>
                  <a:tcPr/>
                </a:tc>
                <a:tc>
                  <a:txBody>
                    <a:bodyPr/>
                    <a:lstStyle/>
                    <a:p>
                      <a:r>
                        <a:rPr lang="en-US" dirty="0" smtClean="0"/>
                        <a:t>primary; secondary for text messaging </a:t>
                      </a:r>
                      <a:endParaRPr lang="en-US" dirty="0"/>
                    </a:p>
                  </a:txBody>
                  <a:tcPr/>
                </a:tc>
              </a:tr>
              <a:tr h="548640">
                <a:tc>
                  <a:txBody>
                    <a:bodyPr/>
                    <a:lstStyle/>
                    <a:p>
                      <a:r>
                        <a:rPr lang="en-US" dirty="0" smtClean="0"/>
                        <a:t>North Carolina</a:t>
                      </a:r>
                      <a:endParaRPr lang="en-US" dirty="0"/>
                    </a:p>
                  </a:txBody>
                  <a:tcPr/>
                </a:tc>
                <a:tc>
                  <a:txBody>
                    <a:bodyPr/>
                    <a:lstStyle/>
                    <a:p>
                      <a:r>
                        <a:rPr lang="en-US" dirty="0" smtClean="0"/>
                        <a:t>no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548640">
                <a:tc>
                  <a:txBody>
                    <a:bodyPr/>
                    <a:lstStyle/>
                    <a:p>
                      <a:r>
                        <a:rPr lang="en-US" dirty="0" smtClean="0"/>
                        <a:t>North Dakota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548640">
                <a:tc>
                  <a:txBody>
                    <a:bodyPr/>
                    <a:lstStyle/>
                    <a:p>
                      <a:r>
                        <a:rPr lang="en-US" dirty="0" smtClean="0"/>
                        <a:t>Ohio</a:t>
                      </a:r>
                      <a:endParaRPr lang="en-US" dirty="0"/>
                    </a:p>
                  </a:txBody>
                  <a:tcPr/>
                </a:tc>
                <a:tc>
                  <a:txBody>
                    <a:bodyPr/>
                    <a:lstStyle/>
                    <a:p>
                      <a:r>
                        <a:rPr lang="en-US" dirty="0" smtClean="0"/>
                        <a:t>local option </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not applicable </a:t>
                      </a:r>
                      <a:endParaRPr lang="en-US" dirty="0"/>
                    </a:p>
                  </a:txBody>
                  <a:tcPr/>
                </a:tc>
              </a:tr>
              <a:tr h="548640">
                <a:tc>
                  <a:txBody>
                    <a:bodyPr/>
                    <a:lstStyle/>
                    <a:p>
                      <a:r>
                        <a:rPr lang="en-US" dirty="0" smtClean="0"/>
                        <a:t>Oklahoma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2"/>
          <a:ext cx="8686800" cy="6553198"/>
        </p:xfrm>
        <a:graphic>
          <a:graphicData uri="http://schemas.openxmlformats.org/drawingml/2006/table">
            <a:tbl>
              <a:tblPr firstRow="1" bandRow="1">
                <a:tableStyleId>{5C22544A-7EE6-4342-B048-85BDC9FD1C3A}</a:tableStyleId>
              </a:tblPr>
              <a:tblGrid>
                <a:gridCol w="1447800"/>
                <a:gridCol w="1447800"/>
                <a:gridCol w="1752600"/>
                <a:gridCol w="1295400"/>
                <a:gridCol w="1295400"/>
                <a:gridCol w="1447800"/>
              </a:tblGrid>
              <a:tr h="990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1233747">
                <a:tc>
                  <a:txBody>
                    <a:bodyPr/>
                    <a:lstStyle/>
                    <a:p>
                      <a:r>
                        <a:rPr lang="en-US" dirty="0" smtClean="0"/>
                        <a:t>Oregon</a:t>
                      </a:r>
                      <a:endParaRPr lang="en-US" dirty="0"/>
                    </a:p>
                  </a:txBody>
                  <a:tcPr/>
                </a:tc>
                <a:tc>
                  <a:txBody>
                    <a:bodyPr/>
                    <a:lstStyle/>
                    <a:p>
                      <a:r>
                        <a:rPr lang="en-US" dirty="0" smtClean="0"/>
                        <a:t>all drivers (effective 01/01/10)</a:t>
                      </a:r>
                      <a:endParaRPr lang="en-US" dirty="0"/>
                    </a:p>
                  </a:txBody>
                  <a:tcPr/>
                </a:tc>
                <a:tc>
                  <a:txBody>
                    <a:bodyPr/>
                    <a:lstStyle/>
                    <a:p>
                      <a:r>
                        <a:rPr lang="en-US" dirty="0" smtClean="0"/>
                        <a:t>drivers younger than 18 (effective 01/01/10)</a:t>
                      </a:r>
                      <a:endParaRPr lang="en-US" dirty="0"/>
                    </a:p>
                  </a:txBody>
                  <a:tcPr/>
                </a:tc>
                <a:tc>
                  <a:txBody>
                    <a:bodyPr/>
                    <a:lstStyle/>
                    <a:p>
                      <a:r>
                        <a:rPr lang="en-US" dirty="0" smtClean="0"/>
                        <a:t>no </a:t>
                      </a:r>
                      <a:endParaRPr lang="en-US" dirty="0"/>
                    </a:p>
                  </a:txBody>
                  <a:tcPr/>
                </a:tc>
                <a:tc>
                  <a:txBody>
                    <a:bodyPr/>
                    <a:lstStyle/>
                    <a:p>
                      <a:r>
                        <a:rPr lang="en-US" dirty="0" smtClean="0"/>
                        <a:t>all drivers (effective 01/01/10)</a:t>
                      </a:r>
                      <a:endParaRPr lang="en-US" dirty="0"/>
                    </a:p>
                  </a:txBody>
                  <a:tcPr/>
                </a:tc>
                <a:tc>
                  <a:txBody>
                    <a:bodyPr/>
                    <a:lstStyle/>
                    <a:p>
                      <a:r>
                        <a:rPr lang="en-US" dirty="0" smtClean="0"/>
                        <a:t>primary (effective 01/01/10)</a:t>
                      </a:r>
                      <a:endParaRPr lang="en-US" dirty="0"/>
                    </a:p>
                  </a:txBody>
                  <a:tcPr/>
                </a:tc>
              </a:tr>
              <a:tr h="664325">
                <a:tc>
                  <a:txBody>
                    <a:bodyPr/>
                    <a:lstStyle/>
                    <a:p>
                      <a:r>
                        <a:rPr lang="en-US" dirty="0" smtClean="0"/>
                        <a:t>Pennsylvania</a:t>
                      </a:r>
                      <a:endParaRPr lang="en-US" dirty="0"/>
                    </a:p>
                  </a:txBody>
                  <a:tcPr/>
                </a:tc>
                <a:tc>
                  <a:txBody>
                    <a:bodyPr/>
                    <a:lstStyle/>
                    <a:p>
                      <a:r>
                        <a:rPr lang="en-US" dirty="0" smtClean="0"/>
                        <a:t>local option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949036">
                <a:tc>
                  <a:txBody>
                    <a:bodyPr/>
                    <a:lstStyle/>
                    <a:p>
                      <a:r>
                        <a:rPr lang="en-US" dirty="0" smtClean="0"/>
                        <a:t>Rhode Island</a:t>
                      </a:r>
                      <a:endParaRPr lang="en-US" dirty="0"/>
                    </a:p>
                  </a:txBody>
                  <a:tcPr/>
                </a:tc>
                <a:tc>
                  <a:txBody>
                    <a:bodyPr/>
                    <a:lstStyle/>
                    <a:p>
                      <a:r>
                        <a:rPr lang="en-US" dirty="0" smtClean="0"/>
                        <a:t>no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664325">
                <a:tc>
                  <a:txBody>
                    <a:bodyPr/>
                    <a:lstStyle/>
                    <a:p>
                      <a:r>
                        <a:rPr lang="en-US" dirty="0" smtClean="0"/>
                        <a:t>South Carolina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664325">
                <a:tc>
                  <a:txBody>
                    <a:bodyPr/>
                    <a:lstStyle/>
                    <a:p>
                      <a:r>
                        <a:rPr lang="en-US" dirty="0" smtClean="0"/>
                        <a:t>South Dakota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569422">
                <a:tc>
                  <a:txBody>
                    <a:bodyPr/>
                    <a:lstStyle/>
                    <a:p>
                      <a:r>
                        <a:rPr lang="en-US" dirty="0" smtClean="0"/>
                        <a:t>Tennessee</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86800" cy="6514439"/>
        </p:xfrm>
        <a:graphic>
          <a:graphicData uri="http://schemas.openxmlformats.org/drawingml/2006/table">
            <a:tbl>
              <a:tblPr firstRow="1" bandRow="1">
                <a:tableStyleId>{5C22544A-7EE6-4342-B048-85BDC9FD1C3A}</a:tableStyleId>
              </a:tblPr>
              <a:tblGrid>
                <a:gridCol w="1143000"/>
                <a:gridCol w="1447800"/>
                <a:gridCol w="1524000"/>
                <a:gridCol w="1447800"/>
                <a:gridCol w="1600200"/>
                <a:gridCol w="1524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3588359">
                <a:tc>
                  <a:txBody>
                    <a:bodyPr/>
                    <a:lstStyle/>
                    <a:p>
                      <a:r>
                        <a:rPr lang="en-US" dirty="0" smtClean="0"/>
                        <a:t>Texas</a:t>
                      </a:r>
                      <a:endParaRPr lang="en-US" dirty="0"/>
                    </a:p>
                  </a:txBody>
                  <a:tcPr/>
                </a:tc>
                <a:tc>
                  <a:txBody>
                    <a:bodyPr/>
                    <a:lstStyle/>
                    <a:p>
                      <a:r>
                        <a:rPr lang="en-US" dirty="0" smtClean="0"/>
                        <a:t>drivers in school crossing zones </a:t>
                      </a:r>
                      <a:endParaRPr lang="en-US" dirty="0"/>
                    </a:p>
                  </a:txBody>
                  <a:tcPr/>
                </a:tc>
                <a:tc>
                  <a:txBody>
                    <a:bodyPr/>
                    <a:lstStyle/>
                    <a:p>
                      <a:r>
                        <a:rPr lang="en-US" dirty="0" smtClean="0"/>
                        <a:t>intermediate license holders for the first twelve months </a:t>
                      </a:r>
                      <a:endParaRPr lang="en-US" dirty="0"/>
                    </a:p>
                  </a:txBody>
                  <a:tcPr/>
                </a:tc>
                <a:tc>
                  <a:txBody>
                    <a:bodyPr/>
                    <a:lstStyle/>
                    <a:p>
                      <a:r>
                        <a:rPr lang="en-US" dirty="0" smtClean="0"/>
                        <a:t>bus drivers when a passenger 17 and younger is present </a:t>
                      </a:r>
                      <a:endParaRPr lang="en-US" dirty="0"/>
                    </a:p>
                  </a:txBody>
                  <a:tcPr/>
                </a:tc>
                <a:tc>
                  <a:txBody>
                    <a:bodyPr/>
                    <a:lstStyle/>
                    <a:p>
                      <a:r>
                        <a:rPr lang="en-US" dirty="0" smtClean="0"/>
                        <a:t>bus drivers when a passenger 17 and younger is present; intermediate license holders for first twelve months; drivers in school crossing zones </a:t>
                      </a:r>
                      <a:endParaRPr lang="en-US" dirty="0"/>
                    </a:p>
                  </a:txBody>
                  <a:tcPr/>
                </a:tc>
                <a:tc>
                  <a:txBody>
                    <a:bodyPr/>
                    <a:lstStyle/>
                    <a:p>
                      <a:r>
                        <a:rPr lang="en-US" dirty="0" smtClean="0"/>
                        <a:t>primary</a:t>
                      </a:r>
                      <a:endParaRPr lang="en-US" dirty="0"/>
                    </a:p>
                  </a:txBody>
                  <a:tcPr/>
                </a:tc>
              </a:tr>
              <a:tr h="1705837">
                <a:tc>
                  <a:txBody>
                    <a:bodyPr/>
                    <a:lstStyle/>
                    <a:p>
                      <a:r>
                        <a:rPr lang="en-US" dirty="0" smtClean="0"/>
                        <a:t>Utah</a:t>
                      </a:r>
                      <a:endParaRPr lang="en-US" dirty="0"/>
                    </a:p>
                  </a:txBody>
                  <a:tcPr/>
                </a:tc>
                <a:tc>
                  <a:txBody>
                    <a:bodyPr/>
                    <a:lstStyle/>
                    <a:p>
                      <a:r>
                        <a:rPr lang="en-US" dirty="0" smtClean="0"/>
                        <a:t>all drivers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all drivers </a:t>
                      </a:r>
                      <a:endParaRPr lang="en-US" dirty="0"/>
                    </a:p>
                  </a:txBody>
                  <a:tcPr/>
                </a:tc>
                <a:tc>
                  <a:txBody>
                    <a:bodyPr/>
                    <a:lstStyle/>
                    <a:p>
                      <a:r>
                        <a:rPr lang="en-US" dirty="0" smtClean="0"/>
                        <a:t>primary for texting; secondary for talking on a hand-held cellphone</a:t>
                      </a:r>
                      <a:r>
                        <a:rPr lang="en-US" baseline="30000" dirty="0" smtClean="0">
                          <a:hlinkClick r:id="" tooltip="Utah"/>
                        </a:rPr>
                        <a:t>3</a:t>
                      </a:r>
                      <a:r>
                        <a:rPr lang="en-US" dirty="0" smtClean="0"/>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533400"/>
          <a:ext cx="8686800" cy="6126480"/>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548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548640">
                <a:tc>
                  <a:txBody>
                    <a:bodyPr/>
                    <a:lstStyle/>
                    <a:p>
                      <a:r>
                        <a:rPr lang="en-US" dirty="0" smtClean="0"/>
                        <a:t>Vermont</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548640">
                <a:tc>
                  <a:txBody>
                    <a:bodyPr/>
                    <a:lstStyle/>
                    <a:p>
                      <a:r>
                        <a:rPr lang="en-US" dirty="0" smtClean="0"/>
                        <a:t>Virginia</a:t>
                      </a:r>
                      <a:endParaRPr lang="en-US" dirty="0"/>
                    </a:p>
                  </a:txBody>
                  <a:tcPr/>
                </a:tc>
                <a:tc>
                  <a:txBody>
                    <a:bodyPr/>
                    <a:lstStyle/>
                    <a:p>
                      <a:r>
                        <a:rPr lang="en-US" dirty="0" smtClean="0"/>
                        <a:t>no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secondary; primary for school bus drivers </a:t>
                      </a:r>
                      <a:endParaRPr lang="en-US" dirty="0"/>
                    </a:p>
                  </a:txBody>
                  <a:tcPr/>
                </a:tc>
              </a:tr>
              <a:tr h="548640">
                <a:tc>
                  <a:txBody>
                    <a:bodyPr/>
                    <a:lstStyle/>
                    <a:p>
                      <a:r>
                        <a:rPr lang="en-US" dirty="0" smtClean="0"/>
                        <a:t>Washington</a:t>
                      </a:r>
                      <a:endParaRPr lang="en-US" dirty="0"/>
                    </a:p>
                  </a:txBody>
                  <a:tcPr/>
                </a:tc>
                <a:tc>
                  <a:txBody>
                    <a:bodyPr/>
                    <a:lstStyle/>
                    <a:p>
                      <a:r>
                        <a:rPr lang="en-US" dirty="0" smtClean="0"/>
                        <a:t>all drivers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all drivers </a:t>
                      </a:r>
                      <a:endParaRPr lang="en-US" dirty="0"/>
                    </a:p>
                  </a:txBody>
                  <a:tcPr/>
                </a:tc>
                <a:tc>
                  <a:txBody>
                    <a:bodyPr/>
                    <a:lstStyle/>
                    <a:p>
                      <a:r>
                        <a:rPr lang="en-US" dirty="0" smtClean="0"/>
                        <a:t>secondary </a:t>
                      </a:r>
                      <a:endParaRPr lang="en-US" dirty="0"/>
                    </a:p>
                  </a:txBody>
                  <a:tcPr/>
                </a:tc>
              </a:tr>
              <a:tr h="548640">
                <a:tc>
                  <a:txBody>
                    <a:bodyPr/>
                    <a:lstStyle/>
                    <a:p>
                      <a:r>
                        <a:rPr lang="en-US" dirty="0" smtClean="0"/>
                        <a:t>West Virginia</a:t>
                      </a:r>
                      <a:endParaRPr lang="en-US" dirty="0"/>
                    </a:p>
                  </a:txBody>
                  <a:tcPr/>
                </a:tc>
                <a:tc>
                  <a:txBody>
                    <a:bodyPr/>
                    <a:lstStyle/>
                    <a:p>
                      <a:r>
                        <a:rPr lang="en-US" dirty="0" smtClean="0"/>
                        <a:t>no </a:t>
                      </a:r>
                      <a:endParaRPr lang="en-US" dirty="0"/>
                    </a:p>
                  </a:txBody>
                  <a:tcPr/>
                </a:tc>
                <a:tc>
                  <a:txBody>
                    <a:bodyPr/>
                    <a:lstStyle/>
                    <a:p>
                      <a:r>
                        <a:rPr lang="en-US" dirty="0" smtClean="0"/>
                        <a:t>drivers younger than 18 who hold either a learner's permit or an intermediate license </a:t>
                      </a:r>
                      <a:endParaRPr lang="en-US" dirty="0"/>
                    </a:p>
                  </a:txBody>
                  <a:tcPr/>
                </a:tc>
                <a:tc>
                  <a:txBody>
                    <a:bodyPr/>
                    <a:lstStyle/>
                    <a:p>
                      <a:r>
                        <a:rPr lang="en-US" dirty="0" smtClean="0"/>
                        <a:t>no </a:t>
                      </a:r>
                      <a:endParaRPr lang="en-US" dirty="0"/>
                    </a:p>
                  </a:txBody>
                  <a:tcPr/>
                </a:tc>
                <a:tc>
                  <a:txBody>
                    <a:bodyPr/>
                    <a:lstStyle/>
                    <a:p>
                      <a:r>
                        <a:rPr lang="en-US" dirty="0" smtClean="0"/>
                        <a:t>drivers younger than 18 who hold either a learner's permit or an intermediate license </a:t>
                      </a:r>
                      <a:endParaRPr lang="en-US" dirty="0"/>
                    </a:p>
                  </a:txBody>
                  <a:tcPr/>
                </a:tc>
                <a:tc>
                  <a:txBody>
                    <a:bodyPr/>
                    <a:lstStyle/>
                    <a:p>
                      <a:r>
                        <a:rPr lang="en-US" dirty="0" smtClean="0"/>
                        <a:t>primary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09600"/>
          <a:ext cx="8686800" cy="2865120"/>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701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Hand-held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 drivers all cell phone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Texting ban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Enforcement</a:t>
                      </a:r>
                    </a:p>
                    <a:p>
                      <a:endParaRPr lang="en-US" dirty="0"/>
                    </a:p>
                  </a:txBody>
                  <a:tcPr/>
                </a:tc>
              </a:tr>
              <a:tr h="701040">
                <a:tc>
                  <a:txBody>
                    <a:bodyPr/>
                    <a:lstStyle/>
                    <a:p>
                      <a:r>
                        <a:rPr lang="en-US" dirty="0" smtClean="0"/>
                        <a:t>Wisconsin</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701040">
                <a:tc>
                  <a:txBody>
                    <a:bodyPr/>
                    <a:lstStyle/>
                    <a:p>
                      <a:r>
                        <a:rPr lang="en-US" dirty="0" smtClean="0"/>
                        <a:t>Wyoming</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bl>
          </a:graphicData>
        </a:graphic>
      </p:graphicFrame>
      <p:sp>
        <p:nvSpPr>
          <p:cNvPr id="5" name="Rectangle 4"/>
          <p:cNvSpPr/>
          <p:nvPr/>
        </p:nvSpPr>
        <p:spPr>
          <a:xfrm>
            <a:off x="381000" y="3581400"/>
            <a:ext cx="8305800" cy="3046988"/>
          </a:xfrm>
          <a:prstGeom prst="rect">
            <a:avLst/>
          </a:prstGeom>
        </p:spPr>
        <p:txBody>
          <a:bodyPr wrap="square">
            <a:spAutoFit/>
          </a:bodyPr>
          <a:lstStyle/>
          <a:p>
            <a:r>
              <a:rPr lang="en-US" sz="2400" baseline="30000" dirty="0" smtClean="0"/>
              <a:t>1</a:t>
            </a:r>
            <a:r>
              <a:rPr lang="en-US" sz="2400" dirty="0" smtClean="0"/>
              <a:t>The laws in Arkansas and California prohibit police from stopping a vehicle to determine if a driver is in compliance with the law. </a:t>
            </a:r>
          </a:p>
          <a:p>
            <a:endParaRPr lang="en-US" sz="2400" dirty="0"/>
          </a:p>
          <a:p>
            <a:r>
              <a:rPr lang="en-US" sz="2400" dirty="0" smtClean="0"/>
              <a:t>Clearly, that language prohibits the use of checkpoints to enforce the law, but it has been interpreted as the functional equivalent of secondary provisions that typically state the officer may not stop someone suspected of a violation unless there is other, independent, cause for a stop.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29200"/>
          </a:xfrm>
        </p:spPr>
        <p:txBody>
          <a:bodyPr>
            <a:normAutofit fontScale="92500"/>
          </a:bodyPr>
          <a:lstStyle/>
          <a:p>
            <a:r>
              <a:rPr lang="en-US" baseline="30000" dirty="0" smtClean="0"/>
              <a:t>2</a:t>
            </a:r>
            <a:r>
              <a:rPr lang="en-US" dirty="0" smtClean="0"/>
              <a:t>As of July 1, 2008, all learner's permit holders, irrespective of age, and all intermediate license holders were prohibited from driving while using a hand-held cell phone and all drivers younger than 18 were prohibited from using any cell phone. </a:t>
            </a:r>
          </a:p>
          <a:p>
            <a:pPr>
              <a:buNone/>
            </a:pPr>
            <a:endParaRPr lang="en-US" dirty="0" smtClean="0"/>
          </a:p>
          <a:p>
            <a:r>
              <a:rPr lang="en-US" dirty="0" smtClean="0"/>
              <a:t>Effective April 1, 2010 all drivers, irrespective of age, issued a first driver’s license will be prohibited from using a cell phone for one year.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smtClean="0"/>
              <a:t>3</a:t>
            </a:r>
            <a:r>
              <a:rPr lang="en-US" dirty="0" smtClean="0"/>
              <a:t>Utah's law defines careless driving as committing a moving violation (other than speeding) while distracted by use of a hand-held cell phone or other activities not related to driving.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atastoreimages young driver.gif"/>
          <p:cNvPicPr>
            <a:picLocks noGrp="1" noChangeAspect="1"/>
          </p:cNvPicPr>
          <p:nvPr>
            <p:ph idx="1"/>
          </p:nvPr>
        </p:nvPicPr>
        <p:blipFill>
          <a:blip r:embed="rId2"/>
          <a:stretch>
            <a:fillRect/>
          </a:stretch>
        </p:blipFill>
        <p:spPr>
          <a:xfrm>
            <a:off x="1" y="0"/>
            <a:ext cx="9143999" cy="6858000"/>
          </a:xfrm>
          <a:prstGeom prst="rect">
            <a:avLst/>
          </a:prstGeom>
          <a:ln w="190500" cap="sq">
            <a:solidFill>
              <a:schemeClr val="accent1">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6553200" y="6019800"/>
            <a:ext cx="2498954" cy="461665"/>
          </a:xfrm>
          <a:prstGeom prst="rect">
            <a:avLst/>
          </a:prstGeom>
          <a:noFill/>
        </p:spPr>
        <p:txBody>
          <a:bodyPr wrap="none" rtlCol="0">
            <a:spAutoFit/>
          </a:bodyPr>
          <a:lstStyle/>
          <a:p>
            <a:r>
              <a:rPr lang="en-US" sz="2400" b="1" dirty="0" smtClean="0"/>
              <a:t>Young Driver Bans</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tx1"/>
                </a:solidFill>
              </a:rPr>
              <a:t>Cell phone laws</a:t>
            </a:r>
            <a:br>
              <a:rPr lang="en-US" b="1" dirty="0" smtClean="0">
                <a:solidFill>
                  <a:schemeClr val="tx1"/>
                </a:solidFill>
              </a:rPr>
            </a:br>
            <a:r>
              <a:rPr lang="en-US" dirty="0" smtClean="0">
                <a:solidFill>
                  <a:schemeClr val="tx1"/>
                </a:solidFill>
              </a:rPr>
              <a:t>December 2009</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A jurisdiction-wide ban on driving while talking on a hand-held cell phone is in place in 7 states (California, Connecticut, New Jersey, New York, Oregon, Utah, and Washington) and the District of Columbia. </a:t>
            </a:r>
          </a:p>
          <a:p>
            <a:endParaRPr lang="en-US" dirty="0" smtClean="0"/>
          </a:p>
          <a:p>
            <a:r>
              <a:rPr lang="en-US" dirty="0" smtClean="0"/>
              <a:t>Utah has named the offense careless driving.</a:t>
            </a:r>
          </a:p>
          <a:p>
            <a:endParaRPr lang="en-US" dirty="0" smtClean="0"/>
          </a:p>
          <a:p>
            <a:r>
              <a:rPr lang="en-US" dirty="0" smtClean="0"/>
              <a:t> Under the Utah law, no one commits an offense when speaking on a cell phone unless they are also committing some other moving violation other than speeding.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atastoreimages bus driver.gif"/>
          <p:cNvPicPr>
            <a:picLocks noGrp="1" noChangeAspect="1"/>
          </p:cNvPicPr>
          <p:nvPr>
            <p:ph idx="1"/>
          </p:nvPr>
        </p:nvPicPr>
        <p:blipFill>
          <a:blip r:embed="rId2"/>
          <a:stretch>
            <a:fillRect/>
          </a:stretch>
        </p:blipFill>
        <p:spPr>
          <a:xfrm>
            <a:off x="0" y="0"/>
            <a:ext cx="9112646" cy="6858000"/>
          </a:xfrm>
          <a:prstGeom prst="rect">
            <a:avLst/>
          </a:prstGeom>
          <a:ln w="190500" cap="sq">
            <a:solidFill>
              <a:schemeClr val="accent1">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6553200" y="5943600"/>
            <a:ext cx="2060500" cy="461665"/>
          </a:xfrm>
          <a:prstGeom prst="rect">
            <a:avLst/>
          </a:prstGeom>
          <a:noFill/>
        </p:spPr>
        <p:txBody>
          <a:bodyPr wrap="none" rtlCol="0">
            <a:spAutoFit/>
          </a:bodyPr>
          <a:lstStyle/>
          <a:p>
            <a:r>
              <a:rPr lang="en-US" sz="2400" b="1" dirty="0" smtClean="0"/>
              <a:t>Bus Driver Ban</a:t>
            </a: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atastoreimages.gif"/>
          <p:cNvPicPr>
            <a:picLocks noGrp="1" noChangeAspect="1"/>
          </p:cNvPicPr>
          <p:nvPr>
            <p:ph idx="1"/>
          </p:nvPr>
        </p:nvPicPr>
        <p:blipFill>
          <a:blip r:embed="rId2"/>
          <a:stretch>
            <a:fillRect/>
          </a:stretch>
        </p:blipFill>
        <p:spPr>
          <a:xfrm>
            <a:off x="1" y="0"/>
            <a:ext cx="9144000" cy="6858000"/>
          </a:xfrm>
          <a:prstGeom prst="rect">
            <a:avLst/>
          </a:prstGeom>
          <a:ln w="190500" cap="sq">
            <a:solidFill>
              <a:schemeClr val="accent1">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6858000" y="6096000"/>
            <a:ext cx="1901674" cy="523220"/>
          </a:xfrm>
          <a:prstGeom prst="rect">
            <a:avLst/>
          </a:prstGeom>
          <a:noFill/>
        </p:spPr>
        <p:txBody>
          <a:bodyPr wrap="none" rtlCol="0">
            <a:spAutoFit/>
          </a:bodyPr>
          <a:lstStyle/>
          <a:p>
            <a:r>
              <a:rPr lang="en-US" sz="2800" b="1" dirty="0" smtClean="0"/>
              <a:t>Texting Ban</a:t>
            </a:r>
            <a:endParaRPr 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and helds.gif"/>
          <p:cNvPicPr>
            <a:picLocks noGrp="1" noChangeAspect="1"/>
          </p:cNvPicPr>
          <p:nvPr>
            <p:ph idx="1"/>
          </p:nvPr>
        </p:nvPicPr>
        <p:blipFill>
          <a:blip r:embed="rId2"/>
          <a:stretch>
            <a:fillRect/>
          </a:stretch>
        </p:blipFill>
        <p:spPr>
          <a:xfrm>
            <a:off x="1" y="0"/>
            <a:ext cx="9144000" cy="6858000"/>
          </a:xfrm>
          <a:prstGeom prst="rect">
            <a:avLst/>
          </a:prstGeom>
          <a:ln w="190500" cap="sq">
            <a:solidFill>
              <a:schemeClr val="accent1">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7010400" y="5867400"/>
            <a:ext cx="1643399" cy="461665"/>
          </a:xfrm>
          <a:prstGeom prst="rect">
            <a:avLst/>
          </a:prstGeom>
          <a:noFill/>
        </p:spPr>
        <p:txBody>
          <a:bodyPr wrap="none" rtlCol="0">
            <a:spAutoFit/>
          </a:bodyPr>
          <a:lstStyle/>
          <a:p>
            <a:r>
              <a:rPr lang="en-US" sz="2400" b="1" dirty="0" smtClean="0"/>
              <a:t>Hand </a:t>
            </a:r>
            <a:r>
              <a:rPr lang="en-US" sz="2400" b="1" dirty="0" err="1" smtClean="0"/>
              <a:t>Helds</a:t>
            </a:r>
            <a:endParaRPr lang="en-US"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ps_texting_bans.jpg"/>
          <p:cNvPicPr>
            <a:picLocks noGrp="1" noChangeAspect="1"/>
          </p:cNvPicPr>
          <p:nvPr>
            <p:ph idx="1"/>
          </p:nvPr>
        </p:nvPicPr>
        <p:blipFill>
          <a:blip r:embed="rId2"/>
          <a:stretch>
            <a:fillRect/>
          </a:stretch>
        </p:blipFill>
        <p:spPr>
          <a:xfrm>
            <a:off x="0" y="0"/>
            <a:ext cx="9206265" cy="6858000"/>
          </a:xfrm>
          <a:prstGeom prst="rect">
            <a:avLst/>
          </a:prstGeom>
          <a:ln w="190500" cap="sq">
            <a:solidFill>
              <a:schemeClr val="accent1">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Cell phone laws</a:t>
            </a:r>
            <a:endParaRPr lang="en-US" dirty="0">
              <a:solidFill>
                <a:schemeClr val="tx1"/>
              </a:solidFill>
            </a:endParaRP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r>
              <a:rPr lang="en-US" dirty="0" smtClean="0"/>
              <a:t>Local jurisdictions may or may not need specific state statutory authority to ban cell phones. </a:t>
            </a:r>
          </a:p>
          <a:p>
            <a:endParaRPr lang="en-US" dirty="0" smtClean="0"/>
          </a:p>
          <a:p>
            <a:r>
              <a:rPr lang="en-US" dirty="0" smtClean="0"/>
              <a:t>Localities that have enacted restrictions on cell phone use include: Oahu, HI; Chicago, IL; Brookline, MA; Detroit, MI; Santa Fe, NM; Brooklyn, North Olmstead, and Walton Hills, OH; Conshohocken, Lebanon, and West Conshohocken, PA; Waupaca County, WI; and Cheyenne, WY.</a:t>
            </a:r>
          </a:p>
          <a:p>
            <a:pPr>
              <a:buNone/>
            </a:pPr>
            <a:endParaRPr lang="en-US" dirty="0" smtClean="0"/>
          </a:p>
          <a:p>
            <a:r>
              <a:rPr lang="en-US" dirty="0" smtClean="0"/>
              <a:t>Localities are prohibited from banning </a:t>
            </a:r>
            <a:r>
              <a:rPr lang="en-US" dirty="0" err="1" smtClean="0"/>
              <a:t>cellphone</a:t>
            </a:r>
            <a:r>
              <a:rPr lang="en-US" dirty="0" smtClean="0"/>
              <a:t> use in 8 states (Florida, Kentucky, Louisiana, Mississippi, Nevada, Oklahoma, Oregon, and Utah).</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Cell phone laws</a:t>
            </a:r>
            <a:endParaRPr lang="en-US" dirty="0">
              <a:solidFill>
                <a:schemeClr val="tx1"/>
              </a:solidFill>
            </a:endParaRPr>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smtClean="0"/>
              <a:t>The use of all cell phones while driving a school bus is prohibited in 17 states and the District of Columbia.</a:t>
            </a:r>
          </a:p>
          <a:p>
            <a:endParaRPr lang="en-US" dirty="0" smtClean="0"/>
          </a:p>
          <a:p>
            <a:r>
              <a:rPr lang="en-US" dirty="0" smtClean="0"/>
              <a:t>The use of all cell phones by novice drivers is restricted in 21 states and the District of Columbia.</a:t>
            </a:r>
          </a:p>
          <a:p>
            <a:endParaRPr lang="en-US" dirty="0" smtClean="0"/>
          </a:p>
          <a:p>
            <a:r>
              <a:rPr lang="en-US" dirty="0" smtClean="0"/>
              <a:t>Text messaging is banned for all drivers in 19 states and the District of Columbia. </a:t>
            </a:r>
          </a:p>
          <a:p>
            <a:endParaRPr lang="en-US" dirty="0" smtClean="0"/>
          </a:p>
          <a:p>
            <a:r>
              <a:rPr lang="en-US" dirty="0" smtClean="0"/>
              <a:t>In addition, novice drivers are banned from texting in 9 states (Delaware, Indiana, Kansas, Maine, Mississippi, Missouri, Nebraska, Texas, and West Virginia) and school bus drivers are banned from text messaging in 1 state (Texas).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Cell phone laws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The table below shows the states that have cell phone laws, whether they specifically ban text messaging, and whether they are enforced as primary or secondary laws. </a:t>
            </a:r>
          </a:p>
          <a:p>
            <a:endParaRPr lang="en-US" dirty="0" smtClean="0"/>
          </a:p>
          <a:p>
            <a:r>
              <a:rPr lang="en-US" dirty="0" smtClean="0"/>
              <a:t>Under secondary laws, an officer must have some other reason to stop a vehicle before citing a driver for using a cell phone. Laws without this restriction are called primary.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3562"/>
          </a:xfrm>
        </p:spPr>
        <p:txBody>
          <a:bodyPr>
            <a:normAutofit fontScale="90000"/>
          </a:bodyPr>
          <a:lstStyle/>
          <a:p>
            <a:r>
              <a:rPr lang="en-US" sz="3600" dirty="0" smtClean="0">
                <a:solidFill>
                  <a:schemeClr val="tx1"/>
                </a:solidFill>
              </a:rPr>
              <a:t>Laws restricting cell phone use and texting</a:t>
            </a:r>
            <a:endParaRPr lang="en-US" sz="3600" dirty="0">
              <a:solidFill>
                <a:schemeClr val="tx1"/>
              </a:solidFill>
            </a:endParaRPr>
          </a:p>
        </p:txBody>
      </p:sp>
      <p:graphicFrame>
        <p:nvGraphicFramePr>
          <p:cNvPr id="6" name="Content Placeholder 5"/>
          <p:cNvGraphicFramePr>
            <a:graphicFrameLocks noGrp="1"/>
          </p:cNvGraphicFramePr>
          <p:nvPr>
            <p:ph idx="1"/>
          </p:nvPr>
        </p:nvGraphicFramePr>
        <p:xfrm>
          <a:off x="2" y="990601"/>
          <a:ext cx="9144000" cy="5867399"/>
        </p:xfrm>
        <a:graphic>
          <a:graphicData uri="http://schemas.openxmlformats.org/drawingml/2006/table">
            <a:tbl>
              <a:tblPr firstRow="1" bandRow="1">
                <a:tableStyleId>{5C22544A-7EE6-4342-B048-85BDC9FD1C3A}</a:tableStyleId>
              </a:tblPr>
              <a:tblGrid>
                <a:gridCol w="1246908"/>
                <a:gridCol w="1496292"/>
                <a:gridCol w="1413164"/>
                <a:gridCol w="1413164"/>
                <a:gridCol w="1413164"/>
                <a:gridCol w="2161308"/>
              </a:tblGrid>
              <a:tr h="1210733">
                <a:tc>
                  <a:txBody>
                    <a:bodyPr/>
                    <a:lstStyle/>
                    <a:p>
                      <a:r>
                        <a:rPr lang="en-US" dirty="0" smtClean="0"/>
                        <a:t>State</a:t>
                      </a:r>
                      <a:endParaRPr lang="en-US" dirty="0"/>
                    </a:p>
                  </a:txBody>
                  <a:tcPr/>
                </a:tc>
                <a:tc>
                  <a:txBody>
                    <a:bodyPr/>
                    <a:lstStyle/>
                    <a:p>
                      <a:r>
                        <a:rPr lang="en-US" dirty="0" smtClean="0"/>
                        <a:t>Hand-held ban</a:t>
                      </a:r>
                      <a:endParaRPr lang="en-US" dirty="0"/>
                    </a:p>
                  </a:txBody>
                  <a:tcPr/>
                </a:tc>
                <a:tc>
                  <a:txBody>
                    <a:bodyPr/>
                    <a:lstStyle/>
                    <a:p>
                      <a:r>
                        <a:rPr lang="en-US" dirty="0" smtClean="0"/>
                        <a:t>Young drivers all cell phone ban</a:t>
                      </a:r>
                      <a:endParaRPr lang="en-US" dirty="0"/>
                    </a:p>
                  </a:txBody>
                  <a:tcPr/>
                </a:tc>
                <a:tc>
                  <a:txBody>
                    <a:bodyPr/>
                    <a:lstStyle/>
                    <a:p>
                      <a:r>
                        <a:rPr lang="en-US" dirty="0" smtClean="0"/>
                        <a:t>Bus drivers all cell phone ban</a:t>
                      </a:r>
                      <a:endParaRPr lang="en-US" dirty="0"/>
                    </a:p>
                  </a:txBody>
                  <a:tcPr/>
                </a:tc>
                <a:tc>
                  <a:txBody>
                    <a:bodyPr/>
                    <a:lstStyle/>
                    <a:p>
                      <a:r>
                        <a:rPr lang="en-US" dirty="0" smtClean="0"/>
                        <a:t>Texting ban</a:t>
                      </a:r>
                      <a:endParaRPr lang="en-US" dirty="0"/>
                    </a:p>
                  </a:txBody>
                  <a:tcPr/>
                </a:tc>
                <a:tc>
                  <a:txBody>
                    <a:bodyPr/>
                    <a:lstStyle/>
                    <a:p>
                      <a:r>
                        <a:rPr lang="en-US" dirty="0" smtClean="0"/>
                        <a:t>Enforcement</a:t>
                      </a:r>
                      <a:endParaRPr lang="en-US" dirty="0"/>
                    </a:p>
                  </a:txBody>
                  <a:tcPr/>
                </a:tc>
              </a:tr>
              <a:tr h="372533">
                <a:tc>
                  <a:txBody>
                    <a:bodyPr/>
                    <a:lstStyle/>
                    <a:p>
                      <a:r>
                        <a:rPr lang="en-US" dirty="0" smtClean="0"/>
                        <a:t>Alabama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372533">
                <a:tc>
                  <a:txBody>
                    <a:bodyPr/>
                    <a:lstStyle/>
                    <a:p>
                      <a:r>
                        <a:rPr lang="en-US" dirty="0" smtClean="0"/>
                        <a:t>Alaska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651933">
                <a:tc>
                  <a:txBody>
                    <a:bodyPr/>
                    <a:lstStyle/>
                    <a:p>
                      <a:r>
                        <a:rPr lang="en-US" dirty="0" smtClean="0"/>
                        <a:t>Arizona</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school bus drivers </a:t>
                      </a:r>
                      <a:endParaRPr lang="en-US" dirty="0"/>
                    </a:p>
                  </a:txBody>
                  <a:tcPr/>
                </a:tc>
                <a:tc>
                  <a:txBody>
                    <a:bodyPr/>
                    <a:lstStyle/>
                    <a:p>
                      <a:r>
                        <a:rPr lang="en-US" dirty="0" smtClean="0"/>
                        <a:t>no </a:t>
                      </a:r>
                      <a:endParaRPr lang="en-US" dirty="0"/>
                    </a:p>
                  </a:txBody>
                  <a:tcPr/>
                </a:tc>
                <a:tc>
                  <a:txBody>
                    <a:bodyPr/>
                    <a:lstStyle/>
                    <a:p>
                      <a:r>
                        <a:rPr lang="en-US" dirty="0" smtClean="0"/>
                        <a:t>primary </a:t>
                      </a:r>
                      <a:endParaRPr lang="en-US" dirty="0"/>
                    </a:p>
                  </a:txBody>
                  <a:tcPr/>
                </a:tc>
              </a:tr>
              <a:tr h="2048934">
                <a:tc>
                  <a:txBody>
                    <a:bodyPr/>
                    <a:lstStyle/>
                    <a:p>
                      <a:r>
                        <a:rPr lang="en-US" dirty="0" smtClean="0"/>
                        <a:t>Arkansas</a:t>
                      </a:r>
                      <a:endParaRPr lang="en-US" dirty="0"/>
                    </a:p>
                  </a:txBody>
                  <a:tcPr/>
                </a:tc>
                <a:tc>
                  <a:txBody>
                    <a:bodyPr/>
                    <a:lstStyle/>
                    <a:p>
                      <a:r>
                        <a:rPr lang="en-US" dirty="0" smtClean="0"/>
                        <a:t>drivers ages 18 through 20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texting by all drivers and cell phone use by school bus drivers; secondary: cell phone use by young drivers</a:t>
                      </a:r>
                      <a:r>
                        <a:rPr lang="en-US" baseline="30000" dirty="0" smtClean="0">
                          <a:hlinkClick r:id="" tooltip="The laws in Arkansas and California prohibit police from stopping a vehicle to determine if a driver is in compliance with the law.  Clearly, that language prohibits the use of checkpoints to enforce the law, but it has been interpreted as the functional equivalent of secondary provisions that typically state the officer may not stop someone suspected of a violation unless there is other, independent, cause for a stop.   &#10;&#10;"/>
                        </a:rPr>
                        <a:t>1</a:t>
                      </a:r>
                      <a:r>
                        <a:rPr lang="en-US" dirty="0" smtClean="0"/>
                        <a:t> </a:t>
                      </a:r>
                      <a:endParaRPr lang="en-US" dirty="0"/>
                    </a:p>
                  </a:txBody>
                  <a:tcPr/>
                </a:tc>
              </a:tr>
              <a:tr h="1210733">
                <a:tc>
                  <a:txBody>
                    <a:bodyPr/>
                    <a:lstStyle/>
                    <a:p>
                      <a:r>
                        <a:rPr lang="en-US" dirty="0" smtClean="0"/>
                        <a:t>California</a:t>
                      </a:r>
                      <a:endParaRPr lang="en-US" dirty="0"/>
                    </a:p>
                  </a:txBody>
                  <a:tcPr/>
                </a:tc>
                <a:tc>
                  <a:txBody>
                    <a:bodyPr/>
                    <a:lstStyle/>
                    <a:p>
                      <a:r>
                        <a:rPr lang="en-US" dirty="0" smtClean="0"/>
                        <a:t>all drivers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and transit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secondary for hands-free cell phone use by young drivers</a:t>
                      </a:r>
                      <a:r>
                        <a:rPr lang="en-US" baseline="30000" dirty="0" smtClean="0">
                          <a:hlinkClick r:id="" tooltip="The laws in Arkansas and California prohibit police from stopping a vehicle to determine if a driver is in compliance with the law.  Clearly, that language prohibits the use of checkpoints to enforce the law, but it has been interpreted as the functional equivalent of secondary provisions that typically state the officer may not stop someone suspected of a violation unless there is other, independent, cause for a stop.   &#10;&#10;"/>
                        </a:rPr>
                        <a:t>1</a:t>
                      </a:r>
                      <a:r>
                        <a:rPr lang="en-US" dirty="0" smtClean="0"/>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457200"/>
          <a:ext cx="8610600" cy="6035040"/>
        </p:xfrm>
        <a:graphic>
          <a:graphicData uri="http://schemas.openxmlformats.org/drawingml/2006/table">
            <a:tbl>
              <a:tblPr firstRow="1" bandRow="1">
                <a:tableStyleId>{5C22544A-7EE6-4342-B048-85BDC9FD1C3A}</a:tableStyleId>
              </a:tblPr>
              <a:tblGrid>
                <a:gridCol w="1435100"/>
                <a:gridCol w="1435100"/>
                <a:gridCol w="1435100"/>
                <a:gridCol w="1435100"/>
                <a:gridCol w="1435100"/>
                <a:gridCol w="1435100"/>
              </a:tblGrid>
              <a:tr h="599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p>
                    <a:p>
                      <a:endParaRPr lang="en-US" dirty="0"/>
                    </a:p>
                  </a:txBody>
                  <a:tcPr/>
                </a:tc>
                <a:tc>
                  <a:txBody>
                    <a:bodyPr/>
                    <a:lstStyle/>
                    <a:p>
                      <a:r>
                        <a:rPr lang="en-US" dirty="0" smtClean="0"/>
                        <a:t>Hand-held ban</a:t>
                      </a:r>
                      <a:endParaRPr lang="en-US" dirty="0"/>
                    </a:p>
                  </a:txBody>
                  <a:tcPr/>
                </a:tc>
                <a:tc>
                  <a:txBody>
                    <a:bodyPr/>
                    <a:lstStyle/>
                    <a:p>
                      <a:r>
                        <a:rPr lang="en-US" dirty="0" smtClean="0"/>
                        <a:t>Young drivers all cell phone ban</a:t>
                      </a:r>
                      <a:endParaRPr lang="en-US" dirty="0"/>
                    </a:p>
                  </a:txBody>
                  <a:tcPr/>
                </a:tc>
                <a:tc>
                  <a:txBody>
                    <a:bodyPr/>
                    <a:lstStyle/>
                    <a:p>
                      <a:r>
                        <a:rPr lang="en-US" dirty="0" smtClean="0"/>
                        <a:t>Bus drivers all cell phone ban</a:t>
                      </a:r>
                      <a:endParaRPr lang="en-US" dirty="0"/>
                    </a:p>
                  </a:txBody>
                  <a:tcPr/>
                </a:tc>
                <a:tc>
                  <a:txBody>
                    <a:bodyPr/>
                    <a:lstStyle/>
                    <a:p>
                      <a:r>
                        <a:rPr lang="en-US" dirty="0" smtClean="0"/>
                        <a:t>Texting ban</a:t>
                      </a:r>
                      <a:endParaRPr lang="en-US" dirty="0"/>
                    </a:p>
                  </a:txBody>
                  <a:tcPr/>
                </a:tc>
                <a:tc>
                  <a:txBody>
                    <a:bodyPr/>
                    <a:lstStyle/>
                    <a:p>
                      <a:r>
                        <a:rPr lang="en-US" dirty="0" smtClean="0"/>
                        <a:t>Enforcement</a:t>
                      </a:r>
                      <a:endParaRPr lang="en-US" dirty="0"/>
                    </a:p>
                  </a:txBody>
                  <a:tcPr/>
                </a:tc>
              </a:tr>
              <a:tr h="599440">
                <a:tc>
                  <a:txBody>
                    <a:bodyPr/>
                    <a:lstStyle/>
                    <a:p>
                      <a:r>
                        <a:rPr lang="en-US" dirty="0" smtClean="0"/>
                        <a:t>Colorado</a:t>
                      </a:r>
                      <a:endParaRPr lang="en-US" dirty="0"/>
                    </a:p>
                  </a:txBody>
                  <a:tcPr/>
                </a:tc>
                <a:tc>
                  <a:txBody>
                    <a:bodyPr/>
                    <a:lstStyle/>
                    <a:p>
                      <a:r>
                        <a:rPr lang="en-US" dirty="0" smtClean="0"/>
                        <a:t>no</a:t>
                      </a:r>
                      <a:endParaRPr lang="en-US" dirty="0"/>
                    </a:p>
                  </a:txBody>
                  <a:tcPr/>
                </a:tc>
                <a:tc>
                  <a:txBody>
                    <a:bodyPr/>
                    <a:lstStyle/>
                    <a:p>
                      <a:r>
                        <a:rPr lang="en-US" dirty="0" smtClean="0"/>
                        <a:t>drivers younger than 18 </a:t>
                      </a:r>
                      <a:endParaRPr lang="en-US" dirty="0"/>
                    </a:p>
                  </a:txBody>
                  <a:tcPr/>
                </a:tc>
                <a:tc>
                  <a:txBody>
                    <a:bodyPr/>
                    <a:lstStyle/>
                    <a:p>
                      <a:r>
                        <a:rPr lang="en-US" dirty="0" smtClean="0"/>
                        <a:t>no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599440">
                <a:tc>
                  <a:txBody>
                    <a:bodyPr/>
                    <a:lstStyle/>
                    <a:p>
                      <a:r>
                        <a:rPr lang="en-US" dirty="0" smtClean="0"/>
                        <a:t>Connecticut</a:t>
                      </a:r>
                      <a:endParaRPr lang="en-US" dirty="0"/>
                    </a:p>
                  </a:txBody>
                  <a:tcPr/>
                </a:tc>
                <a:tc>
                  <a:txBody>
                    <a:bodyPr/>
                    <a:lstStyle/>
                    <a:p>
                      <a:r>
                        <a:rPr lang="en-US" dirty="0" smtClean="0"/>
                        <a:t>all drivers </a:t>
                      </a:r>
                      <a:endParaRPr lang="en-US" dirty="0"/>
                    </a:p>
                  </a:txBody>
                  <a:tcPr/>
                </a:tc>
                <a:tc>
                  <a:txBody>
                    <a:bodyPr/>
                    <a:lstStyle/>
                    <a:p>
                      <a:r>
                        <a:rPr lang="en-US" dirty="0" smtClean="0"/>
                        <a:t>drivers younger than 18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599440">
                <a:tc>
                  <a:txBody>
                    <a:bodyPr/>
                    <a:lstStyle/>
                    <a:p>
                      <a:r>
                        <a:rPr lang="en-US" dirty="0" smtClean="0"/>
                        <a:t>Delaware</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school bus drivers </a:t>
                      </a:r>
                      <a:endParaRPr lang="en-US" dirty="0"/>
                    </a:p>
                  </a:txBody>
                  <a:tcPr/>
                </a:tc>
                <a:tc>
                  <a:txBody>
                    <a:bodyPr/>
                    <a:lstStyle/>
                    <a:p>
                      <a:r>
                        <a:rPr lang="en-US" dirty="0" smtClean="0"/>
                        <a:t>learner's permit and intermediate license holders </a:t>
                      </a:r>
                      <a:endParaRPr lang="en-US" dirty="0"/>
                    </a:p>
                  </a:txBody>
                  <a:tcPr/>
                </a:tc>
                <a:tc>
                  <a:txBody>
                    <a:bodyPr/>
                    <a:lstStyle/>
                    <a:p>
                      <a:r>
                        <a:rPr lang="en-US" dirty="0" smtClean="0"/>
                        <a:t>primary </a:t>
                      </a:r>
                      <a:endParaRPr lang="en-US" dirty="0"/>
                    </a:p>
                  </a:txBody>
                  <a:tcPr/>
                </a:tc>
              </a:tr>
              <a:tr h="599440">
                <a:tc>
                  <a:txBody>
                    <a:bodyPr/>
                    <a:lstStyle/>
                    <a:p>
                      <a:r>
                        <a:rPr lang="en-US" dirty="0" smtClean="0"/>
                        <a:t>District of Columbia</a:t>
                      </a:r>
                      <a:endParaRPr lang="en-US" dirty="0"/>
                    </a:p>
                  </a:txBody>
                  <a:tcPr/>
                </a:tc>
                <a:tc>
                  <a:txBody>
                    <a:bodyPr/>
                    <a:lstStyle/>
                    <a:p>
                      <a:r>
                        <a:rPr lang="en-US" dirty="0" smtClean="0"/>
                        <a:t>all drivers </a:t>
                      </a:r>
                      <a:endParaRPr lang="en-US" dirty="0"/>
                    </a:p>
                  </a:txBody>
                  <a:tcPr/>
                </a:tc>
                <a:tc>
                  <a:txBody>
                    <a:bodyPr/>
                    <a:lstStyle/>
                    <a:p>
                      <a:r>
                        <a:rPr lang="en-US" dirty="0" smtClean="0"/>
                        <a:t>learner's permit holders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primary </a:t>
                      </a:r>
                      <a:endParaRPr lang="en-US" dirty="0"/>
                    </a:p>
                  </a:txBody>
                  <a:tcPr/>
                </a:tc>
              </a:tr>
              <a:tr h="599440">
                <a:tc>
                  <a:txBody>
                    <a:bodyPr/>
                    <a:lstStyle/>
                    <a:p>
                      <a:r>
                        <a:rPr lang="en-US" smtClean="0"/>
                        <a:t>Florida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457201"/>
          <a:ext cx="8610600" cy="6172200"/>
        </p:xfrm>
        <a:graphic>
          <a:graphicData uri="http://schemas.openxmlformats.org/drawingml/2006/table">
            <a:tbl>
              <a:tblPr firstRow="1" bandRow="1">
                <a:tableStyleId>{5C22544A-7EE6-4342-B048-85BDC9FD1C3A}</a:tableStyleId>
              </a:tblPr>
              <a:tblGrid>
                <a:gridCol w="1435100"/>
                <a:gridCol w="1435100"/>
                <a:gridCol w="1397000"/>
                <a:gridCol w="1473200"/>
                <a:gridCol w="1435100"/>
                <a:gridCol w="1435100"/>
              </a:tblGrid>
              <a:tr h="1359976">
                <a:tc>
                  <a:txBody>
                    <a:bodyPr/>
                    <a:lstStyle/>
                    <a:p>
                      <a:r>
                        <a:rPr lang="en-US" dirty="0" smtClean="0"/>
                        <a:t>State</a:t>
                      </a:r>
                      <a:endParaRPr lang="en-US" dirty="0"/>
                    </a:p>
                  </a:txBody>
                  <a:tcPr/>
                </a:tc>
                <a:tc>
                  <a:txBody>
                    <a:bodyPr/>
                    <a:lstStyle/>
                    <a:p>
                      <a:r>
                        <a:rPr lang="en-US" dirty="0" smtClean="0"/>
                        <a:t>Hand-held ban</a:t>
                      </a:r>
                      <a:endParaRPr lang="en-US" dirty="0"/>
                    </a:p>
                  </a:txBody>
                  <a:tcPr/>
                </a:tc>
                <a:tc>
                  <a:txBody>
                    <a:bodyPr/>
                    <a:lstStyle/>
                    <a:p>
                      <a:r>
                        <a:rPr lang="en-US" dirty="0" smtClean="0"/>
                        <a:t>Young drivers all cell phone ban</a:t>
                      </a:r>
                      <a:endParaRPr lang="en-US" dirty="0"/>
                    </a:p>
                  </a:txBody>
                  <a:tcPr/>
                </a:tc>
                <a:tc>
                  <a:txBody>
                    <a:bodyPr/>
                    <a:lstStyle/>
                    <a:p>
                      <a:r>
                        <a:rPr lang="en-US" dirty="0" smtClean="0"/>
                        <a:t>Bus drivers all cell phone ban</a:t>
                      </a:r>
                      <a:endParaRPr lang="en-US" dirty="0"/>
                    </a:p>
                  </a:txBody>
                  <a:tcPr/>
                </a:tc>
                <a:tc>
                  <a:txBody>
                    <a:bodyPr/>
                    <a:lstStyle/>
                    <a:p>
                      <a:r>
                        <a:rPr lang="en-US" dirty="0" smtClean="0"/>
                        <a:t>Texting ban</a:t>
                      </a:r>
                      <a:endParaRPr lang="en-US" dirty="0"/>
                    </a:p>
                  </a:txBody>
                  <a:tcPr/>
                </a:tc>
                <a:tc>
                  <a:txBody>
                    <a:bodyPr/>
                    <a:lstStyle/>
                    <a:p>
                      <a:r>
                        <a:rPr lang="en-US" dirty="0" smtClean="0"/>
                        <a:t>Enforcement</a:t>
                      </a:r>
                      <a:endParaRPr lang="en-US" dirty="0"/>
                    </a:p>
                  </a:txBody>
                  <a:tcPr/>
                </a:tc>
              </a:tr>
              <a:tr h="732295">
                <a:tc>
                  <a:txBody>
                    <a:bodyPr/>
                    <a:lstStyle/>
                    <a:p>
                      <a:r>
                        <a:rPr lang="en-US" dirty="0" smtClean="0"/>
                        <a:t>Georgia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school bus drivers </a:t>
                      </a:r>
                      <a:endParaRPr lang="en-US" dirty="0"/>
                    </a:p>
                  </a:txBody>
                  <a:tcPr/>
                </a:tc>
                <a:tc>
                  <a:txBody>
                    <a:bodyPr/>
                    <a:lstStyle/>
                    <a:p>
                      <a:r>
                        <a:rPr lang="en-US" dirty="0" smtClean="0"/>
                        <a:t>no </a:t>
                      </a:r>
                      <a:endParaRPr lang="en-US" dirty="0"/>
                    </a:p>
                  </a:txBody>
                  <a:tcPr/>
                </a:tc>
                <a:tc>
                  <a:txBody>
                    <a:bodyPr/>
                    <a:lstStyle/>
                    <a:p>
                      <a:r>
                        <a:rPr lang="en-US" dirty="0" smtClean="0"/>
                        <a:t>primary </a:t>
                      </a:r>
                      <a:endParaRPr lang="en-US" dirty="0"/>
                    </a:p>
                  </a:txBody>
                  <a:tcPr/>
                </a:tc>
              </a:tr>
              <a:tr h="732295">
                <a:tc>
                  <a:txBody>
                    <a:bodyPr/>
                    <a:lstStyle/>
                    <a:p>
                      <a:r>
                        <a:rPr lang="en-US" dirty="0" smtClean="0"/>
                        <a:t>Hawaii</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not applicable </a:t>
                      </a:r>
                      <a:endParaRPr lang="en-US" dirty="0"/>
                    </a:p>
                  </a:txBody>
                  <a:tcPr/>
                </a:tc>
              </a:tr>
              <a:tr h="732295">
                <a:tc>
                  <a:txBody>
                    <a:bodyPr/>
                    <a:lstStyle/>
                    <a:p>
                      <a:r>
                        <a:rPr lang="en-US" dirty="0" smtClean="0"/>
                        <a:t>Idaho</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2615339">
                <a:tc>
                  <a:txBody>
                    <a:bodyPr/>
                    <a:lstStyle/>
                    <a:p>
                      <a:r>
                        <a:rPr lang="en-US" dirty="0" smtClean="0"/>
                        <a:t>Illinois</a:t>
                      </a:r>
                      <a:endParaRPr lang="en-US" dirty="0"/>
                    </a:p>
                  </a:txBody>
                  <a:tcPr/>
                </a:tc>
                <a:tc>
                  <a:txBody>
                    <a:bodyPr/>
                    <a:lstStyle/>
                    <a:p>
                      <a:r>
                        <a:rPr lang="en-US" dirty="0" smtClean="0"/>
                        <a:t>drivers in construction and school speed zones (effective 01/01/10) </a:t>
                      </a:r>
                      <a:endParaRPr lang="en-US" dirty="0"/>
                    </a:p>
                  </a:txBody>
                  <a:tcPr/>
                </a:tc>
                <a:tc>
                  <a:txBody>
                    <a:bodyPr/>
                    <a:lstStyle/>
                    <a:p>
                      <a:r>
                        <a:rPr lang="en-US" dirty="0" smtClean="0"/>
                        <a:t>drivers younger than 19 and learner's permit holders younger than 19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(effective 01/01/10)</a:t>
                      </a:r>
                      <a:endParaRPr lang="en-US" dirty="0"/>
                    </a:p>
                  </a:txBody>
                  <a:tcPr/>
                </a:tc>
                <a:tc>
                  <a:txBody>
                    <a:bodyPr/>
                    <a:lstStyle/>
                    <a:p>
                      <a:r>
                        <a:rPr lang="en-US" dirty="0" smtClean="0"/>
                        <a:t>primary </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2"/>
          <a:ext cx="8686800" cy="6629399"/>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1196975">
                <a:tc>
                  <a:txBody>
                    <a:bodyPr/>
                    <a:lstStyle/>
                    <a:p>
                      <a:r>
                        <a:rPr lang="en-US" dirty="0" smtClean="0"/>
                        <a:t>State</a:t>
                      </a:r>
                      <a:endParaRPr lang="en-US" dirty="0"/>
                    </a:p>
                  </a:txBody>
                  <a:tcPr/>
                </a:tc>
                <a:tc>
                  <a:txBody>
                    <a:bodyPr/>
                    <a:lstStyle/>
                    <a:p>
                      <a:r>
                        <a:rPr lang="en-US" dirty="0" smtClean="0"/>
                        <a:t>Hand-held ban</a:t>
                      </a:r>
                      <a:endParaRPr lang="en-US" dirty="0"/>
                    </a:p>
                  </a:txBody>
                  <a:tcPr/>
                </a:tc>
                <a:tc>
                  <a:txBody>
                    <a:bodyPr/>
                    <a:lstStyle/>
                    <a:p>
                      <a:r>
                        <a:rPr lang="en-US" dirty="0" smtClean="0"/>
                        <a:t>Young drivers all cell phone ban</a:t>
                      </a:r>
                      <a:endParaRPr lang="en-US" dirty="0"/>
                    </a:p>
                  </a:txBody>
                  <a:tcPr/>
                </a:tc>
                <a:tc>
                  <a:txBody>
                    <a:bodyPr/>
                    <a:lstStyle/>
                    <a:p>
                      <a:r>
                        <a:rPr lang="en-US" dirty="0" smtClean="0"/>
                        <a:t>Bus drivers all cell phone ban</a:t>
                      </a:r>
                      <a:endParaRPr lang="en-US" dirty="0"/>
                    </a:p>
                  </a:txBody>
                  <a:tcPr/>
                </a:tc>
                <a:tc>
                  <a:txBody>
                    <a:bodyPr/>
                    <a:lstStyle/>
                    <a:p>
                      <a:r>
                        <a:rPr lang="en-US" dirty="0" smtClean="0"/>
                        <a:t>Texting ban</a:t>
                      </a:r>
                      <a:endParaRPr lang="en-US" dirty="0"/>
                    </a:p>
                  </a:txBody>
                  <a:tcPr/>
                </a:tc>
                <a:tc>
                  <a:txBody>
                    <a:bodyPr/>
                    <a:lstStyle/>
                    <a:p>
                      <a:r>
                        <a:rPr lang="en-US" dirty="0" smtClean="0"/>
                        <a:t>Enforcement</a:t>
                      </a:r>
                      <a:endParaRPr lang="en-US" dirty="0"/>
                    </a:p>
                  </a:txBody>
                  <a:tcPr/>
                </a:tc>
              </a:tr>
              <a:tr h="920750">
                <a:tc>
                  <a:txBody>
                    <a:bodyPr/>
                    <a:lstStyle/>
                    <a:p>
                      <a:r>
                        <a:rPr lang="en-US" dirty="0" smtClean="0"/>
                        <a:t>Indiana</a:t>
                      </a:r>
                      <a:endParaRPr lang="en-US" dirty="0"/>
                    </a:p>
                  </a:txBody>
                  <a:tcPr/>
                </a:tc>
                <a:tc>
                  <a:txBody>
                    <a:bodyPr/>
                    <a:lstStyle/>
                    <a:p>
                      <a:r>
                        <a:rPr lang="en-US" dirty="0" smtClean="0"/>
                        <a:t>no </a:t>
                      </a:r>
                      <a:endParaRPr lang="en-US" dirty="0"/>
                    </a:p>
                  </a:txBody>
                  <a:tcPr/>
                </a:tc>
                <a:tc>
                  <a:txBody>
                    <a:bodyPr/>
                    <a:lstStyle/>
                    <a:p>
                      <a:r>
                        <a:rPr lang="en-US" dirty="0" smtClean="0"/>
                        <a:t>drivers younger than 18 </a:t>
                      </a:r>
                      <a:endParaRPr lang="en-US" dirty="0"/>
                    </a:p>
                  </a:txBody>
                  <a:tcPr/>
                </a:tc>
                <a:tc>
                  <a:txBody>
                    <a:bodyPr/>
                    <a:lstStyle/>
                    <a:p>
                      <a:r>
                        <a:rPr lang="en-US" dirty="0" smtClean="0"/>
                        <a:t>no </a:t>
                      </a:r>
                      <a:endParaRPr lang="en-US" dirty="0"/>
                    </a:p>
                  </a:txBody>
                  <a:tcPr/>
                </a:tc>
                <a:tc>
                  <a:txBody>
                    <a:bodyPr/>
                    <a:lstStyle/>
                    <a:p>
                      <a:r>
                        <a:rPr lang="en-US" dirty="0" smtClean="0"/>
                        <a:t>drivers younger than 18 </a:t>
                      </a:r>
                      <a:endParaRPr lang="en-US" dirty="0"/>
                    </a:p>
                  </a:txBody>
                  <a:tcPr/>
                </a:tc>
                <a:tc>
                  <a:txBody>
                    <a:bodyPr/>
                    <a:lstStyle/>
                    <a:p>
                      <a:r>
                        <a:rPr lang="en-US" dirty="0" smtClean="0"/>
                        <a:t>primary </a:t>
                      </a:r>
                      <a:endParaRPr lang="en-US" dirty="0"/>
                    </a:p>
                  </a:txBody>
                  <a:tcPr/>
                </a:tc>
              </a:tr>
              <a:tr h="644525">
                <a:tc>
                  <a:txBody>
                    <a:bodyPr/>
                    <a:lstStyle/>
                    <a:p>
                      <a:r>
                        <a:rPr lang="en-US" dirty="0" smtClean="0"/>
                        <a:t>Iowa</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not applicable </a:t>
                      </a:r>
                      <a:endParaRPr lang="en-US" dirty="0"/>
                    </a:p>
                  </a:txBody>
                  <a:tcPr/>
                </a:tc>
              </a:tr>
              <a:tr h="2025649">
                <a:tc>
                  <a:txBody>
                    <a:bodyPr/>
                    <a:lstStyle/>
                    <a:p>
                      <a:r>
                        <a:rPr lang="en-US" dirty="0" smtClean="0"/>
                        <a:t>Kansas</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(effective 01/01/10)</a:t>
                      </a:r>
                      <a:endParaRPr lang="en-US" dirty="0"/>
                    </a:p>
                  </a:txBody>
                  <a:tcPr/>
                </a:tc>
                <a:tc>
                  <a:txBody>
                    <a:bodyPr/>
                    <a:lstStyle/>
                    <a:p>
                      <a:r>
                        <a:rPr lang="en-US" dirty="0" smtClean="0"/>
                        <a:t>no </a:t>
                      </a:r>
                      <a:endParaRPr lang="en-US" dirty="0"/>
                    </a:p>
                  </a:txBody>
                  <a:tcPr/>
                </a:tc>
                <a:tc>
                  <a:txBody>
                    <a:bodyPr/>
                    <a:lstStyle/>
                    <a:p>
                      <a:r>
                        <a:rPr lang="en-US" dirty="0" smtClean="0"/>
                        <a:t>learner's permit and intermediate license holders (effective 01/01/10)</a:t>
                      </a:r>
                      <a:endParaRPr lang="en-US" dirty="0"/>
                    </a:p>
                  </a:txBody>
                  <a:tcPr/>
                </a:tc>
                <a:tc>
                  <a:txBody>
                    <a:bodyPr/>
                    <a:lstStyle/>
                    <a:p>
                      <a:r>
                        <a:rPr lang="en-US" dirty="0" smtClean="0"/>
                        <a:t>primary (effective 01/01/10)</a:t>
                      </a:r>
                      <a:endParaRPr lang="en-US" dirty="0"/>
                    </a:p>
                  </a:txBody>
                  <a:tcPr/>
                </a:tc>
              </a:tr>
              <a:tr h="644525">
                <a:tc>
                  <a:txBody>
                    <a:bodyPr/>
                    <a:lstStyle/>
                    <a:p>
                      <a:r>
                        <a:rPr lang="en-US" dirty="0" smtClean="0"/>
                        <a:t>Kentucky</a:t>
                      </a:r>
                      <a:endParaRPr lang="en-US" dirty="0"/>
                    </a:p>
                  </a:txBody>
                  <a:tcPr/>
                </a:tc>
                <a:tc>
                  <a:txBody>
                    <a:bodyPr/>
                    <a:lstStyle/>
                    <a:p>
                      <a:r>
                        <a:rPr lang="en-US" dirty="0" smtClean="0"/>
                        <a:t>no </a:t>
                      </a:r>
                      <a:endParaRPr lang="en-US" dirty="0"/>
                    </a:p>
                  </a:txBody>
                  <a:tcPr/>
                </a:tc>
                <a:tc>
                  <a:txBody>
                    <a:bodyPr/>
                    <a:lstStyle/>
                    <a:p>
                      <a:r>
                        <a:rPr lang="en-US" dirty="0" smtClean="0"/>
                        <a:t>no </a:t>
                      </a:r>
                      <a:endParaRPr lang="en-US" dirty="0"/>
                    </a:p>
                  </a:txBody>
                  <a:tcPr/>
                </a:tc>
                <a:tc>
                  <a:txBody>
                    <a:bodyPr/>
                    <a:lstStyle/>
                    <a:p>
                      <a:r>
                        <a:rPr lang="en-US" dirty="0" smtClean="0"/>
                        <a:t>school bus drivers </a:t>
                      </a:r>
                      <a:endParaRPr lang="en-US" dirty="0"/>
                    </a:p>
                  </a:txBody>
                  <a:tcPr/>
                </a:tc>
                <a:tc>
                  <a:txBody>
                    <a:bodyPr/>
                    <a:lstStyle/>
                    <a:p>
                      <a:r>
                        <a:rPr lang="en-US" dirty="0" smtClean="0"/>
                        <a:t>no </a:t>
                      </a:r>
                      <a:endParaRPr lang="en-US" dirty="0"/>
                    </a:p>
                  </a:txBody>
                  <a:tcPr/>
                </a:tc>
                <a:tc>
                  <a:txBody>
                    <a:bodyPr/>
                    <a:lstStyle/>
                    <a:p>
                      <a:r>
                        <a:rPr lang="en-US" dirty="0" smtClean="0"/>
                        <a:t>primary </a:t>
                      </a:r>
                      <a:endParaRPr lang="en-US" dirty="0"/>
                    </a:p>
                  </a:txBody>
                  <a:tcPr/>
                </a:tc>
              </a:tr>
              <a:tr h="1196975">
                <a:tc>
                  <a:txBody>
                    <a:bodyPr/>
                    <a:lstStyle/>
                    <a:p>
                      <a:r>
                        <a:rPr lang="en-US" dirty="0" smtClean="0"/>
                        <a:t>Louisiana</a:t>
                      </a:r>
                      <a:endParaRPr lang="en-US" dirty="0"/>
                    </a:p>
                  </a:txBody>
                  <a:tcPr/>
                </a:tc>
                <a:tc>
                  <a:txBody>
                    <a:bodyPr/>
                    <a:lstStyle/>
                    <a:p>
                      <a:r>
                        <a:rPr lang="en-US" dirty="0" smtClean="0"/>
                        <a:t>with respect to novice drivers, see footnote</a:t>
                      </a:r>
                      <a:r>
                        <a:rPr lang="en-US" baseline="30000" dirty="0" smtClean="0">
                          <a:hlinkClick r:id="" tooltip="As of July 1, 2008, all learner"/>
                        </a:rPr>
                        <a:t>2</a:t>
                      </a:r>
                      <a:r>
                        <a:rPr lang="en-US" dirty="0" smtClean="0"/>
                        <a:t> </a:t>
                      </a:r>
                      <a:endParaRPr lang="en-US" dirty="0"/>
                    </a:p>
                  </a:txBody>
                  <a:tcPr/>
                </a:tc>
                <a:tc>
                  <a:txBody>
                    <a:bodyPr/>
                    <a:lstStyle/>
                    <a:p>
                      <a:r>
                        <a:rPr lang="en-US" dirty="0" smtClean="0"/>
                        <a:t>with respect to novice drivers, see footnote</a:t>
                      </a:r>
                      <a:r>
                        <a:rPr lang="en-US" baseline="30000" dirty="0" smtClean="0">
                          <a:hlinkClick r:id="" tooltip="As of July 1, 2008, all learner"/>
                        </a:rPr>
                        <a:t>2</a:t>
                      </a:r>
                      <a:r>
                        <a:rPr lang="en-US" dirty="0" smtClean="0"/>
                        <a:t> </a:t>
                      </a:r>
                      <a:endParaRPr lang="en-US" dirty="0"/>
                    </a:p>
                  </a:txBody>
                  <a:tcPr/>
                </a:tc>
                <a:tc>
                  <a:txBody>
                    <a:bodyPr/>
                    <a:lstStyle/>
                    <a:p>
                      <a:r>
                        <a:rPr lang="en-US" dirty="0" smtClean="0"/>
                        <a:t>school bus drivers </a:t>
                      </a:r>
                      <a:endParaRPr lang="en-US" dirty="0"/>
                    </a:p>
                  </a:txBody>
                  <a:tcPr/>
                </a:tc>
                <a:tc>
                  <a:txBody>
                    <a:bodyPr/>
                    <a:lstStyle/>
                    <a:p>
                      <a:r>
                        <a:rPr lang="en-US" dirty="0" smtClean="0"/>
                        <a:t>all drivers </a:t>
                      </a:r>
                      <a:endParaRPr lang="en-US" dirty="0"/>
                    </a:p>
                  </a:txBody>
                  <a:tcPr/>
                </a:tc>
                <a:tc>
                  <a:txBody>
                    <a:bodyPr/>
                    <a:lstStyle/>
                    <a:p>
                      <a:r>
                        <a:rPr lang="en-US" dirty="0" smtClean="0"/>
                        <a:t>secondary; primary for school bus drivers </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antern">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Lantern">
      <a:majorFont>
        <a:latin typeface="Tw Cen MT"/>
        <a:ea typeface=""/>
        <a:cs typeface=""/>
        <a:font script="Cyrl" typeface="Tahoma"/>
        <a:font script="Grek" typeface="Tahoma"/>
        <a:font script="Jpan" typeface="HG丸ｺﾞｼｯｸM-PRO"/>
        <a:font script="Hang" typeface="HY엽서L"/>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丸ｺﾞｼｯｸM-PRO"/>
        <a:font script="Hang" typeface="맑은 고딕"/>
        <a:font script="Hans" typeface="幼圆"/>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ntern">
      <a:fillStyleLst>
        <a:solidFill>
          <a:schemeClr val="phClr">
            <a:tint val="100000"/>
            <a:shade val="100000"/>
            <a:hueMod val="100000"/>
            <a:satMod val="100000"/>
          </a:schemeClr>
        </a:solidFill>
        <a:gradFill rotWithShape="1">
          <a:gsLst>
            <a:gs pos="0">
              <a:schemeClr val="phClr">
                <a:tint val="10000"/>
                <a:shade val="100000"/>
                <a:hueMod val="100000"/>
                <a:satMod val="100000"/>
              </a:schemeClr>
            </a:gs>
            <a:gs pos="10000">
              <a:schemeClr val="phClr">
                <a:tint val="30000"/>
                <a:shade val="100000"/>
                <a:hueMod val="100000"/>
                <a:satMod val="100000"/>
              </a:schemeClr>
            </a:gs>
            <a:gs pos="30000">
              <a:schemeClr val="phClr">
                <a:tint val="80000"/>
                <a:shade val="100000"/>
                <a:hueMod val="100000"/>
                <a:satMod val="100000"/>
              </a:schemeClr>
            </a:gs>
            <a:gs pos="100000">
              <a:schemeClr val="phClr">
                <a:tint val="100000"/>
                <a:shade val="100000"/>
                <a:hueMod val="100000"/>
                <a:satMod val="100000"/>
              </a:schemeClr>
            </a:gs>
          </a:gsLst>
          <a:path path="circle">
            <a:fillToRect r="100000" b="100000"/>
          </a:path>
        </a:gradFill>
        <a:gradFill rotWithShape="1">
          <a:gsLst>
            <a:gs pos="0">
              <a:schemeClr val="phClr">
                <a:tint val="90000"/>
                <a:shade val="100000"/>
                <a:hueMod val="100000"/>
                <a:satMod val="100000"/>
              </a:schemeClr>
            </a:gs>
            <a:gs pos="10000">
              <a:schemeClr val="phClr">
                <a:tint val="90000"/>
                <a:shade val="80000"/>
                <a:hueMod val="100000"/>
                <a:satMod val="100000"/>
              </a:schemeClr>
            </a:gs>
            <a:gs pos="30000">
              <a:schemeClr val="phClr">
                <a:tint val="100000"/>
                <a:shade val="50000"/>
                <a:hueMod val="100000"/>
                <a:satMod val="100000"/>
              </a:schemeClr>
            </a:gs>
            <a:gs pos="100000">
              <a:schemeClr val="phClr">
                <a:tint val="100000"/>
                <a:shade val="20000"/>
                <a:hueMod val="100000"/>
                <a:satMod val="100000"/>
              </a:schemeClr>
            </a:gs>
          </a:gsLst>
          <a:path path="circle">
            <a:fillToRect r="100000" b="100000"/>
          </a:path>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lightRig rig="chilly" dir="tl">
              <a:rot lat="0" lon="0" rev="2700000"/>
            </a:lightRig>
          </a:scene3d>
          <a:sp3d prstMaterial="matte">
            <a:bevelT/>
            <a:contourClr>
              <a:schemeClr val="bg2">
                <a:tint val="10000"/>
              </a:schemeClr>
            </a:contourClr>
          </a:sp3d>
        </a:effectStyle>
        <a:effectStyle>
          <a:effectLst>
            <a:glow>
              <a:schemeClr val="phClr">
                <a:tint val="100000"/>
                <a:shade val="100000"/>
                <a:hueMod val="100000"/>
                <a:satMod val="100000"/>
              </a:schemeClr>
            </a:glow>
          </a:effectLst>
          <a:scene3d>
            <a:camera prst="orthographicFront"/>
            <a:lightRig rig="twoPt" dir="t">
              <a:rot lat="0" lon="0" rev="8100000"/>
            </a:lightRig>
          </a:scene3d>
          <a:sp3d prstMaterial="matte">
            <a:bevelT/>
            <a:bevelB w="0" h="0"/>
            <a:extrusionClr>
              <a:schemeClr val="bg1"/>
            </a:extrusionClr>
          </a:sp3d>
        </a:effectStyle>
      </a:effectStyleLst>
      <a:bgFillStyleLst>
        <a:gradFill rotWithShape="1">
          <a:gsLst>
            <a:gs pos="0">
              <a:schemeClr val="phClr">
                <a:tint val="100000"/>
                <a:shade val="100000"/>
                <a:hueMod val="100000"/>
                <a:satMod val="100000"/>
                <a:lum val="90000"/>
              </a:schemeClr>
            </a:gs>
            <a:gs pos="5000">
              <a:schemeClr val="phClr">
                <a:tint val="100000"/>
                <a:shade val="100000"/>
                <a:hueMod val="100000"/>
                <a:satMod val="100000"/>
                <a:lum val="80000"/>
              </a:schemeClr>
            </a:gs>
            <a:gs pos="10000">
              <a:schemeClr val="phClr">
                <a:tint val="100000"/>
                <a:shade val="100000"/>
                <a:hueMod val="100000"/>
                <a:satMod val="100000"/>
                <a:lum val="80000"/>
              </a:schemeClr>
            </a:gs>
            <a:gs pos="100000">
              <a:schemeClr val="phClr">
                <a:tint val="100000"/>
                <a:shade val="100000"/>
                <a:hueMod val="100000"/>
                <a:satMod val="100000"/>
              </a:schemeClr>
            </a:gs>
          </a:gsLst>
          <a:path path="circle">
            <a:fillToRect r="100000" b="100000"/>
          </a:path>
        </a:gradFill>
        <a:blipFill>
          <a:blip xmlns:r="http://schemas.openxmlformats.org/officeDocument/2006/relationships" r:embed="rId1">
            <a:duotone>
              <a:schemeClr val="phClr">
                <a:tint val="100000"/>
                <a:shade val="100000"/>
                <a:hueMod val="100000"/>
                <a:satMod val="70000"/>
              </a:schemeClr>
              <a:srgbClr val="F07800">
                <a:alpha val="77647"/>
              </a:srgbClr>
            </a:duotone>
          </a:blip>
          <a:stretch>
            <a:fillRect/>
          </a:stretch>
        </a:blipFill>
        <a:blipFill>
          <a:blip xmlns:r="http://schemas.openxmlformats.org/officeDocument/2006/relationships" r:embed="rId2">
            <a:duotone>
              <a:schemeClr val="phClr">
                <a:tint val="100000"/>
                <a:shade val="100000"/>
                <a:hueMod val="100000"/>
                <a:satMod val="70000"/>
              </a:schemeClr>
              <a:srgbClr val="F07800">
                <a:alpha val="77647"/>
              </a:srgb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Lantern</Template>
  <TotalTime>123</TotalTime>
  <Words>1455</Words>
  <Application>Microsoft Office PowerPoint</Application>
  <PresentationFormat>On-screen Show (4:3)</PresentationFormat>
  <Paragraphs>392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Lantern</vt:lpstr>
      <vt:lpstr>           Cell Phone Laws  </vt:lpstr>
      <vt:lpstr> Cell phone laws December 2009 </vt:lpstr>
      <vt:lpstr>Cell phone laws</vt:lpstr>
      <vt:lpstr>Cell phone laws</vt:lpstr>
      <vt:lpstr>Cell phone laws</vt:lpstr>
      <vt:lpstr>Laws restricting cell phone use and texting</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restricting cell phone use and texting</dc:title>
  <dc:creator> </dc:creator>
  <cp:lastModifiedBy> </cp:lastModifiedBy>
  <cp:revision>14</cp:revision>
  <dcterms:created xsi:type="dcterms:W3CDTF">2009-12-18T01:55:30Z</dcterms:created>
  <dcterms:modified xsi:type="dcterms:W3CDTF">2009-12-18T04:11:55Z</dcterms:modified>
</cp:coreProperties>
</file>