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1" r:id="rId1"/>
  </p:sldMasterIdLst>
  <p:notesMasterIdLst>
    <p:notesMasterId r:id="rId40"/>
  </p:notesMasterIdLst>
  <p:handoutMasterIdLst>
    <p:handoutMasterId r:id="rId41"/>
  </p:handoutMasterIdLst>
  <p:sldIdLst>
    <p:sldId id="295" r:id="rId2"/>
    <p:sldId id="317" r:id="rId3"/>
    <p:sldId id="318" r:id="rId4"/>
    <p:sldId id="259" r:id="rId5"/>
    <p:sldId id="260" r:id="rId6"/>
    <p:sldId id="296" r:id="rId7"/>
    <p:sldId id="258" r:id="rId8"/>
    <p:sldId id="261" r:id="rId9"/>
    <p:sldId id="267" r:id="rId10"/>
    <p:sldId id="274" r:id="rId11"/>
    <p:sldId id="275" r:id="rId12"/>
    <p:sldId id="331" r:id="rId13"/>
    <p:sldId id="278" r:id="rId14"/>
    <p:sldId id="277" r:id="rId15"/>
    <p:sldId id="279" r:id="rId16"/>
    <p:sldId id="289" r:id="rId17"/>
    <p:sldId id="328" r:id="rId18"/>
    <p:sldId id="327" r:id="rId19"/>
    <p:sldId id="334" r:id="rId20"/>
    <p:sldId id="326" r:id="rId21"/>
    <p:sldId id="291" r:id="rId22"/>
    <p:sldId id="306" r:id="rId23"/>
    <p:sldId id="307" r:id="rId24"/>
    <p:sldId id="308" r:id="rId25"/>
    <p:sldId id="309" r:id="rId26"/>
    <p:sldId id="310" r:id="rId27"/>
    <p:sldId id="311" r:id="rId28"/>
    <p:sldId id="312" r:id="rId29"/>
    <p:sldId id="319" r:id="rId30"/>
    <p:sldId id="320" r:id="rId31"/>
    <p:sldId id="321" r:id="rId32"/>
    <p:sldId id="322" r:id="rId33"/>
    <p:sldId id="323" r:id="rId34"/>
    <p:sldId id="324" r:id="rId35"/>
    <p:sldId id="329" r:id="rId36"/>
    <p:sldId id="330" r:id="rId37"/>
    <p:sldId id="314" r:id="rId38"/>
    <p:sldId id="315" r:id="rId39"/>
  </p:sldIdLst>
  <p:sldSz cx="9144000" cy="6858000" type="screen4x3"/>
  <p:notesSz cx="6858000" cy="9296400"/>
  <p:defaultTex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CCFFFF"/>
    <a:srgbClr val="00FF00"/>
    <a:srgbClr val="FFFF00"/>
    <a:srgbClr val="B9CDE5"/>
    <a:srgbClr val="BAD4E4"/>
    <a:srgbClr val="FF6600"/>
    <a:srgbClr val="0042A4"/>
    <a:srgbClr val="0051C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635" autoAdjust="0"/>
    <p:restoredTop sz="99589" autoAdjust="0"/>
  </p:normalViewPr>
  <p:slideViewPr>
    <p:cSldViewPr showGuides="1">
      <p:cViewPr>
        <p:scale>
          <a:sx n="80" d="100"/>
          <a:sy n="80" d="100"/>
        </p:scale>
        <p:origin x="-114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howGuides="1">
      <p:cViewPr>
        <p:scale>
          <a:sx n="100" d="100"/>
          <a:sy n="100" d="100"/>
        </p:scale>
        <p:origin x="-2118" y="2064"/>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648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83971" name="Rectangle 3"/>
          <p:cNvSpPr>
            <a:spLocks noGrp="1" noChangeArrowheads="1"/>
          </p:cNvSpPr>
          <p:nvPr>
            <p:ph type="dt" sz="quarter" idx="1"/>
          </p:nvPr>
        </p:nvSpPr>
        <p:spPr bwMode="auto">
          <a:xfrm>
            <a:off x="3884613" y="0"/>
            <a:ext cx="2971800" cy="4648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83972" name="Rectangle 4"/>
          <p:cNvSpPr>
            <a:spLocks noGrp="1" noChangeArrowheads="1"/>
          </p:cNvSpPr>
          <p:nvPr>
            <p:ph type="ftr" sz="quarter" idx="2"/>
          </p:nvPr>
        </p:nvSpPr>
        <p:spPr bwMode="auto">
          <a:xfrm>
            <a:off x="0" y="8829967"/>
            <a:ext cx="2971800" cy="4648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83973" name="Rectangle 5"/>
          <p:cNvSpPr>
            <a:spLocks noGrp="1" noChangeArrowheads="1"/>
          </p:cNvSpPr>
          <p:nvPr>
            <p:ph type="sldNum" sz="quarter" idx="3"/>
          </p:nvPr>
        </p:nvSpPr>
        <p:spPr bwMode="auto">
          <a:xfrm>
            <a:off x="3884613" y="8829967"/>
            <a:ext cx="2971800" cy="4648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89AAFA51-2023-4D54-A51E-53269DB09B39}" type="slidenum">
              <a:rPr lang="en-US"/>
              <a:pPr/>
              <a:t>‹#›</a:t>
            </a:fld>
            <a:endParaRPr lang="en-US"/>
          </a:p>
        </p:txBody>
      </p:sp>
    </p:spTree>
    <p:extLst>
      <p:ext uri="{BB962C8B-B14F-4D97-AF65-F5344CB8AC3E}">
        <p14:creationId xmlns:p14="http://schemas.microsoft.com/office/powerpoint/2010/main" val="25961475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648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4099" name="Rectangle 3"/>
          <p:cNvSpPr>
            <a:spLocks noGrp="1" noChangeArrowheads="1"/>
          </p:cNvSpPr>
          <p:nvPr>
            <p:ph type="dt" idx="1"/>
          </p:nvPr>
        </p:nvSpPr>
        <p:spPr bwMode="auto">
          <a:xfrm>
            <a:off x="3884613" y="0"/>
            <a:ext cx="2971800" cy="4648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100"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685800" y="4415790"/>
            <a:ext cx="5486400" cy="41833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2" name="Rectangle 6"/>
          <p:cNvSpPr>
            <a:spLocks noGrp="1" noChangeArrowheads="1"/>
          </p:cNvSpPr>
          <p:nvPr>
            <p:ph type="ftr" sz="quarter" idx="4"/>
          </p:nvPr>
        </p:nvSpPr>
        <p:spPr bwMode="auto">
          <a:xfrm>
            <a:off x="0" y="8829967"/>
            <a:ext cx="2971800" cy="4648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4103" name="Rectangle 7"/>
          <p:cNvSpPr>
            <a:spLocks noGrp="1" noChangeArrowheads="1"/>
          </p:cNvSpPr>
          <p:nvPr>
            <p:ph type="sldNum" sz="quarter" idx="5"/>
          </p:nvPr>
        </p:nvSpPr>
        <p:spPr bwMode="auto">
          <a:xfrm>
            <a:off x="3884613" y="8829967"/>
            <a:ext cx="2971800" cy="4648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549A8D76-1B9F-44C6-ACCC-2CFF26E1B67E}" type="slidenum">
              <a:rPr lang="en-US"/>
              <a:pPr/>
              <a:t>‹#›</a:t>
            </a:fld>
            <a:endParaRPr lang="en-US"/>
          </a:p>
        </p:txBody>
      </p:sp>
    </p:spTree>
    <p:extLst>
      <p:ext uri="{BB962C8B-B14F-4D97-AF65-F5344CB8AC3E}">
        <p14:creationId xmlns:p14="http://schemas.microsoft.com/office/powerpoint/2010/main" val="422571029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80A1722-D88C-40B2-AD10-9E8BCBA7BA1E}" type="slidenum">
              <a:rPr lang="en-US"/>
              <a:pPr/>
              <a:t>4</a:t>
            </a:fld>
            <a:endParaRPr lang="en-US"/>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p:txBody>
          <a:bodyPr/>
          <a:lstStyle/>
          <a:p>
            <a:pPr marL="285750" indent="-228600">
              <a:buFontTx/>
              <a:buChar char="•"/>
            </a:pPr>
            <a:r>
              <a:rPr lang="en-US" sz="1600"/>
              <a:t>Explain purpose as shown on the slide.</a:t>
            </a:r>
          </a:p>
          <a:p>
            <a:pPr marL="285750" indent="-228600"/>
            <a:endParaRPr lang="en-US" sz="1600"/>
          </a:p>
          <a:p>
            <a:pPr marL="285750" indent="-228600">
              <a:buFontTx/>
              <a:buChar char="•"/>
            </a:pPr>
            <a:r>
              <a:rPr lang="en-US" sz="1600"/>
              <a:t>A personal commitment by every member of the organization is needed in order for an IFE to be created.</a:t>
            </a:r>
          </a:p>
          <a:p>
            <a:pPr marL="285750" indent="-228600">
              <a:buFontTx/>
              <a:buChar char="•"/>
            </a:pPr>
            <a:endParaRPr lang="en-US" sz="16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90D02A-E4C0-4427-B36A-F5498BE736E5}" type="slidenum">
              <a:rPr lang="en-US"/>
              <a:pPr/>
              <a:t>13</a:t>
            </a:fld>
            <a:endParaRPr lang="en-US"/>
          </a:p>
        </p:txBody>
      </p:sp>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p:txBody>
          <a:bodyPr/>
          <a:lstStyle/>
          <a:p>
            <a:pPr marL="285750" indent="-285750">
              <a:buFontTx/>
              <a:buChar char="•"/>
            </a:pPr>
            <a:r>
              <a:rPr lang="en-US" sz="1600"/>
              <a:t>Introduce this slide as a list of example paradigms that will prevent us from reaching our goal of zero injuries.</a:t>
            </a:r>
          </a:p>
          <a:p>
            <a:pPr marL="285750" indent="-285750">
              <a:buFontTx/>
              <a:buChar char="•"/>
            </a:pPr>
            <a:endParaRPr lang="en-US" sz="1600"/>
          </a:p>
          <a:p>
            <a:pPr marL="285750" indent="-285750">
              <a:buFontTx/>
              <a:buChar char="•"/>
            </a:pPr>
            <a:r>
              <a:rPr lang="en-US" sz="1600"/>
              <a:t>Were any of these view points expressed during the earlier exercise as reasons why IFE was not possible?</a:t>
            </a:r>
          </a:p>
          <a:p>
            <a:pPr marL="285750" indent="-285750">
              <a:buFontTx/>
              <a:buChar char="•"/>
            </a:pPr>
            <a:endParaRPr lang="en-US" sz="1600"/>
          </a:p>
          <a:p>
            <a:pPr marL="285750" indent="-285750">
              <a:buFontTx/>
              <a:buChar char="•"/>
            </a:pPr>
            <a:r>
              <a:rPr lang="en-US" sz="1600"/>
              <a:t>Ask the question, “Who still believes these paradigms?”</a:t>
            </a:r>
          </a:p>
          <a:p>
            <a:pPr marL="285750" indent="-285750">
              <a:buFontTx/>
              <a:buChar char="•"/>
            </a:pPr>
            <a:endParaRPr lang="en-US" sz="1600"/>
          </a:p>
          <a:p>
            <a:pPr marL="285750" indent="-285750">
              <a:buFontTx/>
              <a:buChar char="•"/>
            </a:pPr>
            <a:r>
              <a:rPr lang="en-US" sz="1600"/>
              <a:t>Generate some class discussion around paradigms:</a:t>
            </a:r>
          </a:p>
          <a:p>
            <a:pPr marL="400050" lvl="1">
              <a:buFontTx/>
              <a:buChar char="•"/>
            </a:pPr>
            <a:r>
              <a:rPr lang="en-US" sz="1600"/>
              <a:t> </a:t>
            </a:r>
            <a:r>
              <a:rPr lang="en-US" sz="1400"/>
              <a:t>Flight – (airplanes, jets, space travel)</a:t>
            </a:r>
          </a:p>
          <a:p>
            <a:pPr marL="400050" lvl="1">
              <a:buFontTx/>
              <a:buChar char="•"/>
            </a:pPr>
            <a:r>
              <a:rPr lang="en-US" sz="1400"/>
              <a:t>Music (78’s, 45’s, 8 tracks, Cassettes, Walkmans, I-Pods.)</a:t>
            </a:r>
          </a:p>
          <a:p>
            <a:pPr marL="285750" indent="-285750">
              <a:buFontTx/>
              <a:buChar char="•"/>
            </a:pPr>
            <a:r>
              <a:rPr lang="en-US" sz="1400"/>
              <a:t>Some day. our children/grandchildren will be able to say:</a:t>
            </a:r>
          </a:p>
          <a:p>
            <a:pPr marL="285750" indent="-285750"/>
            <a:r>
              <a:rPr lang="en-US" sz="1400"/>
              <a:t>          Occupational injuries/fatalities/lost days/ recordables/IFE</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329CA89-4F53-486B-B606-00A40DC2A7E9}" type="slidenum">
              <a:rPr lang="en-US"/>
              <a:pPr/>
              <a:t>14</a:t>
            </a:fld>
            <a:endParaRPr lang="en-US"/>
          </a:p>
        </p:txBody>
      </p:sp>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p:txBody>
          <a:bodyPr/>
          <a:lstStyle/>
          <a:p>
            <a:pPr marL="228600" indent="-228600">
              <a:lnSpc>
                <a:spcPct val="90000"/>
              </a:lnSpc>
              <a:buFontTx/>
              <a:buChar char="•"/>
            </a:pPr>
            <a:r>
              <a:rPr lang="en-US" sz="1400"/>
              <a:t>Read the slide.</a:t>
            </a:r>
          </a:p>
          <a:p>
            <a:pPr marL="228600" indent="-228600">
              <a:lnSpc>
                <a:spcPct val="90000"/>
              </a:lnSpc>
              <a:buFontTx/>
              <a:buChar char="•"/>
            </a:pPr>
            <a:r>
              <a:rPr lang="en-US" sz="1400"/>
              <a:t>Note that the key is that we all need to move away from the old paradigms and realize that ALL injuries are preventable, and our IFE goal is possible.</a:t>
            </a:r>
          </a:p>
          <a:p>
            <a:pPr marL="228600" indent="-228600">
              <a:lnSpc>
                <a:spcPct val="90000"/>
              </a:lnSpc>
              <a:buFontTx/>
              <a:buChar char="•"/>
            </a:pPr>
            <a:r>
              <a:rPr lang="en-US" sz="1400"/>
              <a:t>Pick a volunteer from the class and ask the question:</a:t>
            </a:r>
          </a:p>
          <a:p>
            <a:pPr marL="685800" lvl="1" indent="-228600">
              <a:lnSpc>
                <a:spcPct val="90000"/>
              </a:lnSpc>
              <a:buFontTx/>
              <a:buChar char="•"/>
            </a:pPr>
            <a:r>
              <a:rPr lang="en-US"/>
              <a:t>Can you work Injury Free:</a:t>
            </a:r>
          </a:p>
          <a:p>
            <a:pPr marL="1143000" lvl="2" indent="-228600">
              <a:lnSpc>
                <a:spcPct val="90000"/>
              </a:lnSpc>
              <a:buFontTx/>
              <a:buChar char="•"/>
            </a:pPr>
            <a:r>
              <a:rPr lang="en-US"/>
              <a:t>For the rest of the day?</a:t>
            </a:r>
          </a:p>
          <a:p>
            <a:pPr marL="1143000" lvl="2" indent="-228600">
              <a:lnSpc>
                <a:spcPct val="90000"/>
              </a:lnSpc>
              <a:buFontTx/>
              <a:buChar char="•"/>
            </a:pPr>
            <a:r>
              <a:rPr lang="en-US"/>
              <a:t>For the rest of the week?</a:t>
            </a:r>
          </a:p>
          <a:p>
            <a:pPr marL="1143000" lvl="2" indent="-228600">
              <a:lnSpc>
                <a:spcPct val="90000"/>
              </a:lnSpc>
              <a:buFontTx/>
              <a:buChar char="•"/>
            </a:pPr>
            <a:r>
              <a:rPr lang="en-US"/>
              <a:t>For the rest of the month?</a:t>
            </a:r>
          </a:p>
          <a:p>
            <a:pPr marL="1143000" lvl="2" indent="-228600">
              <a:lnSpc>
                <a:spcPct val="90000"/>
              </a:lnSpc>
              <a:buFontTx/>
              <a:buChar char="•"/>
            </a:pPr>
            <a:r>
              <a:rPr lang="en-US"/>
              <a:t>For a whole year?</a:t>
            </a:r>
          </a:p>
          <a:p>
            <a:pPr marL="685800" lvl="1" indent="-228600">
              <a:lnSpc>
                <a:spcPct val="90000"/>
              </a:lnSpc>
              <a:buFontTx/>
              <a:buChar char="•"/>
            </a:pPr>
            <a:r>
              <a:rPr lang="en-US" sz="1400"/>
              <a:t>If you can do it, why can’t your co-workers?</a:t>
            </a:r>
          </a:p>
          <a:p>
            <a:pPr marL="685800" lvl="1" indent="-228600">
              <a:lnSpc>
                <a:spcPct val="90000"/>
              </a:lnSpc>
              <a:buFontTx/>
              <a:buChar char="•"/>
            </a:pPr>
            <a:r>
              <a:rPr lang="en-US" sz="1400"/>
              <a:t>Ask another person and generate some discussion.</a:t>
            </a:r>
          </a:p>
          <a:p>
            <a:pPr marL="685800" lvl="1" indent="-228600">
              <a:lnSpc>
                <a:spcPct val="90000"/>
              </a:lnSpc>
              <a:buFontTx/>
              <a:buChar char="•"/>
            </a:pPr>
            <a:r>
              <a:rPr lang="en-US" sz="1400"/>
              <a:t>OSU has previously achieved lower rates than we are experiencing today. There is no reason why we cannot improve to zero injuries.</a:t>
            </a:r>
          </a:p>
          <a:p>
            <a:pPr marL="228600" indent="-228600">
              <a:lnSpc>
                <a:spcPct val="90000"/>
              </a:lnSpc>
              <a:buFontTx/>
              <a:buChar char="•"/>
            </a:pPr>
            <a:r>
              <a:rPr lang="en-US" sz="1400"/>
              <a:t>Reiterate the new safety paradigm – All Incidents/Injuries are Preventable</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B1064CC-E361-417E-815B-BBBB0D579EFD}" type="slidenum">
              <a:rPr lang="en-US"/>
              <a:pPr/>
              <a:t>15</a:t>
            </a:fld>
            <a:endParaRPr lang="en-US"/>
          </a:p>
        </p:txBody>
      </p:sp>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p:txBody>
          <a:bodyPr/>
          <a:lstStyle/>
          <a:p>
            <a:pPr marL="228600" indent="-228600">
              <a:buFontTx/>
              <a:buChar char="•"/>
            </a:pPr>
            <a:r>
              <a:rPr lang="en-US" sz="1600"/>
              <a:t>As we have discussed, we cannot expect to eliminate all incidents/injuries by simply writing more safety policies and procedures. In other words, we cannot continue down the same path. Remember:</a:t>
            </a:r>
          </a:p>
          <a:p>
            <a:pPr marL="800100" lvl="1" indent="-171450">
              <a:buFontTx/>
              <a:buChar char="•"/>
            </a:pPr>
            <a:r>
              <a:rPr lang="en-US" sz="1600"/>
              <a:t>“If we always do what we’ve always done, we will   always get what we always got.”</a:t>
            </a:r>
          </a:p>
          <a:p>
            <a:pPr marL="800100" lvl="1" indent="-171450">
              <a:buFontTx/>
              <a:buChar char="•"/>
            </a:pPr>
            <a:endParaRPr lang="en-US" sz="1600"/>
          </a:p>
          <a:p>
            <a:pPr marL="228600" indent="-228600">
              <a:buFontTx/>
              <a:buChar char="•"/>
            </a:pPr>
            <a:r>
              <a:rPr lang="en-US" sz="1600"/>
              <a:t>WE can only eliminate all incident/injuries by utilizing different methods, by focusing on safe behaviors and eliminating all unsafe acts.</a:t>
            </a:r>
          </a:p>
          <a:p>
            <a:pPr marL="228600" indent="-228600">
              <a:buFontTx/>
              <a:buChar char="•"/>
            </a:pPr>
            <a:r>
              <a:rPr lang="en-US" sz="1600"/>
              <a:t>Every person must personally commit to ensure safety is their core value.</a:t>
            </a:r>
          </a:p>
          <a:p>
            <a:pPr marL="228600" indent="-228600">
              <a:buFontTx/>
              <a:buChar char="•"/>
            </a:pPr>
            <a:endParaRPr lang="en-US" sz="1600"/>
          </a:p>
          <a:p>
            <a:pPr marL="228600" indent="-228600">
              <a:buFontTx/>
              <a:buChar char="•"/>
            </a:pPr>
            <a:r>
              <a:rPr lang="en-US" sz="1600"/>
              <a:t>LIFE IS LIKE A BOX OF DONUTS</a:t>
            </a:r>
          </a:p>
          <a:p>
            <a:pPr marL="800100" lvl="1" indent="-171450">
              <a:buFontTx/>
              <a:buChar char="•"/>
            </a:pPr>
            <a:endParaRPr lang="en-US" sz="16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E7BF507-0BE9-4D6F-9BED-88639C724A97}" type="slidenum">
              <a:rPr lang="en-US"/>
              <a:pPr/>
              <a:t>16</a:t>
            </a:fld>
            <a:endParaRPr lang="en-US"/>
          </a:p>
        </p:txBody>
      </p:sp>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p:txBody>
          <a:bodyPr/>
          <a:lstStyle/>
          <a:p>
            <a:pPr marL="228600" indent="-228600">
              <a:buFontTx/>
              <a:buChar char="•"/>
            </a:pPr>
            <a:r>
              <a:rPr lang="en-US" sz="1600"/>
              <a:t>Ask the class to take a few minutes and think about the questions.</a:t>
            </a:r>
          </a:p>
          <a:p>
            <a:pPr marL="228600" indent="-228600">
              <a:buFontTx/>
              <a:buChar char="•"/>
            </a:pPr>
            <a:endParaRPr lang="en-US" sz="1600"/>
          </a:p>
          <a:p>
            <a:pPr marL="228600" indent="-228600">
              <a:buFontTx/>
              <a:buChar char="•"/>
            </a:pPr>
            <a:r>
              <a:rPr lang="en-US" sz="1600"/>
              <a:t>Note that, when the students walk out of the class, our goal is to have safety on the forefront of everyone’s mind at ALL times. For example, as you walk down the hall, as you walk up the stairs, as you enter your work area, and as you go about your day to day activities.</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B6BFBF6-2E31-478D-A58D-03F6DC492C5B}" type="slidenum">
              <a:rPr lang="en-US"/>
              <a:pPr/>
              <a:t>17</a:t>
            </a:fld>
            <a:endParaRPr lang="en-US"/>
          </a:p>
        </p:txBody>
      </p:sp>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p:txBody>
          <a:bodyPr/>
          <a:lstStyle/>
          <a:p>
            <a:pPr marL="228600" indent="-228600">
              <a:buFontTx/>
              <a:buChar char="•"/>
            </a:pPr>
            <a:r>
              <a:rPr lang="en-US" sz="1600"/>
              <a:t>Discuss the concept that our behavior is also strongly influenced by our Values and Priorities</a:t>
            </a:r>
          </a:p>
          <a:p>
            <a:pPr marL="228600" indent="-228600">
              <a:buFontTx/>
              <a:buChar char="•"/>
            </a:pPr>
            <a:r>
              <a:rPr lang="en-US" sz="1600"/>
              <a:t>VALUES are defined as a fundamental law, code of conduct, or the basic internal principles by which we live our lives. Values are strongly believed in and rarely, if ever are compromised.</a:t>
            </a:r>
          </a:p>
          <a:p>
            <a:pPr marL="228600" indent="-228600">
              <a:buFontTx/>
              <a:buChar char="•"/>
            </a:pPr>
            <a:r>
              <a:rPr lang="en-US" sz="1600"/>
              <a:t>While priorities in life can and will change, and are easily influenced by others, values are constant, stable, and are not readily influenced by others.</a:t>
            </a:r>
          </a:p>
          <a:p>
            <a:pPr marL="228600" indent="-228600">
              <a:buFontTx/>
              <a:buChar char="•"/>
            </a:pPr>
            <a:r>
              <a:rPr lang="en-US" sz="1600"/>
              <a:t>We need to value safe behavior just as we value doing a good job.</a:t>
            </a:r>
          </a:p>
          <a:p>
            <a:pPr marL="228600" indent="-228600">
              <a:buFontTx/>
              <a:buChar char="•"/>
            </a:pPr>
            <a:r>
              <a:rPr lang="en-US" sz="1600"/>
              <a:t>Ask the group to think of some examples when their priorities changed at work or at home.</a:t>
            </a:r>
          </a:p>
          <a:p>
            <a:pPr marL="228600" indent="-228600">
              <a:buFontTx/>
              <a:buChar char="•"/>
            </a:pPr>
            <a:r>
              <a:rPr lang="en-US" sz="1600"/>
              <a:t>Ask the group if Safety is a Value or a Priority. Why?</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F447B51-10E9-49F8-BB06-D344A0857D0C}" type="slidenum">
              <a:rPr lang="en-US"/>
              <a:pPr/>
              <a:t>18</a:t>
            </a:fld>
            <a:endParaRPr lang="en-US"/>
          </a:p>
        </p:txBody>
      </p:sp>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p:txBody>
          <a:bodyPr/>
          <a:lstStyle/>
          <a:p>
            <a:pPr marL="171450" indent="-171450">
              <a:buFontTx/>
              <a:buChar char="•"/>
            </a:pPr>
            <a:r>
              <a:rPr lang="en-US" sz="1600"/>
              <a:t>Introduce the concept that our personal behavior affects our safety and the safety of others. Two key factors that affect our behavior are compliance and choice.</a:t>
            </a:r>
          </a:p>
          <a:p>
            <a:pPr marL="171450" indent="-171450">
              <a:buFontTx/>
              <a:buChar char="•"/>
            </a:pPr>
            <a:r>
              <a:rPr lang="en-US" sz="1600"/>
              <a:t>Discuss the differences between compliance and choice.</a:t>
            </a:r>
          </a:p>
          <a:p>
            <a:pPr marL="628650" lvl="1" indent="-171450">
              <a:buFontTx/>
              <a:buChar char="•"/>
            </a:pPr>
            <a:r>
              <a:rPr lang="en-US" sz="1600"/>
              <a:t>Compliance means to follow the rules or to yield to others. </a:t>
            </a:r>
            <a:r>
              <a:rPr lang="en-US"/>
              <a:t> </a:t>
            </a:r>
          </a:p>
          <a:p>
            <a:pPr marL="628650" lvl="1" indent="-171450">
              <a:buFontTx/>
              <a:buChar char="•"/>
            </a:pPr>
            <a:r>
              <a:rPr lang="en-US" sz="1600"/>
              <a:t>Choice means self-determination, ability to select.</a:t>
            </a:r>
          </a:p>
          <a:p>
            <a:pPr marL="171450" indent="-171450">
              <a:buFontTx/>
              <a:buChar char="•"/>
            </a:pPr>
            <a:r>
              <a:rPr lang="en-US" sz="1600"/>
              <a:t>Think of actions based upon the need to </a:t>
            </a:r>
            <a:r>
              <a:rPr lang="en-US" sz="1600" i="1" u="sng"/>
              <a:t>comply:</a:t>
            </a:r>
          </a:p>
          <a:p>
            <a:pPr marL="628650" lvl="1" indent="-171450">
              <a:buFontTx/>
              <a:buChar char="•"/>
            </a:pPr>
            <a:r>
              <a:rPr lang="en-US" sz="1600"/>
              <a:t>Slowing down when police are around.</a:t>
            </a:r>
          </a:p>
          <a:p>
            <a:pPr marL="628650" lvl="1" indent="-171450">
              <a:buFontTx/>
              <a:buChar char="•"/>
            </a:pPr>
            <a:r>
              <a:rPr lang="en-US" sz="1600"/>
              <a:t>Wearing PPE when Supervisor is watching.</a:t>
            </a:r>
          </a:p>
          <a:p>
            <a:pPr marL="171450" indent="-171450">
              <a:buFontTx/>
              <a:buChar char="•"/>
            </a:pPr>
            <a:r>
              <a:rPr lang="en-US" sz="1600"/>
              <a:t>Ask the class, “What motivates you to comply?”</a:t>
            </a:r>
          </a:p>
          <a:p>
            <a:pPr marL="171450" indent="-171450">
              <a:buFontTx/>
              <a:buChar char="•"/>
            </a:pPr>
            <a:r>
              <a:rPr lang="en-US" sz="1600"/>
              <a:t>Point out that compliance driven safety can only take us so far in achieving an Injury Free Culture.</a:t>
            </a:r>
          </a:p>
          <a:p>
            <a:pPr marL="628650" lvl="1" indent="-171450">
              <a:buFontTx/>
              <a:buChar char="•"/>
            </a:pPr>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6AB2937-791A-4E7D-8866-994C2DB6F347}" type="slidenum">
              <a:rPr lang="en-US"/>
              <a:pPr/>
              <a:t>19</a:t>
            </a:fld>
            <a:endParaRPr lang="en-US"/>
          </a:p>
        </p:txBody>
      </p:sp>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a:xfrm>
            <a:off x="914400" y="4415790"/>
            <a:ext cx="5029200" cy="4183380"/>
          </a:xfrm>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FB2C132-893C-428F-A629-229E2835AB76}" type="slidenum">
              <a:rPr lang="en-US"/>
              <a:pPr/>
              <a:t>21</a:t>
            </a:fld>
            <a:endParaRPr lang="en-US"/>
          </a:p>
        </p:txBody>
      </p:sp>
      <p:sp>
        <p:nvSpPr>
          <p:cNvPr id="79874" name="Rectangle 2"/>
          <p:cNvSpPr>
            <a:spLocks noGrp="1" noRot="1" noChangeAspect="1" noChangeArrowheads="1" noTextEdit="1"/>
          </p:cNvSpPr>
          <p:nvPr>
            <p:ph type="sldImg"/>
          </p:nvPr>
        </p:nvSpPr>
        <p:spPr>
          <a:ln/>
        </p:spPr>
      </p:sp>
      <p:sp>
        <p:nvSpPr>
          <p:cNvPr id="79875" name="Rectangle 3"/>
          <p:cNvSpPr>
            <a:spLocks noGrp="1" noChangeArrowheads="1"/>
          </p:cNvSpPr>
          <p:nvPr>
            <p:ph type="body" idx="1"/>
          </p:nvPr>
        </p:nvSpPr>
        <p:spPr/>
        <p:txBody>
          <a:bodyPr/>
          <a:lstStyle/>
          <a:p>
            <a:pPr marL="228600" indent="-228600">
              <a:buFontTx/>
              <a:buChar char="•"/>
            </a:pPr>
            <a:r>
              <a:rPr lang="en-US" sz="1600"/>
              <a:t>Read over each bullet item and emphasize the importance of carrying this message in your mind as you go through your day-to-day activities.</a:t>
            </a:r>
          </a:p>
          <a:p>
            <a:pPr marL="228600" indent="-228600">
              <a:buFontTx/>
              <a:buChar char="•"/>
            </a:pPr>
            <a:endParaRPr lang="en-US" sz="1600"/>
          </a:p>
          <a:p>
            <a:pPr marL="228600" indent="-228600">
              <a:buFontTx/>
              <a:buChar char="•"/>
            </a:pPr>
            <a:r>
              <a:rPr lang="en-US" sz="1600"/>
              <a:t>Remember, actions speak louder than words… do not send a message to your organization that safety is only a priority and loses out to cost, schedule, etc.</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2ACE9D6-ED1F-43FD-BF2A-356A34D172A0}" type="slidenum">
              <a:rPr lang="en-US"/>
              <a:pPr/>
              <a:t>22</a:t>
            </a:fld>
            <a:endParaRPr lang="en-US"/>
          </a:p>
        </p:txBody>
      </p:sp>
      <p:sp>
        <p:nvSpPr>
          <p:cNvPr id="105474" name="Rectangle 2"/>
          <p:cNvSpPr>
            <a:spLocks noGrp="1" noRot="1" noChangeAspect="1" noChangeArrowheads="1" noTextEdit="1"/>
          </p:cNvSpPr>
          <p:nvPr>
            <p:ph type="sldImg"/>
          </p:nvPr>
        </p:nvSpPr>
        <p:spPr>
          <a:ln/>
        </p:spPr>
      </p:sp>
      <p:sp>
        <p:nvSpPr>
          <p:cNvPr id="105475" name="Rectangle 3"/>
          <p:cNvSpPr>
            <a:spLocks noGrp="1" noChangeArrowheads="1"/>
          </p:cNvSpPr>
          <p:nvPr>
            <p:ph type="body" idx="1"/>
          </p:nvPr>
        </p:nvSpPr>
        <p:spPr>
          <a:xfrm>
            <a:off x="914400" y="4415790"/>
            <a:ext cx="5029200" cy="4183380"/>
          </a:xfrm>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E34B41B-6182-41A7-8F26-0DEF736A068B}" type="slidenum">
              <a:rPr lang="en-US"/>
              <a:pPr/>
              <a:t>23</a:t>
            </a:fld>
            <a:endParaRPr lang="en-US"/>
          </a:p>
        </p:txBody>
      </p:sp>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a:xfrm>
            <a:off x="914400" y="4415790"/>
            <a:ext cx="5029200" cy="4183380"/>
          </a:xfrm>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761EAB-B257-40DD-89BD-E19B813EE6E8}" type="slidenum">
              <a:rPr lang="en-US"/>
              <a:pPr/>
              <a:t>5</a:t>
            </a:fld>
            <a:endParaRPr lang="en-US"/>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p:txBody>
          <a:bodyPr/>
          <a:lstStyle/>
          <a:p>
            <a:pPr marL="171450" indent="-171450">
              <a:buFontTx/>
              <a:buChar char="•"/>
            </a:pPr>
            <a:r>
              <a:rPr lang="en-US" sz="1600"/>
              <a:t>Read and briefly explain each bullet item. In particular, one of the key objectives of this course is to provide attendees with the tools necessary to go out and make a difference in the work area.</a:t>
            </a:r>
          </a:p>
          <a:p>
            <a:pPr marL="171450" indent="-171450"/>
            <a:endParaRPr lang="en-US" sz="1600"/>
          </a:p>
          <a:p>
            <a:pPr marL="171450" indent="-171450">
              <a:buFontTx/>
              <a:buChar char="•"/>
            </a:pPr>
            <a:r>
              <a:rPr lang="en-US" sz="1600"/>
              <a:t>Explain that this slide basically sets the course Agenda</a:t>
            </a:r>
          </a:p>
          <a:p>
            <a:pPr marL="171450" indent="-171450"/>
            <a:endParaRPr lang="en-US" sz="1600"/>
          </a:p>
          <a:p>
            <a:pPr marL="171450" indent="-171450">
              <a:buFontTx/>
              <a:buChar char="•"/>
            </a:pPr>
            <a:r>
              <a:rPr lang="en-US" sz="1600"/>
              <a:t>This is intended to be a 3-4 hour course with a 1-hour video – the “Remember Charlie” video</a:t>
            </a:r>
          </a:p>
          <a:p>
            <a:pPr marL="171450" indent="-171450"/>
            <a:endParaRPr lang="en-US" sz="1600"/>
          </a:p>
          <a:p>
            <a:pPr marL="171450" indent="-171450">
              <a:buFontTx/>
              <a:buChar char="•"/>
            </a:pPr>
            <a:r>
              <a:rPr lang="en-US" sz="1600"/>
              <a:t>Note that half way through there will be a 10-15 minute break before the video</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F2E937-70B9-4C0B-A43E-0511C1F1E025}" type="slidenum">
              <a:rPr lang="en-US"/>
              <a:pPr/>
              <a:t>24</a:t>
            </a:fld>
            <a:endParaRPr lang="en-US"/>
          </a:p>
        </p:txBody>
      </p:sp>
      <p:sp>
        <p:nvSpPr>
          <p:cNvPr id="109570" name="Rectangle 2"/>
          <p:cNvSpPr>
            <a:spLocks noGrp="1" noRot="1" noChangeAspect="1" noChangeArrowheads="1" noTextEdit="1"/>
          </p:cNvSpPr>
          <p:nvPr>
            <p:ph type="sldImg"/>
          </p:nvPr>
        </p:nvSpPr>
        <p:spPr>
          <a:ln/>
        </p:spPr>
      </p:sp>
      <p:sp>
        <p:nvSpPr>
          <p:cNvPr id="109571" name="Rectangle 3"/>
          <p:cNvSpPr>
            <a:spLocks noGrp="1" noChangeArrowheads="1"/>
          </p:cNvSpPr>
          <p:nvPr>
            <p:ph type="body" idx="1"/>
          </p:nvPr>
        </p:nvSpPr>
        <p:spPr>
          <a:xfrm>
            <a:off x="914400" y="4415790"/>
            <a:ext cx="5029200" cy="4183380"/>
          </a:xfrm>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7BC5E08-47DE-46D2-9508-E123453B9B8D}" type="slidenum">
              <a:rPr lang="en-US"/>
              <a:pPr/>
              <a:t>25</a:t>
            </a:fld>
            <a:endParaRPr lang="en-US"/>
          </a:p>
        </p:txBody>
      </p:sp>
      <p:sp>
        <p:nvSpPr>
          <p:cNvPr id="111618" name="Rectangle 2"/>
          <p:cNvSpPr>
            <a:spLocks noGrp="1" noRot="1" noChangeAspect="1" noChangeArrowheads="1" noTextEdit="1"/>
          </p:cNvSpPr>
          <p:nvPr>
            <p:ph type="sldImg"/>
          </p:nvPr>
        </p:nvSpPr>
        <p:spPr>
          <a:ln/>
        </p:spPr>
      </p:sp>
      <p:sp>
        <p:nvSpPr>
          <p:cNvPr id="111619" name="Rectangle 3"/>
          <p:cNvSpPr>
            <a:spLocks noGrp="1" noChangeArrowheads="1"/>
          </p:cNvSpPr>
          <p:nvPr>
            <p:ph type="body" idx="1"/>
          </p:nvPr>
        </p:nvSpPr>
        <p:spPr>
          <a:xfrm>
            <a:off x="914400" y="4415790"/>
            <a:ext cx="5029200" cy="4183380"/>
          </a:xfrm>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846F0A0-E9D7-4ABF-BBDB-7122D0172E57}" type="slidenum">
              <a:rPr lang="en-US"/>
              <a:pPr/>
              <a:t>26</a:t>
            </a:fld>
            <a:endParaRPr lang="en-US"/>
          </a:p>
        </p:txBody>
      </p:sp>
      <p:sp>
        <p:nvSpPr>
          <p:cNvPr id="113666" name="Rectangle 2"/>
          <p:cNvSpPr>
            <a:spLocks noGrp="1" noRot="1" noChangeAspect="1" noChangeArrowheads="1" noTextEdit="1"/>
          </p:cNvSpPr>
          <p:nvPr>
            <p:ph type="sldImg"/>
          </p:nvPr>
        </p:nvSpPr>
        <p:spPr>
          <a:ln/>
        </p:spPr>
      </p:sp>
      <p:sp>
        <p:nvSpPr>
          <p:cNvPr id="113667" name="Rectangle 3"/>
          <p:cNvSpPr>
            <a:spLocks noGrp="1" noChangeArrowheads="1"/>
          </p:cNvSpPr>
          <p:nvPr>
            <p:ph type="body" idx="1"/>
          </p:nvPr>
        </p:nvSpPr>
        <p:spPr>
          <a:xfrm>
            <a:off x="914400" y="4415790"/>
            <a:ext cx="5029200" cy="4183380"/>
          </a:xfrm>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BD425E2-2A5D-4928-903F-249C2529C6E2}" type="slidenum">
              <a:rPr lang="en-US"/>
              <a:pPr/>
              <a:t>27</a:t>
            </a:fld>
            <a:endParaRPr lang="en-US"/>
          </a:p>
        </p:txBody>
      </p:sp>
      <p:sp>
        <p:nvSpPr>
          <p:cNvPr id="115714" name="Rectangle 2"/>
          <p:cNvSpPr>
            <a:spLocks noGrp="1" noRot="1" noChangeAspect="1" noChangeArrowheads="1" noTextEdit="1"/>
          </p:cNvSpPr>
          <p:nvPr>
            <p:ph type="sldImg"/>
          </p:nvPr>
        </p:nvSpPr>
        <p:spPr>
          <a:ln/>
        </p:spPr>
      </p:sp>
      <p:sp>
        <p:nvSpPr>
          <p:cNvPr id="115715" name="Rectangle 3"/>
          <p:cNvSpPr>
            <a:spLocks noGrp="1" noChangeArrowheads="1"/>
          </p:cNvSpPr>
          <p:nvPr>
            <p:ph type="body" idx="1"/>
          </p:nvPr>
        </p:nvSpPr>
        <p:spPr>
          <a:xfrm>
            <a:off x="914400" y="4415790"/>
            <a:ext cx="5029200" cy="4183380"/>
          </a:xfrm>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FA9B963-0340-46AB-85AD-FD2CC9190A0E}" type="slidenum">
              <a:rPr lang="en-US"/>
              <a:pPr/>
              <a:t>28</a:t>
            </a:fld>
            <a:endParaRPr lang="en-US"/>
          </a:p>
        </p:txBody>
      </p:sp>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a:xfrm>
            <a:off x="914400" y="4415790"/>
            <a:ext cx="5029200" cy="4183380"/>
          </a:xfrm>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CC80B3-4036-43CD-9713-17F8DFD8060C}" type="slidenum">
              <a:rPr lang="en-US"/>
              <a:pPr/>
              <a:t>29</a:t>
            </a:fld>
            <a:endParaRPr lang="en-US"/>
          </a:p>
        </p:txBody>
      </p:sp>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a:xfrm>
            <a:off x="914400" y="4415790"/>
            <a:ext cx="5029200" cy="4183380"/>
          </a:xfrm>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FAC5D2F-AAE7-497F-B42E-EDB89C908E70}" type="slidenum">
              <a:rPr lang="en-US"/>
              <a:pPr/>
              <a:t>30</a:t>
            </a:fld>
            <a:endParaRPr lang="en-US"/>
          </a:p>
        </p:txBody>
      </p:sp>
      <p:sp>
        <p:nvSpPr>
          <p:cNvPr id="97282" name="Rectangle 2"/>
          <p:cNvSpPr>
            <a:spLocks noGrp="1" noRot="1" noChangeAspect="1" noChangeArrowheads="1" noTextEdit="1"/>
          </p:cNvSpPr>
          <p:nvPr>
            <p:ph type="sldImg"/>
          </p:nvPr>
        </p:nvSpPr>
        <p:spPr>
          <a:ln/>
        </p:spPr>
      </p:sp>
      <p:sp>
        <p:nvSpPr>
          <p:cNvPr id="97283" name="Rectangle 3"/>
          <p:cNvSpPr>
            <a:spLocks noGrp="1" noChangeArrowheads="1"/>
          </p:cNvSpPr>
          <p:nvPr>
            <p:ph type="body" idx="1"/>
          </p:nvPr>
        </p:nvSpPr>
        <p:spPr>
          <a:xfrm>
            <a:off x="914400" y="4415790"/>
            <a:ext cx="5029200" cy="4183380"/>
          </a:xfrm>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0823797-5B96-448E-9F50-45D89487E574}" type="slidenum">
              <a:rPr lang="en-US"/>
              <a:pPr/>
              <a:t>31</a:t>
            </a:fld>
            <a:endParaRPr lang="en-US"/>
          </a:p>
        </p:txBody>
      </p:sp>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a:xfrm>
            <a:off x="914400" y="4415790"/>
            <a:ext cx="5029200" cy="4183380"/>
          </a:xfrm>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BA2FB6F-5E0E-426E-B6B1-4C6BA5D3D0FA}" type="slidenum">
              <a:rPr lang="en-US"/>
              <a:pPr/>
              <a:t>32</a:t>
            </a:fld>
            <a:endParaRPr lang="en-US"/>
          </a:p>
        </p:txBody>
      </p:sp>
      <p:sp>
        <p:nvSpPr>
          <p:cNvPr id="101378" name="Rectangle 2"/>
          <p:cNvSpPr>
            <a:spLocks noGrp="1" noRot="1" noChangeAspect="1" noChangeArrowheads="1" noTextEdit="1"/>
          </p:cNvSpPr>
          <p:nvPr>
            <p:ph type="sldImg"/>
          </p:nvPr>
        </p:nvSpPr>
        <p:spPr>
          <a:ln/>
        </p:spPr>
      </p:sp>
      <p:sp>
        <p:nvSpPr>
          <p:cNvPr id="101379" name="Rectangle 3"/>
          <p:cNvSpPr>
            <a:spLocks noGrp="1" noChangeArrowheads="1"/>
          </p:cNvSpPr>
          <p:nvPr>
            <p:ph type="body" idx="1"/>
          </p:nvPr>
        </p:nvSpPr>
        <p:spPr>
          <a:xfrm>
            <a:off x="914400" y="4415790"/>
            <a:ext cx="5029200" cy="4183380"/>
          </a:xfrm>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7C68454-570C-4E41-9F71-241DE9B6E3EA}" type="slidenum">
              <a:rPr lang="en-US"/>
              <a:pPr/>
              <a:t>37</a:t>
            </a:fld>
            <a:endParaRPr lang="en-US"/>
          </a:p>
        </p:txBody>
      </p:sp>
      <p:sp>
        <p:nvSpPr>
          <p:cNvPr id="121858" name="Rectangle 2"/>
          <p:cNvSpPr>
            <a:spLocks noGrp="1" noRot="1" noChangeAspect="1" noChangeArrowheads="1" noTextEdit="1"/>
          </p:cNvSpPr>
          <p:nvPr>
            <p:ph type="sldImg"/>
          </p:nvPr>
        </p:nvSpPr>
        <p:spPr>
          <a:ln/>
        </p:spPr>
      </p:sp>
      <p:sp>
        <p:nvSpPr>
          <p:cNvPr id="121859" name="Rectangle 3"/>
          <p:cNvSpPr>
            <a:spLocks noGrp="1" noChangeArrowheads="1"/>
          </p:cNvSpPr>
          <p:nvPr>
            <p:ph type="body" idx="1"/>
          </p:nvPr>
        </p:nvSpPr>
        <p:spPr>
          <a:xfrm>
            <a:off x="914400" y="4415790"/>
            <a:ext cx="5029200" cy="4183380"/>
          </a:xfrm>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B07441-E1FB-4ABA-ABB9-F60EF238589C}" type="slidenum">
              <a:rPr lang="en-US"/>
              <a:pPr/>
              <a:t>6</a:t>
            </a:fld>
            <a:endParaRPr lang="en-US"/>
          </a:p>
        </p:txBody>
      </p:sp>
      <p:sp>
        <p:nvSpPr>
          <p:cNvPr id="88066" name="Rectangle 2"/>
          <p:cNvSpPr>
            <a:spLocks noGrp="1" noRot="1" noChangeAspect="1" noChangeArrowheads="1" noTextEdit="1"/>
          </p:cNvSpPr>
          <p:nvPr>
            <p:ph type="sldImg"/>
          </p:nvPr>
        </p:nvSpPr>
        <p:spPr>
          <a:ln/>
        </p:spPr>
      </p:sp>
      <p:sp>
        <p:nvSpPr>
          <p:cNvPr id="88067" name="Rectangle 3"/>
          <p:cNvSpPr>
            <a:spLocks noGrp="1" noChangeArrowheads="1"/>
          </p:cNvSpPr>
          <p:nvPr>
            <p:ph type="body" idx="1"/>
          </p:nvPr>
        </p:nvSpPr>
        <p:spPr>
          <a:xfrm>
            <a:off x="914400" y="4415790"/>
            <a:ext cx="5029200" cy="4183380"/>
          </a:xfrm>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5002F71-7240-4942-8B91-C7F4ABE2114C}" type="slidenum">
              <a:rPr lang="en-US"/>
              <a:pPr/>
              <a:t>7</a:t>
            </a:fld>
            <a:endParaRPr lang="en-US"/>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46E9FBA-8D0D-4F50-BC54-19E2B339E2DB}" type="slidenum">
              <a:rPr lang="en-US"/>
              <a:pPr/>
              <a:t>8</a:t>
            </a:fld>
            <a:endParaRPr lang="en-US"/>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p:txBody>
          <a:bodyPr/>
          <a:lstStyle/>
          <a:p>
            <a:pPr marL="171450" indent="-171450">
              <a:buFontTx/>
              <a:buChar char="•"/>
              <a:tabLst>
                <a:tab pos="228600" algn="l"/>
              </a:tabLst>
            </a:pPr>
            <a:r>
              <a:rPr lang="en-US" sz="1600"/>
              <a:t>The core value in an Injury Free Culture is the belief that every employee  and student should remain injury free during their time at OSU.</a:t>
            </a:r>
          </a:p>
          <a:p>
            <a:pPr marL="171450" indent="-171450">
              <a:tabLst>
                <a:tab pos="228600" algn="l"/>
              </a:tabLst>
            </a:pPr>
            <a:endParaRPr lang="en-US" sz="1600"/>
          </a:p>
          <a:p>
            <a:pPr marL="171450" indent="-171450">
              <a:buFontTx/>
              <a:buChar char="•"/>
              <a:tabLst>
                <a:tab pos="228600" algn="l"/>
              </a:tabLst>
            </a:pPr>
            <a:r>
              <a:rPr lang="en-US" sz="1600"/>
              <a:t>Every person in the organization must share the vision that all injuries are preventable, and injuries are not accepted as a part of doing business.</a:t>
            </a:r>
          </a:p>
          <a:p>
            <a:pPr marL="171450" indent="-171450">
              <a:tabLst>
                <a:tab pos="228600" algn="l"/>
              </a:tabLst>
            </a:pPr>
            <a:endParaRPr lang="en-US" sz="1600"/>
          </a:p>
          <a:p>
            <a:pPr marL="171450" indent="-171450">
              <a:buFontTx/>
              <a:buChar char="•"/>
              <a:tabLst>
                <a:tab pos="228600" algn="l"/>
              </a:tabLst>
            </a:pPr>
            <a:r>
              <a:rPr lang="en-US" sz="1600"/>
              <a:t>Safety communication must be free flowing throughout all levels of the organization, from bottom to top, top to bottom , and between peers/co-workers.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75054FE-F9F5-4415-ABC7-FE53E3132E4E}" type="slidenum">
              <a:rPr lang="en-US"/>
              <a:pPr/>
              <a:t>9</a:t>
            </a:fld>
            <a:endParaRPr lang="en-US"/>
          </a:p>
        </p:txBody>
      </p:sp>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p:txBody>
          <a:bodyPr/>
          <a:lstStyle/>
          <a:p>
            <a:pPr marL="285750" indent="-285750">
              <a:buFontTx/>
              <a:buChar char="•"/>
            </a:pPr>
            <a:r>
              <a:rPr lang="en-US" sz="1600"/>
              <a:t>Ask the question, “What is wrong with a few injuries?”</a:t>
            </a:r>
          </a:p>
          <a:p>
            <a:pPr marL="285750" indent="-285750">
              <a:buFontTx/>
              <a:buChar char="•"/>
            </a:pPr>
            <a:r>
              <a:rPr lang="en-US" sz="1600"/>
              <a:t>Example 1%. For an organization with 1,000 employees, that would be 10 individuals getting hurt. For OSU, that means 166 employees would require treatment beyond first aid.</a:t>
            </a:r>
          </a:p>
          <a:p>
            <a:pPr marL="285750" indent="-285750">
              <a:buFontTx/>
              <a:buChar char="•"/>
            </a:pPr>
            <a:r>
              <a:rPr lang="en-US" sz="1600"/>
              <a:t>NOTE: Explain that we need to make an IFE our goal because anything less means that we are accepting the fact that individuals WILL be injured.</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31EA962-9251-43B2-A4C8-F86F36F194C6}" type="slidenum">
              <a:rPr lang="en-US"/>
              <a:pPr/>
              <a:t>10</a:t>
            </a:fld>
            <a:endParaRPr lang="en-US"/>
          </a:p>
        </p:txBody>
      </p:sp>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p:txBody>
          <a:bodyPr/>
          <a:lstStyle/>
          <a:p>
            <a:pPr marL="228600" indent="-228600">
              <a:buFontTx/>
              <a:buChar char="•"/>
            </a:pPr>
            <a:r>
              <a:rPr lang="en-US" sz="1600"/>
              <a:t>We must choose to be safe because it is a value – a core value that will never be compromised. No priorities can change this.</a:t>
            </a:r>
          </a:p>
          <a:p>
            <a:pPr marL="228600" indent="-228600"/>
            <a:endParaRPr lang="en-US" sz="1600"/>
          </a:p>
          <a:p>
            <a:pPr marL="228600" indent="-228600">
              <a:buFontTx/>
              <a:buChar char="•"/>
            </a:pPr>
            <a:r>
              <a:rPr lang="en-US" sz="1600"/>
              <a:t>In order to create an injury free environment, every individual in the organization must share this belief.</a:t>
            </a:r>
          </a:p>
          <a:p>
            <a:pPr marL="228600" indent="-228600"/>
            <a:endParaRPr lang="en-US" sz="1600"/>
          </a:p>
          <a:p>
            <a:pPr marL="228600" indent="-228600">
              <a:buFontTx/>
              <a:buChar char="•"/>
            </a:pPr>
            <a:r>
              <a:rPr lang="en-US" sz="1600"/>
              <a:t>The process of creating an injury free culture must be driven by everyone and will require support and specific actions from all levels of the organization.</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B9E8BC9-C178-46EE-9199-042DD0FAC372}" type="slidenum">
              <a:rPr lang="en-US"/>
              <a:pPr/>
              <a:t>11</a:t>
            </a:fld>
            <a:endParaRPr lang="en-US"/>
          </a:p>
        </p:txBody>
      </p:sp>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p:txBody>
          <a:bodyPr/>
          <a:lstStyle/>
          <a:p>
            <a:pPr marL="228600" indent="-228600">
              <a:lnSpc>
                <a:spcPct val="90000"/>
              </a:lnSpc>
              <a:buFontTx/>
              <a:buChar char="•"/>
            </a:pPr>
            <a:r>
              <a:rPr lang="en-US" sz="1400"/>
              <a:t>Until this point, we have discussed how our values and choices affect our overall safe behavior. Now, we need to focus on how to create this Injury Free culture in our workplace.</a:t>
            </a:r>
          </a:p>
          <a:p>
            <a:pPr marL="228600" indent="-228600">
              <a:lnSpc>
                <a:spcPct val="90000"/>
              </a:lnSpc>
            </a:pPr>
            <a:endParaRPr lang="en-US" sz="1400"/>
          </a:p>
          <a:p>
            <a:pPr marL="228600" indent="-228600">
              <a:lnSpc>
                <a:spcPct val="90000"/>
              </a:lnSpc>
              <a:buFontTx/>
              <a:buChar char="•"/>
            </a:pPr>
            <a:r>
              <a:rPr lang="en-US" sz="1400"/>
              <a:t>Define unsafe conditions (physical equipment hazards, e.g. excessive pressure in a gas line, or improper electrical wiring).</a:t>
            </a:r>
          </a:p>
          <a:p>
            <a:pPr marL="228600" indent="-228600">
              <a:lnSpc>
                <a:spcPct val="90000"/>
              </a:lnSpc>
            </a:pPr>
            <a:endParaRPr lang="en-US" sz="1400"/>
          </a:p>
          <a:p>
            <a:pPr marL="228600" indent="-228600">
              <a:lnSpc>
                <a:spcPct val="90000"/>
              </a:lnSpc>
              <a:buFontTx/>
              <a:buChar char="•"/>
            </a:pPr>
            <a:r>
              <a:rPr lang="en-US" sz="1400"/>
              <a:t>Define unsafe acts (employees working at heights without fall protection, or choosing not to wear hearing protection)</a:t>
            </a:r>
          </a:p>
          <a:p>
            <a:pPr marL="228600" indent="-228600">
              <a:lnSpc>
                <a:spcPct val="90000"/>
              </a:lnSpc>
            </a:pPr>
            <a:endParaRPr lang="en-US" sz="1400"/>
          </a:p>
          <a:p>
            <a:pPr marL="228600" indent="-228600">
              <a:lnSpc>
                <a:spcPct val="90000"/>
              </a:lnSpc>
              <a:buFontTx/>
              <a:buChar char="•"/>
            </a:pPr>
            <a:r>
              <a:rPr lang="en-US" sz="1400"/>
              <a:t>Discuss importance of changing behaviors in order to eliminate unsafe conditions and unsafe acts.</a:t>
            </a:r>
          </a:p>
          <a:p>
            <a:pPr marL="228600" indent="-228600">
              <a:lnSpc>
                <a:spcPct val="90000"/>
              </a:lnSpc>
            </a:pPr>
            <a:endParaRPr lang="en-US" sz="1400"/>
          </a:p>
          <a:p>
            <a:pPr marL="228600" indent="-228600">
              <a:lnSpc>
                <a:spcPct val="90000"/>
              </a:lnSpc>
              <a:buFontTx/>
              <a:buChar char="•"/>
            </a:pPr>
            <a:r>
              <a:rPr lang="en-US" sz="1400"/>
              <a:t>Since the inception of OSHA, most employers have done a good job of eliminating unsafe conditions in the workplace. However, unsafe acts have been more common and continue to be the root cause of most injuries.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962765-5ABB-47CF-87C0-11559FDDB21A}" type="slidenum">
              <a:rPr lang="en-US"/>
              <a:pPr/>
              <a:t>12</a:t>
            </a:fld>
            <a:endParaRPr lang="en-US"/>
          </a:p>
        </p:txBody>
      </p:sp>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p:txBody>
          <a:bodyPr/>
          <a:lstStyle/>
          <a:p>
            <a:pPr marL="228600" indent="-228600">
              <a:buFontTx/>
              <a:buChar char="•"/>
            </a:pPr>
            <a:r>
              <a:rPr lang="en-US" sz="1600"/>
              <a:t>Introduce the concept of paradigms.</a:t>
            </a:r>
          </a:p>
          <a:p>
            <a:pPr marL="228600" indent="-228600">
              <a:buFontTx/>
              <a:buChar char="•"/>
            </a:pPr>
            <a:endParaRPr lang="en-US" sz="1600"/>
          </a:p>
          <a:p>
            <a:pPr marL="228600" indent="-228600">
              <a:buFontTx/>
              <a:buChar char="•"/>
            </a:pPr>
            <a:r>
              <a:rPr lang="en-US" sz="1600"/>
              <a:t>Emphasize the point that everyone in the organization has to believe that an IFE is possible, </a:t>
            </a:r>
            <a:r>
              <a:rPr lang="en-US" sz="1600" u="sng"/>
              <a:t>or it will not happen.</a:t>
            </a:r>
          </a:p>
          <a:p>
            <a:pPr marL="228600" indent="-228600">
              <a:buFontTx/>
              <a:buChar char="•"/>
            </a:pPr>
            <a:endParaRPr lang="en-US" sz="1600" u="sng"/>
          </a:p>
          <a:p>
            <a:pPr marL="228600" indent="-228600">
              <a:buFontTx/>
              <a:buChar char="•"/>
            </a:pPr>
            <a:r>
              <a:rPr lang="en-US" sz="1600"/>
              <a:t>The reason we are talking about paradigms is to understand that old safety paradigms can prevent us from achieving our goals.</a:t>
            </a:r>
          </a:p>
          <a:p>
            <a:pPr marL="228600" indent="-228600">
              <a:buFontTx/>
              <a:buChar char="•"/>
            </a:pPr>
            <a:endParaRPr lang="en-US" sz="1600" u="sng"/>
          </a:p>
          <a:p>
            <a:pPr marL="228600" indent="-228600">
              <a:buFontTx/>
              <a:buChar char="•"/>
            </a:pPr>
            <a:endParaRPr lang="en-US" sz="1600" u="sng"/>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endParaRPr lang="en-US"/>
          </a:p>
        </p:txBody>
      </p:sp>
      <p:sp>
        <p:nvSpPr>
          <p:cNvPr id="17" name="Footer Placeholder 16"/>
          <p:cNvSpPr>
            <a:spLocks noGrp="1"/>
          </p:cNvSpPr>
          <p:nvPr>
            <p:ph type="ftr" sz="quarter" idx="11"/>
          </p:nvPr>
        </p:nvSpPr>
        <p:spPr>
          <a:xfrm>
            <a:off x="2898648" y="6355080"/>
            <a:ext cx="3474720" cy="365760"/>
          </a:xfrm>
        </p:spPr>
        <p:txBody>
          <a:bodyPr/>
          <a:lstStyle/>
          <a:p>
            <a:r>
              <a:rPr lang="en-US" smtClean="0"/>
              <a:t>OSU</a:t>
            </a:r>
            <a:r>
              <a:rPr lang="en-US" i="0" smtClean="0">
                <a:solidFill>
                  <a:schemeClr val="tx1"/>
                </a:solidFill>
                <a:latin typeface="Verdana" pitchFamily="34" charset="0"/>
              </a:rPr>
              <a:t>  </a:t>
            </a:r>
            <a:r>
              <a:rPr lang="en-US" smtClean="0">
                <a:solidFill>
                  <a:schemeClr val="tx1"/>
                </a:solidFill>
                <a:latin typeface="Verdana" pitchFamily="34" charset="0"/>
              </a:rPr>
              <a:t>Environmental Health &amp; Safety</a:t>
            </a:r>
            <a:endParaRPr lang="en-US">
              <a:solidFill>
                <a:schemeClr val="tx1"/>
              </a:solidFill>
              <a:latin typeface="Verdana" pitchFamily="34" charset="0"/>
            </a:endParaRPr>
          </a:p>
        </p:txBody>
      </p:sp>
      <p:sp>
        <p:nvSpPr>
          <p:cNvPr id="29" name="Slide Number Placeholder 28"/>
          <p:cNvSpPr>
            <a:spLocks noGrp="1"/>
          </p:cNvSpPr>
          <p:nvPr>
            <p:ph type="sldNum" sz="quarter" idx="12"/>
          </p:nvPr>
        </p:nvSpPr>
        <p:spPr>
          <a:xfrm>
            <a:off x="1216152" y="6355080"/>
            <a:ext cx="1219200" cy="365760"/>
          </a:xfrm>
        </p:spPr>
        <p:txBody>
          <a:bodyPr/>
          <a:lstStyle/>
          <a:p>
            <a:fld id="{EA7C8D44-3667-46F6-9772-CC52308E2A7F}" type="slidenum">
              <a:rPr kumimoji="0" lang="en-US" smtClean="0"/>
              <a:pPr/>
              <a:t>‹#›</a:t>
            </a:fld>
            <a:endParaRPr kumimoji="0" lang="en-US" dirty="0"/>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OSU</a:t>
            </a:r>
            <a:r>
              <a:rPr lang="en-US" i="0" smtClean="0">
                <a:solidFill>
                  <a:schemeClr val="tx1"/>
                </a:solidFill>
              </a:rPr>
              <a:t>  </a:t>
            </a:r>
            <a:r>
              <a:rPr lang="en-US" smtClean="0">
                <a:solidFill>
                  <a:schemeClr val="tx1"/>
                </a:solidFill>
              </a:rPr>
              <a:t>Environmental Health &amp; Safety  </a:t>
            </a:r>
            <a:endParaRPr lang="en-US">
              <a:solidFill>
                <a:schemeClr val="tx1"/>
              </a:solidFill>
            </a:endParaRPr>
          </a:p>
        </p:txBody>
      </p:sp>
      <p:sp>
        <p:nvSpPr>
          <p:cNvPr id="6" name="Slide Number Placeholder 5"/>
          <p:cNvSpPr>
            <a:spLocks noGrp="1"/>
          </p:cNvSpPr>
          <p:nvPr>
            <p:ph type="sldNum" sz="quarter" idx="12"/>
          </p:nvPr>
        </p:nvSpPr>
        <p:spPr/>
        <p:txBody>
          <a:bodyPr/>
          <a:lstStyle/>
          <a:p>
            <a:fld id="{EA7C8D44-3667-46F6-9772-CC52308E2A7F}"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OSU</a:t>
            </a:r>
            <a:r>
              <a:rPr lang="en-US" i="0" smtClean="0">
                <a:solidFill>
                  <a:schemeClr val="tx1"/>
                </a:solidFill>
              </a:rPr>
              <a:t>  </a:t>
            </a:r>
            <a:r>
              <a:rPr lang="en-US" smtClean="0">
                <a:solidFill>
                  <a:schemeClr val="tx1"/>
                </a:solidFill>
              </a:rPr>
              <a:t>Environmental Health &amp; Safety  </a:t>
            </a:r>
            <a:endParaRPr lang="en-US">
              <a:solidFill>
                <a:schemeClr val="tx1"/>
              </a:solidFill>
            </a:endParaRPr>
          </a:p>
        </p:txBody>
      </p:sp>
      <p:sp>
        <p:nvSpPr>
          <p:cNvPr id="6" name="Slide Number Placeholder 5"/>
          <p:cNvSpPr>
            <a:spLocks noGrp="1"/>
          </p:cNvSpPr>
          <p:nvPr>
            <p:ph type="sldNum" sz="quarter" idx="12"/>
          </p:nvPr>
        </p:nvSpPr>
        <p:spPr/>
        <p:txBody>
          <a:bodyPr/>
          <a:lstStyle/>
          <a:p>
            <a:fld id="{EA7C8D44-3667-46F6-9772-CC52308E2A7F}" type="slidenum">
              <a:rPr kumimoji="0" lang="en-US" smtClean="0"/>
              <a:pPr/>
              <a:t>‹#›</a:t>
            </a:fld>
            <a:endParaRPr kumimoji="0"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180975"/>
            <a:ext cx="82296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457200" y="1600200"/>
            <a:ext cx="4038600" cy="4525963"/>
          </a:xfrm>
        </p:spPr>
        <p:txBody>
          <a:bodyPr/>
          <a:lstStyle/>
          <a:p>
            <a:endParaRPr lang="en-US"/>
          </a:p>
        </p:txBody>
      </p:sp>
      <p:sp>
        <p:nvSpPr>
          <p:cNvPr id="4" name="Text Placeholder 3"/>
          <p:cNvSpPr>
            <a:spLocks noGrp="1"/>
          </p:cNvSpPr>
          <p:nvPr>
            <p:ph type="body"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5105400" y="6400800"/>
            <a:ext cx="4191000" cy="320675"/>
          </a:xfrm>
        </p:spPr>
        <p:txBody>
          <a:bodyPr/>
          <a:lstStyle>
            <a:lvl1pPr>
              <a:defRPr/>
            </a:lvl1pPr>
          </a:lstStyle>
          <a:p>
            <a:r>
              <a:rPr lang="en-US"/>
              <a:t>OSU</a:t>
            </a:r>
            <a:r>
              <a:rPr lang="en-US" i="0">
                <a:solidFill>
                  <a:schemeClr val="tx1"/>
                </a:solidFill>
              </a:rPr>
              <a:t>  </a:t>
            </a:r>
            <a:r>
              <a:rPr lang="en-US">
                <a:solidFill>
                  <a:schemeClr val="tx1"/>
                </a:solidFill>
              </a:rPr>
              <a:t>Environmental Health &amp; Safety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OSU</a:t>
            </a:r>
            <a:r>
              <a:rPr lang="en-US" i="0" smtClean="0">
                <a:solidFill>
                  <a:schemeClr val="tx1"/>
                </a:solidFill>
              </a:rPr>
              <a:t>  </a:t>
            </a:r>
            <a:r>
              <a:rPr lang="en-US" smtClean="0">
                <a:solidFill>
                  <a:schemeClr val="tx1"/>
                </a:solidFill>
              </a:rPr>
              <a:t>Environmental Health &amp; Safety  </a:t>
            </a:r>
            <a:endParaRPr lang="en-US">
              <a:solidFill>
                <a:schemeClr val="tx1"/>
              </a:solidFill>
            </a:endParaRPr>
          </a:p>
        </p:txBody>
      </p:sp>
      <p:sp>
        <p:nvSpPr>
          <p:cNvPr id="6" name="Slide Number Placeholder 5"/>
          <p:cNvSpPr>
            <a:spLocks noGrp="1"/>
          </p:cNvSpPr>
          <p:nvPr>
            <p:ph type="sldNum" sz="quarter" idx="12"/>
          </p:nvPr>
        </p:nvSpPr>
        <p:spPr/>
        <p:txBody>
          <a:bodyPr/>
          <a:lstStyle/>
          <a:p>
            <a:fld id="{EA7C8D44-3667-46F6-9772-CC52308E2A7F}" type="slidenum">
              <a:rPr kumimoji="0" lang="en-US" smtClean="0"/>
              <a:pPr/>
              <a:t>‹#›</a:t>
            </a:fld>
            <a:endParaRPr kumimoji="0" lang="en-US" dirty="0"/>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endParaRPr lang="en-US"/>
          </a:p>
        </p:txBody>
      </p:sp>
      <p:sp>
        <p:nvSpPr>
          <p:cNvPr id="5" name="Footer Placeholder 4"/>
          <p:cNvSpPr>
            <a:spLocks noGrp="1"/>
          </p:cNvSpPr>
          <p:nvPr>
            <p:ph type="ftr" sz="quarter" idx="11"/>
          </p:nvPr>
        </p:nvSpPr>
        <p:spPr>
          <a:xfrm>
            <a:off x="2898648" y="6355080"/>
            <a:ext cx="3474720" cy="365760"/>
          </a:xfrm>
        </p:spPr>
        <p:txBody>
          <a:bodyPr/>
          <a:lstStyle/>
          <a:p>
            <a:r>
              <a:rPr lang="en-US" smtClean="0"/>
              <a:t>OSU</a:t>
            </a:r>
            <a:r>
              <a:rPr lang="en-US" i="0" smtClean="0">
                <a:solidFill>
                  <a:schemeClr val="tx1"/>
                </a:solidFill>
              </a:rPr>
              <a:t>  </a:t>
            </a:r>
            <a:r>
              <a:rPr lang="en-US" smtClean="0">
                <a:solidFill>
                  <a:schemeClr val="tx1"/>
                </a:solidFill>
              </a:rPr>
              <a:t>Environmental Health &amp; Safety  </a:t>
            </a:r>
            <a:endParaRPr lang="en-US">
              <a:solidFill>
                <a:schemeClr val="tx1"/>
              </a:solidFill>
            </a:endParaRPr>
          </a:p>
        </p:txBody>
      </p:sp>
      <p:sp>
        <p:nvSpPr>
          <p:cNvPr id="6" name="Slide Number Placeholder 5"/>
          <p:cNvSpPr>
            <a:spLocks noGrp="1"/>
          </p:cNvSpPr>
          <p:nvPr>
            <p:ph type="sldNum" sz="quarter" idx="12"/>
          </p:nvPr>
        </p:nvSpPr>
        <p:spPr>
          <a:xfrm>
            <a:off x="1069848" y="6355080"/>
            <a:ext cx="1520952" cy="365760"/>
          </a:xfrm>
        </p:spPr>
        <p:txBody>
          <a:bodyPr/>
          <a:lstStyle/>
          <a:p>
            <a:fld id="{EA7C8D44-3667-46F6-9772-CC52308E2A7F}" type="slidenum">
              <a:rPr kumimoji="0" lang="en-US" smtClean="0"/>
              <a:pPr/>
              <a:t>‹#›</a:t>
            </a:fld>
            <a:endParaRPr kumimoji="0" lang="en-US" dirty="0"/>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OSU</a:t>
            </a:r>
            <a:r>
              <a:rPr lang="en-US" i="0" smtClean="0">
                <a:solidFill>
                  <a:schemeClr val="tx1"/>
                </a:solidFill>
              </a:rPr>
              <a:t>  </a:t>
            </a:r>
            <a:r>
              <a:rPr lang="en-US" smtClean="0">
                <a:solidFill>
                  <a:schemeClr val="tx1"/>
                </a:solidFill>
              </a:rPr>
              <a:t>Environmental Health &amp; Safety  </a:t>
            </a:r>
            <a:endParaRPr lang="en-US">
              <a:solidFill>
                <a:schemeClr val="tx1"/>
              </a:solidFill>
            </a:endParaRPr>
          </a:p>
        </p:txBody>
      </p:sp>
      <p:sp>
        <p:nvSpPr>
          <p:cNvPr id="7" name="Slide Number Placeholder 6"/>
          <p:cNvSpPr>
            <a:spLocks noGrp="1"/>
          </p:cNvSpPr>
          <p:nvPr>
            <p:ph type="sldNum" sz="quarter" idx="12"/>
          </p:nvPr>
        </p:nvSpPr>
        <p:spPr/>
        <p:txBody>
          <a:bodyPr/>
          <a:lstStyle/>
          <a:p>
            <a:fld id="{EA7C8D44-3667-46F6-9772-CC52308E2A7F}" type="slidenum">
              <a:rPr kumimoji="0" lang="en-US" smtClean="0"/>
              <a:pPr/>
              <a:t>‹#›</a:t>
            </a:fld>
            <a:endParaRPr kumimoji="0"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OSU</a:t>
            </a:r>
            <a:r>
              <a:rPr lang="en-US" i="0" smtClean="0">
                <a:solidFill>
                  <a:schemeClr val="tx1"/>
                </a:solidFill>
              </a:rPr>
              <a:t>  </a:t>
            </a:r>
            <a:r>
              <a:rPr lang="en-US" smtClean="0">
                <a:solidFill>
                  <a:schemeClr val="tx1"/>
                </a:solidFill>
              </a:rPr>
              <a:t>Environmental Health &amp; Safety  </a:t>
            </a:r>
            <a:endParaRPr lang="en-US">
              <a:solidFill>
                <a:schemeClr val="tx1"/>
              </a:solidFill>
            </a:endParaRPr>
          </a:p>
        </p:txBody>
      </p:sp>
      <p:sp>
        <p:nvSpPr>
          <p:cNvPr id="9" name="Slide Number Placeholder 8"/>
          <p:cNvSpPr>
            <a:spLocks noGrp="1"/>
          </p:cNvSpPr>
          <p:nvPr>
            <p:ph type="sldNum" sz="quarter" idx="12"/>
          </p:nvPr>
        </p:nvSpPr>
        <p:spPr/>
        <p:txBody>
          <a:bodyPr/>
          <a:lstStyle/>
          <a:p>
            <a:fld id="{EA7C8D44-3667-46F6-9772-CC52308E2A7F}" type="slidenum">
              <a:rPr kumimoji="0" lang="en-US" smtClean="0"/>
              <a:pPr/>
              <a:t>‹#›</a:t>
            </a:fld>
            <a:endParaRPr kumimoji="0"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OSU</a:t>
            </a:r>
            <a:r>
              <a:rPr lang="en-US" i="0" smtClean="0">
                <a:solidFill>
                  <a:schemeClr val="tx1"/>
                </a:solidFill>
              </a:rPr>
              <a:t>  </a:t>
            </a:r>
            <a:r>
              <a:rPr lang="en-US" smtClean="0">
                <a:solidFill>
                  <a:schemeClr val="tx1"/>
                </a:solidFill>
              </a:rPr>
              <a:t>Environmental Health &amp; Safety  </a:t>
            </a:r>
            <a:endParaRPr lang="en-US">
              <a:solidFill>
                <a:schemeClr val="tx1"/>
              </a:solidFill>
            </a:endParaRPr>
          </a:p>
        </p:txBody>
      </p:sp>
      <p:sp>
        <p:nvSpPr>
          <p:cNvPr id="5" name="Slide Number Placeholder 4"/>
          <p:cNvSpPr>
            <a:spLocks noGrp="1"/>
          </p:cNvSpPr>
          <p:nvPr>
            <p:ph type="sldNum" sz="quarter" idx="12"/>
          </p:nvPr>
        </p:nvSpPr>
        <p:spPr/>
        <p:txBody>
          <a:bodyPr/>
          <a:lstStyle/>
          <a:p>
            <a:fld id="{EA7C8D44-3667-46F6-9772-CC52308E2A7F}" type="slidenum">
              <a:rPr kumimoji="0" lang="en-US" smtClean="0"/>
              <a:pPr/>
              <a:t>‹#›</a:t>
            </a:fld>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OSU</a:t>
            </a:r>
            <a:r>
              <a:rPr lang="en-US" i="0" smtClean="0">
                <a:solidFill>
                  <a:schemeClr val="tx1"/>
                </a:solidFill>
              </a:rPr>
              <a:t>  </a:t>
            </a:r>
            <a:r>
              <a:rPr lang="en-US" smtClean="0">
                <a:solidFill>
                  <a:schemeClr val="tx1"/>
                </a:solidFill>
              </a:rPr>
              <a:t>Environmental Health &amp; Safety  </a:t>
            </a:r>
            <a:endParaRPr lang="en-US">
              <a:solidFill>
                <a:schemeClr val="tx1"/>
              </a:solidFill>
            </a:endParaRPr>
          </a:p>
        </p:txBody>
      </p:sp>
      <p:sp>
        <p:nvSpPr>
          <p:cNvPr id="4" name="Slide Number Placeholder 3"/>
          <p:cNvSpPr>
            <a:spLocks noGrp="1"/>
          </p:cNvSpPr>
          <p:nvPr>
            <p:ph type="sldNum" sz="quarter" idx="12"/>
          </p:nvPr>
        </p:nvSpPr>
        <p:spPr/>
        <p:txBody>
          <a:bodyPr/>
          <a:lstStyle/>
          <a:p>
            <a:fld id="{EA7C8D44-3667-46F6-9772-CC52308E2A7F}" type="slidenum">
              <a:rPr kumimoji="0" lang="en-US" smtClean="0"/>
              <a:pPr/>
              <a:t>‹#›</a:t>
            </a:fld>
            <a:endParaRPr kumimoji="0"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OSU</a:t>
            </a:r>
            <a:r>
              <a:rPr lang="en-US" i="0" smtClean="0">
                <a:solidFill>
                  <a:schemeClr val="tx1"/>
                </a:solidFill>
              </a:rPr>
              <a:t>  </a:t>
            </a:r>
            <a:r>
              <a:rPr lang="en-US" smtClean="0">
                <a:solidFill>
                  <a:schemeClr val="tx1"/>
                </a:solidFill>
              </a:rPr>
              <a:t>Environmental Health &amp; Safety  </a:t>
            </a:r>
            <a:endParaRPr lang="en-US">
              <a:solidFill>
                <a:schemeClr val="tx1"/>
              </a:solidFill>
            </a:endParaRPr>
          </a:p>
        </p:txBody>
      </p:sp>
      <p:sp>
        <p:nvSpPr>
          <p:cNvPr id="7" name="Slide Number Placeholder 6"/>
          <p:cNvSpPr>
            <a:spLocks noGrp="1"/>
          </p:cNvSpPr>
          <p:nvPr>
            <p:ph type="sldNum" sz="quarter" idx="12"/>
          </p:nvPr>
        </p:nvSpPr>
        <p:spPr/>
        <p:txBody>
          <a:bodyPr/>
          <a:lstStyle/>
          <a:p>
            <a:fld id="{EA7C8D44-3667-46F6-9772-CC52308E2A7F}" type="slidenum">
              <a:rPr kumimoji="0" lang="en-US" smtClean="0"/>
              <a:pPr/>
              <a:t>‹#›</a:t>
            </a:fld>
            <a:endParaRPr kumimoji="0"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OSU</a:t>
            </a:r>
            <a:r>
              <a:rPr lang="en-US" i="0" smtClean="0">
                <a:solidFill>
                  <a:schemeClr val="tx1"/>
                </a:solidFill>
              </a:rPr>
              <a:t>  </a:t>
            </a:r>
            <a:r>
              <a:rPr lang="en-US" smtClean="0">
                <a:solidFill>
                  <a:schemeClr val="tx1"/>
                </a:solidFill>
              </a:rPr>
              <a:t>Environmental Health &amp; Safety  </a:t>
            </a:r>
            <a:endParaRPr lang="en-US">
              <a:solidFill>
                <a:schemeClr val="tx1"/>
              </a:solidFill>
            </a:endParaRPr>
          </a:p>
        </p:txBody>
      </p:sp>
      <p:sp>
        <p:nvSpPr>
          <p:cNvPr id="7" name="Slide Number Placeholder 6"/>
          <p:cNvSpPr>
            <a:spLocks noGrp="1"/>
          </p:cNvSpPr>
          <p:nvPr>
            <p:ph type="sldNum" sz="quarter" idx="12"/>
          </p:nvPr>
        </p:nvSpPr>
        <p:spPr/>
        <p:txBody>
          <a:bodyPr/>
          <a:lstStyle/>
          <a:p>
            <a:fld id="{EA7C8D44-3667-46F6-9772-CC52308E2A7F}" type="slidenum">
              <a:rPr kumimoji="0" lang="en-US" smtClean="0"/>
              <a:pPr/>
              <a:t>‹#›</a:t>
            </a:fld>
            <a:endParaRPr kumimoji="0"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r>
              <a:rPr lang="en-US" smtClean="0"/>
              <a:t>OSU  Environmental Health &amp; Safety  </a:t>
            </a:r>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pPr algn="l" eaLnBrk="1" latinLnBrk="0" hangingPunct="1"/>
            <a:fld id="{EA7C8D44-3667-46F6-9772-CC52308E2A7F}" type="slidenum">
              <a:rPr kumimoji="0" lang="en-US" smtClean="0"/>
              <a:pPr algn="l" eaLnBrk="1" latinLnBrk="0" hangingPunct="1"/>
              <a:t>‹#›</a:t>
            </a:fld>
            <a:endParaRPr kumimoji="0" lang="en-US" sz="1600" dirty="0">
              <a:solidFill>
                <a:schemeClr val="tx2"/>
              </a:solidFill>
            </a:endParaRPr>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sldNum="0" hdr="0" dt="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ehs.okstate.edu/"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showMasterPhAnim="0">
  <p:cSld>
    <p:bg>
      <p:bgPr>
        <a:solidFill>
          <a:srgbClr val="CCFFFF"/>
        </a:solidFill>
        <a:effectLst/>
      </p:bgPr>
    </p:bg>
    <p:spTree>
      <p:nvGrpSpPr>
        <p:cNvPr id="1" name=""/>
        <p:cNvGrpSpPr/>
        <p:nvPr/>
      </p:nvGrpSpPr>
      <p:grpSpPr>
        <a:xfrm>
          <a:off x="0" y="0"/>
          <a:ext cx="0" cy="0"/>
          <a:chOff x="0" y="0"/>
          <a:chExt cx="0" cy="0"/>
        </a:xfrm>
      </p:grpSpPr>
      <p:sp>
        <p:nvSpPr>
          <p:cNvPr id="86018" name="Rectangle 2"/>
          <p:cNvSpPr>
            <a:spLocks noGrp="1" noChangeArrowheads="1"/>
          </p:cNvSpPr>
          <p:nvPr>
            <p:ph type="ctrTitle"/>
          </p:nvPr>
        </p:nvSpPr>
        <p:spPr>
          <a:xfrm>
            <a:off x="0" y="381000"/>
            <a:ext cx="9066213" cy="838200"/>
          </a:xfrm>
          <a:effectLst>
            <a:glow rad="63500">
              <a:schemeClr val="accent1">
                <a:satMod val="175000"/>
                <a:alpha val="40000"/>
              </a:schemeClr>
            </a:glow>
            <a:outerShdw dist="38100" dir="9000000" rotWithShape="0">
              <a:schemeClr val="tx2">
                <a:lumMod val="60000"/>
                <a:lumOff val="40000"/>
                <a:alpha val="40000"/>
              </a:schemeClr>
            </a:outerShdw>
          </a:effectLst>
        </p:spPr>
        <p:txBody>
          <a:bodyPr>
            <a:normAutofit/>
          </a:bodyPr>
          <a:lstStyle/>
          <a:p>
            <a:pPr algn="ctr"/>
            <a:r>
              <a:rPr lang="en-US" sz="4000" b="1" i="1" dirty="0">
                <a:solidFill>
                  <a:schemeClr val="tx2"/>
                </a:solidFill>
                <a:effectLst>
                  <a:outerShdw blurRad="38100" dist="38100" dir="2700000" algn="tl">
                    <a:srgbClr val="C0C0C0"/>
                  </a:outerShdw>
                </a:effectLst>
              </a:rPr>
              <a:t>Safety Is Everybody's Business</a:t>
            </a:r>
          </a:p>
        </p:txBody>
      </p:sp>
      <p:sp>
        <p:nvSpPr>
          <p:cNvPr id="86019" name="Rectangle 3"/>
          <p:cNvSpPr>
            <a:spLocks noGrp="1" noChangeArrowheads="1"/>
          </p:cNvSpPr>
          <p:nvPr>
            <p:ph type="subTitle" idx="1"/>
          </p:nvPr>
        </p:nvSpPr>
        <p:spPr>
          <a:xfrm>
            <a:off x="228600" y="5029200"/>
            <a:ext cx="8915400" cy="1524000"/>
          </a:xfrm>
          <a:noFill/>
          <a:ln>
            <a:noFill/>
          </a:ln>
        </p:spPr>
        <p:txBody>
          <a:bodyPr>
            <a:normAutofit/>
          </a:bodyPr>
          <a:lstStyle/>
          <a:p>
            <a:pPr>
              <a:lnSpc>
                <a:spcPct val="80000"/>
              </a:lnSpc>
            </a:pPr>
            <a:r>
              <a:rPr lang="en-US" sz="2800" b="1" dirty="0">
                <a:effectLst>
                  <a:outerShdw blurRad="38100" dist="38100" dir="2700000" algn="tl">
                    <a:srgbClr val="C0C0C0"/>
                  </a:outerShdw>
                </a:effectLst>
              </a:rPr>
              <a:t>Oklahoma State </a:t>
            </a:r>
            <a:r>
              <a:rPr lang="en-US" sz="2800" b="1" dirty="0" smtClean="0">
                <a:effectLst>
                  <a:outerShdw blurRad="38100" dist="38100" dir="2700000" algn="tl">
                    <a:srgbClr val="C0C0C0"/>
                  </a:outerShdw>
                </a:effectLst>
              </a:rPr>
              <a:t>University </a:t>
            </a:r>
            <a:endParaRPr lang="en-US" sz="2800" b="1" dirty="0">
              <a:effectLst>
                <a:outerShdw blurRad="38100" dist="38100" dir="2700000" algn="tl">
                  <a:srgbClr val="C0C0C0"/>
                </a:outerShdw>
              </a:effectLst>
            </a:endParaRPr>
          </a:p>
          <a:p>
            <a:pPr>
              <a:lnSpc>
                <a:spcPct val="80000"/>
              </a:lnSpc>
            </a:pPr>
            <a:r>
              <a:rPr lang="en-US" sz="2400" b="1" dirty="0" smtClean="0">
                <a:effectLst>
                  <a:outerShdw blurRad="38100" dist="38100" dir="2700000" algn="tl">
                    <a:srgbClr val="C0C0C0"/>
                  </a:outerShdw>
                </a:effectLst>
              </a:rPr>
              <a:t> Environmental Health &amp; Safety Dept. </a:t>
            </a:r>
            <a:r>
              <a:rPr lang="en-US" sz="2400" b="1" dirty="0">
                <a:effectLst>
                  <a:outerShdw blurRad="38100" dist="38100" dir="2700000" algn="tl">
                    <a:srgbClr val="C0C0C0"/>
                  </a:outerShdw>
                </a:effectLst>
              </a:rPr>
              <a:t/>
            </a:r>
            <a:br>
              <a:rPr lang="en-US" sz="2400" b="1" dirty="0">
                <a:effectLst>
                  <a:outerShdw blurRad="38100" dist="38100" dir="2700000" algn="tl">
                    <a:srgbClr val="C0C0C0"/>
                  </a:outerShdw>
                </a:effectLst>
              </a:rPr>
            </a:br>
            <a:r>
              <a:rPr lang="en-US" sz="2400" b="1" dirty="0">
                <a:effectLst>
                  <a:outerShdw blurRad="38100" dist="38100" dir="2700000" algn="tl">
                    <a:srgbClr val="C0C0C0"/>
                  </a:outerShdw>
                </a:effectLst>
              </a:rPr>
              <a:t/>
            </a:r>
            <a:br>
              <a:rPr lang="en-US" sz="2400" b="1" dirty="0">
                <a:effectLst>
                  <a:outerShdw blurRad="38100" dist="38100" dir="2700000" algn="tl">
                    <a:srgbClr val="C0C0C0"/>
                  </a:outerShdw>
                </a:effectLst>
              </a:rPr>
            </a:br>
            <a:r>
              <a:rPr lang="en-US" sz="2400" b="1" dirty="0">
                <a:effectLst>
                  <a:outerShdw blurRad="38100" dist="38100" dir="2700000" algn="tl">
                    <a:srgbClr val="C0C0C0"/>
                  </a:outerShdw>
                </a:effectLst>
              </a:rPr>
              <a:t>(405) </a:t>
            </a:r>
            <a:r>
              <a:rPr lang="en-US" sz="2400" b="1" dirty="0" smtClean="0">
                <a:effectLst>
                  <a:outerShdw blurRad="38100" dist="38100" dir="2700000" algn="tl">
                    <a:srgbClr val="C0C0C0"/>
                  </a:outerShdw>
                </a:effectLst>
              </a:rPr>
              <a:t>744-7241 </a:t>
            </a:r>
            <a:endParaRPr lang="en-US" sz="2400" b="1" dirty="0">
              <a:effectLst>
                <a:outerShdw blurRad="38100" dist="38100" dir="2700000" algn="tl">
                  <a:srgbClr val="C0C0C0"/>
                </a:outerShdw>
              </a:effectLst>
            </a:endParaRPr>
          </a:p>
        </p:txBody>
      </p:sp>
      <p:pic>
        <p:nvPicPr>
          <p:cNvPr id="86020" name="Picture 4" descr="D-Injured-Handymen"/>
          <p:cNvPicPr>
            <a:picLocks noChangeAspect="1" noChangeArrowheads="1"/>
          </p:cNvPicPr>
          <p:nvPr/>
        </p:nvPicPr>
        <p:blipFill>
          <a:blip r:embed="rId2" cstate="print"/>
          <a:srcRect/>
          <a:stretch>
            <a:fillRect/>
          </a:stretch>
        </p:blipFill>
        <p:spPr bwMode="auto">
          <a:xfrm>
            <a:off x="914400" y="1524000"/>
            <a:ext cx="7619999" cy="3173413"/>
          </a:xfrm>
          <a:prstGeom prst="rect">
            <a:avLst/>
          </a:prstGeom>
          <a:noFill/>
          <a:effectLst>
            <a:outerShdw blurRad="76200" dir="18900000" sy="23000" kx="-1200000" algn="bl" rotWithShape="0">
              <a:prstClr val="black">
                <a:alpha val="20000"/>
              </a:prstClr>
            </a:outerShdw>
          </a:effectLst>
        </p:spPr>
      </p:pic>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86018"/>
                                        </p:tgtEl>
                                        <p:attrNameLst>
                                          <p:attrName>style.visibility</p:attrName>
                                        </p:attrNameLst>
                                      </p:cBhvr>
                                      <p:to>
                                        <p:strVal val="visible"/>
                                      </p:to>
                                    </p:set>
                                    <p:anim calcmode="lin" valueType="num">
                                      <p:cBhvr additive="base">
                                        <p:cTn id="7" dur="500" fill="hold"/>
                                        <p:tgtEl>
                                          <p:spTgt spid="86018"/>
                                        </p:tgtEl>
                                        <p:attrNameLst>
                                          <p:attrName>ppt_x</p:attrName>
                                        </p:attrNameLst>
                                      </p:cBhvr>
                                      <p:tavLst>
                                        <p:tav tm="0">
                                          <p:val>
                                            <p:strVal val="#ppt_x"/>
                                          </p:val>
                                        </p:tav>
                                        <p:tav tm="100000">
                                          <p:val>
                                            <p:strVal val="#ppt_x"/>
                                          </p:val>
                                        </p:tav>
                                      </p:tavLst>
                                    </p:anim>
                                    <p:anim calcmode="lin" valueType="num">
                                      <p:cBhvr additive="base">
                                        <p:cTn id="8" dur="500" fill="hold"/>
                                        <p:tgtEl>
                                          <p:spTgt spid="86018"/>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7" presetClass="entr" presetSubtype="0" fill="hold" grpId="0" nodeType="afterEffect">
                                  <p:stCondLst>
                                    <p:cond delay="0"/>
                                  </p:stCondLst>
                                  <p:iterate type="lt">
                                    <p:tmPct val="50000"/>
                                  </p:iterate>
                                  <p:childTnLst>
                                    <p:set>
                                      <p:cBhvr>
                                        <p:cTn id="11" dur="1" fill="hold">
                                          <p:stCondLst>
                                            <p:cond delay="0"/>
                                          </p:stCondLst>
                                        </p:cTn>
                                        <p:tgtEl>
                                          <p:spTgt spid="86019"/>
                                        </p:tgtEl>
                                        <p:attrNameLst>
                                          <p:attrName>style.visibility</p:attrName>
                                        </p:attrNameLst>
                                      </p:cBhvr>
                                      <p:to>
                                        <p:strVal val="visible"/>
                                      </p:to>
                                    </p:set>
                                    <p:anim calcmode="discrete" valueType="clr">
                                      <p:cBhvr override="childStyle">
                                        <p:cTn id="12" dur="80"/>
                                        <p:tgtEl>
                                          <p:spTgt spid="86019"/>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86019"/>
                                        </p:tgtEl>
                                        <p:attrNameLst>
                                          <p:attrName>fillcolor</p:attrName>
                                        </p:attrNameLst>
                                      </p:cBhvr>
                                      <p:tavLst>
                                        <p:tav tm="0">
                                          <p:val>
                                            <p:clrVal>
                                              <a:schemeClr val="accent2"/>
                                            </p:clrVal>
                                          </p:val>
                                        </p:tav>
                                        <p:tav tm="50000">
                                          <p:val>
                                            <p:clrVal>
                                              <a:schemeClr val="hlink"/>
                                            </p:clrVal>
                                          </p:val>
                                        </p:tav>
                                      </p:tavLst>
                                    </p:anim>
                                    <p:set>
                                      <p:cBhvr>
                                        <p:cTn id="14" dur="80"/>
                                        <p:tgtEl>
                                          <p:spTgt spid="86019"/>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18" grpId="0" autoUpdateAnimBg="0"/>
      <p:bldP spid="8601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304800" y="152400"/>
            <a:ext cx="8534400" cy="1143000"/>
          </a:xfrm>
        </p:spPr>
        <p:style>
          <a:lnRef idx="1">
            <a:schemeClr val="accent2"/>
          </a:lnRef>
          <a:fillRef idx="2">
            <a:schemeClr val="accent2"/>
          </a:fillRef>
          <a:effectRef idx="1">
            <a:schemeClr val="accent2"/>
          </a:effectRef>
          <a:fontRef idx="minor">
            <a:schemeClr val="dk1"/>
          </a:fontRef>
        </p:style>
        <p:txBody>
          <a:bodyPr>
            <a:normAutofit/>
          </a:bodyPr>
          <a:lstStyle/>
          <a:p>
            <a:r>
              <a:rPr lang="en-US" sz="4000" b="1" i="1" dirty="0">
                <a:solidFill>
                  <a:schemeClr val="tx2"/>
                </a:solidFill>
                <a:effectLst>
                  <a:outerShdw blurRad="38100" dist="38100" dir="2700000" algn="tl">
                    <a:srgbClr val="C0C0C0"/>
                  </a:outerShdw>
                </a:effectLst>
              </a:rPr>
              <a:t>Creating an </a:t>
            </a:r>
            <a:r>
              <a:rPr lang="en-US" sz="4000" b="1" i="1" dirty="0" smtClean="0">
                <a:solidFill>
                  <a:schemeClr val="tx2"/>
                </a:solidFill>
                <a:effectLst>
                  <a:outerShdw blurRad="38100" dist="38100" dir="2700000" algn="tl">
                    <a:srgbClr val="C0C0C0"/>
                  </a:outerShdw>
                </a:effectLst>
              </a:rPr>
              <a:t>Injury-Free </a:t>
            </a:r>
            <a:r>
              <a:rPr lang="en-US" sz="4000" b="1" i="1" dirty="0">
                <a:solidFill>
                  <a:schemeClr val="tx2"/>
                </a:solidFill>
                <a:effectLst>
                  <a:outerShdw blurRad="38100" dist="38100" dir="2700000" algn="tl">
                    <a:srgbClr val="C0C0C0"/>
                  </a:outerShdw>
                </a:effectLst>
              </a:rPr>
              <a:t>Environment</a:t>
            </a:r>
          </a:p>
        </p:txBody>
      </p:sp>
      <p:sp>
        <p:nvSpPr>
          <p:cNvPr id="4" name="Footer Placeholder 4"/>
          <p:cNvSpPr>
            <a:spLocks noGrp="1"/>
          </p:cNvSpPr>
          <p:nvPr>
            <p:ph type="ftr" sz="quarter" idx="11"/>
          </p:nvPr>
        </p:nvSpPr>
        <p:spPr/>
        <p:txBody>
          <a:bodyPr/>
          <a:lstStyle/>
          <a:p>
            <a:r>
              <a:rPr lang="en-US"/>
              <a:t>OSU</a:t>
            </a:r>
            <a:r>
              <a:rPr lang="en-US" i="0">
                <a:solidFill>
                  <a:schemeClr val="tx1"/>
                </a:solidFill>
              </a:rPr>
              <a:t>  </a:t>
            </a:r>
            <a:r>
              <a:rPr lang="en-US">
                <a:solidFill>
                  <a:schemeClr val="tx1"/>
                </a:solidFill>
              </a:rPr>
              <a:t>Environmental Health &amp; Safety  </a:t>
            </a:r>
          </a:p>
        </p:txBody>
      </p:sp>
      <p:sp>
        <p:nvSpPr>
          <p:cNvPr id="41987" name="Rectangle 3"/>
          <p:cNvSpPr>
            <a:spLocks noGrp="1" noChangeArrowheads="1"/>
          </p:cNvSpPr>
          <p:nvPr>
            <p:ph sz="quarter" idx="1"/>
          </p:nvPr>
        </p:nvSpPr>
        <p:spPr>
          <a:xfrm>
            <a:off x="457200" y="1996440"/>
            <a:ext cx="8229600" cy="4937760"/>
          </a:xfrm>
        </p:spPr>
        <p:txBody>
          <a:bodyPr/>
          <a:lstStyle/>
          <a:p>
            <a:pPr marL="566738" indent="0">
              <a:buFont typeface="Wingdings" pitchFamily="2" charset="2"/>
              <a:buNone/>
            </a:pPr>
            <a:r>
              <a:rPr lang="en-US" sz="2800" dirty="0">
                <a:solidFill>
                  <a:schemeClr val="tx2"/>
                </a:solidFill>
              </a:rPr>
              <a:t>In order to create an Injury Free Environment:</a:t>
            </a:r>
          </a:p>
          <a:p>
            <a:pPr marL="566738" indent="0" algn="ctr">
              <a:spcBef>
                <a:spcPts val="2400"/>
              </a:spcBef>
              <a:buFont typeface="Wingdings" pitchFamily="2" charset="2"/>
              <a:buNone/>
            </a:pPr>
            <a:r>
              <a:rPr lang="en-US" sz="2800" dirty="0">
                <a:solidFill>
                  <a:schemeClr val="tx2"/>
                </a:solidFill>
              </a:rPr>
              <a:t>SAFETY MUST BE A </a:t>
            </a:r>
            <a:br>
              <a:rPr lang="en-US" sz="2800" dirty="0">
                <a:solidFill>
                  <a:schemeClr val="tx2"/>
                </a:solidFill>
              </a:rPr>
            </a:br>
            <a:r>
              <a:rPr lang="en-US" b="1" u="sng" dirty="0">
                <a:solidFill>
                  <a:schemeClr val="tx2"/>
                </a:solidFill>
                <a:effectLst>
                  <a:outerShdw blurRad="38100" dist="38100" dir="2700000" algn="tl">
                    <a:srgbClr val="C0C0C0"/>
                  </a:outerShdw>
                </a:effectLst>
              </a:rPr>
              <a:t>VALUE</a:t>
            </a:r>
            <a:r>
              <a:rPr lang="en-US" b="1" dirty="0">
                <a:solidFill>
                  <a:schemeClr val="tx2"/>
                </a:solidFill>
                <a:effectLst>
                  <a:outerShdw blurRad="38100" dist="38100" dir="2700000" algn="tl">
                    <a:srgbClr val="C0C0C0"/>
                  </a:outerShdw>
                </a:effectLst>
              </a:rPr>
              <a:t>! </a:t>
            </a:r>
            <a:r>
              <a:rPr lang="en-US" b="1" dirty="0" smtClean="0">
                <a:solidFill>
                  <a:schemeClr val="tx2"/>
                </a:solidFill>
                <a:effectLst>
                  <a:outerShdw blurRad="38100" dist="38100" dir="2700000" algn="tl">
                    <a:srgbClr val="C0C0C0"/>
                  </a:outerShdw>
                </a:effectLst>
              </a:rPr>
              <a:t>   </a:t>
            </a:r>
            <a:r>
              <a:rPr lang="en-US" b="1" u="sng" dirty="0" smtClean="0">
                <a:solidFill>
                  <a:schemeClr val="tx2"/>
                </a:solidFill>
                <a:effectLst>
                  <a:outerShdw blurRad="38100" dist="38100" dir="2700000" algn="tl">
                    <a:srgbClr val="C0C0C0"/>
                  </a:outerShdw>
                </a:effectLst>
              </a:rPr>
              <a:t>NOT</a:t>
            </a:r>
            <a:r>
              <a:rPr lang="en-US" sz="2800" dirty="0" smtClean="0">
                <a:solidFill>
                  <a:schemeClr val="tx2"/>
                </a:solidFill>
              </a:rPr>
              <a:t> </a:t>
            </a:r>
            <a:r>
              <a:rPr lang="en-US" sz="2800" dirty="0">
                <a:solidFill>
                  <a:schemeClr val="tx2"/>
                </a:solidFill>
              </a:rPr>
              <a:t>A PRIORITY</a:t>
            </a:r>
          </a:p>
          <a:p>
            <a:pPr marL="566738" indent="0" algn="ctr">
              <a:buFont typeface="Wingdings" pitchFamily="2" charset="2"/>
              <a:buNone/>
            </a:pPr>
            <a:endParaRPr lang="en-US" sz="2800" dirty="0">
              <a:solidFill>
                <a:schemeClr val="tx2"/>
              </a:solidFill>
            </a:endParaRPr>
          </a:p>
          <a:p>
            <a:pPr marL="566738" indent="0"/>
            <a:r>
              <a:rPr lang="en-US" sz="2800" dirty="0">
                <a:solidFill>
                  <a:schemeClr val="tx2"/>
                </a:solidFill>
              </a:rPr>
              <a:t>We must choose to be safe for ourselves, our families and our fellow workers, because we believe </a:t>
            </a:r>
            <a:r>
              <a:rPr lang="en-US" sz="2800" b="1" u="sng" dirty="0">
                <a:solidFill>
                  <a:schemeClr val="tx2"/>
                </a:solidFill>
                <a:effectLst>
                  <a:outerShdw blurRad="38100" dist="38100" dir="2700000" algn="tl">
                    <a:srgbClr val="C0C0C0"/>
                  </a:outerShdw>
                </a:effectLst>
              </a:rPr>
              <a:t>it is the right thing to do</a:t>
            </a:r>
            <a:r>
              <a:rPr lang="en-US" sz="2800" dirty="0">
                <a:solidFill>
                  <a:schemeClr val="tx2"/>
                </a:solidFill>
              </a:rPr>
              <a:t>, not because someone told us to do it!!</a:t>
            </a:r>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152400"/>
            <a:ext cx="8458200" cy="1143000"/>
          </a:xfrm>
        </p:spPr>
        <p:style>
          <a:lnRef idx="1">
            <a:schemeClr val="accent2"/>
          </a:lnRef>
          <a:fillRef idx="2">
            <a:schemeClr val="accent2"/>
          </a:fillRef>
          <a:effectRef idx="1">
            <a:schemeClr val="accent2"/>
          </a:effectRef>
          <a:fontRef idx="minor">
            <a:schemeClr val="dk1"/>
          </a:fontRef>
        </p:style>
        <p:txBody>
          <a:bodyPr>
            <a:normAutofit/>
          </a:bodyPr>
          <a:lstStyle/>
          <a:p>
            <a:r>
              <a:rPr lang="en-US" sz="4000" b="1" i="1" dirty="0">
                <a:solidFill>
                  <a:schemeClr val="tx2"/>
                </a:solidFill>
                <a:effectLst>
                  <a:outerShdw blurRad="38100" dist="38100" dir="2700000" algn="tl">
                    <a:srgbClr val="C0C0C0"/>
                  </a:outerShdw>
                </a:effectLst>
              </a:rPr>
              <a:t>Creating an </a:t>
            </a:r>
            <a:r>
              <a:rPr lang="en-US" sz="4000" b="1" i="1" dirty="0" smtClean="0">
                <a:solidFill>
                  <a:schemeClr val="tx2"/>
                </a:solidFill>
                <a:effectLst>
                  <a:outerShdw blurRad="38100" dist="38100" dir="2700000" algn="tl">
                    <a:srgbClr val="C0C0C0"/>
                  </a:outerShdw>
                </a:effectLst>
              </a:rPr>
              <a:t>Injury-Free </a:t>
            </a:r>
            <a:r>
              <a:rPr lang="en-US" sz="4000" b="1" i="1" dirty="0">
                <a:solidFill>
                  <a:schemeClr val="tx2"/>
                </a:solidFill>
                <a:effectLst>
                  <a:outerShdw blurRad="38100" dist="38100" dir="2700000" algn="tl">
                    <a:srgbClr val="C0C0C0"/>
                  </a:outerShdw>
                </a:effectLst>
              </a:rPr>
              <a:t>Environment</a:t>
            </a:r>
          </a:p>
        </p:txBody>
      </p:sp>
      <p:sp>
        <p:nvSpPr>
          <p:cNvPr id="4" name="Footer Placeholder 4"/>
          <p:cNvSpPr>
            <a:spLocks noGrp="1"/>
          </p:cNvSpPr>
          <p:nvPr>
            <p:ph type="ftr" sz="quarter" idx="11"/>
          </p:nvPr>
        </p:nvSpPr>
        <p:spPr/>
        <p:txBody>
          <a:bodyPr/>
          <a:lstStyle/>
          <a:p>
            <a:r>
              <a:rPr lang="en-US"/>
              <a:t>OSU</a:t>
            </a:r>
            <a:r>
              <a:rPr lang="en-US" i="0">
                <a:solidFill>
                  <a:schemeClr val="tx1"/>
                </a:solidFill>
              </a:rPr>
              <a:t>  </a:t>
            </a:r>
            <a:r>
              <a:rPr lang="en-US">
                <a:solidFill>
                  <a:schemeClr val="tx1"/>
                </a:solidFill>
              </a:rPr>
              <a:t>Environmental Health &amp; Safety  </a:t>
            </a:r>
          </a:p>
        </p:txBody>
      </p:sp>
      <p:sp>
        <p:nvSpPr>
          <p:cNvPr id="43011" name="Rectangle 3"/>
          <p:cNvSpPr>
            <a:spLocks noGrp="1" noChangeArrowheads="1"/>
          </p:cNvSpPr>
          <p:nvPr>
            <p:ph sz="quarter" idx="1"/>
          </p:nvPr>
        </p:nvSpPr>
        <p:spPr>
          <a:xfrm>
            <a:off x="838200" y="1951037"/>
            <a:ext cx="8686800" cy="4525963"/>
          </a:xfrm>
        </p:spPr>
        <p:txBody>
          <a:bodyPr/>
          <a:lstStyle/>
          <a:p>
            <a:pPr marL="465138" indent="0">
              <a:spcAft>
                <a:spcPts val="2400"/>
              </a:spcAft>
              <a:buFont typeface="Wingdings" pitchFamily="2" charset="2"/>
              <a:buNone/>
            </a:pPr>
            <a:r>
              <a:rPr lang="en-US" dirty="0">
                <a:solidFill>
                  <a:schemeClr val="tx2"/>
                </a:solidFill>
              </a:rPr>
              <a:t>In order to create an Injury Free Environment, it is necessary to  </a:t>
            </a:r>
          </a:p>
          <a:p>
            <a:pPr marL="465138" indent="0">
              <a:buFont typeface="Wingdings" pitchFamily="2" charset="2"/>
              <a:buNone/>
            </a:pPr>
            <a:r>
              <a:rPr lang="en-US" b="1" u="sng" dirty="0">
                <a:solidFill>
                  <a:schemeClr val="tx2"/>
                </a:solidFill>
                <a:effectLst>
                  <a:outerShdw blurRad="38100" dist="38100" dir="2700000" algn="tl">
                    <a:srgbClr val="C0C0C0"/>
                  </a:outerShdw>
                </a:effectLst>
              </a:rPr>
              <a:t>Eliminate unsafe conditions</a:t>
            </a:r>
            <a:r>
              <a:rPr lang="en-US" dirty="0">
                <a:solidFill>
                  <a:schemeClr val="tx2"/>
                </a:solidFill>
              </a:rPr>
              <a:t> </a:t>
            </a:r>
            <a:br>
              <a:rPr lang="en-US" dirty="0">
                <a:solidFill>
                  <a:schemeClr val="tx2"/>
                </a:solidFill>
              </a:rPr>
            </a:br>
            <a:r>
              <a:rPr lang="en-US" dirty="0">
                <a:solidFill>
                  <a:schemeClr val="tx2"/>
                </a:solidFill>
              </a:rPr>
              <a:t>and </a:t>
            </a:r>
            <a:r>
              <a:rPr lang="en-US" b="1" u="sng" dirty="0">
                <a:solidFill>
                  <a:schemeClr val="tx2"/>
                </a:solidFill>
                <a:effectLst>
                  <a:outerShdw blurRad="38100" dist="38100" dir="2700000" algn="tl">
                    <a:srgbClr val="C0C0C0"/>
                  </a:outerShdw>
                </a:effectLst>
              </a:rPr>
              <a:t>unsafe acts.</a:t>
            </a:r>
          </a:p>
          <a:p>
            <a:pPr marL="465138" indent="0">
              <a:buFont typeface="Wingdings" pitchFamily="2" charset="2"/>
              <a:buNone/>
            </a:pPr>
            <a:endParaRPr lang="en-US" b="1" u="sng" dirty="0">
              <a:solidFill>
                <a:schemeClr val="tx2"/>
              </a:solidFill>
              <a:effectLst>
                <a:outerShdw blurRad="38100" dist="38100" dir="2700000" algn="tl">
                  <a:srgbClr val="C0C0C0"/>
                </a:outerShdw>
              </a:effectLst>
            </a:endParaRPr>
          </a:p>
          <a:p>
            <a:pPr marL="465138" indent="0">
              <a:buFont typeface="Wingdings" pitchFamily="2" charset="2"/>
              <a:buNone/>
            </a:pPr>
            <a:r>
              <a:rPr lang="en-US" dirty="0">
                <a:solidFill>
                  <a:schemeClr val="tx2"/>
                </a:solidFill>
              </a:rPr>
              <a:t>Both require changing the current </a:t>
            </a:r>
          </a:p>
          <a:p>
            <a:pPr marL="465138" indent="0">
              <a:buFont typeface="Wingdings" pitchFamily="2" charset="2"/>
              <a:buNone/>
            </a:pPr>
            <a:r>
              <a:rPr lang="en-US" dirty="0">
                <a:solidFill>
                  <a:schemeClr val="tx2"/>
                </a:solidFill>
              </a:rPr>
              <a:t>Paradigm of the workforce.</a:t>
            </a:r>
            <a:endParaRPr lang="en-US" u="sng" dirty="0">
              <a:solidFill>
                <a:schemeClr val="tx2"/>
              </a:solidFill>
            </a:endParaRPr>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57200" y="152400"/>
            <a:ext cx="8229600" cy="1143000"/>
          </a:xfrm>
        </p:spPr>
        <p:style>
          <a:lnRef idx="1">
            <a:schemeClr val="accent2"/>
          </a:lnRef>
          <a:fillRef idx="2">
            <a:schemeClr val="accent2"/>
          </a:fillRef>
          <a:effectRef idx="1">
            <a:schemeClr val="accent2"/>
          </a:effectRef>
          <a:fontRef idx="minor">
            <a:schemeClr val="dk1"/>
          </a:fontRef>
        </p:style>
        <p:txBody>
          <a:bodyPr/>
          <a:lstStyle/>
          <a:p>
            <a:r>
              <a:rPr lang="en-US" b="1" i="1" dirty="0">
                <a:solidFill>
                  <a:schemeClr val="tx2"/>
                </a:solidFill>
                <a:effectLst>
                  <a:outerShdw blurRad="38100" dist="38100" dir="2700000" algn="tl">
                    <a:srgbClr val="C0C0C0"/>
                  </a:outerShdw>
                </a:effectLst>
              </a:rPr>
              <a:t>Paradigms</a:t>
            </a:r>
          </a:p>
        </p:txBody>
      </p:sp>
      <p:sp>
        <p:nvSpPr>
          <p:cNvPr id="5" name="Footer Placeholder 4"/>
          <p:cNvSpPr>
            <a:spLocks noGrp="1"/>
          </p:cNvSpPr>
          <p:nvPr>
            <p:ph type="ftr" sz="quarter" idx="11"/>
          </p:nvPr>
        </p:nvSpPr>
        <p:spPr/>
        <p:txBody>
          <a:bodyPr/>
          <a:lstStyle/>
          <a:p>
            <a:r>
              <a:rPr lang="en-US"/>
              <a:t>OSU</a:t>
            </a:r>
            <a:r>
              <a:rPr lang="en-US" i="0">
                <a:solidFill>
                  <a:schemeClr val="tx1"/>
                </a:solidFill>
              </a:rPr>
              <a:t>  </a:t>
            </a:r>
            <a:r>
              <a:rPr lang="en-US">
                <a:solidFill>
                  <a:schemeClr val="tx1"/>
                </a:solidFill>
              </a:rPr>
              <a:t>Environmental Health &amp; Safety  </a:t>
            </a:r>
          </a:p>
        </p:txBody>
      </p:sp>
      <p:sp>
        <p:nvSpPr>
          <p:cNvPr id="44035" name="Rectangle 3"/>
          <p:cNvSpPr>
            <a:spLocks noGrp="1" noChangeArrowheads="1"/>
          </p:cNvSpPr>
          <p:nvPr>
            <p:ph sz="quarter" idx="1"/>
          </p:nvPr>
        </p:nvSpPr>
        <p:spPr>
          <a:xfrm>
            <a:off x="457200" y="1615440"/>
            <a:ext cx="8229600" cy="1584960"/>
          </a:xfrm>
          <a:ln>
            <a:noFill/>
          </a:ln>
        </p:spPr>
        <p:style>
          <a:lnRef idx="2">
            <a:schemeClr val="accent2"/>
          </a:lnRef>
          <a:fillRef idx="1">
            <a:schemeClr val="lt1"/>
          </a:fillRef>
          <a:effectRef idx="0">
            <a:schemeClr val="accent2"/>
          </a:effectRef>
          <a:fontRef idx="minor">
            <a:schemeClr val="dk1"/>
          </a:fontRef>
        </p:style>
        <p:txBody>
          <a:bodyPr>
            <a:normAutofit fontScale="85000" lnSpcReduction="20000"/>
          </a:bodyPr>
          <a:lstStyle/>
          <a:p>
            <a:pPr marL="465138" indent="-58738"/>
            <a:r>
              <a:rPr lang="en-US" b="1" u="sng" dirty="0">
                <a:solidFill>
                  <a:schemeClr val="tx2"/>
                </a:solidFill>
              </a:rPr>
              <a:t>Paradigm</a:t>
            </a:r>
            <a:r>
              <a:rPr lang="en-US" dirty="0">
                <a:solidFill>
                  <a:schemeClr val="tx2"/>
                </a:solidFill>
              </a:rPr>
              <a:t> – the way an individual </a:t>
            </a:r>
            <a:br>
              <a:rPr lang="en-US" dirty="0">
                <a:solidFill>
                  <a:schemeClr val="tx2"/>
                </a:solidFill>
              </a:rPr>
            </a:br>
            <a:r>
              <a:rPr lang="en-US" dirty="0">
                <a:solidFill>
                  <a:schemeClr val="tx2"/>
                </a:solidFill>
              </a:rPr>
              <a:t>  perceives, understands, and interprets </a:t>
            </a:r>
            <a:br>
              <a:rPr lang="en-US" dirty="0">
                <a:solidFill>
                  <a:schemeClr val="tx2"/>
                </a:solidFill>
              </a:rPr>
            </a:br>
            <a:r>
              <a:rPr lang="en-US" dirty="0">
                <a:solidFill>
                  <a:schemeClr val="tx2"/>
                </a:solidFill>
              </a:rPr>
              <a:t>  the surrounding world.</a:t>
            </a:r>
          </a:p>
          <a:p>
            <a:pPr marL="465138" indent="-58738"/>
            <a:endParaRPr lang="en-US" dirty="0">
              <a:solidFill>
                <a:schemeClr val="tx2"/>
              </a:solidFill>
            </a:endParaRPr>
          </a:p>
          <a:p>
            <a:pPr marL="465138" indent="-58738" algn="ctr">
              <a:buFont typeface="Wingdings" pitchFamily="2" charset="2"/>
              <a:buNone/>
            </a:pPr>
            <a:r>
              <a:rPr lang="en-US" dirty="0">
                <a:solidFill>
                  <a:schemeClr val="tx2"/>
                </a:solidFill>
              </a:rPr>
              <a:t>	</a:t>
            </a:r>
            <a:r>
              <a:rPr lang="en-US" dirty="0" smtClean="0">
                <a:solidFill>
                  <a:schemeClr val="tx2"/>
                </a:solidFill>
              </a:rPr>
              <a:t>	</a:t>
            </a:r>
            <a:endParaRPr lang="en-US" dirty="0">
              <a:solidFill>
                <a:schemeClr val="tx2"/>
              </a:solidFill>
            </a:endParaRPr>
          </a:p>
        </p:txBody>
      </p:sp>
      <p:sp>
        <p:nvSpPr>
          <p:cNvPr id="44036" name="Text Box 4"/>
          <p:cNvSpPr txBox="1">
            <a:spLocks noChangeArrowheads="1"/>
          </p:cNvSpPr>
          <p:nvPr/>
        </p:nvSpPr>
        <p:spPr bwMode="auto">
          <a:xfrm>
            <a:off x="4959350" y="5181600"/>
            <a:ext cx="1974850" cy="366713"/>
          </a:xfrm>
          <a:prstGeom prst="rect">
            <a:avLst/>
          </a:prstGeom>
          <a:noFill/>
          <a:ln w="9525">
            <a:noFill/>
            <a:miter lim="800000"/>
            <a:headEnd/>
            <a:tailEnd/>
          </a:ln>
          <a:effectLst/>
        </p:spPr>
        <p:txBody>
          <a:bodyPr wrap="none">
            <a:spAutoFit/>
          </a:bodyPr>
          <a:lstStyle/>
          <a:p>
            <a:pPr algn="l"/>
            <a:r>
              <a:rPr lang="en-US" b="1" dirty="0">
                <a:solidFill>
                  <a:schemeClr val="accent2"/>
                </a:solidFill>
              </a:rPr>
              <a:t>Steven R. Covey</a:t>
            </a:r>
          </a:p>
        </p:txBody>
      </p:sp>
      <p:sp>
        <p:nvSpPr>
          <p:cNvPr id="7" name="TextBox 6"/>
          <p:cNvSpPr txBox="1"/>
          <p:nvPr/>
        </p:nvSpPr>
        <p:spPr>
          <a:xfrm>
            <a:off x="2209800" y="3581400"/>
            <a:ext cx="4495800" cy="1200329"/>
          </a:xfrm>
          <a:prstGeom prst="rect">
            <a:avLst/>
          </a:prstGeom>
          <a:effectLst>
            <a:outerShdw blurRad="50800" dist="38100" dir="8100000" algn="tr"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dirty="0" smtClean="0">
                <a:solidFill>
                  <a:schemeClr val="tx2"/>
                </a:solidFill>
              </a:rPr>
              <a:t>“If you want small change, </a:t>
            </a:r>
            <a:br>
              <a:rPr lang="en-US" dirty="0" smtClean="0">
                <a:solidFill>
                  <a:schemeClr val="tx2"/>
                </a:solidFill>
              </a:rPr>
            </a:br>
            <a:r>
              <a:rPr lang="en-US" dirty="0" smtClean="0">
                <a:solidFill>
                  <a:schemeClr val="tx2"/>
                </a:solidFill>
              </a:rPr>
              <a:t>work on your behavior, </a:t>
            </a:r>
            <a:br>
              <a:rPr lang="en-US" dirty="0" smtClean="0">
                <a:solidFill>
                  <a:schemeClr val="tx2"/>
                </a:solidFill>
              </a:rPr>
            </a:br>
            <a:r>
              <a:rPr lang="en-US" dirty="0" smtClean="0">
                <a:solidFill>
                  <a:schemeClr val="tx2"/>
                </a:solidFill>
              </a:rPr>
              <a:t>if you want quantum-leap changes, </a:t>
            </a:r>
            <a:br>
              <a:rPr lang="en-US" dirty="0" smtClean="0">
                <a:solidFill>
                  <a:schemeClr val="tx2"/>
                </a:solidFill>
              </a:rPr>
            </a:br>
            <a:r>
              <a:rPr lang="en-US" dirty="0" smtClean="0">
                <a:solidFill>
                  <a:schemeClr val="tx2"/>
                </a:solidFill>
              </a:rPr>
              <a:t>work on your paradigms.”</a:t>
            </a:r>
            <a:endParaRPr lang="en-US" dirty="0"/>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57200" y="152400"/>
            <a:ext cx="8229600" cy="1143000"/>
          </a:xfrm>
        </p:spPr>
        <p:style>
          <a:lnRef idx="1">
            <a:schemeClr val="accent2"/>
          </a:lnRef>
          <a:fillRef idx="2">
            <a:schemeClr val="accent2"/>
          </a:fillRef>
          <a:effectRef idx="1">
            <a:schemeClr val="accent2"/>
          </a:effectRef>
          <a:fontRef idx="minor">
            <a:schemeClr val="dk1"/>
          </a:fontRef>
        </p:style>
        <p:txBody>
          <a:bodyPr/>
          <a:lstStyle/>
          <a:p>
            <a:r>
              <a:rPr lang="en-US" b="1" i="1" dirty="0">
                <a:solidFill>
                  <a:schemeClr val="tx2"/>
                </a:solidFill>
                <a:effectLst>
                  <a:outerShdw blurRad="38100" dist="38100" dir="2700000" algn="tl">
                    <a:srgbClr val="C0C0C0"/>
                  </a:outerShdw>
                </a:effectLst>
              </a:rPr>
              <a:t>Safety Paradigms from the Past</a:t>
            </a:r>
          </a:p>
        </p:txBody>
      </p:sp>
      <p:sp>
        <p:nvSpPr>
          <p:cNvPr id="4" name="Footer Placeholder 4"/>
          <p:cNvSpPr>
            <a:spLocks noGrp="1"/>
          </p:cNvSpPr>
          <p:nvPr>
            <p:ph type="ftr" sz="quarter" idx="11"/>
          </p:nvPr>
        </p:nvSpPr>
        <p:spPr/>
        <p:txBody>
          <a:bodyPr/>
          <a:lstStyle/>
          <a:p>
            <a:r>
              <a:rPr lang="en-US"/>
              <a:t>OSU</a:t>
            </a:r>
            <a:r>
              <a:rPr lang="en-US" i="0">
                <a:solidFill>
                  <a:schemeClr val="tx1"/>
                </a:solidFill>
              </a:rPr>
              <a:t>  </a:t>
            </a:r>
            <a:r>
              <a:rPr lang="en-US">
                <a:solidFill>
                  <a:schemeClr val="tx1"/>
                </a:solidFill>
              </a:rPr>
              <a:t>Environmental Health &amp; Safety  </a:t>
            </a:r>
          </a:p>
        </p:txBody>
      </p:sp>
      <p:sp>
        <p:nvSpPr>
          <p:cNvPr id="46083" name="Rectangle 3"/>
          <p:cNvSpPr>
            <a:spLocks noGrp="1" noChangeArrowheads="1"/>
          </p:cNvSpPr>
          <p:nvPr>
            <p:ph sz="quarter" idx="1"/>
          </p:nvPr>
        </p:nvSpPr>
        <p:spPr>
          <a:xfrm>
            <a:off x="457200" y="1539240"/>
            <a:ext cx="8229600" cy="4937760"/>
          </a:xfrm>
        </p:spPr>
        <p:txBody>
          <a:bodyPr/>
          <a:lstStyle/>
          <a:p>
            <a:pPr marL="623888" indent="290513">
              <a:lnSpc>
                <a:spcPct val="80000"/>
              </a:lnSpc>
            </a:pPr>
            <a:r>
              <a:rPr lang="en-US" sz="2400" dirty="0">
                <a:solidFill>
                  <a:schemeClr val="tx2"/>
                </a:solidFill>
              </a:rPr>
              <a:t>It won’t happen to me.</a:t>
            </a:r>
            <a:br>
              <a:rPr lang="en-US" sz="2400" dirty="0">
                <a:solidFill>
                  <a:schemeClr val="tx2"/>
                </a:solidFill>
              </a:rPr>
            </a:br>
            <a:endParaRPr lang="en-US" sz="2400" dirty="0">
              <a:solidFill>
                <a:schemeClr val="tx2"/>
              </a:solidFill>
            </a:endParaRPr>
          </a:p>
          <a:p>
            <a:pPr marL="623888" indent="290513">
              <a:lnSpc>
                <a:spcPct val="80000"/>
              </a:lnSpc>
            </a:pPr>
            <a:r>
              <a:rPr lang="en-US" sz="2400" dirty="0">
                <a:solidFill>
                  <a:schemeClr val="tx2"/>
                </a:solidFill>
              </a:rPr>
              <a:t>Research is more important than </a:t>
            </a:r>
            <a:br>
              <a:rPr lang="en-US" sz="2400" dirty="0">
                <a:solidFill>
                  <a:schemeClr val="tx2"/>
                </a:solidFill>
              </a:rPr>
            </a:br>
            <a:r>
              <a:rPr lang="en-US" sz="2400" dirty="0">
                <a:solidFill>
                  <a:schemeClr val="tx2"/>
                </a:solidFill>
              </a:rPr>
              <a:t>   safety.</a:t>
            </a:r>
            <a:br>
              <a:rPr lang="en-US" sz="2400" dirty="0">
                <a:solidFill>
                  <a:schemeClr val="tx2"/>
                </a:solidFill>
              </a:rPr>
            </a:br>
            <a:endParaRPr lang="en-US" sz="2400" dirty="0">
              <a:solidFill>
                <a:schemeClr val="tx2"/>
              </a:solidFill>
            </a:endParaRPr>
          </a:p>
          <a:p>
            <a:pPr marL="623888" indent="290513">
              <a:lnSpc>
                <a:spcPct val="80000"/>
              </a:lnSpc>
            </a:pPr>
            <a:r>
              <a:rPr lang="en-US" sz="2400" dirty="0">
                <a:solidFill>
                  <a:schemeClr val="tx2"/>
                </a:solidFill>
              </a:rPr>
              <a:t>You can’t make everything idiot proof.</a:t>
            </a:r>
            <a:br>
              <a:rPr lang="en-US" sz="2400" dirty="0">
                <a:solidFill>
                  <a:schemeClr val="tx2"/>
                </a:solidFill>
              </a:rPr>
            </a:br>
            <a:endParaRPr lang="en-US" sz="2400" dirty="0">
              <a:solidFill>
                <a:schemeClr val="tx2"/>
              </a:solidFill>
            </a:endParaRPr>
          </a:p>
          <a:p>
            <a:pPr marL="623888" indent="290513">
              <a:lnSpc>
                <a:spcPct val="80000"/>
              </a:lnSpc>
            </a:pPr>
            <a:r>
              <a:rPr lang="en-US" sz="2400" dirty="0">
                <a:solidFill>
                  <a:schemeClr val="tx2"/>
                </a:solidFill>
              </a:rPr>
              <a:t>When push comes to shove, </a:t>
            </a:r>
            <a:r>
              <a:rPr lang="en-US" sz="2400" dirty="0" smtClean="0">
                <a:solidFill>
                  <a:schemeClr val="tx2"/>
                </a:solidFill>
              </a:rPr>
              <a:t/>
            </a:r>
            <a:br>
              <a:rPr lang="en-US" sz="2400" dirty="0" smtClean="0">
                <a:solidFill>
                  <a:schemeClr val="tx2"/>
                </a:solidFill>
              </a:rPr>
            </a:br>
            <a:r>
              <a:rPr lang="en-US" sz="2400" dirty="0" smtClean="0">
                <a:solidFill>
                  <a:schemeClr val="tx2"/>
                </a:solidFill>
              </a:rPr>
              <a:t>   safety loses</a:t>
            </a:r>
            <a:r>
              <a:rPr lang="en-US" sz="2400" dirty="0">
                <a:solidFill>
                  <a:schemeClr val="tx2"/>
                </a:solidFill>
              </a:rPr>
              <a:t>.</a:t>
            </a:r>
            <a:br>
              <a:rPr lang="en-US" sz="2400" dirty="0">
                <a:solidFill>
                  <a:schemeClr val="tx2"/>
                </a:solidFill>
              </a:rPr>
            </a:br>
            <a:endParaRPr lang="en-US" sz="2400" dirty="0">
              <a:solidFill>
                <a:schemeClr val="tx2"/>
              </a:solidFill>
            </a:endParaRPr>
          </a:p>
          <a:p>
            <a:pPr marL="623888" indent="290513">
              <a:lnSpc>
                <a:spcPct val="80000"/>
              </a:lnSpc>
            </a:pPr>
            <a:r>
              <a:rPr lang="en-US" sz="2400" dirty="0">
                <a:solidFill>
                  <a:schemeClr val="tx2"/>
                </a:solidFill>
              </a:rPr>
              <a:t>We are already safe enough.</a:t>
            </a:r>
            <a:br>
              <a:rPr lang="en-US" sz="2400" dirty="0">
                <a:solidFill>
                  <a:schemeClr val="tx2"/>
                </a:solidFill>
              </a:rPr>
            </a:br>
            <a:endParaRPr lang="en-US" sz="2400" dirty="0">
              <a:solidFill>
                <a:schemeClr val="tx2"/>
              </a:solidFill>
            </a:endParaRPr>
          </a:p>
          <a:p>
            <a:pPr marL="623888" indent="290513">
              <a:lnSpc>
                <a:spcPct val="80000"/>
              </a:lnSpc>
            </a:pPr>
            <a:r>
              <a:rPr lang="en-US" sz="2400" dirty="0">
                <a:solidFill>
                  <a:schemeClr val="tx2"/>
                </a:solidFill>
              </a:rPr>
              <a:t>People are careless.</a:t>
            </a:r>
          </a:p>
        </p:txBody>
      </p:sp>
      <p:pic>
        <p:nvPicPr>
          <p:cNvPr id="2050" name="Picture 2"/>
          <p:cNvPicPr>
            <a:picLocks noChangeAspect="1" noChangeArrowheads="1"/>
          </p:cNvPicPr>
          <p:nvPr/>
        </p:nvPicPr>
        <p:blipFill>
          <a:blip r:embed="rId3" cstate="print"/>
          <a:srcRect/>
          <a:stretch>
            <a:fillRect/>
          </a:stretch>
        </p:blipFill>
        <p:spPr bwMode="auto">
          <a:xfrm>
            <a:off x="5638800" y="3581400"/>
            <a:ext cx="3352800" cy="2684505"/>
          </a:xfrm>
          <a:prstGeom prst="rect">
            <a:avLst/>
          </a:prstGeom>
          <a:noFill/>
          <a:ln w="9525">
            <a:noFill/>
            <a:miter lim="800000"/>
            <a:headEnd/>
            <a:tailEnd/>
          </a:ln>
          <a:effectLst>
            <a:outerShdw blurRad="50800" dist="38100" dir="8100000" algn="tr" rotWithShape="0">
              <a:prstClr val="black">
                <a:alpha val="40000"/>
              </a:prstClr>
            </a:outerShdw>
          </a:effectLst>
        </p:spPr>
      </p:pic>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76200"/>
            <a:ext cx="8229600" cy="1143000"/>
          </a:xfrm>
        </p:spPr>
        <p:style>
          <a:lnRef idx="3">
            <a:schemeClr val="lt1"/>
          </a:lnRef>
          <a:fillRef idx="1">
            <a:schemeClr val="accent3"/>
          </a:fillRef>
          <a:effectRef idx="1">
            <a:schemeClr val="accent3"/>
          </a:effectRef>
          <a:fontRef idx="minor">
            <a:schemeClr val="lt1"/>
          </a:fontRef>
        </p:style>
        <p:txBody>
          <a:bodyPr/>
          <a:lstStyle/>
          <a:p>
            <a:r>
              <a:rPr lang="en-US" b="1" i="1" dirty="0">
                <a:solidFill>
                  <a:schemeClr val="tx2"/>
                </a:solidFill>
                <a:effectLst>
                  <a:outerShdw blurRad="38100" dist="38100" dir="2700000" algn="tl">
                    <a:srgbClr val="C0C0C0"/>
                  </a:outerShdw>
                </a:effectLst>
              </a:rPr>
              <a:t>New Safety Paradigm</a:t>
            </a:r>
          </a:p>
        </p:txBody>
      </p:sp>
      <p:sp>
        <p:nvSpPr>
          <p:cNvPr id="5" name="Footer Placeholder 4"/>
          <p:cNvSpPr>
            <a:spLocks noGrp="1"/>
          </p:cNvSpPr>
          <p:nvPr>
            <p:ph type="ftr" sz="quarter" idx="11"/>
          </p:nvPr>
        </p:nvSpPr>
        <p:spPr/>
        <p:txBody>
          <a:bodyPr/>
          <a:lstStyle/>
          <a:p>
            <a:r>
              <a:rPr lang="en-US"/>
              <a:t>OSU</a:t>
            </a:r>
            <a:r>
              <a:rPr lang="en-US" i="0">
                <a:solidFill>
                  <a:schemeClr val="tx1"/>
                </a:solidFill>
              </a:rPr>
              <a:t>  </a:t>
            </a:r>
            <a:r>
              <a:rPr lang="en-US">
                <a:solidFill>
                  <a:schemeClr val="tx1"/>
                </a:solidFill>
              </a:rPr>
              <a:t>Environmental Health &amp; Safety  </a:t>
            </a:r>
          </a:p>
        </p:txBody>
      </p:sp>
      <p:sp>
        <p:nvSpPr>
          <p:cNvPr id="45059" name="Rectangle 3"/>
          <p:cNvSpPr>
            <a:spLocks noGrp="1" noChangeArrowheads="1"/>
          </p:cNvSpPr>
          <p:nvPr>
            <p:ph sz="quarter" idx="1"/>
          </p:nvPr>
        </p:nvSpPr>
        <p:spPr/>
        <p:txBody>
          <a:bodyPr/>
          <a:lstStyle/>
          <a:p>
            <a:pPr>
              <a:buFont typeface="Wingdings" pitchFamily="2" charset="2"/>
              <a:buNone/>
            </a:pPr>
            <a:endParaRPr lang="en-US" dirty="0"/>
          </a:p>
          <a:p>
            <a:pPr>
              <a:buFont typeface="Wingdings" pitchFamily="2" charset="2"/>
              <a:buNone/>
            </a:pPr>
            <a:r>
              <a:rPr lang="en-US" dirty="0"/>
              <a:t>			</a:t>
            </a:r>
          </a:p>
        </p:txBody>
      </p:sp>
      <p:sp>
        <p:nvSpPr>
          <p:cNvPr id="45060" name="Text Box 4"/>
          <p:cNvSpPr txBox="1">
            <a:spLocks noChangeArrowheads="1"/>
          </p:cNvSpPr>
          <p:nvPr/>
        </p:nvSpPr>
        <p:spPr bwMode="auto">
          <a:xfrm>
            <a:off x="685800" y="2154238"/>
            <a:ext cx="7543800" cy="2585323"/>
          </a:xfrm>
          <a:prstGeom prst="rect">
            <a:avLst/>
          </a:prstGeom>
          <a:noFill/>
          <a:ln w="9525">
            <a:noFill/>
            <a:miter lim="800000"/>
            <a:headEnd/>
            <a:tailEnd/>
          </a:ln>
          <a:effectLst/>
        </p:spPr>
        <p:txBody>
          <a:bodyPr>
            <a:spAutoFit/>
            <a:scene3d>
              <a:camera prst="orthographicFront"/>
              <a:lightRig rig="threePt" dir="t"/>
            </a:scene3d>
            <a:sp3d extrusionH="57150">
              <a:bevelT w="57150" h="38100" prst="artDeco"/>
            </a:sp3d>
          </a:bodyPr>
          <a:lstStyle/>
          <a:p>
            <a:r>
              <a:rPr lang="en-US" sz="4400" dirty="0"/>
              <a:t> </a:t>
            </a:r>
            <a:r>
              <a:rPr lang="en-US" sz="5400" b="1" dirty="0">
                <a:solidFill>
                  <a:schemeClr val="tx2"/>
                </a:solidFill>
                <a:effectLst>
                  <a:outerShdw blurRad="38100" dist="38100" dir="2700000" algn="tl">
                    <a:srgbClr val="C0C0C0"/>
                  </a:outerShdw>
                </a:effectLst>
              </a:rPr>
              <a:t>It is possible to </a:t>
            </a:r>
            <a:br>
              <a:rPr lang="en-US" sz="5400" b="1" dirty="0">
                <a:solidFill>
                  <a:schemeClr val="tx2"/>
                </a:solidFill>
                <a:effectLst>
                  <a:outerShdw blurRad="38100" dist="38100" dir="2700000" algn="tl">
                    <a:srgbClr val="C0C0C0"/>
                  </a:outerShdw>
                </a:effectLst>
              </a:rPr>
            </a:br>
            <a:r>
              <a:rPr lang="en-US" sz="5400" b="1" dirty="0">
                <a:solidFill>
                  <a:schemeClr val="tx2"/>
                </a:solidFill>
                <a:effectLst>
                  <a:outerShdw blurRad="38100" dist="38100" dir="2700000" algn="tl">
                    <a:srgbClr val="C0C0C0"/>
                  </a:outerShdw>
                </a:effectLst>
              </a:rPr>
              <a:t>work </a:t>
            </a:r>
            <a:r>
              <a:rPr lang="en-US" sz="5400" b="1" dirty="0" smtClean="0">
                <a:solidFill>
                  <a:schemeClr val="tx2"/>
                </a:solidFill>
                <a:effectLst>
                  <a:outerShdw blurRad="38100" dist="38100" dir="2700000" algn="tl">
                    <a:srgbClr val="C0C0C0"/>
                  </a:outerShdw>
                </a:effectLst>
              </a:rPr>
              <a:t>injury-free</a:t>
            </a:r>
            <a:r>
              <a:rPr lang="en-US" sz="5400" b="1" dirty="0">
                <a:solidFill>
                  <a:schemeClr val="tx2"/>
                </a:solidFill>
                <a:effectLst>
                  <a:outerShdw blurRad="38100" dist="38100" dir="2700000" algn="tl">
                    <a:srgbClr val="C0C0C0"/>
                  </a:outerShdw>
                </a:effectLst>
              </a:rPr>
              <a:t/>
            </a:r>
            <a:br>
              <a:rPr lang="en-US" sz="5400" b="1" dirty="0">
                <a:solidFill>
                  <a:schemeClr val="tx2"/>
                </a:solidFill>
                <a:effectLst>
                  <a:outerShdw blurRad="38100" dist="38100" dir="2700000" algn="tl">
                    <a:srgbClr val="C0C0C0"/>
                  </a:outerShdw>
                </a:effectLst>
              </a:rPr>
            </a:br>
            <a:r>
              <a:rPr lang="en-US" sz="5400" b="1" dirty="0">
                <a:solidFill>
                  <a:schemeClr val="tx2"/>
                </a:solidFill>
                <a:effectLst>
                  <a:outerShdw blurRad="38100" dist="38100" dir="2700000" algn="tl">
                    <a:srgbClr val="C0C0C0"/>
                  </a:outerShdw>
                </a:effectLst>
              </a:rPr>
              <a:t>???</a:t>
            </a:r>
          </a:p>
        </p:txBody>
      </p:sp>
    </p:spTree>
  </p:cSld>
  <p:clrMapOvr>
    <a:masterClrMapping/>
  </p:clrMapOvr>
  <p:transition>
    <p:zo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152400"/>
            <a:ext cx="8229600" cy="1143000"/>
          </a:xfrm>
        </p:spPr>
        <p:style>
          <a:lnRef idx="3">
            <a:schemeClr val="lt1"/>
          </a:lnRef>
          <a:fillRef idx="1">
            <a:schemeClr val="accent3"/>
          </a:fillRef>
          <a:effectRef idx="1">
            <a:schemeClr val="accent3"/>
          </a:effectRef>
          <a:fontRef idx="minor">
            <a:schemeClr val="lt1"/>
          </a:fontRef>
        </p:style>
        <p:txBody>
          <a:bodyPr/>
          <a:lstStyle/>
          <a:p>
            <a:r>
              <a:rPr lang="en-US" b="1" i="1" dirty="0">
                <a:solidFill>
                  <a:schemeClr val="tx2"/>
                </a:solidFill>
                <a:effectLst>
                  <a:outerShdw blurRad="38100" dist="38100" dir="2700000" algn="tl">
                    <a:srgbClr val="C0C0C0"/>
                  </a:outerShdw>
                </a:effectLst>
              </a:rPr>
              <a:t>How Is Injury Free Possible?</a:t>
            </a:r>
          </a:p>
        </p:txBody>
      </p:sp>
      <p:sp>
        <p:nvSpPr>
          <p:cNvPr id="4" name="Footer Placeholder 4"/>
          <p:cNvSpPr>
            <a:spLocks noGrp="1"/>
          </p:cNvSpPr>
          <p:nvPr>
            <p:ph type="ftr" sz="quarter" idx="11"/>
          </p:nvPr>
        </p:nvSpPr>
        <p:spPr/>
        <p:txBody>
          <a:bodyPr/>
          <a:lstStyle/>
          <a:p>
            <a:r>
              <a:rPr lang="en-US"/>
              <a:t>OSU</a:t>
            </a:r>
            <a:r>
              <a:rPr lang="en-US" i="0">
                <a:solidFill>
                  <a:schemeClr val="tx1"/>
                </a:solidFill>
              </a:rPr>
              <a:t>  </a:t>
            </a:r>
            <a:r>
              <a:rPr lang="en-US">
                <a:solidFill>
                  <a:schemeClr val="tx1"/>
                </a:solidFill>
              </a:rPr>
              <a:t>Environmental Health &amp; Safety  </a:t>
            </a:r>
          </a:p>
        </p:txBody>
      </p:sp>
      <p:sp>
        <p:nvSpPr>
          <p:cNvPr id="47107" name="Rectangle 3"/>
          <p:cNvSpPr>
            <a:spLocks noGrp="1" noChangeArrowheads="1"/>
          </p:cNvSpPr>
          <p:nvPr>
            <p:ph sz="quarter" idx="1"/>
          </p:nvPr>
        </p:nvSpPr>
        <p:spPr>
          <a:xfrm>
            <a:off x="457200" y="1539240"/>
            <a:ext cx="8229600" cy="4937760"/>
          </a:xfrm>
        </p:spPr>
        <p:txBody>
          <a:bodyPr/>
          <a:lstStyle/>
          <a:p>
            <a:pPr marL="465138" indent="-449263"/>
            <a:r>
              <a:rPr lang="en-US" sz="2800" dirty="0">
                <a:solidFill>
                  <a:schemeClr val="tx2"/>
                </a:solidFill>
              </a:rPr>
              <a:t>The elimination of all incident/injuries must come from a different method of preventing injuries and the involvement and commitment of </a:t>
            </a:r>
            <a:r>
              <a:rPr lang="en-US" sz="2800" dirty="0" smtClean="0">
                <a:solidFill>
                  <a:schemeClr val="tx2"/>
                </a:solidFill>
              </a:rPr>
              <a:t>110</a:t>
            </a:r>
            <a:r>
              <a:rPr lang="en-US" sz="2800" dirty="0">
                <a:solidFill>
                  <a:schemeClr val="tx2"/>
                </a:solidFill>
              </a:rPr>
              <a:t>% of the organization.</a:t>
            </a:r>
          </a:p>
          <a:p>
            <a:pPr marL="465138" indent="-449263"/>
            <a:endParaRPr lang="en-US" sz="2800" dirty="0">
              <a:solidFill>
                <a:schemeClr val="tx2"/>
              </a:solidFill>
            </a:endParaRPr>
          </a:p>
          <a:p>
            <a:pPr marL="465138" indent="-449263"/>
            <a:r>
              <a:rPr lang="en-US" sz="2800" dirty="0">
                <a:solidFill>
                  <a:schemeClr val="tx2"/>
                </a:solidFill>
              </a:rPr>
              <a:t>It must come from a personal commitment to change the way we think of safety.</a:t>
            </a:r>
          </a:p>
        </p:txBody>
      </p:sp>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style>
          <a:lnRef idx="3">
            <a:schemeClr val="lt1"/>
          </a:lnRef>
          <a:fillRef idx="1">
            <a:schemeClr val="accent3"/>
          </a:fillRef>
          <a:effectRef idx="1">
            <a:schemeClr val="accent3"/>
          </a:effectRef>
          <a:fontRef idx="minor">
            <a:schemeClr val="lt1"/>
          </a:fontRef>
        </p:style>
        <p:txBody>
          <a:bodyPr/>
          <a:lstStyle/>
          <a:p>
            <a:r>
              <a:rPr lang="en-US" b="1" i="1" dirty="0">
                <a:solidFill>
                  <a:schemeClr val="tx2"/>
                </a:solidFill>
                <a:effectLst>
                  <a:outerShdw blurRad="38100" dist="38100" dir="2700000" algn="tl">
                    <a:srgbClr val="C0C0C0"/>
                  </a:outerShdw>
                </a:effectLst>
              </a:rPr>
              <a:t>Personal Reflection</a:t>
            </a:r>
          </a:p>
        </p:txBody>
      </p:sp>
      <p:sp>
        <p:nvSpPr>
          <p:cNvPr id="4" name="Footer Placeholder 4"/>
          <p:cNvSpPr>
            <a:spLocks noGrp="1"/>
          </p:cNvSpPr>
          <p:nvPr>
            <p:ph type="ftr" sz="quarter" idx="11"/>
          </p:nvPr>
        </p:nvSpPr>
        <p:spPr/>
        <p:txBody>
          <a:bodyPr/>
          <a:lstStyle/>
          <a:p>
            <a:r>
              <a:rPr lang="en-US"/>
              <a:t>OSU</a:t>
            </a:r>
            <a:r>
              <a:rPr lang="en-US" i="0">
                <a:solidFill>
                  <a:schemeClr val="tx1"/>
                </a:solidFill>
              </a:rPr>
              <a:t>  </a:t>
            </a:r>
            <a:r>
              <a:rPr lang="en-US">
                <a:solidFill>
                  <a:schemeClr val="tx1"/>
                </a:solidFill>
              </a:rPr>
              <a:t>Environmental Health &amp; Safety  </a:t>
            </a:r>
          </a:p>
        </p:txBody>
      </p:sp>
      <p:sp>
        <p:nvSpPr>
          <p:cNvPr id="69635" name="Rectangle 3"/>
          <p:cNvSpPr>
            <a:spLocks noGrp="1" noChangeArrowheads="1"/>
          </p:cNvSpPr>
          <p:nvPr>
            <p:ph sz="quarter" idx="1"/>
          </p:nvPr>
        </p:nvSpPr>
        <p:spPr>
          <a:xfrm>
            <a:off x="457200" y="1463040"/>
            <a:ext cx="8229600" cy="4937760"/>
          </a:xfrm>
        </p:spPr>
        <p:txBody>
          <a:bodyPr/>
          <a:lstStyle/>
          <a:p>
            <a:pPr marL="342900" indent="228600">
              <a:lnSpc>
                <a:spcPct val="90000"/>
              </a:lnSpc>
            </a:pPr>
            <a:r>
              <a:rPr lang="en-US" dirty="0">
                <a:solidFill>
                  <a:schemeClr val="tx2"/>
                </a:solidFill>
              </a:rPr>
              <a:t>What are your personal beliefs  </a:t>
            </a:r>
            <a:br>
              <a:rPr lang="en-US" dirty="0">
                <a:solidFill>
                  <a:schemeClr val="tx2"/>
                </a:solidFill>
              </a:rPr>
            </a:br>
            <a:r>
              <a:rPr lang="en-US" dirty="0">
                <a:solidFill>
                  <a:schemeClr val="tx2"/>
                </a:solidFill>
              </a:rPr>
              <a:t>   regarding safety?</a:t>
            </a:r>
            <a:br>
              <a:rPr lang="en-US" dirty="0">
                <a:solidFill>
                  <a:schemeClr val="tx2"/>
                </a:solidFill>
              </a:rPr>
            </a:br>
            <a:endParaRPr lang="en-US" dirty="0">
              <a:solidFill>
                <a:schemeClr val="tx2"/>
              </a:solidFill>
            </a:endParaRPr>
          </a:p>
          <a:p>
            <a:pPr marL="908050" lvl="1">
              <a:lnSpc>
                <a:spcPct val="90000"/>
              </a:lnSpc>
            </a:pPr>
            <a:r>
              <a:rPr lang="en-US" dirty="0">
                <a:solidFill>
                  <a:schemeClr val="tx2"/>
                </a:solidFill>
              </a:rPr>
              <a:t>Do you hold safety as a </a:t>
            </a:r>
            <a:r>
              <a:rPr lang="en-US" b="1" u="sng" dirty="0">
                <a:solidFill>
                  <a:schemeClr val="tx2"/>
                </a:solidFill>
              </a:rPr>
              <a:t>value</a:t>
            </a:r>
            <a:r>
              <a:rPr lang="en-US" dirty="0">
                <a:solidFill>
                  <a:schemeClr val="tx2"/>
                </a:solidFill>
              </a:rPr>
              <a:t>, or a </a:t>
            </a:r>
            <a:r>
              <a:rPr lang="en-US" b="1" u="sng" dirty="0">
                <a:solidFill>
                  <a:schemeClr val="tx2"/>
                </a:solidFill>
              </a:rPr>
              <a:t>priority</a:t>
            </a:r>
            <a:r>
              <a:rPr lang="en-US" dirty="0">
                <a:solidFill>
                  <a:schemeClr val="tx2"/>
                </a:solidFill>
              </a:rPr>
              <a:t>?</a:t>
            </a:r>
            <a:br>
              <a:rPr lang="en-US" dirty="0">
                <a:solidFill>
                  <a:schemeClr val="tx2"/>
                </a:solidFill>
              </a:rPr>
            </a:br>
            <a:endParaRPr lang="en-US" dirty="0">
              <a:solidFill>
                <a:schemeClr val="tx2"/>
              </a:solidFill>
            </a:endParaRPr>
          </a:p>
          <a:p>
            <a:pPr marL="908050" lvl="1">
              <a:lnSpc>
                <a:spcPct val="90000"/>
              </a:lnSpc>
            </a:pPr>
            <a:r>
              <a:rPr lang="en-US" dirty="0">
                <a:solidFill>
                  <a:schemeClr val="tx2"/>
                </a:solidFill>
              </a:rPr>
              <a:t>Is your safety performance dictated by the need for </a:t>
            </a:r>
            <a:r>
              <a:rPr lang="en-US" b="1" u="sng" dirty="0">
                <a:solidFill>
                  <a:schemeClr val="tx2"/>
                </a:solidFill>
              </a:rPr>
              <a:t>compliance</a:t>
            </a:r>
            <a:r>
              <a:rPr lang="en-US" dirty="0">
                <a:solidFill>
                  <a:schemeClr val="tx2"/>
                </a:solidFill>
              </a:rPr>
              <a:t> or by </a:t>
            </a:r>
            <a:r>
              <a:rPr lang="en-US" b="1" u="sng" dirty="0">
                <a:solidFill>
                  <a:schemeClr val="tx2"/>
                </a:solidFill>
              </a:rPr>
              <a:t>choice</a:t>
            </a:r>
            <a:r>
              <a:rPr lang="en-US" dirty="0">
                <a:solidFill>
                  <a:schemeClr val="tx2"/>
                </a:solidFill>
              </a:rPr>
              <a:t>?</a:t>
            </a:r>
            <a:br>
              <a:rPr lang="en-US" dirty="0">
                <a:solidFill>
                  <a:schemeClr val="tx2"/>
                </a:solidFill>
              </a:rPr>
            </a:br>
            <a:endParaRPr lang="en-US" dirty="0">
              <a:solidFill>
                <a:schemeClr val="tx2"/>
              </a:solidFill>
            </a:endParaRPr>
          </a:p>
          <a:p>
            <a:pPr marL="908050" lvl="1">
              <a:lnSpc>
                <a:spcPct val="90000"/>
              </a:lnSpc>
            </a:pPr>
            <a:r>
              <a:rPr lang="en-US" dirty="0">
                <a:solidFill>
                  <a:schemeClr val="tx2"/>
                </a:solidFill>
              </a:rPr>
              <a:t>Are you </a:t>
            </a:r>
            <a:r>
              <a:rPr lang="en-US" b="1" u="sng" dirty="0">
                <a:solidFill>
                  <a:schemeClr val="tx2"/>
                </a:solidFill>
              </a:rPr>
              <a:t>committed</a:t>
            </a:r>
            <a:r>
              <a:rPr lang="en-US" dirty="0">
                <a:solidFill>
                  <a:schemeClr val="tx2"/>
                </a:solidFill>
              </a:rPr>
              <a:t> to an Injury Free Culture?</a:t>
            </a:r>
          </a:p>
        </p:txBody>
      </p:sp>
    </p:spTree>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style>
          <a:lnRef idx="3">
            <a:schemeClr val="lt1"/>
          </a:lnRef>
          <a:fillRef idx="1">
            <a:schemeClr val="accent3"/>
          </a:fillRef>
          <a:effectRef idx="1">
            <a:schemeClr val="accent3"/>
          </a:effectRef>
          <a:fontRef idx="minor">
            <a:schemeClr val="lt1"/>
          </a:fontRef>
        </p:style>
        <p:txBody>
          <a:bodyPr/>
          <a:lstStyle/>
          <a:p>
            <a:r>
              <a:rPr lang="en-US" b="1" i="1" dirty="0">
                <a:solidFill>
                  <a:schemeClr val="tx2"/>
                </a:solidFill>
                <a:effectLst>
                  <a:outerShdw blurRad="38100" dist="38100" dir="2700000" algn="tl">
                    <a:srgbClr val="C0C0C0"/>
                  </a:outerShdw>
                </a:effectLst>
              </a:rPr>
              <a:t>Values vs. Priorities</a:t>
            </a:r>
          </a:p>
        </p:txBody>
      </p:sp>
      <p:sp>
        <p:nvSpPr>
          <p:cNvPr id="6" name="Footer Placeholder 4"/>
          <p:cNvSpPr>
            <a:spLocks noGrp="1"/>
          </p:cNvSpPr>
          <p:nvPr>
            <p:ph type="ftr" sz="quarter" idx="11"/>
          </p:nvPr>
        </p:nvSpPr>
        <p:spPr/>
        <p:txBody>
          <a:bodyPr/>
          <a:lstStyle/>
          <a:p>
            <a:r>
              <a:rPr lang="en-US"/>
              <a:t>OSU</a:t>
            </a:r>
            <a:r>
              <a:rPr lang="en-US" i="0">
                <a:solidFill>
                  <a:schemeClr val="tx1"/>
                </a:solidFill>
              </a:rPr>
              <a:t>  </a:t>
            </a:r>
            <a:r>
              <a:rPr lang="en-US">
                <a:solidFill>
                  <a:schemeClr val="tx1"/>
                </a:solidFill>
              </a:rPr>
              <a:t>Environmental Health &amp; Safety  </a:t>
            </a:r>
          </a:p>
        </p:txBody>
      </p:sp>
      <p:sp>
        <p:nvSpPr>
          <p:cNvPr id="40963" name="Rectangle 3"/>
          <p:cNvSpPr>
            <a:spLocks noGrp="1" noChangeArrowheads="1"/>
          </p:cNvSpPr>
          <p:nvPr>
            <p:ph sz="quarter" idx="1"/>
          </p:nvPr>
        </p:nvSpPr>
        <p:spPr>
          <a:xfrm>
            <a:off x="457200" y="1539240"/>
            <a:ext cx="8229600" cy="4937760"/>
          </a:xfrm>
        </p:spPr>
        <p:txBody>
          <a:bodyPr/>
          <a:lstStyle/>
          <a:p>
            <a:pPr marL="566738" indent="-58738" algn="ctr">
              <a:buFont typeface="Wingdings" pitchFamily="2" charset="2"/>
              <a:buNone/>
            </a:pPr>
            <a:r>
              <a:rPr lang="en-US" dirty="0">
                <a:solidFill>
                  <a:schemeClr val="tx2"/>
                </a:solidFill>
              </a:rPr>
              <a:t>Understanding how </a:t>
            </a:r>
            <a:r>
              <a:rPr lang="en-US" b="1" i="1" u="sng" dirty="0">
                <a:solidFill>
                  <a:schemeClr val="tx2"/>
                </a:solidFill>
                <a:effectLst>
                  <a:outerShdw blurRad="38100" dist="38100" dir="2700000" algn="tl">
                    <a:srgbClr val="C0C0C0"/>
                  </a:outerShdw>
                </a:effectLst>
              </a:rPr>
              <a:t>Values</a:t>
            </a:r>
            <a:r>
              <a:rPr lang="en-US" dirty="0">
                <a:solidFill>
                  <a:schemeClr val="tx2"/>
                </a:solidFill>
              </a:rPr>
              <a:t> &amp; </a:t>
            </a:r>
          </a:p>
          <a:p>
            <a:pPr marL="566738" indent="-58738" algn="ctr">
              <a:buFont typeface="Wingdings" pitchFamily="2" charset="2"/>
              <a:buNone/>
            </a:pPr>
            <a:r>
              <a:rPr lang="en-US" b="1" i="1" u="sng" dirty="0">
                <a:solidFill>
                  <a:schemeClr val="tx2"/>
                </a:solidFill>
                <a:effectLst>
                  <a:outerShdw blurRad="38100" dist="38100" dir="2700000" algn="tl">
                    <a:srgbClr val="C0C0C0"/>
                  </a:outerShdw>
                </a:effectLst>
              </a:rPr>
              <a:t>	Priorities</a:t>
            </a:r>
            <a:r>
              <a:rPr lang="en-US" dirty="0">
                <a:solidFill>
                  <a:schemeClr val="tx2"/>
                </a:solidFill>
              </a:rPr>
              <a:t> affect our behavior</a:t>
            </a:r>
          </a:p>
        </p:txBody>
      </p:sp>
      <p:sp>
        <p:nvSpPr>
          <p:cNvPr id="40964" name="Text Box 4"/>
          <p:cNvSpPr txBox="1">
            <a:spLocks noChangeArrowheads="1"/>
          </p:cNvSpPr>
          <p:nvPr/>
        </p:nvSpPr>
        <p:spPr bwMode="auto">
          <a:xfrm>
            <a:off x="838200" y="3124200"/>
            <a:ext cx="3810000" cy="3019425"/>
          </a:xfrm>
          <a:prstGeom prst="rect">
            <a:avLst/>
          </a:prstGeom>
          <a:noFill/>
          <a:ln w="9525">
            <a:solidFill>
              <a:schemeClr val="accent2"/>
            </a:solidFill>
            <a:miter lim="800000"/>
            <a:headEnd/>
            <a:tailEnd/>
          </a:ln>
          <a:effectLst>
            <a:glow rad="63500">
              <a:schemeClr val="accent2">
                <a:satMod val="175000"/>
                <a:alpha val="40000"/>
              </a:schemeClr>
            </a:glow>
          </a:effectLst>
        </p:spPr>
        <p:txBody>
          <a:bodyPr>
            <a:spAutoFit/>
          </a:bodyPr>
          <a:lstStyle/>
          <a:p>
            <a:pPr marL="174625" indent="-174625" algn="l"/>
            <a:r>
              <a:rPr lang="en-US" sz="2400" b="1" dirty="0">
                <a:solidFill>
                  <a:schemeClr val="tx2"/>
                </a:solidFill>
                <a:effectLst>
                  <a:outerShdw blurRad="38100" dist="38100" dir="2700000" algn="tl">
                    <a:srgbClr val="C0C0C0"/>
                  </a:outerShdw>
                </a:effectLst>
              </a:rPr>
              <a:t>           </a:t>
            </a:r>
            <a:r>
              <a:rPr lang="en-US" sz="2400" b="1" u="sng" dirty="0">
                <a:solidFill>
                  <a:schemeClr val="tx2"/>
                </a:solidFill>
                <a:effectLst>
                  <a:outerShdw blurRad="38100" dist="38100" dir="2700000" algn="tl">
                    <a:srgbClr val="C0C0C0"/>
                  </a:outerShdw>
                </a:effectLst>
              </a:rPr>
              <a:t>Value</a:t>
            </a:r>
            <a:r>
              <a:rPr lang="en-US" sz="2400" b="1" dirty="0">
                <a:solidFill>
                  <a:schemeClr val="tx2"/>
                </a:solidFill>
                <a:effectLst>
                  <a:outerShdw blurRad="38100" dist="38100" dir="2700000" algn="tl">
                    <a:srgbClr val="C0C0C0"/>
                  </a:outerShdw>
                </a:effectLst>
              </a:rPr>
              <a:t>:</a:t>
            </a:r>
            <a:r>
              <a:rPr lang="en-US" sz="2400" b="1" u="sng" dirty="0">
                <a:solidFill>
                  <a:schemeClr val="tx2"/>
                </a:solidFill>
                <a:effectLst>
                  <a:outerShdw blurRad="38100" dist="38100" dir="2700000" algn="tl">
                    <a:srgbClr val="C0C0C0"/>
                  </a:outerShdw>
                </a:effectLst>
              </a:rPr>
              <a:t/>
            </a:r>
            <a:br>
              <a:rPr lang="en-US" sz="2400" b="1" u="sng" dirty="0">
                <a:solidFill>
                  <a:schemeClr val="tx2"/>
                </a:solidFill>
                <a:effectLst>
                  <a:outerShdw blurRad="38100" dist="38100" dir="2700000" algn="tl">
                    <a:srgbClr val="C0C0C0"/>
                  </a:outerShdw>
                </a:effectLst>
              </a:rPr>
            </a:br>
            <a:endParaRPr lang="en-US" sz="2400" b="1" u="sng" dirty="0">
              <a:solidFill>
                <a:schemeClr val="tx2"/>
              </a:solidFill>
              <a:effectLst>
                <a:outerShdw blurRad="38100" dist="38100" dir="2700000" algn="tl">
                  <a:srgbClr val="C0C0C0"/>
                </a:outerShdw>
              </a:effectLst>
            </a:endParaRPr>
          </a:p>
          <a:p>
            <a:pPr marL="174625" indent="-174625" algn="l">
              <a:buFontTx/>
              <a:buChar char="•"/>
            </a:pPr>
            <a:r>
              <a:rPr lang="en-US" b="1" dirty="0">
                <a:solidFill>
                  <a:schemeClr val="tx2"/>
                </a:solidFill>
              </a:rPr>
              <a:t>Doesn’t easily change</a:t>
            </a:r>
            <a:br>
              <a:rPr lang="en-US" b="1" dirty="0">
                <a:solidFill>
                  <a:schemeClr val="tx2"/>
                </a:solidFill>
              </a:rPr>
            </a:br>
            <a:endParaRPr lang="en-US" b="1" dirty="0">
              <a:solidFill>
                <a:schemeClr val="tx2"/>
              </a:solidFill>
            </a:endParaRPr>
          </a:p>
          <a:p>
            <a:pPr marL="174625" indent="-174625" algn="l">
              <a:buFontTx/>
              <a:buChar char="•"/>
            </a:pPr>
            <a:r>
              <a:rPr lang="en-US" b="1" dirty="0">
                <a:solidFill>
                  <a:schemeClr val="tx2"/>
                </a:solidFill>
              </a:rPr>
              <a:t>Not readily influenced by others or circumstances</a:t>
            </a:r>
            <a:br>
              <a:rPr lang="en-US" b="1" dirty="0">
                <a:solidFill>
                  <a:schemeClr val="tx2"/>
                </a:solidFill>
              </a:rPr>
            </a:br>
            <a:endParaRPr lang="en-US" b="1" dirty="0">
              <a:solidFill>
                <a:schemeClr val="tx2"/>
              </a:solidFill>
            </a:endParaRPr>
          </a:p>
          <a:p>
            <a:pPr marL="174625" indent="-174625" algn="l">
              <a:buFontTx/>
              <a:buChar char="•"/>
            </a:pPr>
            <a:r>
              <a:rPr lang="en-US" b="1" dirty="0">
                <a:solidFill>
                  <a:schemeClr val="tx2"/>
                </a:solidFill>
              </a:rPr>
              <a:t>Takes a life change to change a value</a:t>
            </a:r>
          </a:p>
          <a:p>
            <a:pPr marL="174625" indent="-174625" algn="l">
              <a:buFontTx/>
              <a:buChar char="•"/>
            </a:pPr>
            <a:endParaRPr lang="en-US" b="1" dirty="0">
              <a:solidFill>
                <a:schemeClr val="tx2"/>
              </a:solidFill>
            </a:endParaRPr>
          </a:p>
        </p:txBody>
      </p:sp>
      <p:sp>
        <p:nvSpPr>
          <p:cNvPr id="40965" name="Text Box 5"/>
          <p:cNvSpPr txBox="1">
            <a:spLocks noChangeArrowheads="1"/>
          </p:cNvSpPr>
          <p:nvPr/>
        </p:nvSpPr>
        <p:spPr bwMode="auto">
          <a:xfrm>
            <a:off x="4876800" y="3124200"/>
            <a:ext cx="4191000" cy="3019425"/>
          </a:xfrm>
          <a:prstGeom prst="rect">
            <a:avLst/>
          </a:prstGeom>
          <a:noFill/>
          <a:ln w="9525">
            <a:solidFill>
              <a:schemeClr val="accent2"/>
            </a:solidFill>
            <a:miter lim="800000"/>
            <a:headEnd/>
            <a:tailEnd/>
          </a:ln>
          <a:effectLst>
            <a:glow rad="63500">
              <a:schemeClr val="accent2">
                <a:satMod val="175000"/>
                <a:alpha val="40000"/>
              </a:schemeClr>
            </a:glow>
          </a:effectLst>
        </p:spPr>
        <p:txBody>
          <a:bodyPr>
            <a:spAutoFit/>
          </a:bodyPr>
          <a:lstStyle/>
          <a:p>
            <a:pPr marL="174625" indent="-174625" algn="l"/>
            <a:r>
              <a:rPr lang="en-US" sz="2400" b="1" dirty="0">
                <a:solidFill>
                  <a:schemeClr val="tx2"/>
                </a:solidFill>
                <a:effectLst>
                  <a:outerShdw blurRad="38100" dist="38100" dir="2700000" algn="tl">
                    <a:srgbClr val="C0C0C0"/>
                  </a:outerShdw>
                </a:effectLst>
              </a:rPr>
              <a:t>              </a:t>
            </a:r>
            <a:r>
              <a:rPr lang="en-US" sz="2400" b="1" u="sng" dirty="0">
                <a:solidFill>
                  <a:schemeClr val="tx2"/>
                </a:solidFill>
                <a:effectLst>
                  <a:outerShdw blurRad="38100" dist="38100" dir="2700000" algn="tl">
                    <a:srgbClr val="C0C0C0"/>
                  </a:outerShdw>
                </a:effectLst>
              </a:rPr>
              <a:t>Priority</a:t>
            </a:r>
            <a:r>
              <a:rPr lang="en-US" sz="2400" b="1" dirty="0">
                <a:solidFill>
                  <a:schemeClr val="tx2"/>
                </a:solidFill>
                <a:effectLst>
                  <a:outerShdw blurRad="38100" dist="38100" dir="2700000" algn="tl">
                    <a:srgbClr val="C0C0C0"/>
                  </a:outerShdw>
                </a:effectLst>
              </a:rPr>
              <a:t>:</a:t>
            </a:r>
            <a:r>
              <a:rPr lang="en-US" sz="2400" b="1" u="sng" dirty="0">
                <a:solidFill>
                  <a:schemeClr val="tx2"/>
                </a:solidFill>
                <a:effectLst>
                  <a:outerShdw blurRad="38100" dist="38100" dir="2700000" algn="tl">
                    <a:srgbClr val="C0C0C0"/>
                  </a:outerShdw>
                </a:effectLst>
              </a:rPr>
              <a:t/>
            </a:r>
            <a:br>
              <a:rPr lang="en-US" sz="2400" b="1" u="sng" dirty="0">
                <a:solidFill>
                  <a:schemeClr val="tx2"/>
                </a:solidFill>
                <a:effectLst>
                  <a:outerShdw blurRad="38100" dist="38100" dir="2700000" algn="tl">
                    <a:srgbClr val="C0C0C0"/>
                  </a:outerShdw>
                </a:effectLst>
              </a:rPr>
            </a:br>
            <a:endParaRPr lang="en-US" sz="2400" b="1" u="sng" dirty="0">
              <a:solidFill>
                <a:schemeClr val="tx2"/>
              </a:solidFill>
              <a:effectLst>
                <a:outerShdw blurRad="38100" dist="38100" dir="2700000" algn="tl">
                  <a:srgbClr val="C0C0C0"/>
                </a:outerShdw>
              </a:effectLst>
            </a:endParaRPr>
          </a:p>
          <a:p>
            <a:pPr marL="174625" indent="-174625" algn="l">
              <a:buFontTx/>
              <a:buChar char="•"/>
            </a:pPr>
            <a:r>
              <a:rPr lang="en-US" b="1" dirty="0">
                <a:solidFill>
                  <a:schemeClr val="tx2"/>
                </a:solidFill>
              </a:rPr>
              <a:t>Can and will change frequently</a:t>
            </a:r>
            <a:br>
              <a:rPr lang="en-US" b="1" dirty="0">
                <a:solidFill>
                  <a:schemeClr val="tx2"/>
                </a:solidFill>
              </a:rPr>
            </a:br>
            <a:endParaRPr lang="en-US" b="1" dirty="0">
              <a:solidFill>
                <a:schemeClr val="tx2"/>
              </a:solidFill>
            </a:endParaRPr>
          </a:p>
          <a:p>
            <a:pPr marL="174625" indent="-174625" algn="l">
              <a:buFontTx/>
              <a:buChar char="•"/>
            </a:pPr>
            <a:r>
              <a:rPr lang="en-US" b="1" dirty="0">
                <a:solidFill>
                  <a:schemeClr val="tx2"/>
                </a:solidFill>
              </a:rPr>
              <a:t>Something that takes precedence over another</a:t>
            </a:r>
            <a:br>
              <a:rPr lang="en-US" b="1" dirty="0">
                <a:solidFill>
                  <a:schemeClr val="tx2"/>
                </a:solidFill>
              </a:rPr>
            </a:br>
            <a:endParaRPr lang="en-US" b="1" dirty="0">
              <a:solidFill>
                <a:schemeClr val="tx2"/>
              </a:solidFill>
            </a:endParaRPr>
          </a:p>
          <a:p>
            <a:pPr marL="174625" indent="-174625" algn="l">
              <a:buFontTx/>
              <a:buChar char="•"/>
            </a:pPr>
            <a:r>
              <a:rPr lang="en-US" b="1" dirty="0">
                <a:solidFill>
                  <a:schemeClr val="tx2"/>
                </a:solidFill>
              </a:rPr>
              <a:t>Can be easily influenced by others or by circumstances</a:t>
            </a:r>
          </a:p>
          <a:p>
            <a:pPr marL="174625" indent="-174625" algn="l">
              <a:buFontTx/>
              <a:buChar char="•"/>
            </a:pPr>
            <a:endParaRPr lang="en-US" b="1" dirty="0">
              <a:solidFill>
                <a:schemeClr val="accent2"/>
              </a:solidFill>
            </a:endParaRPr>
          </a:p>
        </p:txBody>
      </p:sp>
    </p:spTree>
  </p:cSld>
  <p:clrMapOvr>
    <a:masterClrMapping/>
  </p:clrMapOvr>
  <p:transition>
    <p:split orient="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152400"/>
            <a:ext cx="8229600" cy="1143000"/>
          </a:xfrm>
        </p:spPr>
        <p:style>
          <a:lnRef idx="3">
            <a:schemeClr val="lt1"/>
          </a:lnRef>
          <a:fillRef idx="1">
            <a:schemeClr val="accent3"/>
          </a:fillRef>
          <a:effectRef idx="1">
            <a:schemeClr val="accent3"/>
          </a:effectRef>
          <a:fontRef idx="minor">
            <a:schemeClr val="lt1"/>
          </a:fontRef>
        </p:style>
        <p:txBody>
          <a:bodyPr/>
          <a:lstStyle/>
          <a:p>
            <a:r>
              <a:rPr lang="en-US" b="1" i="1" dirty="0">
                <a:solidFill>
                  <a:schemeClr val="tx2"/>
                </a:solidFill>
                <a:effectLst>
                  <a:outerShdw blurRad="38100" dist="38100" dir="2700000" algn="tl">
                    <a:srgbClr val="C0C0C0"/>
                  </a:outerShdw>
                </a:effectLst>
              </a:rPr>
              <a:t>Compliance vs. Choice</a:t>
            </a:r>
          </a:p>
        </p:txBody>
      </p:sp>
      <p:sp>
        <p:nvSpPr>
          <p:cNvPr id="6" name="Footer Placeholder 4"/>
          <p:cNvSpPr>
            <a:spLocks noGrp="1"/>
          </p:cNvSpPr>
          <p:nvPr>
            <p:ph type="ftr" sz="quarter" idx="11"/>
          </p:nvPr>
        </p:nvSpPr>
        <p:spPr/>
        <p:txBody>
          <a:bodyPr/>
          <a:lstStyle/>
          <a:p>
            <a:r>
              <a:rPr lang="en-US"/>
              <a:t>OSU</a:t>
            </a:r>
            <a:r>
              <a:rPr lang="en-US" i="0">
                <a:solidFill>
                  <a:schemeClr val="tx1"/>
                </a:solidFill>
              </a:rPr>
              <a:t>  </a:t>
            </a:r>
            <a:r>
              <a:rPr lang="en-US">
                <a:solidFill>
                  <a:schemeClr val="tx1"/>
                </a:solidFill>
              </a:rPr>
              <a:t>Environmental Health &amp; Safety  </a:t>
            </a:r>
          </a:p>
        </p:txBody>
      </p:sp>
      <p:sp>
        <p:nvSpPr>
          <p:cNvPr id="11267" name="Rectangle 3"/>
          <p:cNvSpPr>
            <a:spLocks noGrp="1" noChangeArrowheads="1"/>
          </p:cNvSpPr>
          <p:nvPr>
            <p:ph sz="quarter" idx="1"/>
          </p:nvPr>
        </p:nvSpPr>
        <p:spPr>
          <a:xfrm>
            <a:off x="381000" y="1371600"/>
            <a:ext cx="8458200" cy="4525963"/>
          </a:xfrm>
        </p:spPr>
        <p:txBody>
          <a:bodyPr/>
          <a:lstStyle/>
          <a:p>
            <a:pPr indent="1588">
              <a:buFont typeface="Wingdings" pitchFamily="2" charset="2"/>
              <a:buNone/>
            </a:pPr>
            <a:r>
              <a:rPr lang="en-US" dirty="0">
                <a:solidFill>
                  <a:schemeClr val="tx2"/>
                </a:solidFill>
              </a:rPr>
              <a:t>Understanding how </a:t>
            </a:r>
            <a:r>
              <a:rPr lang="en-US" b="1" u="sng" dirty="0" smtClean="0">
                <a:solidFill>
                  <a:schemeClr val="tx2"/>
                </a:solidFill>
                <a:effectLst>
                  <a:outerShdw blurRad="38100" dist="38100" dir="2700000" algn="tl">
                    <a:srgbClr val="C0C0C0"/>
                  </a:outerShdw>
                </a:effectLst>
              </a:rPr>
              <a:t>Choice </a:t>
            </a:r>
            <a:r>
              <a:rPr lang="en-US" dirty="0" smtClean="0">
                <a:solidFill>
                  <a:schemeClr val="tx2"/>
                </a:solidFill>
              </a:rPr>
              <a:t>&amp; </a:t>
            </a:r>
            <a:r>
              <a:rPr lang="en-US" b="1" u="sng" dirty="0" smtClean="0">
                <a:solidFill>
                  <a:schemeClr val="tx2"/>
                </a:solidFill>
                <a:effectLst>
                  <a:outerShdw blurRad="38100" dist="38100" dir="2700000" algn="tl">
                    <a:srgbClr val="C0C0C0"/>
                  </a:outerShdw>
                </a:effectLst>
              </a:rPr>
              <a:t>Compliance</a:t>
            </a:r>
            <a:r>
              <a:rPr lang="en-US" dirty="0" smtClean="0">
                <a:solidFill>
                  <a:schemeClr val="tx2"/>
                </a:solidFill>
              </a:rPr>
              <a:t> </a:t>
            </a:r>
            <a:r>
              <a:rPr lang="en-US" dirty="0">
                <a:solidFill>
                  <a:schemeClr val="tx2"/>
                </a:solidFill>
              </a:rPr>
              <a:t>affect our behavior</a:t>
            </a:r>
          </a:p>
        </p:txBody>
      </p:sp>
      <p:sp>
        <p:nvSpPr>
          <p:cNvPr id="11268" name="Text Box 4"/>
          <p:cNvSpPr txBox="1">
            <a:spLocks noChangeArrowheads="1"/>
          </p:cNvSpPr>
          <p:nvPr/>
        </p:nvSpPr>
        <p:spPr bwMode="auto">
          <a:xfrm>
            <a:off x="1066800" y="2514600"/>
            <a:ext cx="3429000" cy="3631763"/>
          </a:xfrm>
          <a:prstGeom prst="rect">
            <a:avLst/>
          </a:prstGeom>
          <a:ln>
            <a:headEnd/>
            <a:tailEnd/>
          </a:ln>
          <a:effectLst>
            <a:glow rad="63500">
              <a:schemeClr val="accent2">
                <a:satMod val="175000"/>
                <a:alpha val="40000"/>
              </a:schemeClr>
            </a:glow>
          </a:effectLst>
        </p:spPr>
        <p:style>
          <a:lnRef idx="2">
            <a:schemeClr val="accent2"/>
          </a:lnRef>
          <a:fillRef idx="1">
            <a:schemeClr val="lt1"/>
          </a:fillRef>
          <a:effectRef idx="0">
            <a:schemeClr val="accent2"/>
          </a:effectRef>
          <a:fontRef idx="minor">
            <a:schemeClr val="dk1"/>
          </a:fontRef>
        </p:style>
        <p:txBody>
          <a:bodyPr wrap="square">
            <a:spAutoFit/>
          </a:bodyPr>
          <a:lstStyle/>
          <a:p>
            <a:pPr marL="225425" indent="-225425" algn="l">
              <a:tabLst>
                <a:tab pos="225425" algn="l"/>
              </a:tabLst>
            </a:pPr>
            <a:r>
              <a:rPr lang="en-US" sz="2000" b="1" dirty="0">
                <a:solidFill>
                  <a:schemeClr val="tx2"/>
                </a:solidFill>
              </a:rPr>
              <a:t>             </a:t>
            </a:r>
            <a:r>
              <a:rPr lang="en-US" sz="2000" b="1" i="1" u="sng" dirty="0">
                <a:solidFill>
                  <a:schemeClr val="tx2"/>
                </a:solidFill>
              </a:rPr>
              <a:t>Choice:</a:t>
            </a:r>
            <a:r>
              <a:rPr lang="en-US" sz="2000" b="1" u="sng" dirty="0">
                <a:solidFill>
                  <a:schemeClr val="tx2"/>
                </a:solidFill>
              </a:rPr>
              <a:t/>
            </a:r>
            <a:br>
              <a:rPr lang="en-US" sz="2000" b="1" u="sng" dirty="0">
                <a:solidFill>
                  <a:schemeClr val="tx2"/>
                </a:solidFill>
              </a:rPr>
            </a:br>
            <a:endParaRPr lang="en-US" sz="2000" b="1" u="sng" dirty="0">
              <a:solidFill>
                <a:schemeClr val="tx2"/>
              </a:solidFill>
            </a:endParaRPr>
          </a:p>
          <a:p>
            <a:pPr marL="225425" indent="-225425" algn="l">
              <a:buFont typeface="Arial" pitchFamily="34" charset="0"/>
              <a:buChar char="•"/>
              <a:tabLst>
                <a:tab pos="225425" algn="l"/>
              </a:tabLst>
            </a:pPr>
            <a:r>
              <a:rPr lang="en-US" b="1" dirty="0">
                <a:solidFill>
                  <a:schemeClr val="tx2"/>
                </a:solidFill>
              </a:rPr>
              <a:t>Individual has the power </a:t>
            </a:r>
            <a:br>
              <a:rPr lang="en-US" b="1" dirty="0">
                <a:solidFill>
                  <a:schemeClr val="tx2"/>
                </a:solidFill>
              </a:rPr>
            </a:br>
            <a:r>
              <a:rPr lang="en-US" b="1" dirty="0">
                <a:solidFill>
                  <a:schemeClr val="tx2"/>
                </a:solidFill>
              </a:rPr>
              <a:t>to </a:t>
            </a:r>
            <a:r>
              <a:rPr lang="en-US" b="1" dirty="0" smtClean="0">
                <a:solidFill>
                  <a:schemeClr val="tx2"/>
                </a:solidFill>
              </a:rPr>
              <a:t>choose</a:t>
            </a:r>
          </a:p>
          <a:p>
            <a:pPr marL="225425" indent="-225425" algn="l">
              <a:spcBef>
                <a:spcPts val="600"/>
              </a:spcBef>
              <a:buFont typeface="Arial" pitchFamily="34" charset="0"/>
              <a:buChar char="•"/>
              <a:tabLst>
                <a:tab pos="225425" algn="l"/>
              </a:tabLst>
            </a:pPr>
            <a:r>
              <a:rPr lang="en-US" b="1" dirty="0" smtClean="0">
                <a:solidFill>
                  <a:schemeClr val="tx2"/>
                </a:solidFill>
              </a:rPr>
              <a:t>Responsible </a:t>
            </a:r>
            <a:r>
              <a:rPr lang="en-US" b="1" dirty="0">
                <a:solidFill>
                  <a:schemeClr val="tx2"/>
                </a:solidFill>
              </a:rPr>
              <a:t>for consequences</a:t>
            </a:r>
            <a:br>
              <a:rPr lang="en-US" b="1" dirty="0">
                <a:solidFill>
                  <a:schemeClr val="tx2"/>
                </a:solidFill>
              </a:rPr>
            </a:br>
            <a:endParaRPr lang="en-US" b="1" dirty="0">
              <a:solidFill>
                <a:schemeClr val="tx2"/>
              </a:solidFill>
            </a:endParaRPr>
          </a:p>
          <a:p>
            <a:pPr marL="225425" indent="3175" algn="l">
              <a:tabLst>
                <a:tab pos="225425" algn="l"/>
              </a:tabLst>
            </a:pPr>
            <a:r>
              <a:rPr lang="en-US" b="1" i="1" dirty="0">
                <a:solidFill>
                  <a:schemeClr val="tx2"/>
                </a:solidFill>
              </a:rPr>
              <a:t> “I wanted to do it”</a:t>
            </a:r>
            <a:r>
              <a:rPr lang="en-US" b="1" dirty="0">
                <a:solidFill>
                  <a:schemeClr val="tx2"/>
                </a:solidFill>
              </a:rPr>
              <a:t/>
            </a:r>
            <a:br>
              <a:rPr lang="en-US" b="1" dirty="0">
                <a:solidFill>
                  <a:schemeClr val="tx2"/>
                </a:solidFill>
              </a:rPr>
            </a:br>
            <a:endParaRPr lang="en-US" b="1" dirty="0">
              <a:solidFill>
                <a:schemeClr val="tx2"/>
              </a:solidFill>
            </a:endParaRPr>
          </a:p>
          <a:p>
            <a:pPr marL="225425" indent="-225425" algn="l">
              <a:buFontTx/>
              <a:buChar char="•"/>
              <a:tabLst>
                <a:tab pos="225425" algn="l"/>
              </a:tabLst>
            </a:pPr>
            <a:r>
              <a:rPr lang="en-US" b="1" dirty="0">
                <a:solidFill>
                  <a:schemeClr val="tx2"/>
                </a:solidFill>
              </a:rPr>
              <a:t>Not easily influenced once </a:t>
            </a:r>
            <a:r>
              <a:rPr lang="en-US" b="1" dirty="0" smtClean="0">
                <a:solidFill>
                  <a:schemeClr val="tx2"/>
                </a:solidFill>
              </a:rPr>
              <a:t>made</a:t>
            </a:r>
          </a:p>
          <a:p>
            <a:pPr marL="225425" indent="-225425" algn="l">
              <a:buFontTx/>
              <a:buChar char="•"/>
              <a:tabLst>
                <a:tab pos="225425" algn="l"/>
              </a:tabLst>
            </a:pPr>
            <a:r>
              <a:rPr lang="en-US" b="1" dirty="0" smtClean="0">
                <a:solidFill>
                  <a:schemeClr val="tx2"/>
                </a:solidFill>
              </a:rPr>
              <a:t>Driven </a:t>
            </a:r>
            <a:r>
              <a:rPr lang="en-US" b="1" dirty="0">
                <a:solidFill>
                  <a:schemeClr val="tx2"/>
                </a:solidFill>
              </a:rPr>
              <a:t>by our own value </a:t>
            </a:r>
            <a:r>
              <a:rPr lang="en-US" b="1" dirty="0" smtClean="0">
                <a:solidFill>
                  <a:schemeClr val="tx2"/>
                </a:solidFill>
              </a:rPr>
              <a:t>set</a:t>
            </a:r>
            <a:endParaRPr lang="en-US" b="1" dirty="0">
              <a:solidFill>
                <a:schemeClr val="tx2"/>
              </a:solidFill>
            </a:endParaRPr>
          </a:p>
        </p:txBody>
      </p:sp>
      <p:sp>
        <p:nvSpPr>
          <p:cNvPr id="11269" name="Text Box 5"/>
          <p:cNvSpPr txBox="1">
            <a:spLocks noChangeArrowheads="1"/>
          </p:cNvSpPr>
          <p:nvPr/>
        </p:nvSpPr>
        <p:spPr bwMode="auto">
          <a:xfrm>
            <a:off x="4800600" y="2514600"/>
            <a:ext cx="3657600" cy="3585597"/>
          </a:xfrm>
          <a:prstGeom prst="rect">
            <a:avLst/>
          </a:prstGeom>
          <a:ln>
            <a:headEnd/>
            <a:tailEnd/>
          </a:ln>
          <a:effectLst>
            <a:glow rad="63500">
              <a:schemeClr val="accent2">
                <a:satMod val="175000"/>
                <a:alpha val="40000"/>
              </a:schemeClr>
            </a:glow>
          </a:effectLst>
        </p:spPr>
        <p:style>
          <a:lnRef idx="2">
            <a:schemeClr val="accent2"/>
          </a:lnRef>
          <a:fillRef idx="1">
            <a:schemeClr val="lt1"/>
          </a:fillRef>
          <a:effectRef idx="0">
            <a:schemeClr val="accent2"/>
          </a:effectRef>
          <a:fontRef idx="minor">
            <a:schemeClr val="dk1"/>
          </a:fontRef>
        </p:style>
        <p:txBody>
          <a:bodyPr wrap="square">
            <a:spAutoFit/>
          </a:bodyPr>
          <a:lstStyle/>
          <a:p>
            <a:pPr marL="225425" indent="-225425" algn="l">
              <a:tabLst>
                <a:tab pos="225425" algn="l"/>
              </a:tabLst>
            </a:pPr>
            <a:r>
              <a:rPr lang="en-US" sz="2000" b="1" dirty="0">
                <a:solidFill>
                  <a:schemeClr val="tx2"/>
                </a:solidFill>
              </a:rPr>
              <a:t>              </a:t>
            </a:r>
            <a:r>
              <a:rPr lang="en-US" sz="2000" b="1" i="1" u="sng" dirty="0">
                <a:solidFill>
                  <a:schemeClr val="tx2"/>
                </a:solidFill>
              </a:rPr>
              <a:t>Compliance:</a:t>
            </a:r>
            <a:r>
              <a:rPr lang="en-US" sz="2000" b="1" u="sng" dirty="0">
                <a:solidFill>
                  <a:schemeClr val="tx2"/>
                </a:solidFill>
              </a:rPr>
              <a:t/>
            </a:r>
            <a:br>
              <a:rPr lang="en-US" sz="2000" b="1" u="sng" dirty="0">
                <a:solidFill>
                  <a:schemeClr val="tx2"/>
                </a:solidFill>
              </a:rPr>
            </a:br>
            <a:endParaRPr lang="en-US" sz="2000" b="1" u="sng" dirty="0">
              <a:solidFill>
                <a:schemeClr val="tx2"/>
              </a:solidFill>
            </a:endParaRPr>
          </a:p>
          <a:p>
            <a:pPr marL="225425" indent="-225425" algn="l">
              <a:buFontTx/>
              <a:buChar char="•"/>
              <a:tabLst>
                <a:tab pos="225425" algn="l"/>
              </a:tabLst>
            </a:pPr>
            <a:r>
              <a:rPr lang="en-US" b="1" dirty="0">
                <a:solidFill>
                  <a:schemeClr val="tx2"/>
                </a:solidFill>
              </a:rPr>
              <a:t>Comply due to </a:t>
            </a:r>
            <a:r>
              <a:rPr lang="en-US" b="1" dirty="0" smtClean="0">
                <a:solidFill>
                  <a:schemeClr val="tx2"/>
                </a:solidFill>
              </a:rPr>
              <a:t>consequences </a:t>
            </a:r>
          </a:p>
          <a:p>
            <a:pPr marL="225425" indent="-225425" algn="l">
              <a:spcBef>
                <a:spcPts val="600"/>
              </a:spcBef>
              <a:buFontTx/>
              <a:buChar char="•"/>
              <a:tabLst>
                <a:tab pos="225425" algn="l"/>
              </a:tabLst>
            </a:pPr>
            <a:r>
              <a:rPr lang="en-US" b="1" dirty="0" smtClean="0">
                <a:solidFill>
                  <a:schemeClr val="tx2"/>
                </a:solidFill>
              </a:rPr>
              <a:t>Blame </a:t>
            </a:r>
            <a:r>
              <a:rPr lang="en-US" b="1" dirty="0">
                <a:solidFill>
                  <a:schemeClr val="tx2"/>
                </a:solidFill>
              </a:rPr>
              <a:t>for consequences may be misdirected</a:t>
            </a:r>
          </a:p>
          <a:p>
            <a:pPr marL="225425" indent="-225425" algn="l">
              <a:spcBef>
                <a:spcPts val="1800"/>
              </a:spcBef>
              <a:tabLst>
                <a:tab pos="225425" algn="l"/>
              </a:tabLst>
            </a:pPr>
            <a:r>
              <a:rPr lang="en-US" b="1" dirty="0">
                <a:solidFill>
                  <a:schemeClr val="tx2"/>
                </a:solidFill>
              </a:rPr>
              <a:t>  </a:t>
            </a:r>
            <a:r>
              <a:rPr lang="en-US" b="1" i="1" dirty="0">
                <a:solidFill>
                  <a:schemeClr val="tx2"/>
                </a:solidFill>
              </a:rPr>
              <a:t>“You made me do it”</a:t>
            </a:r>
            <a:r>
              <a:rPr lang="en-US" b="1" dirty="0">
                <a:solidFill>
                  <a:schemeClr val="tx2"/>
                </a:solidFill>
              </a:rPr>
              <a:t/>
            </a:r>
            <a:br>
              <a:rPr lang="en-US" b="1" dirty="0">
                <a:solidFill>
                  <a:schemeClr val="tx2"/>
                </a:solidFill>
              </a:rPr>
            </a:br>
            <a:endParaRPr lang="en-US" b="1" dirty="0">
              <a:solidFill>
                <a:schemeClr val="tx2"/>
              </a:solidFill>
            </a:endParaRPr>
          </a:p>
          <a:p>
            <a:pPr marL="225425" indent="-225425" algn="l">
              <a:buFontTx/>
              <a:buChar char="•"/>
              <a:tabLst>
                <a:tab pos="225425" algn="l"/>
              </a:tabLst>
            </a:pPr>
            <a:r>
              <a:rPr lang="en-US" b="1" dirty="0">
                <a:solidFill>
                  <a:schemeClr val="tx2"/>
                </a:solidFill>
              </a:rPr>
              <a:t>Behavior can easily be </a:t>
            </a:r>
            <a:r>
              <a:rPr lang="en-US" b="1" dirty="0" smtClean="0">
                <a:solidFill>
                  <a:schemeClr val="tx2"/>
                </a:solidFill>
              </a:rPr>
              <a:t>influenced</a:t>
            </a:r>
            <a:endParaRPr lang="en-US" b="1" dirty="0">
              <a:solidFill>
                <a:schemeClr val="tx2"/>
              </a:solidFill>
            </a:endParaRPr>
          </a:p>
          <a:p>
            <a:pPr marL="225425" indent="-225425" algn="l">
              <a:spcBef>
                <a:spcPts val="600"/>
              </a:spcBef>
              <a:buFontTx/>
              <a:buChar char="•"/>
              <a:tabLst>
                <a:tab pos="225425" algn="l"/>
              </a:tabLst>
            </a:pPr>
            <a:r>
              <a:rPr lang="en-US" b="1" dirty="0">
                <a:solidFill>
                  <a:schemeClr val="tx2"/>
                </a:solidFill>
              </a:rPr>
              <a:t>Driven by someone else’s </a:t>
            </a:r>
            <a:r>
              <a:rPr lang="en-US" b="1" dirty="0" smtClean="0">
                <a:solidFill>
                  <a:schemeClr val="tx2"/>
                </a:solidFill>
              </a:rPr>
              <a:t>priorities</a:t>
            </a:r>
            <a:endParaRPr lang="en-US" b="1" dirty="0">
              <a:solidFill>
                <a:schemeClr val="tx2"/>
              </a:solidFill>
            </a:endParaRPr>
          </a:p>
        </p:txBody>
      </p:sp>
    </p:spTree>
  </p:cSld>
  <p:clrMapOvr>
    <a:masterClrMapping/>
  </p:clrMapOvr>
  <p:transition>
    <p:split orient="ver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style>
          <a:lnRef idx="3">
            <a:schemeClr val="lt1"/>
          </a:lnRef>
          <a:fillRef idx="1">
            <a:schemeClr val="accent3"/>
          </a:fillRef>
          <a:effectRef idx="1">
            <a:schemeClr val="accent3"/>
          </a:effectRef>
          <a:fontRef idx="minor">
            <a:schemeClr val="lt1"/>
          </a:fontRef>
        </p:style>
        <p:txBody>
          <a:bodyPr/>
          <a:lstStyle/>
          <a:p>
            <a:r>
              <a:rPr lang="en-US" b="1" i="1" dirty="0">
                <a:solidFill>
                  <a:schemeClr val="tx2"/>
                </a:solidFill>
                <a:effectLst>
                  <a:outerShdw blurRad="38100" dist="38100" dir="2700000" algn="tl">
                    <a:srgbClr val="C0C0C0"/>
                  </a:outerShdw>
                </a:effectLst>
              </a:rPr>
              <a:t>Cost of Accidents</a:t>
            </a:r>
          </a:p>
        </p:txBody>
      </p:sp>
      <p:sp>
        <p:nvSpPr>
          <p:cNvPr id="4" name="Footer Placeholder 4"/>
          <p:cNvSpPr>
            <a:spLocks noGrp="1"/>
          </p:cNvSpPr>
          <p:nvPr>
            <p:ph type="ftr" sz="quarter" idx="11"/>
          </p:nvPr>
        </p:nvSpPr>
        <p:spPr/>
        <p:txBody>
          <a:bodyPr/>
          <a:lstStyle/>
          <a:p>
            <a:r>
              <a:rPr lang="en-US"/>
              <a:t>OSU</a:t>
            </a:r>
            <a:r>
              <a:rPr lang="en-US" i="0">
                <a:solidFill>
                  <a:schemeClr val="tx1"/>
                </a:solidFill>
              </a:rPr>
              <a:t>  </a:t>
            </a:r>
            <a:r>
              <a:rPr lang="en-US">
                <a:solidFill>
                  <a:schemeClr val="tx1"/>
                </a:solidFill>
              </a:rPr>
              <a:t>Environmental Health &amp; Safety  </a:t>
            </a:r>
          </a:p>
        </p:txBody>
      </p:sp>
      <p:sp>
        <p:nvSpPr>
          <p:cNvPr id="5" name="Content Placeholder 4"/>
          <p:cNvSpPr>
            <a:spLocks noGrp="1"/>
          </p:cNvSpPr>
          <p:nvPr>
            <p:ph sz="quarter" idx="1"/>
          </p:nvPr>
        </p:nvSpPr>
        <p:spPr>
          <a:xfrm>
            <a:off x="457200" y="5501640"/>
            <a:ext cx="8229600" cy="518160"/>
          </a:xfrm>
        </p:spPr>
        <p:style>
          <a:lnRef idx="1">
            <a:schemeClr val="accent2"/>
          </a:lnRef>
          <a:fillRef idx="2">
            <a:schemeClr val="accent2"/>
          </a:fillRef>
          <a:effectRef idx="1">
            <a:schemeClr val="accent2"/>
          </a:effectRef>
          <a:fontRef idx="minor">
            <a:schemeClr val="dk1"/>
          </a:fontRef>
        </p:style>
        <p:txBody>
          <a:bodyPr>
            <a:normAutofit/>
          </a:bodyPr>
          <a:lstStyle/>
          <a:p>
            <a:pPr marL="274320" lvl="1">
              <a:spcBef>
                <a:spcPts val="600"/>
              </a:spcBef>
              <a:buClr>
                <a:schemeClr val="accent1"/>
              </a:buClr>
            </a:pPr>
            <a:r>
              <a:rPr lang="en-US" sz="2400" b="1" dirty="0" smtClean="0">
                <a:solidFill>
                  <a:schemeClr val="bg2">
                    <a:lumMod val="25000"/>
                  </a:schemeClr>
                </a:solidFill>
              </a:rPr>
              <a:t>Indirect costs usually </a:t>
            </a:r>
            <a:r>
              <a:rPr lang="en-US" sz="2400" b="1" i="1" u="sng" dirty="0" smtClean="0">
                <a:solidFill>
                  <a:schemeClr val="bg2">
                    <a:lumMod val="25000"/>
                  </a:schemeClr>
                </a:solidFill>
              </a:rPr>
              <a:t>exceed</a:t>
            </a:r>
            <a:r>
              <a:rPr lang="en-US" sz="2400" b="1" dirty="0" smtClean="0">
                <a:solidFill>
                  <a:schemeClr val="bg2">
                    <a:lumMod val="25000"/>
                  </a:schemeClr>
                </a:solidFill>
              </a:rPr>
              <a:t> direct costs by a 4:1 ratio.</a:t>
            </a:r>
          </a:p>
          <a:p>
            <a:endParaRPr lang="en-US" sz="2000" b="1" dirty="0">
              <a:solidFill>
                <a:schemeClr val="bg2">
                  <a:lumMod val="25000"/>
                </a:schemeClr>
              </a:solidFill>
            </a:endParaRPr>
          </a:p>
        </p:txBody>
      </p:sp>
      <p:sp>
        <p:nvSpPr>
          <p:cNvPr id="6" name="Rectangle 3"/>
          <p:cNvSpPr txBox="1">
            <a:spLocks noChangeArrowheads="1"/>
          </p:cNvSpPr>
          <p:nvPr/>
        </p:nvSpPr>
        <p:spPr>
          <a:xfrm>
            <a:off x="457200" y="1295400"/>
            <a:ext cx="8229600" cy="1600200"/>
          </a:xfrm>
          <a:prstGeom prst="rect">
            <a:avLst/>
          </a:prstGeom>
        </p:spPr>
        <p:txBody>
          <a:bodyPr vert="horz">
            <a:normAutofit lnSpcReduction="10000"/>
          </a:bodyPr>
          <a:lstStyle/>
          <a:p>
            <a:pPr marL="274320" marR="0" lvl="0" indent="4763" algn="l" defTabSz="914400" rtl="0" eaLnBrk="1" fontAlgn="auto" latinLnBrk="0" hangingPunct="1">
              <a:lnSpc>
                <a:spcPct val="100000"/>
              </a:lnSpc>
              <a:spcBef>
                <a:spcPts val="600"/>
              </a:spcBef>
              <a:spcAft>
                <a:spcPts val="0"/>
              </a:spcAft>
              <a:buClr>
                <a:schemeClr val="accent1"/>
              </a:buClr>
              <a:buSzPct val="76000"/>
              <a:buFont typeface="Wingdings 3"/>
              <a:buChar char=""/>
              <a:tabLst/>
              <a:defRPr/>
            </a:pPr>
            <a:r>
              <a:rPr kumimoji="0" lang="en-US" sz="2800" b="1" i="0" u="none" strike="noStrike" kern="1200" cap="none" spc="0" normalizeH="0" baseline="0" noProof="0" dirty="0" smtClean="0">
                <a:ln>
                  <a:noFill/>
                </a:ln>
                <a:solidFill>
                  <a:schemeClr val="tx1"/>
                </a:solidFill>
                <a:effectLst/>
                <a:uLnTx/>
                <a:uFillTx/>
                <a:latin typeface="+mn-lt"/>
                <a:ea typeface="+mn-ea"/>
                <a:cs typeface="+mn-cs"/>
              </a:rPr>
              <a:t>Direct Costs</a:t>
            </a:r>
          </a:p>
          <a:p>
            <a:pPr marL="747713" marR="0" lvl="1" indent="-274320" algn="l" defTabSz="914400" rtl="0" eaLnBrk="1" fontAlgn="auto" latinLnBrk="0" hangingPunct="1">
              <a:lnSpc>
                <a:spcPct val="100000"/>
              </a:lnSpc>
              <a:spcBef>
                <a:spcPts val="500"/>
              </a:spcBef>
              <a:spcAft>
                <a:spcPts val="0"/>
              </a:spcAft>
              <a:buClr>
                <a:schemeClr val="accent2"/>
              </a:buClr>
              <a:buSzPct val="76000"/>
              <a:buFont typeface="Wingdings 3"/>
              <a:buChar char=""/>
              <a:tabLst/>
              <a:defRPr/>
            </a:pPr>
            <a:r>
              <a:rPr kumimoji="0" lang="en-US" sz="2400" b="0" i="0" u="none" strike="noStrike" kern="1200" cap="none" spc="0" normalizeH="0" baseline="0" noProof="0" dirty="0" smtClean="0">
                <a:ln>
                  <a:noFill/>
                </a:ln>
                <a:solidFill>
                  <a:schemeClr val="tx2"/>
                </a:solidFill>
                <a:effectLst/>
                <a:uLnTx/>
                <a:uFillTx/>
                <a:latin typeface="+mn-lt"/>
                <a:ea typeface="+mn-ea"/>
                <a:cs typeface="+mn-cs"/>
              </a:rPr>
              <a:t>Medical Costs (including worker’s comp)</a:t>
            </a:r>
          </a:p>
          <a:p>
            <a:pPr marL="747713" marR="0" lvl="1" indent="-274320" algn="l" defTabSz="914400" rtl="0" eaLnBrk="1" fontAlgn="auto" latinLnBrk="0" hangingPunct="1">
              <a:lnSpc>
                <a:spcPct val="100000"/>
              </a:lnSpc>
              <a:spcBef>
                <a:spcPts val="500"/>
              </a:spcBef>
              <a:spcAft>
                <a:spcPts val="0"/>
              </a:spcAft>
              <a:buClr>
                <a:schemeClr val="accent2"/>
              </a:buClr>
              <a:buSzPct val="76000"/>
              <a:buFont typeface="Wingdings 3"/>
              <a:buChar char=""/>
              <a:tabLst/>
              <a:defRPr/>
            </a:pPr>
            <a:r>
              <a:rPr kumimoji="0" lang="en-US" sz="2400" b="0" i="0" u="none" strike="noStrike" kern="1200" cap="none" spc="0" normalizeH="0" baseline="0" noProof="0" dirty="0" smtClean="0">
                <a:ln>
                  <a:noFill/>
                </a:ln>
                <a:solidFill>
                  <a:schemeClr val="tx2"/>
                </a:solidFill>
                <a:effectLst/>
                <a:uLnTx/>
                <a:uFillTx/>
                <a:latin typeface="+mn-lt"/>
                <a:ea typeface="+mn-ea"/>
                <a:cs typeface="+mn-cs"/>
              </a:rPr>
              <a:t>Indemnity Payments</a:t>
            </a:r>
            <a:br>
              <a:rPr kumimoji="0" lang="en-US" sz="2400" b="0" i="0" u="none" strike="noStrike" kern="1200" cap="none" spc="0" normalizeH="0" baseline="0" noProof="0" dirty="0" smtClean="0">
                <a:ln>
                  <a:noFill/>
                </a:ln>
                <a:solidFill>
                  <a:schemeClr val="tx2"/>
                </a:solidFill>
                <a:effectLst/>
                <a:uLnTx/>
                <a:uFillTx/>
                <a:latin typeface="+mn-lt"/>
                <a:ea typeface="+mn-ea"/>
                <a:cs typeface="+mn-cs"/>
              </a:rPr>
            </a:br>
            <a:endParaRPr kumimoji="0" lang="en-US" sz="2400" b="0" i="0" u="none" strike="noStrike" kern="1200" cap="none" spc="0" normalizeH="0" baseline="0" noProof="0" dirty="0" smtClean="0">
              <a:ln>
                <a:noFill/>
              </a:ln>
              <a:solidFill>
                <a:schemeClr val="tx2"/>
              </a:solidFill>
              <a:effectLst/>
              <a:uLnTx/>
              <a:uFillTx/>
              <a:latin typeface="+mn-lt"/>
              <a:ea typeface="+mn-ea"/>
              <a:cs typeface="+mn-cs"/>
            </a:endParaRPr>
          </a:p>
          <a:p>
            <a:pPr marL="747713" marR="0" lvl="1" indent="-274320" algn="l" defTabSz="914400" rtl="0" eaLnBrk="1" fontAlgn="auto" latinLnBrk="0" hangingPunct="1">
              <a:lnSpc>
                <a:spcPct val="100000"/>
              </a:lnSpc>
              <a:spcBef>
                <a:spcPts val="500"/>
              </a:spcBef>
              <a:spcAft>
                <a:spcPts val="0"/>
              </a:spcAft>
              <a:buClr>
                <a:schemeClr val="accent2"/>
              </a:buClr>
              <a:buSzPct val="76000"/>
              <a:buFont typeface="Wingdings 3"/>
              <a:buChar char=""/>
              <a:tabLst/>
              <a:defRPr/>
            </a:pPr>
            <a:endParaRPr kumimoji="0" lang="en-US" sz="2400" b="0" i="0" u="none" strike="noStrike" kern="1200" cap="none" spc="0" normalizeH="0" baseline="0" noProof="0" dirty="0">
              <a:ln>
                <a:noFill/>
              </a:ln>
              <a:solidFill>
                <a:schemeClr val="tx2"/>
              </a:solidFill>
              <a:effectLst/>
              <a:uLnTx/>
              <a:uFillTx/>
              <a:latin typeface="+mn-lt"/>
              <a:ea typeface="+mn-ea"/>
              <a:cs typeface="+mn-cs"/>
            </a:endParaRPr>
          </a:p>
        </p:txBody>
      </p:sp>
      <p:sp>
        <p:nvSpPr>
          <p:cNvPr id="7" name="Rectangle 3"/>
          <p:cNvSpPr txBox="1">
            <a:spLocks noChangeArrowheads="1"/>
          </p:cNvSpPr>
          <p:nvPr/>
        </p:nvSpPr>
        <p:spPr>
          <a:xfrm>
            <a:off x="457200" y="2667000"/>
            <a:ext cx="8229600" cy="2819400"/>
          </a:xfrm>
          <a:prstGeom prst="rect">
            <a:avLst/>
          </a:prstGeom>
        </p:spPr>
        <p:txBody>
          <a:bodyPr vert="horz">
            <a:normAutofit/>
          </a:bodyPr>
          <a:lstStyle/>
          <a:p>
            <a:pPr marL="274320" marR="0" lvl="0" indent="4763" algn="l" defTabSz="914400" rtl="0" eaLnBrk="1" fontAlgn="auto" latinLnBrk="0" hangingPunct="1">
              <a:lnSpc>
                <a:spcPct val="100000"/>
              </a:lnSpc>
              <a:spcBef>
                <a:spcPts val="600"/>
              </a:spcBef>
              <a:spcAft>
                <a:spcPts val="0"/>
              </a:spcAft>
              <a:buClr>
                <a:schemeClr val="accent1"/>
              </a:buClr>
              <a:buSzPct val="76000"/>
              <a:buFont typeface="Wingdings 3"/>
              <a:buChar char=""/>
              <a:tabLst/>
              <a:defRPr/>
            </a:pPr>
            <a:r>
              <a:rPr kumimoji="0" lang="en-US" sz="2800" b="1" i="0" u="none" strike="noStrike" kern="1200" cap="none" spc="0" normalizeH="0" baseline="0" noProof="0" dirty="0" smtClean="0">
                <a:ln>
                  <a:noFill/>
                </a:ln>
                <a:solidFill>
                  <a:schemeClr val="tx1"/>
                </a:solidFill>
                <a:effectLst/>
                <a:uLnTx/>
                <a:uFillTx/>
                <a:latin typeface="+mn-lt"/>
                <a:ea typeface="+mn-ea"/>
                <a:cs typeface="+mn-cs"/>
              </a:rPr>
              <a:t>Indirect costs</a:t>
            </a:r>
          </a:p>
          <a:p>
            <a:pPr marL="747713" marR="0" lvl="1" indent="-274320" algn="l" defTabSz="914400" rtl="0" eaLnBrk="1" fontAlgn="auto" latinLnBrk="0" hangingPunct="1">
              <a:lnSpc>
                <a:spcPct val="100000"/>
              </a:lnSpc>
              <a:spcBef>
                <a:spcPts val="500"/>
              </a:spcBef>
              <a:spcAft>
                <a:spcPts val="0"/>
              </a:spcAft>
              <a:buClr>
                <a:schemeClr val="accent2"/>
              </a:buClr>
              <a:buSzPct val="76000"/>
              <a:buFont typeface="Wingdings 3"/>
              <a:buChar char=""/>
              <a:tabLst/>
              <a:defRPr/>
            </a:pPr>
            <a:r>
              <a:rPr kumimoji="0" lang="en-US" sz="2400" b="0" i="0" u="none" strike="noStrike" kern="1200" cap="none" spc="0" normalizeH="0" baseline="0" noProof="0" dirty="0" smtClean="0">
                <a:ln>
                  <a:noFill/>
                </a:ln>
                <a:solidFill>
                  <a:schemeClr val="tx2"/>
                </a:solidFill>
                <a:effectLst/>
                <a:uLnTx/>
                <a:uFillTx/>
                <a:latin typeface="+mn-lt"/>
                <a:ea typeface="+mn-ea"/>
                <a:cs typeface="+mn-cs"/>
              </a:rPr>
              <a:t>Time Lost (by worker and supervisor)</a:t>
            </a:r>
          </a:p>
          <a:p>
            <a:pPr marL="747713" marR="0" lvl="1" indent="-274320" algn="l" defTabSz="914400" rtl="0" eaLnBrk="1" fontAlgn="auto" latinLnBrk="0" hangingPunct="1">
              <a:lnSpc>
                <a:spcPct val="100000"/>
              </a:lnSpc>
              <a:spcBef>
                <a:spcPts val="500"/>
              </a:spcBef>
              <a:spcAft>
                <a:spcPts val="0"/>
              </a:spcAft>
              <a:buClr>
                <a:schemeClr val="accent2"/>
              </a:buClr>
              <a:buSzPct val="76000"/>
              <a:buFont typeface="Wingdings 3"/>
              <a:buChar char=""/>
              <a:tabLst/>
              <a:defRPr/>
            </a:pPr>
            <a:r>
              <a:rPr kumimoji="0" lang="en-US" sz="2400" b="0" i="0" u="none" strike="noStrike" kern="1200" cap="none" spc="0" normalizeH="0" baseline="0" noProof="0" dirty="0" smtClean="0">
                <a:ln>
                  <a:noFill/>
                </a:ln>
                <a:solidFill>
                  <a:schemeClr val="tx2"/>
                </a:solidFill>
                <a:effectLst/>
                <a:uLnTx/>
                <a:uFillTx/>
                <a:latin typeface="+mn-lt"/>
                <a:ea typeface="+mn-ea"/>
                <a:cs typeface="+mn-cs"/>
              </a:rPr>
              <a:t>Schedule delays</a:t>
            </a:r>
          </a:p>
          <a:p>
            <a:pPr marL="747713" marR="0" lvl="1" indent="-274320" algn="l" defTabSz="914400" rtl="0" eaLnBrk="1" fontAlgn="auto" latinLnBrk="0" hangingPunct="1">
              <a:lnSpc>
                <a:spcPct val="100000"/>
              </a:lnSpc>
              <a:spcBef>
                <a:spcPts val="500"/>
              </a:spcBef>
              <a:spcAft>
                <a:spcPts val="0"/>
              </a:spcAft>
              <a:buClr>
                <a:schemeClr val="accent2"/>
              </a:buClr>
              <a:buSzPct val="76000"/>
              <a:buFont typeface="Wingdings 3"/>
              <a:buChar char=""/>
              <a:tabLst/>
              <a:defRPr/>
            </a:pPr>
            <a:r>
              <a:rPr kumimoji="0" lang="en-US" sz="2400" b="0" i="0" u="none" strike="noStrike" kern="1200" cap="none" spc="0" normalizeH="0" baseline="0" noProof="0" dirty="0" smtClean="0">
                <a:ln>
                  <a:noFill/>
                </a:ln>
                <a:solidFill>
                  <a:schemeClr val="tx2"/>
                </a:solidFill>
                <a:effectLst/>
                <a:uLnTx/>
                <a:uFillTx/>
                <a:latin typeface="+mn-lt"/>
                <a:ea typeface="+mn-ea"/>
                <a:cs typeface="+mn-cs"/>
              </a:rPr>
              <a:t>Training new employees</a:t>
            </a:r>
          </a:p>
          <a:p>
            <a:pPr marL="747713" marR="0" lvl="1" indent="-274320" algn="l" defTabSz="914400" rtl="0" eaLnBrk="1" fontAlgn="auto" latinLnBrk="0" hangingPunct="1">
              <a:lnSpc>
                <a:spcPct val="100000"/>
              </a:lnSpc>
              <a:spcBef>
                <a:spcPts val="500"/>
              </a:spcBef>
              <a:spcAft>
                <a:spcPts val="0"/>
              </a:spcAft>
              <a:buClr>
                <a:schemeClr val="accent2"/>
              </a:buClr>
              <a:buSzPct val="76000"/>
              <a:buFont typeface="Wingdings 3"/>
              <a:buChar char=""/>
              <a:tabLst/>
              <a:defRPr/>
            </a:pPr>
            <a:r>
              <a:rPr kumimoji="0" lang="en-US" sz="2400" b="0" i="0" u="none" strike="noStrike" kern="1200" cap="none" spc="0" normalizeH="0" baseline="0" noProof="0" dirty="0" smtClean="0">
                <a:ln>
                  <a:noFill/>
                </a:ln>
                <a:solidFill>
                  <a:schemeClr val="tx2"/>
                </a:solidFill>
                <a:effectLst/>
                <a:uLnTx/>
                <a:uFillTx/>
                <a:latin typeface="+mn-lt"/>
                <a:ea typeface="+mn-ea"/>
                <a:cs typeface="+mn-cs"/>
              </a:rPr>
              <a:t>Cleanup time / equipment repairs</a:t>
            </a:r>
          </a:p>
          <a:p>
            <a:pPr marL="747713" marR="0" lvl="1" indent="-274320" algn="l" defTabSz="914400" rtl="0" eaLnBrk="1" fontAlgn="auto" latinLnBrk="0" hangingPunct="1">
              <a:lnSpc>
                <a:spcPct val="100000"/>
              </a:lnSpc>
              <a:spcBef>
                <a:spcPts val="500"/>
              </a:spcBef>
              <a:spcAft>
                <a:spcPts val="0"/>
              </a:spcAft>
              <a:buClr>
                <a:schemeClr val="accent2"/>
              </a:buClr>
              <a:buSzPct val="76000"/>
              <a:buFont typeface="Wingdings 3"/>
              <a:buChar char=""/>
              <a:tabLst/>
              <a:defRPr/>
            </a:pPr>
            <a:r>
              <a:rPr kumimoji="0" lang="en-US" sz="2400" b="0" i="0" u="none" strike="noStrike" kern="1200" cap="none" spc="0" normalizeH="0" baseline="0" noProof="0" dirty="0" smtClean="0">
                <a:ln>
                  <a:noFill/>
                </a:ln>
                <a:solidFill>
                  <a:schemeClr val="tx2"/>
                </a:solidFill>
                <a:effectLst/>
                <a:uLnTx/>
                <a:uFillTx/>
                <a:latin typeface="+mn-lt"/>
                <a:ea typeface="+mn-ea"/>
                <a:cs typeface="+mn-cs"/>
              </a:rPr>
              <a:t>Legal fees</a:t>
            </a:r>
          </a:p>
          <a:p>
            <a:pPr marL="747713" marR="0" lvl="1" indent="-274320" algn="l" defTabSz="914400" rtl="0" eaLnBrk="1" fontAlgn="auto" latinLnBrk="0" hangingPunct="1">
              <a:lnSpc>
                <a:spcPct val="100000"/>
              </a:lnSpc>
              <a:spcBef>
                <a:spcPts val="500"/>
              </a:spcBef>
              <a:spcAft>
                <a:spcPts val="0"/>
              </a:spcAft>
              <a:buClr>
                <a:schemeClr val="accent2"/>
              </a:buClr>
              <a:buSzPct val="76000"/>
              <a:buFont typeface="Wingdings 3"/>
              <a:buChar char=""/>
              <a:tabLst/>
              <a:defRPr/>
            </a:pPr>
            <a:endParaRPr kumimoji="0" lang="en-US" sz="2400" b="0" i="0" u="none" strike="noStrike" kern="1200" cap="none" spc="0" normalizeH="0" baseline="0" noProof="0" dirty="0">
              <a:ln>
                <a:noFill/>
              </a:ln>
              <a:solidFill>
                <a:schemeClr val="tx2"/>
              </a:solidFill>
              <a:effectLst/>
              <a:uLnTx/>
              <a:uFillTx/>
              <a:latin typeface="+mn-lt"/>
              <a:ea typeface="+mn-ea"/>
              <a:cs typeface="+mn-cs"/>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500"/>
                                  </p:stCondLst>
                                  <p:childTnLst>
                                    <p:set>
                                      <p:cBhvr>
                                        <p:cTn id="6" dur="1" fill="hold">
                                          <p:stCondLst>
                                            <p:cond delay="0"/>
                                          </p:stCondLst>
                                        </p:cTn>
                                        <p:tgtEl>
                                          <p:spTgt spid="6"/>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grpId="0" nodeType="afterEffect">
                                  <p:stCondLst>
                                    <p:cond delay="1000"/>
                                  </p:stCondLst>
                                  <p:childTnLst>
                                    <p:set>
                                      <p:cBhvr>
                                        <p:cTn id="9" dur="1" fill="hold">
                                          <p:stCondLst>
                                            <p:cond delay="0"/>
                                          </p:stCondLst>
                                        </p:cTn>
                                        <p:tgtEl>
                                          <p:spTgt spid="7"/>
                                        </p:tgtEl>
                                        <p:attrNameLst>
                                          <p:attrName>style.visibility</p:attrName>
                                        </p:attrNameLst>
                                      </p:cBhvr>
                                      <p:to>
                                        <p:strVal val="visible"/>
                                      </p:to>
                                    </p:set>
                                  </p:childTnLst>
                                </p:cTn>
                              </p:par>
                            </p:childTnLst>
                          </p:cTn>
                        </p:par>
                        <p:par>
                          <p:cTn id="10" fill="hold">
                            <p:stCondLst>
                              <p:cond delay="1500"/>
                            </p:stCondLst>
                            <p:childTnLst>
                              <p:par>
                                <p:cTn id="11" presetID="22" presetClass="entr" presetSubtype="8" fill="hold" grpId="0" nodeType="afterEffect">
                                  <p:stCondLst>
                                    <p:cond delay="1000"/>
                                  </p:stCondLst>
                                  <p:childTnLst>
                                    <p:set>
                                      <p:cBhvr>
                                        <p:cTn id="12" dur="1" fill="hold">
                                          <p:stCondLst>
                                            <p:cond delay="0"/>
                                          </p:stCondLst>
                                        </p:cTn>
                                        <p:tgtEl>
                                          <p:spTgt spid="5">
                                            <p:bg/>
                                          </p:spTgt>
                                        </p:tgtEl>
                                        <p:attrNameLst>
                                          <p:attrName>style.visibility</p:attrName>
                                        </p:attrNameLst>
                                      </p:cBhvr>
                                      <p:to>
                                        <p:strVal val="visible"/>
                                      </p:to>
                                    </p:set>
                                    <p:animEffect transition="in" filter="wipe(left)">
                                      <p:cBhvr>
                                        <p:cTn id="13" dur="500"/>
                                        <p:tgtEl>
                                          <p:spTgt spid="5">
                                            <p:bg/>
                                          </p:spTgt>
                                        </p:tgtEl>
                                      </p:cBhvr>
                                    </p:animEffect>
                                  </p:childTnLst>
                                </p:cTn>
                              </p:par>
                            </p:childTnLst>
                          </p:cTn>
                        </p:par>
                        <p:par>
                          <p:cTn id="14" fill="hold">
                            <p:stCondLst>
                              <p:cond delay="3000"/>
                            </p:stCondLst>
                            <p:childTnLst>
                              <p:par>
                                <p:cTn id="15" presetID="22" presetClass="entr" presetSubtype="8" fill="hold" grpId="0" nodeType="afterEffect">
                                  <p:stCondLst>
                                    <p:cond delay="100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en-US" b="1" dirty="0" smtClean="0">
                <a:solidFill>
                  <a:schemeClr val="tx1"/>
                </a:solidFill>
              </a:rPr>
              <a:t>Killer Safety Attitudes</a:t>
            </a:r>
            <a:endParaRPr lang="en-US" b="1" dirty="0">
              <a:solidFill>
                <a:schemeClr val="tx1"/>
              </a:solidFill>
            </a:endParaRPr>
          </a:p>
        </p:txBody>
      </p:sp>
      <p:sp>
        <p:nvSpPr>
          <p:cNvPr id="4" name="Footer Placeholder 3"/>
          <p:cNvSpPr>
            <a:spLocks noGrp="1"/>
          </p:cNvSpPr>
          <p:nvPr>
            <p:ph type="ftr" sz="quarter" idx="11"/>
          </p:nvPr>
        </p:nvSpPr>
        <p:spPr/>
        <p:txBody>
          <a:bodyPr/>
          <a:lstStyle/>
          <a:p>
            <a:r>
              <a:rPr lang="en-US" smtClean="0"/>
              <a:t>OSU</a:t>
            </a:r>
            <a:r>
              <a:rPr lang="en-US" i="0" smtClean="0">
                <a:solidFill>
                  <a:schemeClr val="tx1"/>
                </a:solidFill>
              </a:rPr>
              <a:t>  </a:t>
            </a:r>
            <a:r>
              <a:rPr lang="en-US" smtClean="0">
                <a:solidFill>
                  <a:schemeClr val="tx1"/>
                </a:solidFill>
              </a:rPr>
              <a:t>Environmental Health &amp; Safety  </a:t>
            </a:r>
            <a:endParaRPr lang="en-US">
              <a:solidFill>
                <a:schemeClr val="tx1"/>
              </a:solidFill>
            </a:endParaRPr>
          </a:p>
        </p:txBody>
      </p:sp>
      <p:sp>
        <p:nvSpPr>
          <p:cNvPr id="6" name="Rectangle 5"/>
          <p:cNvSpPr/>
          <p:nvPr/>
        </p:nvSpPr>
        <p:spPr>
          <a:xfrm>
            <a:off x="1371600" y="1599486"/>
            <a:ext cx="6934200" cy="4308872"/>
          </a:xfrm>
          <a:prstGeom prst="rect">
            <a:avLst/>
          </a:prstGeom>
        </p:spPr>
        <p:txBody>
          <a:bodyPr wrap="square">
            <a:spAutoFit/>
          </a:bodyPr>
          <a:lstStyle/>
          <a:p>
            <a:r>
              <a:rPr lang="en-US" dirty="0" smtClean="0"/>
              <a:t> </a:t>
            </a:r>
            <a:r>
              <a:rPr lang="en-US" sz="3200" b="1" dirty="0"/>
              <a:t>What's really broken</a:t>
            </a:r>
            <a:r>
              <a:rPr lang="en-US" sz="3200" b="1" dirty="0" smtClean="0"/>
              <a:t>?</a:t>
            </a:r>
          </a:p>
          <a:p>
            <a:endParaRPr lang="en-US" sz="3200" b="1" dirty="0"/>
          </a:p>
          <a:p>
            <a:r>
              <a:rPr lang="en-US" sz="3200" b="1" dirty="0" smtClean="0"/>
              <a:t>In </a:t>
            </a:r>
            <a:r>
              <a:rPr lang="en-US" sz="3200" b="1" dirty="0"/>
              <a:t>many cases what’s broken or</a:t>
            </a:r>
          </a:p>
          <a:p>
            <a:r>
              <a:rPr lang="en-US" sz="3200" b="1" dirty="0"/>
              <a:t>doesn’t work is not our equipment,</a:t>
            </a:r>
          </a:p>
          <a:p>
            <a:r>
              <a:rPr lang="en-US" sz="3200" b="1" dirty="0"/>
              <a:t>training, people or procedures</a:t>
            </a:r>
            <a:r>
              <a:rPr lang="en-US" sz="3200" b="1" dirty="0" smtClean="0"/>
              <a:t>.</a:t>
            </a:r>
          </a:p>
          <a:p>
            <a:endParaRPr lang="en-US" sz="3200" b="1" dirty="0"/>
          </a:p>
          <a:p>
            <a:r>
              <a:rPr lang="en-US" sz="3200" b="1" i="1" dirty="0"/>
              <a:t>Its our </a:t>
            </a:r>
            <a:r>
              <a:rPr lang="en-US" sz="3200" b="1" i="1" dirty="0" smtClean="0"/>
              <a:t>attitudes…</a:t>
            </a:r>
            <a:endParaRPr lang="en-US" sz="3200" b="1" i="1" dirty="0"/>
          </a:p>
          <a:p>
            <a:r>
              <a:rPr lang="en-US" sz="3200" b="1" dirty="0"/>
              <a:t>Individually and </a:t>
            </a:r>
            <a:r>
              <a:rPr lang="en-US" sz="3200" b="1" dirty="0" smtClean="0"/>
              <a:t>collectively</a:t>
            </a:r>
          </a:p>
          <a:p>
            <a:endParaRPr lang="en-US" dirty="0"/>
          </a:p>
        </p:txBody>
      </p:sp>
    </p:spTree>
  </p:cSld>
  <p:clrMapOvr>
    <a:masterClrMapping/>
  </p:clrMapOvr>
  <p:transition spd="med">
    <p:zo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457200" y="180975"/>
            <a:ext cx="8229600" cy="809625"/>
          </a:xfrm>
        </p:spPr>
        <p:style>
          <a:lnRef idx="1">
            <a:schemeClr val="accent5"/>
          </a:lnRef>
          <a:fillRef idx="1002">
            <a:schemeClr val="lt1"/>
          </a:fillRef>
          <a:effectRef idx="1">
            <a:schemeClr val="accent5"/>
          </a:effectRef>
          <a:fontRef idx="minor">
            <a:schemeClr val="dk1"/>
          </a:fontRef>
        </p:style>
        <p:txBody>
          <a:bodyPr/>
          <a:lstStyle/>
          <a:p>
            <a:pPr algn="ctr"/>
            <a:r>
              <a:rPr lang="en-US" b="1" i="1" dirty="0">
                <a:solidFill>
                  <a:schemeClr val="tx2"/>
                </a:solidFill>
                <a:effectLst>
                  <a:outerShdw blurRad="38100" dist="38100" dir="2700000" algn="tl">
                    <a:srgbClr val="C0C0C0"/>
                  </a:outerShdw>
                </a:effectLst>
              </a:rPr>
              <a:t>How Good are We </a:t>
            </a:r>
            <a:r>
              <a:rPr lang="en-US" b="1" i="1" dirty="0" smtClean="0">
                <a:solidFill>
                  <a:schemeClr val="tx2"/>
                </a:solidFill>
                <a:effectLst>
                  <a:outerShdw blurRad="38100" dist="38100" dir="2700000" algn="tl">
                    <a:srgbClr val="C0C0C0"/>
                  </a:outerShdw>
                </a:effectLst>
              </a:rPr>
              <a:t>Really ?</a:t>
            </a:r>
            <a:endParaRPr lang="en-US" b="1" i="1" dirty="0">
              <a:solidFill>
                <a:schemeClr val="tx2"/>
              </a:solidFill>
              <a:effectLst>
                <a:outerShdw blurRad="38100" dist="38100" dir="2700000" algn="tl">
                  <a:srgbClr val="C0C0C0"/>
                </a:outerShdw>
              </a:effectLst>
            </a:endParaRPr>
          </a:p>
        </p:txBody>
      </p:sp>
      <p:sp>
        <p:nvSpPr>
          <p:cNvPr id="7" name="Footer Placeholder 4"/>
          <p:cNvSpPr>
            <a:spLocks noGrp="1"/>
          </p:cNvSpPr>
          <p:nvPr>
            <p:ph type="ftr" sz="quarter" idx="11"/>
          </p:nvPr>
        </p:nvSpPr>
        <p:spPr/>
        <p:txBody>
          <a:bodyPr/>
          <a:lstStyle/>
          <a:p>
            <a:r>
              <a:rPr lang="en-US"/>
              <a:t>OSU</a:t>
            </a:r>
            <a:r>
              <a:rPr lang="en-US" i="0">
                <a:solidFill>
                  <a:schemeClr val="tx1"/>
                </a:solidFill>
              </a:rPr>
              <a:t>  </a:t>
            </a:r>
            <a:r>
              <a:rPr lang="en-US">
                <a:solidFill>
                  <a:schemeClr val="tx1"/>
                </a:solidFill>
              </a:rPr>
              <a:t>Environmental Health &amp; Safety  </a:t>
            </a:r>
          </a:p>
        </p:txBody>
      </p:sp>
      <p:pic>
        <p:nvPicPr>
          <p:cNvPr id="74756" name="Picture 4" descr="iceburg"/>
          <p:cNvPicPr>
            <a:picLocks noChangeAspect="1" noChangeArrowheads="1"/>
          </p:cNvPicPr>
          <p:nvPr/>
        </p:nvPicPr>
        <p:blipFill>
          <a:blip r:embed="rId3" cstate="print"/>
          <a:srcRect/>
          <a:stretch>
            <a:fillRect/>
          </a:stretch>
        </p:blipFill>
        <p:spPr bwMode="auto">
          <a:xfrm>
            <a:off x="0" y="1143000"/>
            <a:ext cx="9144000" cy="5715000"/>
          </a:xfrm>
          <a:prstGeom prst="rect">
            <a:avLst/>
          </a:prstGeom>
          <a:noFill/>
        </p:spPr>
      </p:pic>
      <p:sp>
        <p:nvSpPr>
          <p:cNvPr id="74757" name="Line 5"/>
          <p:cNvSpPr>
            <a:spLocks noChangeShapeType="1"/>
          </p:cNvSpPr>
          <p:nvPr/>
        </p:nvSpPr>
        <p:spPr bwMode="auto">
          <a:xfrm>
            <a:off x="381000" y="3505200"/>
            <a:ext cx="8229600" cy="0"/>
          </a:xfrm>
          <a:prstGeom prst="line">
            <a:avLst/>
          </a:prstGeom>
          <a:noFill/>
          <a:ln w="57150">
            <a:solidFill>
              <a:srgbClr val="FF0000"/>
            </a:solidFill>
            <a:round/>
            <a:headEnd/>
            <a:tailEnd/>
          </a:ln>
          <a:effectLst/>
        </p:spPr>
        <p:txBody>
          <a:bodyPr/>
          <a:lstStyle/>
          <a:p>
            <a:endParaRPr lang="en-US"/>
          </a:p>
        </p:txBody>
      </p:sp>
      <p:sp>
        <p:nvSpPr>
          <p:cNvPr id="74758" name="Text Box 6"/>
          <p:cNvSpPr txBox="1">
            <a:spLocks noChangeArrowheads="1"/>
          </p:cNvSpPr>
          <p:nvPr/>
        </p:nvSpPr>
        <p:spPr bwMode="auto">
          <a:xfrm>
            <a:off x="2971800" y="1479550"/>
            <a:ext cx="3048000" cy="1200329"/>
          </a:xfrm>
          <a:prstGeom prst="rect">
            <a:avLst/>
          </a:prstGeom>
          <a:noFill/>
          <a:ln w="9525">
            <a:noFill/>
            <a:miter lim="800000"/>
            <a:headEnd/>
            <a:tailEnd/>
          </a:ln>
          <a:effectLst/>
        </p:spPr>
        <p:txBody>
          <a:bodyPr>
            <a:spAutoFit/>
          </a:bodyPr>
          <a:lstStyle/>
          <a:p>
            <a:pPr eaLnBrk="0" hangingPunct="0"/>
            <a:r>
              <a:rPr lang="en-US" sz="2400" b="1" dirty="0">
                <a:solidFill>
                  <a:srgbClr val="C00000"/>
                </a:solidFill>
                <a:effectLst>
                  <a:outerShdw blurRad="38100" dist="38100" dir="2700000" algn="tl">
                    <a:srgbClr val="C0C0C0"/>
                  </a:outerShdw>
                </a:effectLst>
              </a:rPr>
              <a:t>Fatalities</a:t>
            </a:r>
          </a:p>
          <a:p>
            <a:pPr eaLnBrk="0" hangingPunct="0"/>
            <a:r>
              <a:rPr lang="en-US" sz="2400" b="1" dirty="0">
                <a:solidFill>
                  <a:srgbClr val="C00000"/>
                </a:solidFill>
                <a:effectLst>
                  <a:outerShdw blurRad="38100" dist="38100" dir="2700000" algn="tl">
                    <a:srgbClr val="C0C0C0"/>
                  </a:outerShdw>
                </a:effectLst>
              </a:rPr>
              <a:t>Injuries</a:t>
            </a:r>
          </a:p>
          <a:p>
            <a:pPr eaLnBrk="0" hangingPunct="0"/>
            <a:r>
              <a:rPr lang="en-US" sz="2400" b="1" dirty="0">
                <a:solidFill>
                  <a:srgbClr val="C00000"/>
                </a:solidFill>
                <a:effectLst>
                  <a:outerShdw blurRad="38100" dist="38100" dir="2700000" algn="tl">
                    <a:srgbClr val="C0C0C0"/>
                  </a:outerShdw>
                </a:effectLst>
              </a:rPr>
              <a:t>Near Misses</a:t>
            </a:r>
          </a:p>
        </p:txBody>
      </p:sp>
      <p:sp>
        <p:nvSpPr>
          <p:cNvPr id="74759" name="Text Box 7"/>
          <p:cNvSpPr txBox="1">
            <a:spLocks noChangeArrowheads="1"/>
          </p:cNvSpPr>
          <p:nvPr/>
        </p:nvSpPr>
        <p:spPr bwMode="auto">
          <a:xfrm>
            <a:off x="2514600" y="4692650"/>
            <a:ext cx="4095750" cy="641350"/>
          </a:xfrm>
          <a:prstGeom prst="rect">
            <a:avLst/>
          </a:prstGeom>
          <a:noFill/>
          <a:ln w="9525">
            <a:noFill/>
            <a:miter lim="800000"/>
            <a:headEnd/>
            <a:tailEnd/>
          </a:ln>
          <a:effectLst/>
        </p:spPr>
        <p:txBody>
          <a:bodyPr wrap="none">
            <a:spAutoFit/>
          </a:bodyPr>
          <a:lstStyle/>
          <a:p>
            <a:pPr algn="l" eaLnBrk="0" hangingPunct="0"/>
            <a:r>
              <a:rPr lang="en-US" sz="3600" b="1" dirty="0">
                <a:solidFill>
                  <a:srgbClr val="FF0000"/>
                </a:solidFill>
                <a:effectLst>
                  <a:outerShdw blurRad="38100" dist="38100" dir="2700000" algn="tl">
                    <a:srgbClr val="C0C0C0"/>
                  </a:outerShdw>
                </a:effectLst>
              </a:rPr>
              <a:t>At Risk Behaviors</a:t>
            </a:r>
          </a:p>
        </p:txBody>
      </p:sp>
    </p:spTree>
  </p:cSld>
  <p:clrMapOvr>
    <a:masterClrMapping/>
  </p:clrMapOvr>
  <p:transition spd="slow">
    <p:wedge/>
    <p:sndAc>
      <p:stSnd>
        <p:snd r:embed="rId2" name="bomb.wav"/>
      </p:stSnd>
    </p:sndAc>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457200" y="76200"/>
            <a:ext cx="8229600" cy="1143000"/>
          </a:xfrm>
        </p:spPr>
        <p:style>
          <a:lnRef idx="3">
            <a:schemeClr val="lt1"/>
          </a:lnRef>
          <a:fillRef idx="1">
            <a:schemeClr val="accent4"/>
          </a:fillRef>
          <a:effectRef idx="1">
            <a:schemeClr val="accent4"/>
          </a:effectRef>
          <a:fontRef idx="minor">
            <a:schemeClr val="lt1"/>
          </a:fontRef>
        </p:style>
        <p:txBody>
          <a:bodyPr/>
          <a:lstStyle/>
          <a:p>
            <a:r>
              <a:rPr lang="en-US" b="1" i="1" dirty="0">
                <a:solidFill>
                  <a:schemeClr val="tx2"/>
                </a:solidFill>
                <a:effectLst>
                  <a:outerShdw blurRad="38100" dist="38100" dir="2700000" algn="tl">
                    <a:srgbClr val="C0C0C0"/>
                  </a:outerShdw>
                </a:effectLst>
              </a:rPr>
              <a:t>Next Steps</a:t>
            </a:r>
          </a:p>
        </p:txBody>
      </p:sp>
      <p:sp>
        <p:nvSpPr>
          <p:cNvPr id="4" name="Footer Placeholder 4"/>
          <p:cNvSpPr>
            <a:spLocks noGrp="1"/>
          </p:cNvSpPr>
          <p:nvPr>
            <p:ph type="ftr" sz="quarter" idx="11"/>
          </p:nvPr>
        </p:nvSpPr>
        <p:spPr/>
        <p:txBody>
          <a:bodyPr/>
          <a:lstStyle/>
          <a:p>
            <a:r>
              <a:rPr lang="en-US"/>
              <a:t>OSU</a:t>
            </a:r>
            <a:r>
              <a:rPr lang="en-US" i="0">
                <a:solidFill>
                  <a:schemeClr val="tx1"/>
                </a:solidFill>
              </a:rPr>
              <a:t>  </a:t>
            </a:r>
            <a:r>
              <a:rPr lang="en-US">
                <a:solidFill>
                  <a:schemeClr val="tx1"/>
                </a:solidFill>
              </a:rPr>
              <a:t>Environmental Health &amp; Safety  </a:t>
            </a:r>
          </a:p>
        </p:txBody>
      </p:sp>
      <p:sp>
        <p:nvSpPr>
          <p:cNvPr id="71683" name="Rectangle 3"/>
          <p:cNvSpPr>
            <a:spLocks noGrp="1" noChangeArrowheads="1"/>
          </p:cNvSpPr>
          <p:nvPr>
            <p:ph sz="quarter" idx="1"/>
          </p:nvPr>
        </p:nvSpPr>
        <p:spPr>
          <a:xfrm>
            <a:off x="1066800" y="1600200"/>
            <a:ext cx="7620000" cy="4525963"/>
          </a:xfrm>
        </p:spPr>
        <p:txBody>
          <a:bodyPr/>
          <a:lstStyle/>
          <a:p>
            <a:pPr>
              <a:lnSpc>
                <a:spcPct val="90000"/>
              </a:lnSpc>
            </a:pPr>
            <a:r>
              <a:rPr lang="en-US" sz="2400" dirty="0">
                <a:solidFill>
                  <a:schemeClr val="tx2"/>
                </a:solidFill>
              </a:rPr>
              <a:t>Promote Safety as a </a:t>
            </a:r>
            <a:r>
              <a:rPr lang="en-US" sz="2400" b="1" i="1" u="sng" dirty="0">
                <a:solidFill>
                  <a:schemeClr val="tx2"/>
                </a:solidFill>
                <a:effectLst>
                  <a:outerShdw blurRad="38100" dist="38100" dir="2700000" algn="tl">
                    <a:srgbClr val="C0C0C0"/>
                  </a:outerShdw>
                </a:effectLst>
              </a:rPr>
              <a:t>value.</a:t>
            </a:r>
            <a:br>
              <a:rPr lang="en-US" sz="2400" b="1" i="1" u="sng" dirty="0">
                <a:solidFill>
                  <a:schemeClr val="tx2"/>
                </a:solidFill>
                <a:effectLst>
                  <a:outerShdw blurRad="38100" dist="38100" dir="2700000" algn="tl">
                    <a:srgbClr val="C0C0C0"/>
                  </a:outerShdw>
                </a:effectLst>
              </a:rPr>
            </a:br>
            <a:endParaRPr lang="en-US" sz="2400" b="1" i="1" u="sng" dirty="0">
              <a:solidFill>
                <a:schemeClr val="tx2"/>
              </a:solidFill>
              <a:effectLst>
                <a:outerShdw blurRad="38100" dist="38100" dir="2700000" algn="tl">
                  <a:srgbClr val="C0C0C0"/>
                </a:outerShdw>
              </a:effectLst>
            </a:endParaRPr>
          </a:p>
          <a:p>
            <a:pPr>
              <a:lnSpc>
                <a:spcPct val="90000"/>
              </a:lnSpc>
            </a:pPr>
            <a:r>
              <a:rPr lang="en-US" sz="2400" dirty="0">
                <a:solidFill>
                  <a:schemeClr val="tx2"/>
                </a:solidFill>
              </a:rPr>
              <a:t>Role Model </a:t>
            </a:r>
            <a:r>
              <a:rPr lang="en-US" sz="2400" dirty="0" smtClean="0">
                <a:solidFill>
                  <a:schemeClr val="tx2"/>
                </a:solidFill>
              </a:rPr>
              <a:t>injury-free </a:t>
            </a:r>
            <a:r>
              <a:rPr lang="en-US" sz="2400" dirty="0">
                <a:solidFill>
                  <a:schemeClr val="tx2"/>
                </a:solidFill>
              </a:rPr>
              <a:t>concepts and behaviors.</a:t>
            </a:r>
            <a:br>
              <a:rPr lang="en-US" sz="2400" dirty="0">
                <a:solidFill>
                  <a:schemeClr val="tx2"/>
                </a:solidFill>
              </a:rPr>
            </a:br>
            <a:endParaRPr lang="en-US" sz="2400" dirty="0">
              <a:solidFill>
                <a:schemeClr val="tx2"/>
              </a:solidFill>
            </a:endParaRPr>
          </a:p>
          <a:p>
            <a:pPr>
              <a:lnSpc>
                <a:spcPct val="90000"/>
              </a:lnSpc>
            </a:pPr>
            <a:r>
              <a:rPr lang="en-US" sz="2400" dirty="0">
                <a:solidFill>
                  <a:schemeClr val="tx2"/>
                </a:solidFill>
              </a:rPr>
              <a:t>Early Report ALL pain and discomfort.</a:t>
            </a:r>
            <a:br>
              <a:rPr lang="en-US" sz="2400" dirty="0">
                <a:solidFill>
                  <a:schemeClr val="tx2"/>
                </a:solidFill>
              </a:rPr>
            </a:br>
            <a:endParaRPr lang="en-US" sz="2400" dirty="0">
              <a:solidFill>
                <a:schemeClr val="tx2"/>
              </a:solidFill>
            </a:endParaRPr>
          </a:p>
          <a:p>
            <a:pPr>
              <a:lnSpc>
                <a:spcPct val="90000"/>
              </a:lnSpc>
            </a:pPr>
            <a:r>
              <a:rPr lang="en-US" sz="2400" dirty="0">
                <a:solidFill>
                  <a:schemeClr val="tx2"/>
                </a:solidFill>
              </a:rPr>
              <a:t>Move beyond compliance and </a:t>
            </a:r>
            <a:r>
              <a:rPr lang="en-US" sz="2400" b="1" i="1" u="sng" dirty="0">
                <a:solidFill>
                  <a:schemeClr val="tx2"/>
                </a:solidFill>
                <a:effectLst>
                  <a:outerShdw blurRad="38100" dist="38100" dir="2700000" algn="tl">
                    <a:srgbClr val="C0C0C0"/>
                  </a:outerShdw>
                </a:effectLst>
              </a:rPr>
              <a:t>choose</a:t>
            </a:r>
            <a:r>
              <a:rPr lang="en-US" sz="2400" dirty="0">
                <a:solidFill>
                  <a:schemeClr val="tx2"/>
                </a:solidFill>
              </a:rPr>
              <a:t> to work safely.</a:t>
            </a:r>
            <a:br>
              <a:rPr lang="en-US" sz="2400" dirty="0">
                <a:solidFill>
                  <a:schemeClr val="tx2"/>
                </a:solidFill>
              </a:rPr>
            </a:br>
            <a:endParaRPr lang="en-US" sz="2400" dirty="0">
              <a:solidFill>
                <a:schemeClr val="tx2"/>
              </a:solidFill>
            </a:endParaRPr>
          </a:p>
          <a:p>
            <a:pPr>
              <a:lnSpc>
                <a:spcPct val="90000"/>
              </a:lnSpc>
            </a:pPr>
            <a:r>
              <a:rPr lang="en-US" sz="2400" dirty="0">
                <a:solidFill>
                  <a:schemeClr val="tx2"/>
                </a:solidFill>
              </a:rPr>
              <a:t>Personally commit to make an impact in </a:t>
            </a:r>
            <a:r>
              <a:rPr lang="en-US" sz="2400" b="1" i="1" u="sng" dirty="0">
                <a:solidFill>
                  <a:schemeClr val="tx2"/>
                </a:solidFill>
                <a:effectLst>
                  <a:outerShdw blurRad="38100" dist="38100" dir="2700000" algn="tl">
                    <a:srgbClr val="C0C0C0"/>
                  </a:outerShdw>
                </a:effectLst>
              </a:rPr>
              <a:t>your</a:t>
            </a:r>
            <a:r>
              <a:rPr lang="en-US" sz="2400" b="1" dirty="0">
                <a:solidFill>
                  <a:schemeClr val="tx2"/>
                </a:solidFill>
                <a:effectLst>
                  <a:outerShdw blurRad="38100" dist="38100" dir="2700000" algn="tl">
                    <a:srgbClr val="C0C0C0"/>
                  </a:outerShdw>
                </a:effectLst>
              </a:rPr>
              <a:t> </a:t>
            </a:r>
            <a:r>
              <a:rPr lang="en-US" sz="2400" dirty="0">
                <a:solidFill>
                  <a:schemeClr val="tx2"/>
                </a:solidFill>
              </a:rPr>
              <a:t>work area.           </a:t>
            </a:r>
          </a:p>
        </p:txBody>
      </p:sp>
    </p:spTree>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a:xfrm>
            <a:off x="457200" y="76200"/>
            <a:ext cx="8229600" cy="1143000"/>
          </a:xfrm>
        </p:spPr>
        <p:style>
          <a:lnRef idx="3">
            <a:schemeClr val="lt1"/>
          </a:lnRef>
          <a:fillRef idx="1">
            <a:schemeClr val="accent4"/>
          </a:fillRef>
          <a:effectRef idx="1">
            <a:schemeClr val="accent4"/>
          </a:effectRef>
          <a:fontRef idx="minor">
            <a:schemeClr val="lt1"/>
          </a:fontRef>
        </p:style>
        <p:txBody>
          <a:bodyPr/>
          <a:lstStyle/>
          <a:p>
            <a:r>
              <a:rPr lang="en-US" b="1" i="1" dirty="0">
                <a:solidFill>
                  <a:schemeClr val="tx2"/>
                </a:solidFill>
                <a:effectLst>
                  <a:outerShdw blurRad="38100" dist="38100" dir="2700000" algn="tl">
                    <a:srgbClr val="C0C0C0"/>
                  </a:outerShdw>
                </a:effectLst>
              </a:rPr>
              <a:t>Safety Cultures</a:t>
            </a:r>
          </a:p>
        </p:txBody>
      </p:sp>
      <p:sp>
        <p:nvSpPr>
          <p:cNvPr id="4" name="Footer Placeholder 4"/>
          <p:cNvSpPr>
            <a:spLocks noGrp="1"/>
          </p:cNvSpPr>
          <p:nvPr>
            <p:ph type="ftr" sz="quarter" idx="11"/>
          </p:nvPr>
        </p:nvSpPr>
        <p:spPr/>
        <p:txBody>
          <a:bodyPr/>
          <a:lstStyle/>
          <a:p>
            <a:r>
              <a:rPr lang="en-US"/>
              <a:t>OSU</a:t>
            </a:r>
            <a:r>
              <a:rPr lang="en-US" i="0">
                <a:solidFill>
                  <a:schemeClr val="tx1"/>
                </a:solidFill>
              </a:rPr>
              <a:t>  </a:t>
            </a:r>
            <a:r>
              <a:rPr lang="en-US">
                <a:solidFill>
                  <a:schemeClr val="tx1"/>
                </a:solidFill>
              </a:rPr>
              <a:t>Environmental Health &amp; Safety  </a:t>
            </a:r>
          </a:p>
        </p:txBody>
      </p:sp>
      <p:sp>
        <p:nvSpPr>
          <p:cNvPr id="104451" name="Rectangle 3"/>
          <p:cNvSpPr>
            <a:spLocks noGrp="1" noChangeArrowheads="1"/>
          </p:cNvSpPr>
          <p:nvPr>
            <p:ph sz="quarter" idx="1"/>
          </p:nvPr>
        </p:nvSpPr>
        <p:spPr>
          <a:xfrm>
            <a:off x="457200" y="2133600"/>
            <a:ext cx="8229600" cy="4937760"/>
          </a:xfrm>
        </p:spPr>
        <p:txBody>
          <a:bodyPr/>
          <a:lstStyle/>
          <a:p>
            <a:pPr indent="4763"/>
            <a:r>
              <a:rPr lang="en-US" dirty="0"/>
              <a:t>Establish </a:t>
            </a:r>
            <a:r>
              <a:rPr lang="en-US" dirty="0" smtClean="0"/>
              <a:t>accountability for </a:t>
            </a:r>
            <a:r>
              <a:rPr lang="en-US" dirty="0"/>
              <a:t>safety</a:t>
            </a:r>
            <a:br>
              <a:rPr lang="en-US" dirty="0"/>
            </a:br>
            <a:endParaRPr lang="en-US" dirty="0"/>
          </a:p>
          <a:p>
            <a:pPr indent="4763"/>
            <a:r>
              <a:rPr lang="en-US" dirty="0"/>
              <a:t>Define safety responsibilities</a:t>
            </a:r>
          </a:p>
        </p:txBody>
      </p:sp>
    </p:spTree>
  </p:cSld>
  <p:clrMapOvr>
    <a:masterClrMapping/>
  </p:clrMapOvr>
  <p:transition>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a:xfrm>
            <a:off x="457200" y="0"/>
            <a:ext cx="8229600" cy="1143000"/>
          </a:xfrm>
        </p:spPr>
        <p:style>
          <a:lnRef idx="3">
            <a:schemeClr val="lt1"/>
          </a:lnRef>
          <a:fillRef idx="1">
            <a:schemeClr val="accent4"/>
          </a:fillRef>
          <a:effectRef idx="1">
            <a:schemeClr val="accent4"/>
          </a:effectRef>
          <a:fontRef idx="minor">
            <a:schemeClr val="lt1"/>
          </a:fontRef>
        </p:style>
        <p:txBody>
          <a:bodyPr/>
          <a:lstStyle/>
          <a:p>
            <a:r>
              <a:rPr lang="en-US" sz="3200" b="1" i="1" dirty="0">
                <a:solidFill>
                  <a:schemeClr val="tx2"/>
                </a:solidFill>
                <a:effectLst>
                  <a:outerShdw blurRad="38100" dist="38100" dir="2700000" algn="tl">
                    <a:srgbClr val="C0C0C0"/>
                  </a:outerShdw>
                </a:effectLst>
              </a:rPr>
              <a:t>Establishing Accountability: </a:t>
            </a:r>
            <a:br>
              <a:rPr lang="en-US" sz="3200" b="1" i="1" dirty="0">
                <a:solidFill>
                  <a:schemeClr val="tx2"/>
                </a:solidFill>
                <a:effectLst>
                  <a:outerShdw blurRad="38100" dist="38100" dir="2700000" algn="tl">
                    <a:srgbClr val="C0C0C0"/>
                  </a:outerShdw>
                </a:effectLst>
              </a:rPr>
            </a:br>
            <a:r>
              <a:rPr lang="en-US" sz="3200" b="1" i="1" dirty="0">
                <a:solidFill>
                  <a:schemeClr val="tx2"/>
                </a:solidFill>
                <a:effectLst>
                  <a:outerShdw blurRad="38100" dist="38100" dir="2700000" algn="tl">
                    <a:srgbClr val="C0C0C0"/>
                  </a:outerShdw>
                </a:effectLst>
              </a:rPr>
              <a:t>Performance Evaluations</a:t>
            </a:r>
          </a:p>
        </p:txBody>
      </p:sp>
      <p:sp>
        <p:nvSpPr>
          <p:cNvPr id="4" name="Footer Placeholder 4"/>
          <p:cNvSpPr>
            <a:spLocks noGrp="1"/>
          </p:cNvSpPr>
          <p:nvPr>
            <p:ph type="ftr" sz="quarter" idx="11"/>
          </p:nvPr>
        </p:nvSpPr>
        <p:spPr/>
        <p:txBody>
          <a:bodyPr/>
          <a:lstStyle/>
          <a:p>
            <a:r>
              <a:rPr lang="en-US"/>
              <a:t>OSU</a:t>
            </a:r>
            <a:r>
              <a:rPr lang="en-US" i="0">
                <a:solidFill>
                  <a:schemeClr val="tx1"/>
                </a:solidFill>
              </a:rPr>
              <a:t>  </a:t>
            </a:r>
            <a:r>
              <a:rPr lang="en-US">
                <a:solidFill>
                  <a:schemeClr val="tx1"/>
                </a:solidFill>
              </a:rPr>
              <a:t>Environmental Health &amp; Safety  </a:t>
            </a:r>
          </a:p>
        </p:txBody>
      </p:sp>
      <p:sp>
        <p:nvSpPr>
          <p:cNvPr id="106499" name="Rectangle 3"/>
          <p:cNvSpPr>
            <a:spLocks noGrp="1" noChangeArrowheads="1"/>
          </p:cNvSpPr>
          <p:nvPr>
            <p:ph sz="quarter" idx="1"/>
          </p:nvPr>
        </p:nvSpPr>
        <p:spPr>
          <a:xfrm>
            <a:off x="457200" y="1447800"/>
            <a:ext cx="8229600" cy="4191000"/>
          </a:xfrm>
        </p:spPr>
        <p:txBody>
          <a:bodyPr/>
          <a:lstStyle/>
          <a:p>
            <a:pPr marL="514350" indent="-457200">
              <a:lnSpc>
                <a:spcPct val="90000"/>
              </a:lnSpc>
            </a:pPr>
            <a:r>
              <a:rPr lang="en-US" sz="2800" dirty="0"/>
              <a:t>Employees should be evaluated on </a:t>
            </a:r>
            <a:r>
              <a:rPr lang="en-US" sz="2800" dirty="0" smtClean="0"/>
              <a:t>their safety performance</a:t>
            </a:r>
            <a:endParaRPr lang="en-US" sz="2800" dirty="0"/>
          </a:p>
          <a:p>
            <a:pPr marL="747713" lvl="1">
              <a:lnSpc>
                <a:spcPct val="90000"/>
              </a:lnSpc>
              <a:spcBef>
                <a:spcPts val="1800"/>
              </a:spcBef>
            </a:pPr>
            <a:r>
              <a:rPr lang="en-US" sz="2400" dirty="0"/>
              <a:t>Doing a job correctly includes doing it safely</a:t>
            </a:r>
            <a:br>
              <a:rPr lang="en-US" sz="2400" dirty="0"/>
            </a:br>
            <a:endParaRPr lang="en-US" sz="2400" dirty="0"/>
          </a:p>
          <a:p>
            <a:pPr marL="514350" indent="-457200">
              <a:lnSpc>
                <a:spcPct val="90000"/>
              </a:lnSpc>
              <a:spcBef>
                <a:spcPts val="2400"/>
              </a:spcBef>
            </a:pPr>
            <a:r>
              <a:rPr lang="en-US" sz="2800" dirty="0"/>
              <a:t>OSU job description revisions may </a:t>
            </a:r>
            <a:br>
              <a:rPr lang="en-US" sz="2800" dirty="0"/>
            </a:br>
            <a:r>
              <a:rPr lang="en-US" sz="2800" dirty="0"/>
              <a:t>   include generic job descriptions with:</a:t>
            </a:r>
          </a:p>
          <a:p>
            <a:pPr marL="747713" lvl="1">
              <a:lnSpc>
                <a:spcPct val="90000"/>
              </a:lnSpc>
              <a:spcBef>
                <a:spcPts val="1800"/>
              </a:spcBef>
            </a:pPr>
            <a:r>
              <a:rPr lang="en-US" sz="2400" dirty="0"/>
              <a:t>“Must follow all general and safety policies and procedures as established by the department, college/division, and university.”</a:t>
            </a:r>
          </a:p>
        </p:txBody>
      </p:sp>
    </p:spTree>
  </p:cSld>
  <p:clrMapOvr>
    <a:masterClrMapping/>
  </p:clrMapOvr>
  <p:transition>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a:xfrm>
            <a:off x="457200" y="76200"/>
            <a:ext cx="8229600" cy="1143000"/>
          </a:xfrm>
        </p:spPr>
        <p:style>
          <a:lnRef idx="3">
            <a:schemeClr val="lt1"/>
          </a:lnRef>
          <a:fillRef idx="1">
            <a:schemeClr val="accent4"/>
          </a:fillRef>
          <a:effectRef idx="1">
            <a:schemeClr val="accent4"/>
          </a:effectRef>
          <a:fontRef idx="minor">
            <a:schemeClr val="lt1"/>
          </a:fontRef>
        </p:style>
        <p:txBody>
          <a:bodyPr/>
          <a:lstStyle/>
          <a:p>
            <a:r>
              <a:rPr lang="en-US" b="1" i="1" dirty="0">
                <a:solidFill>
                  <a:schemeClr val="tx2"/>
                </a:solidFill>
                <a:effectLst>
                  <a:outerShdw blurRad="38100" dist="38100" dir="2700000" algn="tl">
                    <a:srgbClr val="C0C0C0"/>
                  </a:outerShdw>
                </a:effectLst>
              </a:rPr>
              <a:t>Defining Responsibilities</a:t>
            </a:r>
          </a:p>
        </p:txBody>
      </p:sp>
      <p:sp>
        <p:nvSpPr>
          <p:cNvPr id="4" name="Footer Placeholder 4"/>
          <p:cNvSpPr>
            <a:spLocks noGrp="1"/>
          </p:cNvSpPr>
          <p:nvPr>
            <p:ph type="ftr" sz="quarter" idx="11"/>
          </p:nvPr>
        </p:nvSpPr>
        <p:spPr/>
        <p:txBody>
          <a:bodyPr/>
          <a:lstStyle/>
          <a:p>
            <a:r>
              <a:rPr lang="en-US"/>
              <a:t>OSU</a:t>
            </a:r>
            <a:r>
              <a:rPr lang="en-US" i="0">
                <a:solidFill>
                  <a:schemeClr val="tx1"/>
                </a:solidFill>
              </a:rPr>
              <a:t>  </a:t>
            </a:r>
            <a:r>
              <a:rPr lang="en-US">
                <a:solidFill>
                  <a:schemeClr val="tx1"/>
                </a:solidFill>
              </a:rPr>
              <a:t>Environmental Health &amp; Safety  </a:t>
            </a:r>
          </a:p>
        </p:txBody>
      </p:sp>
      <p:sp>
        <p:nvSpPr>
          <p:cNvPr id="108547" name="Rectangle 3"/>
          <p:cNvSpPr>
            <a:spLocks noGrp="1" noChangeArrowheads="1"/>
          </p:cNvSpPr>
          <p:nvPr>
            <p:ph sz="quarter" idx="1"/>
          </p:nvPr>
        </p:nvSpPr>
        <p:spPr>
          <a:xfrm>
            <a:off x="457200" y="1615440"/>
            <a:ext cx="8229600" cy="4937760"/>
          </a:xfrm>
        </p:spPr>
        <p:txBody>
          <a:bodyPr/>
          <a:lstStyle/>
          <a:p>
            <a:pPr indent="63500">
              <a:lnSpc>
                <a:spcPct val="80000"/>
              </a:lnSpc>
            </a:pPr>
            <a:r>
              <a:rPr lang="en-US" sz="2800" b="1" dirty="0"/>
              <a:t>Employee responsibilities include:</a:t>
            </a:r>
            <a:br>
              <a:rPr lang="en-US" sz="2800" b="1" dirty="0"/>
            </a:br>
            <a:endParaRPr lang="en-US" sz="2800" b="1" dirty="0"/>
          </a:p>
          <a:p>
            <a:pPr marL="806450" lvl="1">
              <a:lnSpc>
                <a:spcPct val="80000"/>
              </a:lnSpc>
            </a:pPr>
            <a:r>
              <a:rPr lang="en-US" sz="2400" dirty="0"/>
              <a:t>Recognizing safety hazards</a:t>
            </a:r>
            <a:br>
              <a:rPr lang="en-US" sz="2400" dirty="0"/>
            </a:br>
            <a:endParaRPr lang="en-US" sz="2400" dirty="0"/>
          </a:p>
          <a:p>
            <a:pPr marL="806450" lvl="1">
              <a:lnSpc>
                <a:spcPct val="80000"/>
              </a:lnSpc>
            </a:pPr>
            <a:r>
              <a:rPr lang="en-US" sz="2400" dirty="0"/>
              <a:t>Reporting safety hazards</a:t>
            </a:r>
            <a:br>
              <a:rPr lang="en-US" sz="2400" dirty="0"/>
            </a:br>
            <a:endParaRPr lang="en-US" sz="2400" dirty="0"/>
          </a:p>
          <a:p>
            <a:pPr marL="806450" lvl="1">
              <a:lnSpc>
                <a:spcPct val="80000"/>
              </a:lnSpc>
            </a:pPr>
            <a:r>
              <a:rPr lang="en-US" sz="2400" dirty="0"/>
              <a:t>Maintaining good housekeeping</a:t>
            </a:r>
            <a:br>
              <a:rPr lang="en-US" sz="2400" dirty="0"/>
            </a:br>
            <a:endParaRPr lang="en-US" sz="2400" dirty="0"/>
          </a:p>
          <a:p>
            <a:pPr marL="806450" lvl="1">
              <a:lnSpc>
                <a:spcPct val="80000"/>
              </a:lnSpc>
            </a:pPr>
            <a:r>
              <a:rPr lang="en-US" sz="2400" dirty="0"/>
              <a:t>Working safely</a:t>
            </a:r>
            <a:br>
              <a:rPr lang="en-US" sz="2400" dirty="0"/>
            </a:br>
            <a:endParaRPr lang="en-US" sz="2400" dirty="0"/>
          </a:p>
          <a:p>
            <a:pPr marL="806450" lvl="1">
              <a:lnSpc>
                <a:spcPct val="80000"/>
              </a:lnSpc>
            </a:pPr>
            <a:r>
              <a:rPr lang="en-US" sz="2400" dirty="0"/>
              <a:t>Using personal protective equipment (PPE)</a:t>
            </a:r>
            <a:br>
              <a:rPr lang="en-US" sz="2400" dirty="0"/>
            </a:br>
            <a:endParaRPr lang="en-US" sz="2400" dirty="0"/>
          </a:p>
          <a:p>
            <a:pPr marL="806450" lvl="1">
              <a:lnSpc>
                <a:spcPct val="80000"/>
              </a:lnSpc>
            </a:pPr>
            <a:r>
              <a:rPr lang="en-US" sz="2400" dirty="0"/>
              <a:t>Making the most of safety training</a:t>
            </a:r>
          </a:p>
        </p:txBody>
      </p:sp>
    </p:spTree>
  </p:cSld>
  <p:clrMapOvr>
    <a:masterClrMapping/>
  </p:clrMapOvr>
  <p:transition>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a:xfrm>
            <a:off x="457200" y="76200"/>
            <a:ext cx="8229600" cy="1143000"/>
          </a:xfrm>
        </p:spPr>
        <p:style>
          <a:lnRef idx="3">
            <a:schemeClr val="lt1"/>
          </a:lnRef>
          <a:fillRef idx="1">
            <a:schemeClr val="accent4"/>
          </a:fillRef>
          <a:effectRef idx="1">
            <a:schemeClr val="accent4"/>
          </a:effectRef>
          <a:fontRef idx="minor">
            <a:schemeClr val="lt1"/>
          </a:fontRef>
        </p:style>
        <p:txBody>
          <a:bodyPr/>
          <a:lstStyle/>
          <a:p>
            <a:r>
              <a:rPr lang="en-US" b="1" dirty="0">
                <a:solidFill>
                  <a:schemeClr val="tx2"/>
                </a:solidFill>
                <a:effectLst>
                  <a:outerShdw blurRad="38100" dist="38100" dir="2700000" algn="tl">
                    <a:srgbClr val="C0C0C0"/>
                  </a:outerShdw>
                </a:effectLst>
              </a:rPr>
              <a:t>Defining Responsibilities</a:t>
            </a:r>
          </a:p>
        </p:txBody>
      </p:sp>
      <p:sp>
        <p:nvSpPr>
          <p:cNvPr id="4" name="Footer Placeholder 4"/>
          <p:cNvSpPr>
            <a:spLocks noGrp="1"/>
          </p:cNvSpPr>
          <p:nvPr>
            <p:ph type="ftr" sz="quarter" idx="11"/>
          </p:nvPr>
        </p:nvSpPr>
        <p:spPr/>
        <p:txBody>
          <a:bodyPr/>
          <a:lstStyle/>
          <a:p>
            <a:r>
              <a:rPr lang="en-US"/>
              <a:t>OSU</a:t>
            </a:r>
            <a:r>
              <a:rPr lang="en-US" i="0">
                <a:solidFill>
                  <a:schemeClr val="tx1"/>
                </a:solidFill>
              </a:rPr>
              <a:t>  </a:t>
            </a:r>
            <a:r>
              <a:rPr lang="en-US">
                <a:solidFill>
                  <a:schemeClr val="tx1"/>
                </a:solidFill>
              </a:rPr>
              <a:t>Environmental Health &amp; Safety  </a:t>
            </a:r>
          </a:p>
        </p:txBody>
      </p:sp>
      <p:sp>
        <p:nvSpPr>
          <p:cNvPr id="110595" name="Rectangle 3"/>
          <p:cNvSpPr>
            <a:spLocks noGrp="1" noChangeArrowheads="1"/>
          </p:cNvSpPr>
          <p:nvPr>
            <p:ph sz="quarter" idx="1"/>
          </p:nvPr>
        </p:nvSpPr>
        <p:spPr>
          <a:xfrm>
            <a:off x="457200" y="1615440"/>
            <a:ext cx="8229600" cy="4937760"/>
          </a:xfrm>
        </p:spPr>
        <p:txBody>
          <a:bodyPr/>
          <a:lstStyle/>
          <a:p>
            <a:pPr indent="165100"/>
            <a:r>
              <a:rPr lang="en-US" b="1" dirty="0"/>
              <a:t>Employer responsibilities include:</a:t>
            </a:r>
          </a:p>
          <a:p>
            <a:pPr marL="908050" lvl="1"/>
            <a:r>
              <a:rPr lang="en-US" dirty="0"/>
              <a:t>Providing access to information</a:t>
            </a:r>
          </a:p>
          <a:p>
            <a:pPr marL="1250950" lvl="2"/>
            <a:r>
              <a:rPr lang="en-US" dirty="0" err="1"/>
              <a:t>Haz</a:t>
            </a:r>
            <a:r>
              <a:rPr lang="en-US" dirty="0"/>
              <a:t> Com - MSDSs, written program</a:t>
            </a:r>
          </a:p>
          <a:p>
            <a:pPr marL="1250950" lvl="2"/>
            <a:r>
              <a:rPr lang="en-US" dirty="0" err="1"/>
              <a:t>Bloodborne</a:t>
            </a:r>
            <a:r>
              <a:rPr lang="en-US" dirty="0"/>
              <a:t> Pathogens – written program</a:t>
            </a:r>
          </a:p>
          <a:p>
            <a:pPr marL="1250950" lvl="2"/>
            <a:r>
              <a:rPr lang="en-US" dirty="0"/>
              <a:t>Lab Safety – chemical hygiene </a:t>
            </a:r>
            <a:r>
              <a:rPr lang="en-US" dirty="0" smtClean="0"/>
              <a:t>plan</a:t>
            </a:r>
          </a:p>
          <a:p>
            <a:pPr marL="1250950" lvl="2"/>
            <a:r>
              <a:rPr lang="en-US" dirty="0" smtClean="0"/>
              <a:t>Quarterly Safety Training</a:t>
            </a:r>
            <a:endParaRPr lang="en-US" dirty="0"/>
          </a:p>
        </p:txBody>
      </p:sp>
    </p:spTree>
  </p:cSld>
  <p:clrMapOvr>
    <a:masterClrMapping/>
  </p:clrMapOvr>
  <p:transition>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a:xfrm>
            <a:off x="457200" y="76200"/>
            <a:ext cx="8229600" cy="1143000"/>
          </a:xfrm>
        </p:spPr>
        <p:style>
          <a:lnRef idx="3">
            <a:schemeClr val="lt1"/>
          </a:lnRef>
          <a:fillRef idx="1">
            <a:schemeClr val="accent4"/>
          </a:fillRef>
          <a:effectRef idx="1">
            <a:schemeClr val="accent4"/>
          </a:effectRef>
          <a:fontRef idx="minor">
            <a:schemeClr val="lt1"/>
          </a:fontRef>
        </p:style>
        <p:txBody>
          <a:bodyPr/>
          <a:lstStyle/>
          <a:p>
            <a:r>
              <a:rPr lang="en-US" b="1" i="1" dirty="0">
                <a:solidFill>
                  <a:schemeClr val="tx2"/>
                </a:solidFill>
                <a:effectLst>
                  <a:outerShdw blurRad="38100" dist="38100" dir="2700000" algn="tl">
                    <a:srgbClr val="C0C0C0"/>
                  </a:outerShdw>
                </a:effectLst>
              </a:rPr>
              <a:t>Defining Responsibilities</a:t>
            </a:r>
          </a:p>
        </p:txBody>
      </p:sp>
      <p:sp>
        <p:nvSpPr>
          <p:cNvPr id="4" name="Footer Placeholder 4"/>
          <p:cNvSpPr>
            <a:spLocks noGrp="1"/>
          </p:cNvSpPr>
          <p:nvPr>
            <p:ph type="ftr" sz="quarter" idx="11"/>
          </p:nvPr>
        </p:nvSpPr>
        <p:spPr/>
        <p:txBody>
          <a:bodyPr/>
          <a:lstStyle/>
          <a:p>
            <a:r>
              <a:rPr lang="en-US"/>
              <a:t>OSU</a:t>
            </a:r>
            <a:r>
              <a:rPr lang="en-US" i="0">
                <a:solidFill>
                  <a:schemeClr val="tx1"/>
                </a:solidFill>
              </a:rPr>
              <a:t>  </a:t>
            </a:r>
            <a:r>
              <a:rPr lang="en-US">
                <a:solidFill>
                  <a:schemeClr val="tx1"/>
                </a:solidFill>
              </a:rPr>
              <a:t>Environmental Health &amp; Safety  </a:t>
            </a:r>
          </a:p>
        </p:txBody>
      </p:sp>
      <p:sp>
        <p:nvSpPr>
          <p:cNvPr id="112643" name="Rectangle 3"/>
          <p:cNvSpPr>
            <a:spLocks noGrp="1" noChangeArrowheads="1"/>
          </p:cNvSpPr>
          <p:nvPr>
            <p:ph sz="quarter" idx="1"/>
          </p:nvPr>
        </p:nvSpPr>
        <p:spPr>
          <a:xfrm>
            <a:off x="990600" y="1676400"/>
            <a:ext cx="7772400" cy="4419600"/>
          </a:xfrm>
        </p:spPr>
        <p:txBody>
          <a:bodyPr/>
          <a:lstStyle/>
          <a:p>
            <a:r>
              <a:rPr lang="en-US" sz="2800" dirty="0"/>
              <a:t>Employer responsibilities (cont.)</a:t>
            </a:r>
          </a:p>
          <a:p>
            <a:pPr lvl="1"/>
            <a:r>
              <a:rPr lang="en-US" sz="2400" dirty="0"/>
              <a:t>Providing personal protective equipment</a:t>
            </a:r>
          </a:p>
          <a:p>
            <a:pPr lvl="2"/>
            <a:r>
              <a:rPr lang="en-US" sz="2000" dirty="0"/>
              <a:t>From OSHA 1910.132: “Protective equipment, including personal protective equipment for eyes, face, head,  and extremities, protective clothing, respiratory devices, and protective shields and barriers, shall be provided, used, and maintained in a sanitary and reliable condition wherever it is necessary by  reason of hazards of processes or environment, chemical hazards, radiological hazards, or  mechanical irritants encountered in a manner capable of causing injury or impairment in the  function of any part of the body through absorption, inhalation or physical contact.”</a:t>
            </a:r>
          </a:p>
          <a:p>
            <a:pPr lvl="1"/>
            <a:endParaRPr lang="en-US" sz="2400" dirty="0"/>
          </a:p>
          <a:p>
            <a:pPr lvl="1"/>
            <a:endParaRPr lang="en-US" sz="2400" dirty="0"/>
          </a:p>
        </p:txBody>
      </p:sp>
    </p:spTree>
  </p:cSld>
  <p:clrMapOvr>
    <a:masterClrMapping/>
  </p:clrMapOvr>
  <p:transition>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a:xfrm>
            <a:off x="457200" y="76200"/>
            <a:ext cx="8229600" cy="1143000"/>
          </a:xfrm>
        </p:spPr>
        <p:style>
          <a:lnRef idx="3">
            <a:schemeClr val="lt1"/>
          </a:lnRef>
          <a:fillRef idx="1">
            <a:schemeClr val="accent4"/>
          </a:fillRef>
          <a:effectRef idx="1">
            <a:schemeClr val="accent4"/>
          </a:effectRef>
          <a:fontRef idx="minor">
            <a:schemeClr val="lt1"/>
          </a:fontRef>
        </p:style>
        <p:txBody>
          <a:bodyPr/>
          <a:lstStyle/>
          <a:p>
            <a:r>
              <a:rPr lang="en-US" b="1" i="1" dirty="0">
                <a:solidFill>
                  <a:schemeClr val="tx2"/>
                </a:solidFill>
                <a:effectLst>
                  <a:outerShdw blurRad="38100" dist="38100" dir="2700000" algn="tl">
                    <a:srgbClr val="C0C0C0"/>
                  </a:outerShdw>
                </a:effectLst>
              </a:rPr>
              <a:t>Defining Responsibilities</a:t>
            </a:r>
          </a:p>
        </p:txBody>
      </p:sp>
      <p:sp>
        <p:nvSpPr>
          <p:cNvPr id="4" name="Footer Placeholder 4"/>
          <p:cNvSpPr>
            <a:spLocks noGrp="1"/>
          </p:cNvSpPr>
          <p:nvPr>
            <p:ph type="ftr" sz="quarter" idx="11"/>
          </p:nvPr>
        </p:nvSpPr>
        <p:spPr/>
        <p:txBody>
          <a:bodyPr/>
          <a:lstStyle/>
          <a:p>
            <a:r>
              <a:rPr lang="en-US"/>
              <a:t>OSU</a:t>
            </a:r>
            <a:r>
              <a:rPr lang="en-US" i="0">
                <a:solidFill>
                  <a:schemeClr val="tx1"/>
                </a:solidFill>
              </a:rPr>
              <a:t>  </a:t>
            </a:r>
            <a:r>
              <a:rPr lang="en-US">
                <a:solidFill>
                  <a:schemeClr val="tx1"/>
                </a:solidFill>
              </a:rPr>
              <a:t>Environmental Health &amp; Safety  </a:t>
            </a:r>
          </a:p>
        </p:txBody>
      </p:sp>
      <p:sp>
        <p:nvSpPr>
          <p:cNvPr id="114691" name="Rectangle 3"/>
          <p:cNvSpPr>
            <a:spLocks noGrp="1" noChangeArrowheads="1"/>
          </p:cNvSpPr>
          <p:nvPr>
            <p:ph sz="quarter" idx="1"/>
          </p:nvPr>
        </p:nvSpPr>
        <p:spPr>
          <a:xfrm>
            <a:off x="685800" y="1524000"/>
            <a:ext cx="8229600" cy="4525963"/>
          </a:xfrm>
        </p:spPr>
        <p:txBody>
          <a:bodyPr>
            <a:normAutofit fontScale="92500" lnSpcReduction="20000"/>
          </a:bodyPr>
          <a:lstStyle/>
          <a:p>
            <a:pPr marL="290513" indent="217488"/>
            <a:r>
              <a:rPr lang="en-US" sz="2800" dirty="0"/>
              <a:t>Employer responsibilities (cont.)</a:t>
            </a:r>
          </a:p>
          <a:p>
            <a:pPr marL="908050" lvl="1">
              <a:spcBef>
                <a:spcPts val="2400"/>
              </a:spcBef>
            </a:pPr>
            <a:r>
              <a:rPr lang="en-US" sz="2400" dirty="0"/>
              <a:t>Providing training</a:t>
            </a:r>
          </a:p>
          <a:p>
            <a:pPr marL="1250950" lvl="2">
              <a:spcBef>
                <a:spcPts val="2400"/>
              </a:spcBef>
            </a:pPr>
            <a:r>
              <a:rPr lang="en-US" sz="2000" dirty="0"/>
              <a:t>Hazard Communications</a:t>
            </a:r>
          </a:p>
          <a:p>
            <a:pPr marL="1543050" lvl="3" indent="-285750"/>
            <a:r>
              <a:rPr lang="en-US" sz="1800" dirty="0"/>
              <a:t>Annual </a:t>
            </a:r>
            <a:r>
              <a:rPr lang="en-US" sz="1800" dirty="0" smtClean="0"/>
              <a:t>and at the time </a:t>
            </a:r>
            <a:r>
              <a:rPr lang="en-US" sz="1800" dirty="0"/>
              <a:t>of employment, also when new hazards are introduced</a:t>
            </a:r>
            <a:br>
              <a:rPr lang="en-US" sz="1800" dirty="0"/>
            </a:br>
            <a:endParaRPr lang="en-US" sz="1800" dirty="0"/>
          </a:p>
          <a:p>
            <a:pPr marL="1250950" lvl="2"/>
            <a:r>
              <a:rPr lang="en-US" sz="2000" dirty="0"/>
              <a:t>Quarterly safety training (required by state)</a:t>
            </a:r>
            <a:br>
              <a:rPr lang="en-US" sz="2000" dirty="0"/>
            </a:br>
            <a:endParaRPr lang="en-US" sz="2000" dirty="0"/>
          </a:p>
          <a:p>
            <a:pPr marL="1250950" lvl="2"/>
            <a:r>
              <a:rPr lang="en-US" sz="2000" dirty="0"/>
              <a:t>Special programs</a:t>
            </a:r>
          </a:p>
          <a:p>
            <a:pPr marL="1600200" lvl="3" indent="-285750"/>
            <a:r>
              <a:rPr lang="en-US" sz="1800" dirty="0"/>
              <a:t>Laboratory </a:t>
            </a:r>
          </a:p>
          <a:p>
            <a:pPr marL="1600200" lvl="3" indent="-285750"/>
            <a:r>
              <a:rPr lang="en-US" sz="1800" dirty="0" err="1"/>
              <a:t>Bloodborne</a:t>
            </a:r>
            <a:r>
              <a:rPr lang="en-US" sz="1800" dirty="0"/>
              <a:t> pathogens</a:t>
            </a:r>
          </a:p>
          <a:p>
            <a:pPr marL="1600200" lvl="3" indent="-285750"/>
            <a:r>
              <a:rPr lang="en-US" sz="1800" dirty="0"/>
              <a:t>Office Ergonomics</a:t>
            </a:r>
          </a:p>
          <a:p>
            <a:pPr marL="1600200" lvl="3" indent="-285750"/>
            <a:r>
              <a:rPr lang="en-US" sz="1800" dirty="0"/>
              <a:t>Fire Safety</a:t>
            </a:r>
          </a:p>
          <a:p>
            <a:pPr lvl="3">
              <a:buNone/>
            </a:pPr>
            <a:r>
              <a:rPr lang="en-US" sz="1800" dirty="0" smtClean="0"/>
              <a:t>   </a:t>
            </a:r>
            <a:endParaRPr lang="en-US" sz="1800" dirty="0"/>
          </a:p>
        </p:txBody>
      </p:sp>
    </p:spTree>
  </p:cSld>
  <p:clrMapOvr>
    <a:masterClrMapping/>
  </p:clrMapOvr>
  <p:transition>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a:xfrm>
            <a:off x="457200" y="76200"/>
            <a:ext cx="8229600" cy="1143000"/>
          </a:xfrm>
        </p:spPr>
        <p:style>
          <a:lnRef idx="3">
            <a:schemeClr val="lt1"/>
          </a:lnRef>
          <a:fillRef idx="1">
            <a:schemeClr val="accent4"/>
          </a:fillRef>
          <a:effectRef idx="1">
            <a:schemeClr val="accent4"/>
          </a:effectRef>
          <a:fontRef idx="minor">
            <a:schemeClr val="lt1"/>
          </a:fontRef>
        </p:style>
        <p:txBody>
          <a:bodyPr/>
          <a:lstStyle/>
          <a:p>
            <a:r>
              <a:rPr lang="en-US" b="1" i="1" dirty="0">
                <a:solidFill>
                  <a:schemeClr val="tx2"/>
                </a:solidFill>
                <a:effectLst>
                  <a:outerShdw blurRad="38100" dist="38100" dir="2700000" algn="tl">
                    <a:srgbClr val="C0C0C0"/>
                  </a:outerShdw>
                </a:effectLst>
              </a:rPr>
              <a:t>Defining Responsibilities</a:t>
            </a:r>
          </a:p>
        </p:txBody>
      </p:sp>
      <p:sp>
        <p:nvSpPr>
          <p:cNvPr id="4" name="Footer Placeholder 4"/>
          <p:cNvSpPr>
            <a:spLocks noGrp="1"/>
          </p:cNvSpPr>
          <p:nvPr>
            <p:ph type="ftr" sz="quarter" idx="11"/>
          </p:nvPr>
        </p:nvSpPr>
        <p:spPr/>
        <p:txBody>
          <a:bodyPr/>
          <a:lstStyle/>
          <a:p>
            <a:r>
              <a:rPr lang="en-US"/>
              <a:t>OSU</a:t>
            </a:r>
            <a:r>
              <a:rPr lang="en-US" i="0">
                <a:solidFill>
                  <a:schemeClr val="tx1"/>
                </a:solidFill>
              </a:rPr>
              <a:t>  </a:t>
            </a:r>
            <a:r>
              <a:rPr lang="en-US">
                <a:solidFill>
                  <a:schemeClr val="tx1"/>
                </a:solidFill>
              </a:rPr>
              <a:t>Environmental Health &amp; Safety  </a:t>
            </a:r>
          </a:p>
        </p:txBody>
      </p:sp>
      <p:sp>
        <p:nvSpPr>
          <p:cNvPr id="116739" name="Rectangle 3"/>
          <p:cNvSpPr>
            <a:spLocks noGrp="1" noChangeArrowheads="1"/>
          </p:cNvSpPr>
          <p:nvPr>
            <p:ph sz="quarter" idx="1"/>
          </p:nvPr>
        </p:nvSpPr>
        <p:spPr>
          <a:xfrm>
            <a:off x="914400" y="1524001"/>
            <a:ext cx="8229600" cy="4191000"/>
          </a:xfrm>
        </p:spPr>
        <p:txBody>
          <a:bodyPr/>
          <a:lstStyle/>
          <a:p>
            <a:pPr indent="-284163"/>
            <a:r>
              <a:rPr lang="en-US" dirty="0"/>
              <a:t>Employer responsibilities (cont.)</a:t>
            </a:r>
          </a:p>
          <a:p>
            <a:pPr lvl="1">
              <a:spcBef>
                <a:spcPts val="2400"/>
              </a:spcBef>
            </a:pPr>
            <a:r>
              <a:rPr lang="en-US" b="1" dirty="0"/>
              <a:t>OSHA General Duty Clause</a:t>
            </a:r>
            <a:r>
              <a:rPr lang="en-US" dirty="0"/>
              <a:t>: </a:t>
            </a:r>
            <a:br>
              <a:rPr lang="en-US" dirty="0"/>
            </a:br>
            <a:r>
              <a:rPr lang="en-US" dirty="0"/>
              <a:t>“Each employer </a:t>
            </a:r>
          </a:p>
          <a:p>
            <a:pPr lvl="2">
              <a:spcBef>
                <a:spcPts val="1800"/>
              </a:spcBef>
            </a:pPr>
            <a:r>
              <a:rPr lang="en-US" dirty="0"/>
              <a:t>Has the general duty to furnish each employee with employment and places of employment </a:t>
            </a:r>
            <a:br>
              <a:rPr lang="en-US" dirty="0"/>
            </a:br>
            <a:r>
              <a:rPr lang="en-US" b="1" u="sng" dirty="0"/>
              <a:t>free from recognized hazards</a:t>
            </a:r>
            <a:r>
              <a:rPr lang="en-US" b="1" dirty="0"/>
              <a:t> </a:t>
            </a:r>
            <a:r>
              <a:rPr lang="en-US" dirty="0"/>
              <a:t>causing or likely to </a:t>
            </a:r>
            <a:br>
              <a:rPr lang="en-US" dirty="0"/>
            </a:br>
            <a:r>
              <a:rPr lang="en-US" dirty="0"/>
              <a:t>cause death or serious physical harm.</a:t>
            </a:r>
          </a:p>
          <a:p>
            <a:pPr lvl="2">
              <a:spcBef>
                <a:spcPts val="1800"/>
              </a:spcBef>
            </a:pPr>
            <a:r>
              <a:rPr lang="en-US" dirty="0"/>
              <a:t>The specific duty of complying with safety and health standards promulgated under the act.”</a:t>
            </a:r>
          </a:p>
        </p:txBody>
      </p:sp>
    </p:spTree>
  </p:cSld>
  <p:clrMapOvr>
    <a:masterClrMapping/>
  </p:clrMapOvr>
  <p:transition>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style>
          <a:lnRef idx="3">
            <a:schemeClr val="lt1"/>
          </a:lnRef>
          <a:fillRef idx="1">
            <a:schemeClr val="accent4"/>
          </a:fillRef>
          <a:effectRef idx="1">
            <a:schemeClr val="accent4"/>
          </a:effectRef>
          <a:fontRef idx="minor">
            <a:schemeClr val="lt1"/>
          </a:fontRef>
        </p:style>
        <p:txBody>
          <a:bodyPr/>
          <a:lstStyle/>
          <a:p>
            <a:r>
              <a:rPr lang="en-US" b="1" i="1" dirty="0">
                <a:solidFill>
                  <a:schemeClr val="tx2"/>
                </a:solidFill>
                <a:effectLst>
                  <a:outerShdw blurRad="38100" dist="38100" dir="2700000" algn="tl">
                    <a:srgbClr val="C0C0C0"/>
                  </a:outerShdw>
                </a:effectLst>
              </a:rPr>
              <a:t>Legal Issues and Liability</a:t>
            </a:r>
          </a:p>
        </p:txBody>
      </p:sp>
      <p:sp>
        <p:nvSpPr>
          <p:cNvPr id="4" name="Footer Placeholder 4"/>
          <p:cNvSpPr>
            <a:spLocks noGrp="1"/>
          </p:cNvSpPr>
          <p:nvPr>
            <p:ph type="ftr" sz="quarter" idx="11"/>
          </p:nvPr>
        </p:nvSpPr>
        <p:spPr/>
        <p:txBody>
          <a:bodyPr/>
          <a:lstStyle/>
          <a:p>
            <a:r>
              <a:rPr lang="en-US"/>
              <a:t>OSU</a:t>
            </a:r>
            <a:r>
              <a:rPr lang="en-US" i="0">
                <a:solidFill>
                  <a:schemeClr val="tx1"/>
                </a:solidFill>
              </a:rPr>
              <a:t>  </a:t>
            </a:r>
            <a:r>
              <a:rPr lang="en-US">
                <a:solidFill>
                  <a:schemeClr val="tx1"/>
                </a:solidFill>
              </a:rPr>
              <a:t>Environmental Health &amp; Safety  </a:t>
            </a:r>
          </a:p>
        </p:txBody>
      </p:sp>
      <p:sp>
        <p:nvSpPr>
          <p:cNvPr id="94211" name="Rectangle 3"/>
          <p:cNvSpPr>
            <a:spLocks noGrp="1" noChangeArrowheads="1"/>
          </p:cNvSpPr>
          <p:nvPr>
            <p:ph sz="quarter" idx="1"/>
          </p:nvPr>
        </p:nvSpPr>
        <p:spPr>
          <a:xfrm>
            <a:off x="457200" y="1539240"/>
            <a:ext cx="8229600" cy="4937760"/>
          </a:xfrm>
        </p:spPr>
        <p:txBody>
          <a:bodyPr/>
          <a:lstStyle/>
          <a:p>
            <a:pPr indent="4763">
              <a:lnSpc>
                <a:spcPct val="90000"/>
              </a:lnSpc>
            </a:pPr>
            <a:r>
              <a:rPr lang="en-US" sz="2800" dirty="0" smtClean="0"/>
              <a:t>   As </a:t>
            </a:r>
            <a:r>
              <a:rPr lang="en-US" sz="2800" dirty="0"/>
              <a:t>a result of safety violations:</a:t>
            </a:r>
          </a:p>
          <a:p>
            <a:pPr marL="747713" lvl="1" indent="280988">
              <a:lnSpc>
                <a:spcPct val="90000"/>
              </a:lnSpc>
              <a:spcBef>
                <a:spcPts val="1800"/>
              </a:spcBef>
              <a:spcAft>
                <a:spcPts val="600"/>
              </a:spcAft>
            </a:pPr>
            <a:r>
              <a:rPr lang="en-US" sz="2400" dirty="0"/>
              <a:t>You can be named in a law suit</a:t>
            </a:r>
            <a:br>
              <a:rPr lang="en-US" sz="2400" dirty="0"/>
            </a:br>
            <a:endParaRPr lang="en-US" sz="2400" dirty="0"/>
          </a:p>
          <a:p>
            <a:pPr marL="747713" lvl="1" indent="280988">
              <a:lnSpc>
                <a:spcPct val="90000"/>
              </a:lnSpc>
              <a:spcAft>
                <a:spcPts val="600"/>
              </a:spcAft>
            </a:pPr>
            <a:r>
              <a:rPr lang="en-US" sz="2400" dirty="0"/>
              <a:t>Criminal charges may be filed against you</a:t>
            </a:r>
            <a:br>
              <a:rPr lang="en-US" sz="2400" dirty="0"/>
            </a:br>
            <a:endParaRPr lang="en-US" sz="2400" dirty="0"/>
          </a:p>
          <a:p>
            <a:pPr marL="747713" lvl="1" indent="280988">
              <a:lnSpc>
                <a:spcPct val="90000"/>
              </a:lnSpc>
              <a:spcAft>
                <a:spcPts val="600"/>
              </a:spcAft>
            </a:pPr>
            <a:r>
              <a:rPr lang="en-US" sz="2400" dirty="0"/>
              <a:t>You can be cited by an enforcement agency</a:t>
            </a:r>
            <a:br>
              <a:rPr lang="en-US" sz="2400" dirty="0"/>
            </a:br>
            <a:endParaRPr lang="en-US" sz="2400" dirty="0"/>
          </a:p>
          <a:p>
            <a:pPr marL="747713" lvl="1" indent="280988">
              <a:lnSpc>
                <a:spcPct val="90000"/>
              </a:lnSpc>
              <a:spcAft>
                <a:spcPts val="600"/>
              </a:spcAft>
            </a:pPr>
            <a:r>
              <a:rPr lang="en-US" sz="2400" dirty="0"/>
              <a:t>You can be fined by an enforcement agency</a:t>
            </a:r>
            <a:br>
              <a:rPr lang="en-US" sz="2400" dirty="0"/>
            </a:br>
            <a:endParaRPr lang="en-US" sz="2400" dirty="0"/>
          </a:p>
          <a:p>
            <a:pPr marL="747713" lvl="1" indent="280988">
              <a:lnSpc>
                <a:spcPct val="90000"/>
              </a:lnSpc>
              <a:spcAft>
                <a:spcPts val="600"/>
              </a:spcAft>
            </a:pPr>
            <a:r>
              <a:rPr lang="en-US" sz="2400" dirty="0"/>
              <a:t>Your lab/workplace can be shut down by an </a:t>
            </a:r>
            <a:br>
              <a:rPr lang="en-US" sz="2400" dirty="0"/>
            </a:br>
            <a:r>
              <a:rPr lang="en-US" sz="2400" dirty="0"/>
              <a:t>  </a:t>
            </a:r>
            <a:r>
              <a:rPr lang="en-US" sz="2400" dirty="0" smtClean="0"/>
              <a:t>  enforcement </a:t>
            </a:r>
            <a:r>
              <a:rPr lang="en-US" sz="2400" dirty="0"/>
              <a:t>agency</a:t>
            </a: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en-US" b="1" dirty="0" smtClean="0">
                <a:solidFill>
                  <a:schemeClr val="tx1"/>
                </a:solidFill>
              </a:rPr>
              <a:t>Killer Safety Attitudes</a:t>
            </a:r>
            <a:endParaRPr lang="en-US" b="1" dirty="0">
              <a:solidFill>
                <a:schemeClr val="tx1"/>
              </a:solidFill>
            </a:endParaRPr>
          </a:p>
        </p:txBody>
      </p:sp>
      <p:sp>
        <p:nvSpPr>
          <p:cNvPr id="4" name="Footer Placeholder 3"/>
          <p:cNvSpPr>
            <a:spLocks noGrp="1"/>
          </p:cNvSpPr>
          <p:nvPr>
            <p:ph type="ftr" sz="quarter" idx="11"/>
          </p:nvPr>
        </p:nvSpPr>
        <p:spPr/>
        <p:txBody>
          <a:bodyPr/>
          <a:lstStyle/>
          <a:p>
            <a:r>
              <a:rPr lang="en-US" smtClean="0"/>
              <a:t>OSU</a:t>
            </a:r>
            <a:r>
              <a:rPr lang="en-US" i="0" smtClean="0">
                <a:solidFill>
                  <a:schemeClr val="tx1"/>
                </a:solidFill>
              </a:rPr>
              <a:t>  </a:t>
            </a:r>
            <a:r>
              <a:rPr lang="en-US" smtClean="0">
                <a:solidFill>
                  <a:schemeClr val="tx1"/>
                </a:solidFill>
              </a:rPr>
              <a:t>Environmental Health &amp; Safety  </a:t>
            </a:r>
            <a:endParaRPr lang="en-US">
              <a:solidFill>
                <a:schemeClr val="tx1"/>
              </a:solidFill>
            </a:endParaRPr>
          </a:p>
        </p:txBody>
      </p:sp>
      <p:sp>
        <p:nvSpPr>
          <p:cNvPr id="5" name="Rectangle 4"/>
          <p:cNvSpPr/>
          <p:nvPr/>
        </p:nvSpPr>
        <p:spPr>
          <a:xfrm>
            <a:off x="1600200" y="1371600"/>
            <a:ext cx="5943600" cy="4708981"/>
          </a:xfrm>
          <a:prstGeom prst="rect">
            <a:avLst/>
          </a:prstGeom>
        </p:spPr>
        <p:txBody>
          <a:bodyPr wrap="square">
            <a:spAutoFit/>
          </a:bodyPr>
          <a:lstStyle/>
          <a:p>
            <a:r>
              <a:rPr lang="en-US" sz="2400" b="1" i="1" dirty="0"/>
              <a:t>The Right Attitude and</a:t>
            </a:r>
          </a:p>
          <a:p>
            <a:r>
              <a:rPr lang="en-US" sz="2400" b="1" i="1" dirty="0"/>
              <a:t>the Right Philosophy</a:t>
            </a:r>
            <a:r>
              <a:rPr lang="en-US" sz="2400" b="1" i="1" dirty="0" smtClean="0"/>
              <a:t>!</a:t>
            </a:r>
          </a:p>
          <a:p>
            <a:endParaRPr lang="en-US" b="1" i="1" dirty="0"/>
          </a:p>
          <a:p>
            <a:endParaRPr lang="en-US" b="1" i="1" dirty="0" smtClean="0"/>
          </a:p>
          <a:p>
            <a:endParaRPr lang="en-US" b="1" i="1" dirty="0"/>
          </a:p>
          <a:p>
            <a:endParaRPr lang="en-US" b="1" i="1" dirty="0" smtClean="0"/>
          </a:p>
          <a:p>
            <a:endParaRPr lang="en-US" b="1" i="1" dirty="0"/>
          </a:p>
          <a:p>
            <a:endParaRPr lang="en-US" b="1" i="1" dirty="0" smtClean="0"/>
          </a:p>
          <a:p>
            <a:endParaRPr lang="en-US" b="1" i="1" dirty="0"/>
          </a:p>
          <a:p>
            <a:endParaRPr lang="en-US" b="1" i="1" dirty="0" smtClean="0"/>
          </a:p>
          <a:p>
            <a:endParaRPr lang="en-US" b="1" i="1" dirty="0"/>
          </a:p>
          <a:p>
            <a:endParaRPr lang="en-US" b="1" dirty="0" smtClean="0"/>
          </a:p>
          <a:p>
            <a:endParaRPr lang="en-US" b="1" dirty="0" smtClean="0"/>
          </a:p>
          <a:p>
            <a:endParaRPr lang="en-US" b="1" dirty="0" smtClean="0"/>
          </a:p>
          <a:p>
            <a:r>
              <a:rPr lang="en-US" b="1" dirty="0" smtClean="0"/>
              <a:t>I </a:t>
            </a:r>
            <a:r>
              <a:rPr lang="en-US" b="1" dirty="0"/>
              <a:t>can’t teach you how to be safe, no one</a:t>
            </a:r>
          </a:p>
          <a:p>
            <a:r>
              <a:rPr lang="en-US" b="1" dirty="0"/>
              <a:t>can. You have to </a:t>
            </a:r>
            <a:r>
              <a:rPr lang="en-US" b="1" u="sng" dirty="0"/>
              <a:t>want</a:t>
            </a:r>
            <a:r>
              <a:rPr lang="en-US" b="1" dirty="0"/>
              <a:t> to be safe.</a:t>
            </a:r>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2819400" y="2209800"/>
            <a:ext cx="3539254" cy="3100387"/>
          </a:xfrm>
          <a:prstGeom prst="roundRect">
            <a:avLst>
              <a:gd name="adj" fmla="val 16667"/>
            </a:avLst>
          </a:prstGeom>
          <a:ln>
            <a:noFill/>
          </a:ln>
          <a:effectLst>
            <a:outerShdw blurRad="50800" dist="38100" dir="8100000" algn="tr" rotWithShape="0">
              <a:prstClr val="black">
                <a:alpha val="40000"/>
              </a:prst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ransition>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style>
          <a:lnRef idx="3">
            <a:schemeClr val="lt1"/>
          </a:lnRef>
          <a:fillRef idx="1">
            <a:schemeClr val="accent4"/>
          </a:fillRef>
          <a:effectRef idx="1">
            <a:schemeClr val="accent4"/>
          </a:effectRef>
          <a:fontRef idx="minor">
            <a:schemeClr val="lt1"/>
          </a:fontRef>
        </p:style>
        <p:txBody>
          <a:bodyPr/>
          <a:lstStyle/>
          <a:p>
            <a:r>
              <a:rPr lang="en-US" b="1" i="1" dirty="0">
                <a:solidFill>
                  <a:schemeClr val="tx2"/>
                </a:solidFill>
                <a:effectLst>
                  <a:outerShdw blurRad="38100" dist="38100" dir="2700000" algn="tl">
                    <a:srgbClr val="C0C0C0"/>
                  </a:outerShdw>
                </a:effectLst>
              </a:rPr>
              <a:t>Legal Issues and Liability</a:t>
            </a:r>
          </a:p>
        </p:txBody>
      </p:sp>
      <p:sp>
        <p:nvSpPr>
          <p:cNvPr id="4" name="Footer Placeholder 4"/>
          <p:cNvSpPr>
            <a:spLocks noGrp="1"/>
          </p:cNvSpPr>
          <p:nvPr>
            <p:ph type="ftr" sz="quarter" idx="11"/>
          </p:nvPr>
        </p:nvSpPr>
        <p:spPr/>
        <p:txBody>
          <a:bodyPr/>
          <a:lstStyle/>
          <a:p>
            <a:r>
              <a:rPr lang="en-US"/>
              <a:t>OSU</a:t>
            </a:r>
            <a:r>
              <a:rPr lang="en-US" i="0">
                <a:solidFill>
                  <a:schemeClr val="tx1"/>
                </a:solidFill>
              </a:rPr>
              <a:t>  </a:t>
            </a:r>
            <a:r>
              <a:rPr lang="en-US">
                <a:solidFill>
                  <a:schemeClr val="tx1"/>
                </a:solidFill>
              </a:rPr>
              <a:t>Environmental Health &amp; Safety  </a:t>
            </a:r>
          </a:p>
        </p:txBody>
      </p:sp>
      <p:sp>
        <p:nvSpPr>
          <p:cNvPr id="96259" name="Rectangle 3"/>
          <p:cNvSpPr>
            <a:spLocks noGrp="1" noChangeArrowheads="1"/>
          </p:cNvSpPr>
          <p:nvPr>
            <p:ph sz="quarter" idx="1"/>
          </p:nvPr>
        </p:nvSpPr>
        <p:spPr>
          <a:xfrm>
            <a:off x="457200" y="1600200"/>
            <a:ext cx="8229600" cy="3276600"/>
          </a:xfrm>
        </p:spPr>
        <p:txBody>
          <a:bodyPr/>
          <a:lstStyle/>
          <a:p>
            <a:pPr indent="4763"/>
            <a:r>
              <a:rPr lang="en-US" dirty="0" smtClean="0"/>
              <a:t> Because </a:t>
            </a:r>
            <a:r>
              <a:rPr lang="en-US" dirty="0"/>
              <a:t>of personal liability, </a:t>
            </a:r>
            <a:r>
              <a:rPr lang="en-US" dirty="0" smtClean="0"/>
              <a:t>and because you </a:t>
            </a:r>
            <a:r>
              <a:rPr lang="en-US" dirty="0"/>
              <a:t/>
            </a:r>
            <a:br>
              <a:rPr lang="en-US" dirty="0"/>
            </a:br>
            <a:r>
              <a:rPr lang="en-US" dirty="0"/>
              <a:t>   can be named as a defendant in a </a:t>
            </a:r>
            <a:br>
              <a:rPr lang="en-US" dirty="0"/>
            </a:br>
            <a:r>
              <a:rPr lang="en-US" dirty="0"/>
              <a:t>   lawsuit </a:t>
            </a:r>
            <a:r>
              <a:rPr lang="en-US" dirty="0" smtClean="0"/>
              <a:t>…</a:t>
            </a:r>
            <a:r>
              <a:rPr lang="en-US" dirty="0"/>
              <a:t/>
            </a:r>
            <a:br>
              <a:rPr lang="en-US" dirty="0"/>
            </a:br>
            <a:endParaRPr lang="en-US" dirty="0"/>
          </a:p>
          <a:p>
            <a:pPr marL="1022033" lvl="2"/>
            <a:r>
              <a:rPr lang="en-US" sz="2400" dirty="0"/>
              <a:t>Working for the University does </a:t>
            </a:r>
            <a:r>
              <a:rPr lang="en-US" sz="2400" u="sng" dirty="0"/>
              <a:t>not</a:t>
            </a:r>
            <a:r>
              <a:rPr lang="en-US" sz="2400" dirty="0"/>
              <a:t> protect you.    </a:t>
            </a:r>
          </a:p>
        </p:txBody>
      </p:sp>
    </p:spTree>
  </p:cSld>
  <p:clrMapOvr>
    <a:masterClrMapping/>
  </p:clrMapOvr>
  <p:transition>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a:xfrm>
            <a:off x="457200" y="76200"/>
            <a:ext cx="8229600" cy="1143000"/>
          </a:xfrm>
        </p:spPr>
        <p:style>
          <a:lnRef idx="3">
            <a:schemeClr val="lt1"/>
          </a:lnRef>
          <a:fillRef idx="1">
            <a:schemeClr val="accent4"/>
          </a:fillRef>
          <a:effectRef idx="1">
            <a:schemeClr val="accent4"/>
          </a:effectRef>
          <a:fontRef idx="minor">
            <a:schemeClr val="lt1"/>
          </a:fontRef>
        </p:style>
        <p:txBody>
          <a:bodyPr/>
          <a:lstStyle/>
          <a:p>
            <a:r>
              <a:rPr lang="en-US" b="1" i="1" dirty="0">
                <a:solidFill>
                  <a:schemeClr val="tx2"/>
                </a:solidFill>
                <a:effectLst>
                  <a:outerShdw blurRad="38100" dist="38100" dir="2700000" algn="tl">
                    <a:srgbClr val="C0C0C0"/>
                  </a:outerShdw>
                </a:effectLst>
              </a:rPr>
              <a:t>Legal Issues and Liability</a:t>
            </a:r>
          </a:p>
        </p:txBody>
      </p:sp>
      <p:pic>
        <p:nvPicPr>
          <p:cNvPr id="98308" name="Picture 4" descr="newsclip"/>
          <p:cNvPicPr>
            <a:picLocks noGrp="1" noChangeAspect="1" noChangeArrowheads="1"/>
          </p:cNvPicPr>
          <p:nvPr>
            <p:ph type="clipArt" sz="half" idx="1"/>
          </p:nvPr>
        </p:nvPicPr>
        <p:blipFill>
          <a:blip r:embed="rId3" cstate="print"/>
          <a:srcRect/>
          <a:stretch>
            <a:fillRect/>
          </a:stretch>
        </p:blipFill>
        <p:spPr>
          <a:xfrm>
            <a:off x="946150" y="1828800"/>
            <a:ext cx="2901950" cy="3276600"/>
          </a:xfrm>
        </p:spPr>
      </p:pic>
      <p:sp>
        <p:nvSpPr>
          <p:cNvPr id="98307" name="Rectangle 3"/>
          <p:cNvSpPr>
            <a:spLocks noGrp="1" noChangeArrowheads="1"/>
          </p:cNvSpPr>
          <p:nvPr>
            <p:ph type="body" sz="half" idx="2"/>
          </p:nvPr>
        </p:nvSpPr>
        <p:spPr>
          <a:xfrm>
            <a:off x="4652963" y="1798637"/>
            <a:ext cx="4033837" cy="4525963"/>
          </a:xfrm>
        </p:spPr>
        <p:txBody>
          <a:bodyPr/>
          <a:lstStyle/>
          <a:p>
            <a:r>
              <a:rPr lang="en-US" sz="2800" dirty="0" smtClean="0"/>
              <a:t>Criminal </a:t>
            </a:r>
            <a:r>
              <a:rPr lang="en-US" sz="2800" dirty="0"/>
              <a:t>charges </a:t>
            </a:r>
            <a:r>
              <a:rPr lang="en-US" sz="2800" u="sng" dirty="0" smtClean="0"/>
              <a:t>can</a:t>
            </a:r>
            <a:r>
              <a:rPr lang="en-US" sz="2800" dirty="0" smtClean="0"/>
              <a:t> be filed </a:t>
            </a:r>
            <a:r>
              <a:rPr lang="en-US" sz="2800" dirty="0"/>
              <a:t>against you.</a:t>
            </a:r>
          </a:p>
          <a:p>
            <a:pPr lvl="1">
              <a:spcBef>
                <a:spcPts val="2400"/>
              </a:spcBef>
            </a:pPr>
            <a:r>
              <a:rPr lang="en-US" sz="2400" dirty="0"/>
              <a:t>Negligent supervisors and employers have been charged with manslaughter</a:t>
            </a:r>
          </a:p>
        </p:txBody>
      </p:sp>
      <p:sp>
        <p:nvSpPr>
          <p:cNvPr id="6" name="Footer Placeholder 5"/>
          <p:cNvSpPr>
            <a:spLocks noGrp="1"/>
          </p:cNvSpPr>
          <p:nvPr>
            <p:ph type="ftr" sz="quarter" idx="11"/>
          </p:nvPr>
        </p:nvSpPr>
        <p:spPr/>
        <p:txBody>
          <a:bodyPr/>
          <a:lstStyle/>
          <a:p>
            <a:r>
              <a:rPr lang="en-US"/>
              <a:t>OSU</a:t>
            </a:r>
            <a:r>
              <a:rPr lang="en-US" i="0">
                <a:solidFill>
                  <a:schemeClr val="tx1"/>
                </a:solidFill>
              </a:rPr>
              <a:t>  </a:t>
            </a:r>
            <a:r>
              <a:rPr lang="en-US">
                <a:solidFill>
                  <a:schemeClr val="tx1"/>
                </a:solidFill>
              </a:rPr>
              <a:t>Environmental Health &amp; Safety  </a:t>
            </a:r>
          </a:p>
        </p:txBody>
      </p:sp>
    </p:spTree>
  </p:cSld>
  <p:clrMapOvr>
    <a:masterClrMapping/>
  </p:clrMapOvr>
  <p:transition>
    <p:wheel spokes="2"/>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afterEffect">
                                  <p:stCondLst>
                                    <p:cond delay="0"/>
                                  </p:stCondLst>
                                  <p:childTnLst>
                                    <p:set>
                                      <p:cBhvr>
                                        <p:cTn id="6" dur="1" fill="hold">
                                          <p:stCondLst>
                                            <p:cond delay="0"/>
                                          </p:stCondLst>
                                        </p:cTn>
                                        <p:tgtEl>
                                          <p:spTgt spid="98308"/>
                                        </p:tgtEl>
                                        <p:attrNameLst>
                                          <p:attrName>style.visibility</p:attrName>
                                        </p:attrNameLst>
                                      </p:cBhvr>
                                      <p:to>
                                        <p:strVal val="visible"/>
                                      </p:to>
                                    </p:set>
                                    <p:anim calcmode="lin" valueType="num">
                                      <p:cBhvr>
                                        <p:cTn id="7" dur="2000" fill="hold"/>
                                        <p:tgtEl>
                                          <p:spTgt spid="98308"/>
                                        </p:tgtEl>
                                        <p:attrNameLst>
                                          <p:attrName>ppt_w</p:attrName>
                                        </p:attrNameLst>
                                      </p:cBhvr>
                                      <p:tavLst>
                                        <p:tav tm="0">
                                          <p:val>
                                            <p:fltVal val="0"/>
                                          </p:val>
                                        </p:tav>
                                        <p:tav tm="100000">
                                          <p:val>
                                            <p:strVal val="#ppt_w"/>
                                          </p:val>
                                        </p:tav>
                                      </p:tavLst>
                                    </p:anim>
                                    <p:anim calcmode="lin" valueType="num">
                                      <p:cBhvr>
                                        <p:cTn id="8" dur="2000" fill="hold"/>
                                        <p:tgtEl>
                                          <p:spTgt spid="98308"/>
                                        </p:tgtEl>
                                        <p:attrNameLst>
                                          <p:attrName>ppt_h</p:attrName>
                                        </p:attrNameLst>
                                      </p:cBhvr>
                                      <p:tavLst>
                                        <p:tav tm="0">
                                          <p:val>
                                            <p:fltVal val="0"/>
                                          </p:val>
                                        </p:tav>
                                        <p:tav tm="100000">
                                          <p:val>
                                            <p:strVal val="#ppt_h"/>
                                          </p:val>
                                        </p:tav>
                                      </p:tavLst>
                                    </p:anim>
                                    <p:anim calcmode="lin" valueType="num">
                                      <p:cBhvr>
                                        <p:cTn id="9" dur="2000" fill="hold"/>
                                        <p:tgtEl>
                                          <p:spTgt spid="98308"/>
                                        </p:tgtEl>
                                        <p:attrNameLst>
                                          <p:attrName>style.rotation</p:attrName>
                                        </p:attrNameLst>
                                      </p:cBhvr>
                                      <p:tavLst>
                                        <p:tav tm="0">
                                          <p:val>
                                            <p:fltVal val="360"/>
                                          </p:val>
                                        </p:tav>
                                        <p:tav tm="100000">
                                          <p:val>
                                            <p:fltVal val="0"/>
                                          </p:val>
                                        </p:tav>
                                      </p:tavLst>
                                    </p:anim>
                                    <p:animEffect transition="in" filter="fade">
                                      <p:cBhvr>
                                        <p:cTn id="10" dur="2000"/>
                                        <p:tgtEl>
                                          <p:spTgt spid="983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style>
          <a:lnRef idx="3">
            <a:schemeClr val="lt1"/>
          </a:lnRef>
          <a:fillRef idx="1">
            <a:schemeClr val="accent4"/>
          </a:fillRef>
          <a:effectRef idx="1">
            <a:schemeClr val="accent4"/>
          </a:effectRef>
          <a:fontRef idx="minor">
            <a:schemeClr val="lt1"/>
          </a:fontRef>
        </p:style>
        <p:txBody>
          <a:bodyPr/>
          <a:lstStyle/>
          <a:p>
            <a:r>
              <a:rPr lang="en-US" b="1" i="1" dirty="0">
                <a:solidFill>
                  <a:schemeClr val="tx2"/>
                </a:solidFill>
                <a:effectLst>
                  <a:outerShdw blurRad="38100" dist="38100" dir="2700000" algn="tl">
                    <a:srgbClr val="C0C0C0"/>
                  </a:outerShdw>
                </a:effectLst>
              </a:rPr>
              <a:t>Legal Issues and Liability</a:t>
            </a:r>
          </a:p>
        </p:txBody>
      </p:sp>
      <p:sp>
        <p:nvSpPr>
          <p:cNvPr id="4" name="Footer Placeholder 4"/>
          <p:cNvSpPr>
            <a:spLocks noGrp="1"/>
          </p:cNvSpPr>
          <p:nvPr>
            <p:ph type="ftr" sz="quarter" idx="11"/>
          </p:nvPr>
        </p:nvSpPr>
        <p:spPr/>
        <p:txBody>
          <a:bodyPr/>
          <a:lstStyle/>
          <a:p>
            <a:r>
              <a:rPr lang="en-US"/>
              <a:t>OSU</a:t>
            </a:r>
            <a:r>
              <a:rPr lang="en-US" i="0">
                <a:solidFill>
                  <a:schemeClr val="tx1"/>
                </a:solidFill>
              </a:rPr>
              <a:t>  </a:t>
            </a:r>
            <a:r>
              <a:rPr lang="en-US">
                <a:solidFill>
                  <a:schemeClr val="tx1"/>
                </a:solidFill>
              </a:rPr>
              <a:t>Environmental Health &amp; Safety  </a:t>
            </a:r>
          </a:p>
        </p:txBody>
      </p:sp>
      <p:sp>
        <p:nvSpPr>
          <p:cNvPr id="100355" name="Rectangle 3"/>
          <p:cNvSpPr>
            <a:spLocks noGrp="1" noChangeArrowheads="1"/>
          </p:cNvSpPr>
          <p:nvPr>
            <p:ph sz="quarter" idx="1"/>
          </p:nvPr>
        </p:nvSpPr>
        <p:spPr>
          <a:xfrm>
            <a:off x="682625" y="1447800"/>
            <a:ext cx="7772400" cy="4419600"/>
          </a:xfrm>
        </p:spPr>
        <p:txBody>
          <a:bodyPr/>
          <a:lstStyle/>
          <a:p>
            <a:pPr indent="4763"/>
            <a:r>
              <a:rPr lang="en-US" dirty="0"/>
              <a:t>You can be cited by an enforcement </a:t>
            </a:r>
            <a:br>
              <a:rPr lang="en-US" dirty="0"/>
            </a:br>
            <a:r>
              <a:rPr lang="en-US" dirty="0"/>
              <a:t>   agency</a:t>
            </a:r>
          </a:p>
          <a:p>
            <a:pPr marL="747713" lvl="1" indent="-65088">
              <a:spcBef>
                <a:spcPts val="1800"/>
              </a:spcBef>
            </a:pPr>
            <a:r>
              <a:rPr lang="en-US" dirty="0"/>
              <a:t>State Department of Labor (DOL)</a:t>
            </a:r>
          </a:p>
          <a:p>
            <a:pPr marL="1028700" lvl="2" indent="285750">
              <a:tabLst>
                <a:tab pos="971550" algn="l"/>
              </a:tabLst>
            </a:pPr>
            <a:r>
              <a:rPr lang="en-US" dirty="0"/>
              <a:t>DOL is currently inspecting departments on campus</a:t>
            </a:r>
          </a:p>
          <a:p>
            <a:pPr marL="747713" lvl="1" indent="-65088">
              <a:spcBef>
                <a:spcPts val="1800"/>
              </a:spcBef>
            </a:pPr>
            <a:r>
              <a:rPr lang="en-US" dirty="0"/>
              <a:t>EPA</a:t>
            </a:r>
          </a:p>
          <a:p>
            <a:pPr marL="1028700" lvl="2" indent="285750"/>
            <a:r>
              <a:rPr lang="en-US" dirty="0"/>
              <a:t>They’ve already been here, and they’re coming back!</a:t>
            </a:r>
          </a:p>
          <a:p>
            <a:pPr marL="747713" lvl="1" indent="-65088">
              <a:spcBef>
                <a:spcPts val="1800"/>
              </a:spcBef>
            </a:pPr>
            <a:r>
              <a:rPr lang="en-US" dirty="0"/>
              <a:t>Federal OSHA has authority to get </a:t>
            </a:r>
            <a:br>
              <a:rPr lang="en-US" dirty="0"/>
            </a:br>
            <a:r>
              <a:rPr lang="en-US" dirty="0"/>
              <a:t> involved</a:t>
            </a:r>
          </a:p>
          <a:p>
            <a:pPr marL="1028700" lvl="2" indent="342900"/>
            <a:r>
              <a:rPr lang="en-US" dirty="0"/>
              <a:t>GM plant in </a:t>
            </a:r>
            <a:r>
              <a:rPr lang="en-US" dirty="0" smtClean="0"/>
              <a:t>Oklahoma City</a:t>
            </a:r>
            <a:endParaRPr lang="en-US" dirty="0"/>
          </a:p>
        </p:txBody>
      </p:sp>
    </p:spTree>
  </p:cSld>
  <p:clrMapOvr>
    <a:masterClrMapping/>
  </p:clrMapOvr>
  <p:transition>
    <p:wipe dir="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style>
          <a:lnRef idx="3">
            <a:schemeClr val="lt1"/>
          </a:lnRef>
          <a:fillRef idx="1">
            <a:schemeClr val="accent4"/>
          </a:fillRef>
          <a:effectRef idx="1">
            <a:schemeClr val="accent4"/>
          </a:effectRef>
          <a:fontRef idx="minor">
            <a:schemeClr val="lt1"/>
          </a:fontRef>
        </p:style>
        <p:txBody>
          <a:bodyPr/>
          <a:lstStyle/>
          <a:p>
            <a:r>
              <a:rPr lang="en-US" b="1" i="1" dirty="0">
                <a:solidFill>
                  <a:schemeClr val="tx2"/>
                </a:solidFill>
                <a:effectLst>
                  <a:outerShdw blurRad="38100" dist="38100" dir="2700000" algn="tl">
                    <a:srgbClr val="C0C0C0"/>
                  </a:outerShdw>
                </a:effectLst>
              </a:rPr>
              <a:t>Legal Issues and Liability</a:t>
            </a:r>
          </a:p>
        </p:txBody>
      </p:sp>
      <p:sp>
        <p:nvSpPr>
          <p:cNvPr id="4" name="Footer Placeholder 4"/>
          <p:cNvSpPr>
            <a:spLocks noGrp="1"/>
          </p:cNvSpPr>
          <p:nvPr>
            <p:ph type="ftr" sz="quarter" idx="11"/>
          </p:nvPr>
        </p:nvSpPr>
        <p:spPr/>
        <p:txBody>
          <a:bodyPr/>
          <a:lstStyle/>
          <a:p>
            <a:r>
              <a:rPr lang="en-US"/>
              <a:t>OSU</a:t>
            </a:r>
            <a:r>
              <a:rPr lang="en-US" i="0">
                <a:solidFill>
                  <a:schemeClr val="tx1"/>
                </a:solidFill>
              </a:rPr>
              <a:t>  </a:t>
            </a:r>
            <a:r>
              <a:rPr lang="en-US">
                <a:solidFill>
                  <a:schemeClr val="tx1"/>
                </a:solidFill>
              </a:rPr>
              <a:t>Environmental Health &amp; Safety  </a:t>
            </a:r>
          </a:p>
        </p:txBody>
      </p:sp>
      <p:sp>
        <p:nvSpPr>
          <p:cNvPr id="102403" name="Rectangle 3"/>
          <p:cNvSpPr>
            <a:spLocks noGrp="1" noChangeArrowheads="1"/>
          </p:cNvSpPr>
          <p:nvPr>
            <p:ph sz="quarter" idx="1"/>
          </p:nvPr>
        </p:nvSpPr>
        <p:spPr>
          <a:xfrm>
            <a:off x="457200" y="1539240"/>
            <a:ext cx="8229600" cy="4937760"/>
          </a:xfrm>
        </p:spPr>
        <p:txBody>
          <a:bodyPr/>
          <a:lstStyle/>
          <a:p>
            <a:pPr indent="4763"/>
            <a:r>
              <a:rPr lang="en-US" dirty="0"/>
              <a:t>You can be fined by an enforcement  </a:t>
            </a:r>
            <a:br>
              <a:rPr lang="en-US" dirty="0"/>
            </a:br>
            <a:r>
              <a:rPr lang="en-US" dirty="0"/>
              <a:t>   </a:t>
            </a:r>
            <a:r>
              <a:rPr lang="en-US" dirty="0" smtClean="0"/>
              <a:t>agency</a:t>
            </a:r>
          </a:p>
          <a:p>
            <a:pPr indent="4763"/>
            <a:endParaRPr lang="en-US" dirty="0"/>
          </a:p>
          <a:p>
            <a:pPr marL="747713" lvl="1" indent="-65088"/>
            <a:r>
              <a:rPr lang="en-US" dirty="0"/>
              <a:t>State DOL will issue citations </a:t>
            </a:r>
            <a:r>
              <a:rPr lang="en-US" dirty="0" smtClean="0"/>
              <a:t>first</a:t>
            </a:r>
          </a:p>
          <a:p>
            <a:pPr marL="747713" lvl="1" indent="-65088"/>
            <a:endParaRPr lang="en-US" dirty="0"/>
          </a:p>
          <a:p>
            <a:pPr marL="747713" lvl="1" indent="-65088"/>
            <a:r>
              <a:rPr lang="en-US" dirty="0"/>
              <a:t>EPA will levy fines…</a:t>
            </a:r>
          </a:p>
          <a:p>
            <a:pPr lvl="2">
              <a:buFontTx/>
              <a:buNone/>
            </a:pPr>
            <a:endParaRPr lang="en-US" dirty="0"/>
          </a:p>
        </p:txBody>
      </p:sp>
    </p:spTree>
  </p:cSld>
  <p:clrMapOvr>
    <a:masterClrMapping/>
  </p:clrMapOvr>
  <p:transition>
    <p:wipe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style>
          <a:lnRef idx="3">
            <a:schemeClr val="lt1"/>
          </a:lnRef>
          <a:fillRef idx="1">
            <a:schemeClr val="accent4"/>
          </a:fillRef>
          <a:effectRef idx="1">
            <a:schemeClr val="accent4"/>
          </a:effectRef>
          <a:fontRef idx="minor">
            <a:schemeClr val="lt1"/>
          </a:fontRef>
        </p:style>
        <p:txBody>
          <a:bodyPr/>
          <a:lstStyle/>
          <a:p>
            <a:r>
              <a:rPr lang="en-US" b="1" i="1" dirty="0">
                <a:solidFill>
                  <a:schemeClr val="tx2"/>
                </a:solidFill>
                <a:effectLst>
                  <a:outerShdw blurRad="38100" dist="38100" dir="2700000" algn="tl">
                    <a:srgbClr val="C0C0C0"/>
                  </a:outerShdw>
                </a:effectLst>
              </a:rPr>
              <a:t>Legal Issues and Liability</a:t>
            </a:r>
          </a:p>
        </p:txBody>
      </p:sp>
      <p:sp>
        <p:nvSpPr>
          <p:cNvPr id="4" name="Footer Placeholder 4"/>
          <p:cNvSpPr>
            <a:spLocks noGrp="1"/>
          </p:cNvSpPr>
          <p:nvPr>
            <p:ph type="ftr" sz="quarter" idx="11"/>
          </p:nvPr>
        </p:nvSpPr>
        <p:spPr/>
        <p:txBody>
          <a:bodyPr/>
          <a:lstStyle/>
          <a:p>
            <a:r>
              <a:rPr lang="en-US"/>
              <a:t>OSU</a:t>
            </a:r>
            <a:r>
              <a:rPr lang="en-US" i="0">
                <a:solidFill>
                  <a:schemeClr val="tx1"/>
                </a:solidFill>
              </a:rPr>
              <a:t>  </a:t>
            </a:r>
            <a:r>
              <a:rPr lang="en-US">
                <a:solidFill>
                  <a:schemeClr val="tx1"/>
                </a:solidFill>
              </a:rPr>
              <a:t>Environmental Health &amp; Safety  </a:t>
            </a:r>
          </a:p>
        </p:txBody>
      </p:sp>
      <p:sp>
        <p:nvSpPr>
          <p:cNvPr id="103427" name="Rectangle 3"/>
          <p:cNvSpPr>
            <a:spLocks noGrp="1" noChangeArrowheads="1"/>
          </p:cNvSpPr>
          <p:nvPr>
            <p:ph sz="quarter" idx="1"/>
          </p:nvPr>
        </p:nvSpPr>
        <p:spPr>
          <a:xfrm>
            <a:off x="457200" y="1539240"/>
            <a:ext cx="8229600" cy="4937760"/>
          </a:xfrm>
        </p:spPr>
        <p:txBody>
          <a:bodyPr/>
          <a:lstStyle/>
          <a:p>
            <a:pPr marL="273050" indent="298450"/>
            <a:r>
              <a:rPr lang="en-US" dirty="0"/>
              <a:t>Cease and desist orders:  </a:t>
            </a:r>
            <a:r>
              <a:rPr lang="en-US" dirty="0" smtClean="0"/>
              <a:t>If </a:t>
            </a:r>
            <a:r>
              <a:rPr lang="en-US" dirty="0"/>
              <a:t>the </a:t>
            </a:r>
            <a:br>
              <a:rPr lang="en-US" dirty="0"/>
            </a:br>
            <a:r>
              <a:rPr lang="en-US" dirty="0"/>
              <a:t>   violations are serious enough, agencies </a:t>
            </a:r>
            <a:br>
              <a:rPr lang="en-US" dirty="0"/>
            </a:br>
            <a:r>
              <a:rPr lang="en-US" dirty="0"/>
              <a:t>   such as </a:t>
            </a:r>
            <a:r>
              <a:rPr lang="en-US" dirty="0" smtClean="0"/>
              <a:t>ODOL</a:t>
            </a:r>
            <a:r>
              <a:rPr lang="en-US" dirty="0"/>
              <a:t>, </a:t>
            </a:r>
            <a:r>
              <a:rPr lang="en-US" dirty="0" smtClean="0"/>
              <a:t>OSHA, and the        </a:t>
            </a:r>
            <a:r>
              <a:rPr lang="en-US" dirty="0"/>
              <a:t/>
            </a:r>
            <a:br>
              <a:rPr lang="en-US" dirty="0"/>
            </a:br>
            <a:r>
              <a:rPr lang="en-US" dirty="0"/>
              <a:t>   EPA can (and will) shut down the job site  </a:t>
            </a:r>
            <a:br>
              <a:rPr lang="en-US" dirty="0"/>
            </a:br>
            <a:r>
              <a:rPr lang="en-US" dirty="0"/>
              <a:t>   until the problems are corrected</a:t>
            </a:r>
            <a:r>
              <a:rPr lang="en-US" dirty="0" smtClean="0"/>
              <a:t>.</a:t>
            </a:r>
            <a:br>
              <a:rPr lang="en-US" dirty="0" smtClean="0"/>
            </a:br>
            <a:endParaRPr lang="en-US" dirty="0"/>
          </a:p>
          <a:p>
            <a:pPr marL="273050" indent="298450"/>
            <a:r>
              <a:rPr lang="en-US" dirty="0" smtClean="0"/>
              <a:t>EHS </a:t>
            </a:r>
            <a:r>
              <a:rPr lang="en-US" dirty="0"/>
              <a:t>has issued cease and desist </a:t>
            </a:r>
            <a:r>
              <a:rPr lang="en-US" dirty="0" smtClean="0"/>
              <a:t>         </a:t>
            </a:r>
            <a:br>
              <a:rPr lang="en-US" dirty="0" smtClean="0"/>
            </a:br>
            <a:r>
              <a:rPr lang="en-US" dirty="0" smtClean="0"/>
              <a:t>   orders on </a:t>
            </a:r>
            <a:r>
              <a:rPr lang="en-US" dirty="0"/>
              <a:t>OSU projects, as well.</a:t>
            </a:r>
          </a:p>
        </p:txBody>
      </p:sp>
    </p:spTree>
  </p:cSld>
  <p:clrMapOvr>
    <a:masterClrMapping/>
  </p:clrMapOvr>
  <p:transition>
    <p:wipe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3">
            <a:schemeClr val="accent4"/>
          </a:fillRef>
          <a:effectRef idx="2">
            <a:schemeClr val="accent4"/>
          </a:effectRef>
          <a:fontRef idx="minor">
            <a:schemeClr val="lt1"/>
          </a:fontRef>
        </p:style>
        <p:txBody>
          <a:bodyPr/>
          <a:lstStyle/>
          <a:p>
            <a:pPr algn="ctr"/>
            <a:r>
              <a:rPr lang="en-US" b="1" dirty="0" smtClean="0">
                <a:solidFill>
                  <a:schemeClr val="tx1"/>
                </a:solidFill>
              </a:rPr>
              <a:t>Remembering Charlie</a:t>
            </a:r>
            <a:endParaRPr lang="en-US" b="1" dirty="0">
              <a:solidFill>
                <a:schemeClr val="tx1"/>
              </a:solidFill>
            </a:endParaRPr>
          </a:p>
        </p:txBody>
      </p:sp>
      <p:sp>
        <p:nvSpPr>
          <p:cNvPr id="4" name="Footer Placeholder 3"/>
          <p:cNvSpPr>
            <a:spLocks noGrp="1"/>
          </p:cNvSpPr>
          <p:nvPr>
            <p:ph type="ftr" sz="quarter" idx="11"/>
          </p:nvPr>
        </p:nvSpPr>
        <p:spPr/>
        <p:txBody>
          <a:bodyPr/>
          <a:lstStyle/>
          <a:p>
            <a:r>
              <a:rPr lang="en-US" smtClean="0"/>
              <a:t>OSU</a:t>
            </a:r>
            <a:r>
              <a:rPr lang="en-US" i="0" smtClean="0">
                <a:solidFill>
                  <a:schemeClr val="tx1"/>
                </a:solidFill>
              </a:rPr>
              <a:t>  </a:t>
            </a:r>
            <a:r>
              <a:rPr lang="en-US" smtClean="0">
                <a:solidFill>
                  <a:schemeClr val="tx1"/>
                </a:solidFill>
              </a:rPr>
              <a:t>Environmental Health &amp; Safety  </a:t>
            </a:r>
            <a:endParaRPr lang="en-US">
              <a:solidFill>
                <a:schemeClr val="tx1"/>
              </a:solidFill>
            </a:endParaRPr>
          </a:p>
        </p:txBody>
      </p:sp>
      <p:sp>
        <p:nvSpPr>
          <p:cNvPr id="3" name="Content Placeholder 2"/>
          <p:cNvSpPr>
            <a:spLocks noGrp="1"/>
          </p:cNvSpPr>
          <p:nvPr>
            <p:ph sz="quarter" idx="1"/>
          </p:nvPr>
        </p:nvSpPr>
        <p:spPr/>
        <p:txBody>
          <a:bodyPr/>
          <a:lstStyle/>
          <a:p>
            <a:pPr marL="0" indent="0" algn="ctr">
              <a:buNone/>
            </a:pPr>
            <a:r>
              <a:rPr lang="en-US" dirty="0" smtClean="0"/>
              <a:t/>
            </a:r>
            <a:br>
              <a:rPr lang="en-US" dirty="0" smtClean="0"/>
            </a:br>
            <a:r>
              <a:rPr lang="en-US" dirty="0" smtClean="0"/>
              <a:t/>
            </a:r>
            <a:br>
              <a:rPr lang="en-US" dirty="0" smtClean="0"/>
            </a:br>
            <a:r>
              <a:rPr lang="en-US" dirty="0" smtClean="0"/>
              <a:t/>
            </a:r>
            <a:br>
              <a:rPr lang="en-US" dirty="0" smtClean="0"/>
            </a:br>
            <a:r>
              <a:rPr lang="en-US" dirty="0" smtClean="0"/>
              <a:t>The following video may be disturbing for some because of its graphic nature.</a:t>
            </a:r>
            <a:endParaRPr lang="en-US" dirty="0"/>
          </a:p>
        </p:txBody>
      </p:sp>
    </p:spTree>
  </p:cSld>
  <p:clrMapOvr>
    <a:masterClrMapping/>
  </p:clrMapOvr>
  <p:transition spd="slow">
    <p:dissolv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14400"/>
          </a:xfrm>
        </p:spPr>
        <p:style>
          <a:lnRef idx="3">
            <a:schemeClr val="lt1"/>
          </a:lnRef>
          <a:fillRef idx="1">
            <a:schemeClr val="accent3"/>
          </a:fillRef>
          <a:effectRef idx="1">
            <a:schemeClr val="accent3"/>
          </a:effectRef>
          <a:fontRef idx="minor">
            <a:schemeClr val="lt1"/>
          </a:fontRef>
        </p:style>
        <p:txBody>
          <a:bodyPr/>
          <a:lstStyle/>
          <a:p>
            <a:r>
              <a:rPr lang="en-US" sz="3200" b="1" i="1" dirty="0" smtClean="0">
                <a:solidFill>
                  <a:schemeClr val="tx1"/>
                </a:solidFill>
                <a:effectLst>
                  <a:outerShdw blurRad="38100" dist="38100" dir="2700000" algn="tl">
                    <a:srgbClr val="000000">
                      <a:alpha val="43137"/>
                    </a:srgbClr>
                  </a:outerShdw>
                </a:effectLst>
              </a:rPr>
              <a:t>SIGNS OF CULTURE CHANGE</a:t>
            </a:r>
            <a:endParaRPr lang="en-US" sz="3200" dirty="0"/>
          </a:p>
        </p:txBody>
      </p:sp>
      <p:sp>
        <p:nvSpPr>
          <p:cNvPr id="4" name="Footer Placeholder 3"/>
          <p:cNvSpPr>
            <a:spLocks noGrp="1"/>
          </p:cNvSpPr>
          <p:nvPr>
            <p:ph type="ftr" sz="quarter" idx="11"/>
          </p:nvPr>
        </p:nvSpPr>
        <p:spPr/>
        <p:txBody>
          <a:bodyPr/>
          <a:lstStyle/>
          <a:p>
            <a:r>
              <a:rPr lang="en-US" smtClean="0"/>
              <a:t>OSU</a:t>
            </a:r>
            <a:r>
              <a:rPr lang="en-US" i="0" smtClean="0">
                <a:solidFill>
                  <a:schemeClr val="tx1"/>
                </a:solidFill>
              </a:rPr>
              <a:t>  </a:t>
            </a:r>
            <a:r>
              <a:rPr lang="en-US" smtClean="0">
                <a:solidFill>
                  <a:schemeClr val="tx1"/>
                </a:solidFill>
              </a:rPr>
              <a:t>Environmental Health &amp; Safety  </a:t>
            </a:r>
            <a:endParaRPr lang="en-US">
              <a:solidFill>
                <a:schemeClr val="tx1"/>
              </a:solidFill>
            </a:endParaRPr>
          </a:p>
        </p:txBody>
      </p:sp>
      <p:sp>
        <p:nvSpPr>
          <p:cNvPr id="3" name="Content Placeholder 2"/>
          <p:cNvSpPr>
            <a:spLocks noGrp="1"/>
          </p:cNvSpPr>
          <p:nvPr>
            <p:ph sz="quarter" idx="1"/>
          </p:nvPr>
        </p:nvSpPr>
        <p:spPr>
          <a:xfrm>
            <a:off x="457200" y="1844040"/>
            <a:ext cx="8229600" cy="4937760"/>
          </a:xfrm>
        </p:spPr>
        <p:txBody>
          <a:bodyPr/>
          <a:lstStyle/>
          <a:p>
            <a:pPr marL="571500" indent="-114300">
              <a:spcAft>
                <a:spcPts val="600"/>
              </a:spcAft>
              <a:buNone/>
            </a:pPr>
            <a:r>
              <a:rPr lang="en-US" dirty="0" smtClean="0"/>
              <a:t>• True management commitment</a:t>
            </a:r>
          </a:p>
          <a:p>
            <a:pPr marL="571500" indent="-114300">
              <a:spcAft>
                <a:spcPts val="600"/>
              </a:spcAft>
              <a:buNone/>
            </a:pPr>
            <a:r>
              <a:rPr lang="en-US" dirty="0" smtClean="0"/>
              <a:t>• Reduced injury rates</a:t>
            </a:r>
          </a:p>
          <a:p>
            <a:pPr marL="571500" indent="-114300">
              <a:spcAft>
                <a:spcPts val="600"/>
              </a:spcAft>
              <a:buNone/>
            </a:pPr>
            <a:r>
              <a:rPr lang="en-US" dirty="0" smtClean="0"/>
              <a:t>• Changes in employees attitudes towards  </a:t>
            </a:r>
            <a:br>
              <a:rPr lang="en-US" dirty="0" smtClean="0"/>
            </a:br>
            <a:r>
              <a:rPr lang="en-US" dirty="0" smtClean="0"/>
              <a:t>  safety</a:t>
            </a:r>
          </a:p>
          <a:p>
            <a:pPr marL="571500" indent="-114300">
              <a:spcAft>
                <a:spcPts val="600"/>
              </a:spcAft>
              <a:buNone/>
            </a:pPr>
            <a:r>
              <a:rPr lang="en-US" dirty="0" smtClean="0"/>
              <a:t>• Heightened participation by employees</a:t>
            </a:r>
          </a:p>
          <a:p>
            <a:pPr marL="571500" indent="-114300">
              <a:spcAft>
                <a:spcPts val="600"/>
              </a:spcAft>
              <a:buNone/>
            </a:pPr>
            <a:r>
              <a:rPr lang="en-US" dirty="0" smtClean="0"/>
              <a:t>• Near-miss reports increase</a:t>
            </a:r>
          </a:p>
          <a:p>
            <a:pPr marL="571500" indent="-114300">
              <a:spcAft>
                <a:spcPts val="600"/>
              </a:spcAft>
              <a:buNone/>
            </a:pPr>
            <a:r>
              <a:rPr lang="en-US" dirty="0" smtClean="0"/>
              <a:t>• More conversations regarding safety</a:t>
            </a:r>
          </a:p>
          <a:p>
            <a:pPr marL="571500" indent="-114300">
              <a:spcAft>
                <a:spcPts val="600"/>
              </a:spcAft>
              <a:buNone/>
            </a:pPr>
            <a:r>
              <a:rPr lang="en-US" dirty="0" smtClean="0"/>
              <a:t>• Employee morale is high</a:t>
            </a:r>
            <a:endParaRPr lang="en-US" dirty="0"/>
          </a:p>
        </p:txBody>
      </p:sp>
    </p:spTree>
  </p:cSld>
  <p:clrMapOvr>
    <a:masterClrMapping/>
  </p:clrMapOvr>
  <p:transition spd="slow">
    <p:pull dir="rd"/>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p:style>
          <a:lnRef idx="3">
            <a:schemeClr val="lt1"/>
          </a:lnRef>
          <a:fillRef idx="1">
            <a:schemeClr val="accent3"/>
          </a:fillRef>
          <a:effectRef idx="1">
            <a:schemeClr val="accent3"/>
          </a:effectRef>
          <a:fontRef idx="minor">
            <a:schemeClr val="lt1"/>
          </a:fontRef>
        </p:style>
        <p:txBody>
          <a:bodyPr/>
          <a:lstStyle/>
          <a:p>
            <a:r>
              <a:rPr lang="en-US" b="1" i="1" dirty="0">
                <a:solidFill>
                  <a:schemeClr val="tx2"/>
                </a:solidFill>
                <a:effectLst>
                  <a:outerShdw blurRad="38100" dist="38100" dir="2700000" algn="tl">
                    <a:srgbClr val="C0C0C0"/>
                  </a:outerShdw>
                </a:effectLst>
              </a:rPr>
              <a:t>For more information:</a:t>
            </a:r>
          </a:p>
        </p:txBody>
      </p:sp>
      <p:sp>
        <p:nvSpPr>
          <p:cNvPr id="4" name="Footer Placeholder 4"/>
          <p:cNvSpPr>
            <a:spLocks noGrp="1"/>
          </p:cNvSpPr>
          <p:nvPr>
            <p:ph type="ftr" sz="quarter" idx="11"/>
          </p:nvPr>
        </p:nvSpPr>
        <p:spPr/>
        <p:txBody>
          <a:bodyPr/>
          <a:lstStyle/>
          <a:p>
            <a:r>
              <a:rPr lang="en-US"/>
              <a:t>OSU</a:t>
            </a:r>
            <a:r>
              <a:rPr lang="en-US" i="0">
                <a:solidFill>
                  <a:schemeClr val="tx1"/>
                </a:solidFill>
              </a:rPr>
              <a:t>  </a:t>
            </a:r>
            <a:r>
              <a:rPr lang="en-US">
                <a:solidFill>
                  <a:schemeClr val="tx1"/>
                </a:solidFill>
              </a:rPr>
              <a:t>Environmental Health &amp; Safety  </a:t>
            </a:r>
          </a:p>
        </p:txBody>
      </p:sp>
      <p:sp>
        <p:nvSpPr>
          <p:cNvPr id="120835" name="Rectangle 3"/>
          <p:cNvSpPr>
            <a:spLocks noGrp="1" noChangeArrowheads="1"/>
          </p:cNvSpPr>
          <p:nvPr>
            <p:ph sz="quarter" idx="1"/>
          </p:nvPr>
        </p:nvSpPr>
        <p:spPr>
          <a:xfrm>
            <a:off x="1066800" y="1600200"/>
            <a:ext cx="8229600" cy="4525963"/>
          </a:xfrm>
        </p:spPr>
        <p:txBody>
          <a:bodyPr/>
          <a:lstStyle/>
          <a:p>
            <a:r>
              <a:rPr lang="en-US" dirty="0"/>
              <a:t>Check out the </a:t>
            </a:r>
            <a:r>
              <a:rPr lang="en-US" dirty="0" smtClean="0"/>
              <a:t>EHS </a:t>
            </a:r>
            <a:r>
              <a:rPr lang="en-US" dirty="0"/>
              <a:t>website:</a:t>
            </a:r>
          </a:p>
          <a:p>
            <a:pPr lvl="1"/>
            <a:r>
              <a:rPr lang="en-US" dirty="0">
                <a:solidFill>
                  <a:schemeClr val="tx2"/>
                </a:solidFill>
                <a:hlinkClick r:id="rId3"/>
              </a:rPr>
              <a:t>http</a:t>
            </a:r>
            <a:r>
              <a:rPr lang="en-US" dirty="0" smtClean="0">
                <a:solidFill>
                  <a:schemeClr val="tx2"/>
                </a:solidFill>
                <a:hlinkClick r:id="rId3"/>
              </a:rPr>
              <a:t>://ehs.okstate.edu</a:t>
            </a:r>
            <a:r>
              <a:rPr lang="en-US" dirty="0">
                <a:solidFill>
                  <a:schemeClr val="tx2"/>
                </a:solidFill>
                <a:hlinkClick r:id="rId3"/>
              </a:rPr>
              <a:t>/</a:t>
            </a:r>
            <a:r>
              <a:rPr lang="en-US" dirty="0">
                <a:solidFill>
                  <a:schemeClr val="tx2"/>
                </a:solidFill>
              </a:rPr>
              <a:t/>
            </a:r>
            <a:br>
              <a:rPr lang="en-US" dirty="0">
                <a:solidFill>
                  <a:schemeClr val="tx2"/>
                </a:solidFill>
              </a:rPr>
            </a:br>
            <a:endParaRPr lang="en-US" dirty="0">
              <a:solidFill>
                <a:schemeClr val="tx2"/>
              </a:solidFill>
            </a:endParaRPr>
          </a:p>
          <a:p>
            <a:r>
              <a:rPr lang="en-US" dirty="0"/>
              <a:t>Call </a:t>
            </a:r>
            <a:r>
              <a:rPr lang="en-US" dirty="0" smtClean="0"/>
              <a:t>EHS </a:t>
            </a:r>
            <a:r>
              <a:rPr lang="en-US" dirty="0"/>
              <a:t>at </a:t>
            </a:r>
            <a:r>
              <a:rPr lang="en-US" dirty="0" smtClean="0"/>
              <a:t>(405) 744-7241</a:t>
            </a:r>
            <a:r>
              <a:rPr lang="en-US" dirty="0"/>
              <a:t/>
            </a:r>
            <a:br>
              <a:rPr lang="en-US" dirty="0"/>
            </a:br>
            <a:endParaRPr lang="en-US" dirty="0"/>
          </a:p>
          <a:p>
            <a:r>
              <a:rPr lang="en-US" dirty="0"/>
              <a:t>Email me at:</a:t>
            </a:r>
            <a:br>
              <a:rPr lang="en-US" dirty="0"/>
            </a:br>
            <a:r>
              <a:rPr lang="en-US" dirty="0"/>
              <a:t>gregory.hogan@okstate.edu</a:t>
            </a:r>
          </a:p>
        </p:txBody>
      </p:sp>
    </p:spTree>
  </p:cSld>
  <p:clrMapOvr>
    <a:masterClrMapping/>
  </p:clrMapOvr>
  <p:transition>
    <p:zoom/>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2" name="WordArt 4"/>
          <p:cNvSpPr>
            <a:spLocks noChangeArrowheads="1" noChangeShapeType="1" noTextEdit="1"/>
          </p:cNvSpPr>
          <p:nvPr/>
        </p:nvSpPr>
        <p:spPr bwMode="auto">
          <a:xfrm>
            <a:off x="0" y="0"/>
            <a:ext cx="9144000" cy="6858000"/>
          </a:xfrm>
          <a:prstGeom prst="rect">
            <a:avLst/>
          </a:prstGeom>
          <a:scene3d>
            <a:camera prst="orthographicFront"/>
            <a:lightRig rig="threePt" dir="t"/>
          </a:scene3d>
          <a:sp3d extrusionH="76200" prstMaterial="powder">
            <a:extrusionClr>
              <a:schemeClr val="tx1"/>
            </a:extrusionClr>
          </a:sp3d>
        </p:spPr>
        <p:style>
          <a:lnRef idx="3">
            <a:schemeClr val="lt1"/>
          </a:lnRef>
          <a:fillRef idx="1">
            <a:schemeClr val="accent3"/>
          </a:fillRef>
          <a:effectRef idx="1">
            <a:schemeClr val="accent3"/>
          </a:effectRef>
          <a:fontRef idx="minor">
            <a:schemeClr val="lt1"/>
          </a:fontRef>
        </p:style>
        <p:txBody>
          <a:bodyPr wrap="none" fromWordArt="1">
            <a:prstTxWarp prst="textSlantUp">
              <a:avLst>
                <a:gd name="adj" fmla="val 32056"/>
              </a:avLst>
            </a:prstTxWarp>
            <a:sp3d extrusionH="57150">
              <a:bevelT w="38100" h="38100" prst="relaxedInset"/>
              <a:bevelB w="38100" h="38100" prst="slope"/>
            </a:sp3d>
          </a:bodyPr>
          <a:lstStyle/>
          <a:p>
            <a:r>
              <a:rPr lang="en-US" sz="5700" b="1" i="1" kern="10" normalizeH="1" dirty="0">
                <a:ln w="9525" cap="rnd" cmpd="sng">
                  <a:solidFill>
                    <a:schemeClr val="tx1"/>
                  </a:solidFill>
                  <a:round/>
                  <a:headEnd/>
                  <a:tailEnd/>
                </a:ln>
                <a:gradFill rotWithShape="0">
                  <a:gsLst>
                    <a:gs pos="0">
                      <a:srgbClr val="000000"/>
                    </a:gs>
                    <a:gs pos="39999">
                      <a:srgbClr val="0A128C"/>
                    </a:gs>
                    <a:gs pos="70000">
                      <a:srgbClr val="181CC7"/>
                    </a:gs>
                    <a:gs pos="88000">
                      <a:srgbClr val="7005D4"/>
                    </a:gs>
                    <a:gs pos="100000">
                      <a:srgbClr val="8C3D91"/>
                    </a:gs>
                  </a:gsLst>
                  <a:lin ang="5400000" scaled="0"/>
                </a:gradFill>
                <a:effectLst>
                  <a:outerShdw dist="53882" dir="2700000" algn="ctr" rotWithShape="0">
                    <a:srgbClr val="00FF00">
                      <a:alpha val="80000"/>
                    </a:srgbClr>
                  </a:outerShdw>
                </a:effectLst>
                <a:latin typeface="Arial" pitchFamily="34" charset="0"/>
                <a:cs typeface="Arial"/>
              </a:rPr>
              <a:t>Thank </a:t>
            </a:r>
            <a:r>
              <a:rPr lang="en-US" sz="5700" b="1" i="1" kern="10" normalizeH="1" dirty="0" smtClean="0">
                <a:ln w="9525" cap="rnd" cmpd="sng">
                  <a:solidFill>
                    <a:schemeClr val="tx1"/>
                  </a:solidFill>
                  <a:round/>
                  <a:headEnd/>
                  <a:tailEnd/>
                </a:ln>
                <a:gradFill rotWithShape="0">
                  <a:gsLst>
                    <a:gs pos="0">
                      <a:srgbClr val="000000"/>
                    </a:gs>
                    <a:gs pos="39999">
                      <a:srgbClr val="0A128C"/>
                    </a:gs>
                    <a:gs pos="70000">
                      <a:srgbClr val="181CC7"/>
                    </a:gs>
                    <a:gs pos="88000">
                      <a:srgbClr val="7005D4"/>
                    </a:gs>
                    <a:gs pos="100000">
                      <a:srgbClr val="8C3D91"/>
                    </a:gs>
                  </a:gsLst>
                  <a:lin ang="5400000" scaled="0"/>
                </a:gradFill>
                <a:effectLst>
                  <a:outerShdw dist="53882" dir="2700000" algn="ctr" rotWithShape="0">
                    <a:srgbClr val="00FF00">
                      <a:alpha val="80000"/>
                    </a:srgbClr>
                  </a:outerShdw>
                </a:effectLst>
                <a:latin typeface="Arial" pitchFamily="34" charset="0"/>
                <a:cs typeface="Arial"/>
              </a:rPr>
              <a:t>You!  </a:t>
            </a:r>
            <a:r>
              <a:rPr lang="en-US" sz="5700" b="1" i="1" kern="10" normalizeH="1" dirty="0">
                <a:ln w="9525" cap="rnd" cmpd="sng">
                  <a:solidFill>
                    <a:schemeClr val="tx1"/>
                  </a:solidFill>
                  <a:round/>
                  <a:headEnd/>
                  <a:tailEnd/>
                </a:ln>
                <a:gradFill rotWithShape="0">
                  <a:gsLst>
                    <a:gs pos="0">
                      <a:srgbClr val="000000"/>
                    </a:gs>
                    <a:gs pos="39999">
                      <a:srgbClr val="0A128C"/>
                    </a:gs>
                    <a:gs pos="70000">
                      <a:srgbClr val="181CC7"/>
                    </a:gs>
                    <a:gs pos="88000">
                      <a:srgbClr val="7005D4"/>
                    </a:gs>
                    <a:gs pos="100000">
                      <a:srgbClr val="8C3D91"/>
                    </a:gs>
                  </a:gsLst>
                  <a:lin ang="5400000" scaled="0"/>
                </a:gradFill>
                <a:effectLst>
                  <a:outerShdw dist="53882" dir="2700000" algn="ctr" rotWithShape="0">
                    <a:srgbClr val="00FF00">
                      <a:alpha val="80000"/>
                    </a:srgbClr>
                  </a:outerShdw>
                </a:effectLst>
                <a:latin typeface="Arial" pitchFamily="34" charset="0"/>
                <a:cs typeface="Arial"/>
              </a:rPr>
              <a:t>Have </a:t>
            </a:r>
          </a:p>
          <a:p>
            <a:r>
              <a:rPr lang="en-US" sz="5700" b="1" i="1" kern="10" normalizeH="1" dirty="0">
                <a:ln w="9525" cap="rnd" cmpd="sng">
                  <a:solidFill>
                    <a:schemeClr val="tx1"/>
                  </a:solidFill>
                  <a:round/>
                  <a:headEnd/>
                  <a:tailEnd/>
                </a:ln>
                <a:gradFill rotWithShape="0">
                  <a:gsLst>
                    <a:gs pos="0">
                      <a:srgbClr val="000000"/>
                    </a:gs>
                    <a:gs pos="39999">
                      <a:srgbClr val="0A128C"/>
                    </a:gs>
                    <a:gs pos="70000">
                      <a:srgbClr val="181CC7"/>
                    </a:gs>
                    <a:gs pos="88000">
                      <a:srgbClr val="7005D4"/>
                    </a:gs>
                    <a:gs pos="100000">
                      <a:srgbClr val="8C3D91"/>
                    </a:gs>
                  </a:gsLst>
                  <a:lin ang="5400000" scaled="0"/>
                </a:gradFill>
                <a:effectLst>
                  <a:outerShdw dist="53882" dir="2700000" algn="ctr" rotWithShape="0">
                    <a:srgbClr val="00FF00">
                      <a:alpha val="80000"/>
                    </a:srgbClr>
                  </a:outerShdw>
                </a:effectLst>
                <a:latin typeface="Arial" pitchFamily="34" charset="0"/>
                <a:cs typeface="Arial"/>
              </a:rPr>
              <a:t>a Safe </a:t>
            </a:r>
            <a:r>
              <a:rPr lang="en-US" sz="5700" b="1" i="1" kern="10" normalizeH="1" dirty="0" smtClean="0">
                <a:ln w="9525" cap="rnd" cmpd="sng">
                  <a:solidFill>
                    <a:schemeClr val="tx1"/>
                  </a:solidFill>
                  <a:round/>
                  <a:headEnd/>
                  <a:tailEnd/>
                </a:ln>
                <a:gradFill rotWithShape="0">
                  <a:gsLst>
                    <a:gs pos="0">
                      <a:srgbClr val="000000"/>
                    </a:gs>
                    <a:gs pos="39999">
                      <a:srgbClr val="0A128C"/>
                    </a:gs>
                    <a:gs pos="70000">
                      <a:srgbClr val="181CC7"/>
                    </a:gs>
                    <a:gs pos="88000">
                      <a:srgbClr val="7005D4"/>
                    </a:gs>
                    <a:gs pos="100000">
                      <a:srgbClr val="8C3D91"/>
                    </a:gs>
                  </a:gsLst>
                  <a:lin ang="5400000" scaled="0"/>
                </a:gradFill>
                <a:effectLst>
                  <a:outerShdw dist="53882" dir="2700000" algn="ctr" rotWithShape="0">
                    <a:srgbClr val="00FF00">
                      <a:alpha val="80000"/>
                    </a:srgbClr>
                  </a:outerShdw>
                </a:effectLst>
                <a:latin typeface="Arial" pitchFamily="34" charset="0"/>
                <a:cs typeface="Arial"/>
              </a:rPr>
              <a:t>Day!</a:t>
            </a:r>
            <a:endParaRPr lang="en-US" sz="5700" b="1" i="1" kern="10" normalizeH="1" dirty="0">
              <a:ln w="9525" cap="rnd" cmpd="sng">
                <a:solidFill>
                  <a:schemeClr val="tx1"/>
                </a:solidFill>
                <a:round/>
                <a:headEnd/>
                <a:tailEnd/>
              </a:ln>
              <a:gradFill rotWithShape="0">
                <a:gsLst>
                  <a:gs pos="0">
                    <a:srgbClr val="000000"/>
                  </a:gs>
                  <a:gs pos="39999">
                    <a:srgbClr val="0A128C"/>
                  </a:gs>
                  <a:gs pos="70000">
                    <a:srgbClr val="181CC7"/>
                  </a:gs>
                  <a:gs pos="88000">
                    <a:srgbClr val="7005D4"/>
                  </a:gs>
                  <a:gs pos="100000">
                    <a:srgbClr val="8C3D91"/>
                  </a:gs>
                </a:gsLst>
                <a:lin ang="5400000" scaled="0"/>
              </a:gradFill>
              <a:effectLst>
                <a:outerShdw dist="53882" dir="2700000" algn="ctr" rotWithShape="0">
                  <a:srgbClr val="00FF00">
                    <a:alpha val="80000"/>
                  </a:srgbClr>
                </a:outerShdw>
              </a:effectLst>
              <a:latin typeface="Arial" pitchFamily="34" charset="0"/>
              <a:cs typeface="Arial"/>
            </a:endParaRPr>
          </a:p>
        </p:txBody>
      </p:sp>
      <p:sp>
        <p:nvSpPr>
          <p:cNvPr id="3" name="Footer Placeholder 4"/>
          <p:cNvSpPr>
            <a:spLocks noGrp="1"/>
          </p:cNvSpPr>
          <p:nvPr>
            <p:ph type="ftr" sz="quarter" idx="11"/>
          </p:nvPr>
        </p:nvSpPr>
        <p:spPr/>
        <p:txBody>
          <a:bodyPr/>
          <a:lstStyle/>
          <a:p>
            <a:r>
              <a:rPr lang="en-US" dirty="0"/>
              <a:t>OSU</a:t>
            </a:r>
            <a:r>
              <a:rPr lang="en-US" i="0" dirty="0">
                <a:solidFill>
                  <a:schemeClr val="tx1"/>
                </a:solidFill>
              </a:rPr>
              <a:t>  </a:t>
            </a:r>
            <a:r>
              <a:rPr lang="en-US" dirty="0">
                <a:solidFill>
                  <a:schemeClr val="tx1"/>
                </a:solidFill>
              </a:rPr>
              <a:t>Environmental Health &amp; Safety  </a:t>
            </a:r>
          </a:p>
        </p:txBody>
      </p:sp>
    </p:spTree>
  </p:cSld>
  <p:clrMapOvr>
    <a:masterClrMapping/>
  </p:clrMapOvr>
  <p:transition spd="med">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afterEffect">
                                  <p:stCondLst>
                                    <p:cond delay="500"/>
                                  </p:stCondLst>
                                  <p:childTnLst>
                                    <p:set>
                                      <p:cBhvr>
                                        <p:cTn id="6" dur="1" fill="hold">
                                          <p:stCondLst>
                                            <p:cond delay="0"/>
                                          </p:stCondLst>
                                        </p:cTn>
                                        <p:tgtEl>
                                          <p:spTgt spid="124932"/>
                                        </p:tgtEl>
                                        <p:attrNameLst>
                                          <p:attrName>style.visibility</p:attrName>
                                        </p:attrNameLst>
                                      </p:cBhvr>
                                      <p:to>
                                        <p:strVal val="visible"/>
                                      </p:to>
                                    </p:set>
                                    <p:animEffect transition="in" filter="fade">
                                      <p:cBhvr>
                                        <p:cTn id="7" dur="770" decel="100000"/>
                                        <p:tgtEl>
                                          <p:spTgt spid="124932"/>
                                        </p:tgtEl>
                                      </p:cBhvr>
                                    </p:animEffect>
                                    <p:animScale>
                                      <p:cBhvr>
                                        <p:cTn id="8" dur="770" decel="100000"/>
                                        <p:tgtEl>
                                          <p:spTgt spid="124932"/>
                                        </p:tgtEl>
                                      </p:cBhvr>
                                      <p:from x="10000" y="10000"/>
                                      <p:to x="200000" y="450000"/>
                                    </p:animScale>
                                    <p:animScale>
                                      <p:cBhvr>
                                        <p:cTn id="9" dur="1230" accel="100000" fill="hold">
                                          <p:stCondLst>
                                            <p:cond delay="770"/>
                                          </p:stCondLst>
                                        </p:cTn>
                                        <p:tgtEl>
                                          <p:spTgt spid="124932"/>
                                        </p:tgtEl>
                                      </p:cBhvr>
                                      <p:from x="200000" y="450000"/>
                                      <p:to x="100000" y="100000"/>
                                    </p:animScale>
                                    <p:set>
                                      <p:cBhvr>
                                        <p:cTn id="10" dur="770" fill="hold"/>
                                        <p:tgtEl>
                                          <p:spTgt spid="124932"/>
                                        </p:tgtEl>
                                        <p:attrNameLst>
                                          <p:attrName>ppt_x</p:attrName>
                                        </p:attrNameLst>
                                      </p:cBhvr>
                                      <p:to>
                                        <p:strVal val="(0.5)"/>
                                      </p:to>
                                    </p:set>
                                    <p:anim from="(0.5)" to="(#ppt_x)" calcmode="lin" valueType="num">
                                      <p:cBhvr>
                                        <p:cTn id="11" dur="1230" accel="100000" fill="hold">
                                          <p:stCondLst>
                                            <p:cond delay="770"/>
                                          </p:stCondLst>
                                        </p:cTn>
                                        <p:tgtEl>
                                          <p:spTgt spid="124932"/>
                                        </p:tgtEl>
                                        <p:attrNameLst>
                                          <p:attrName>ppt_x</p:attrName>
                                        </p:attrNameLst>
                                      </p:cBhvr>
                                    </p:anim>
                                    <p:set>
                                      <p:cBhvr>
                                        <p:cTn id="12" dur="770" fill="hold"/>
                                        <p:tgtEl>
                                          <p:spTgt spid="124932"/>
                                        </p:tgtEl>
                                        <p:attrNameLst>
                                          <p:attrName>ppt_y</p:attrName>
                                        </p:attrNameLst>
                                      </p:cBhvr>
                                      <p:to>
                                        <p:strVal val="(#ppt_y+0.4)"/>
                                      </p:to>
                                    </p:set>
                                    <p:anim from="(#ppt_y+0.4)" to="(#ppt_y)" calcmode="lin" valueType="num">
                                      <p:cBhvr>
                                        <p:cTn id="13" dur="1230" accel="100000" fill="hold">
                                          <p:stCondLst>
                                            <p:cond delay="770"/>
                                          </p:stCondLst>
                                        </p:cTn>
                                        <p:tgtEl>
                                          <p:spTgt spid="124932"/>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257175"/>
            <a:ext cx="8229600" cy="809625"/>
          </a:xfrm>
        </p:spPr>
        <p:style>
          <a:lnRef idx="1">
            <a:schemeClr val="accent2"/>
          </a:lnRef>
          <a:fillRef idx="2">
            <a:schemeClr val="accent2"/>
          </a:fillRef>
          <a:effectRef idx="1">
            <a:schemeClr val="accent2"/>
          </a:effectRef>
          <a:fontRef idx="minor">
            <a:schemeClr val="dk1"/>
          </a:fontRef>
        </p:style>
        <p:txBody>
          <a:bodyPr/>
          <a:lstStyle/>
          <a:p>
            <a:r>
              <a:rPr lang="en-US" b="1" i="1" dirty="0">
                <a:solidFill>
                  <a:schemeClr val="tx2"/>
                </a:solidFill>
                <a:effectLst>
                  <a:outerShdw blurRad="38100" dist="38100" dir="2700000" algn="tl">
                    <a:srgbClr val="C0C0C0"/>
                  </a:outerShdw>
                </a:effectLst>
              </a:rPr>
              <a:t>Purpose</a:t>
            </a:r>
          </a:p>
        </p:txBody>
      </p:sp>
      <p:sp>
        <p:nvSpPr>
          <p:cNvPr id="4" name="Footer Placeholder 4"/>
          <p:cNvSpPr>
            <a:spLocks noGrp="1"/>
          </p:cNvSpPr>
          <p:nvPr>
            <p:ph type="ftr" sz="quarter" idx="11"/>
          </p:nvPr>
        </p:nvSpPr>
        <p:spPr/>
        <p:txBody>
          <a:bodyPr/>
          <a:lstStyle/>
          <a:p>
            <a:r>
              <a:rPr lang="en-US"/>
              <a:t>OSU</a:t>
            </a:r>
            <a:r>
              <a:rPr lang="en-US" i="0">
                <a:solidFill>
                  <a:schemeClr val="tx1"/>
                </a:solidFill>
              </a:rPr>
              <a:t>  </a:t>
            </a:r>
            <a:r>
              <a:rPr lang="en-US">
                <a:solidFill>
                  <a:schemeClr val="tx1"/>
                </a:solidFill>
              </a:rPr>
              <a:t>Environmental Health &amp; Safety  </a:t>
            </a:r>
          </a:p>
        </p:txBody>
      </p:sp>
      <p:sp>
        <p:nvSpPr>
          <p:cNvPr id="6147" name="Rectangle 3"/>
          <p:cNvSpPr>
            <a:spLocks noGrp="1" noChangeArrowheads="1"/>
          </p:cNvSpPr>
          <p:nvPr>
            <p:ph sz="quarter" idx="1"/>
          </p:nvPr>
        </p:nvSpPr>
        <p:spPr/>
        <p:txBody>
          <a:bodyPr/>
          <a:lstStyle/>
          <a:p>
            <a:pPr>
              <a:buFont typeface="Wingdings" pitchFamily="2" charset="2"/>
              <a:buNone/>
            </a:pPr>
            <a:r>
              <a:rPr lang="en-US" sz="3600" dirty="0"/>
              <a:t>	</a:t>
            </a:r>
            <a:r>
              <a:rPr lang="en-US" b="1" u="sng" dirty="0">
                <a:solidFill>
                  <a:schemeClr val="tx2"/>
                </a:solidFill>
                <a:effectLst>
                  <a:outerShdw blurRad="38100" dist="38100" dir="2700000" algn="tl">
                    <a:srgbClr val="C0C0C0"/>
                  </a:outerShdw>
                </a:effectLst>
              </a:rPr>
              <a:t>The purpose of this training is to</a:t>
            </a:r>
            <a:r>
              <a:rPr lang="en-US" b="1" dirty="0">
                <a:solidFill>
                  <a:schemeClr val="tx2"/>
                </a:solidFill>
                <a:effectLst>
                  <a:outerShdw blurRad="38100" dist="38100" dir="2700000" algn="tl">
                    <a:srgbClr val="C0C0C0"/>
                  </a:outerShdw>
                </a:effectLst>
              </a:rPr>
              <a:t>:</a:t>
            </a:r>
            <a:br>
              <a:rPr lang="en-US" b="1" dirty="0">
                <a:solidFill>
                  <a:schemeClr val="tx2"/>
                </a:solidFill>
                <a:effectLst>
                  <a:outerShdw blurRad="38100" dist="38100" dir="2700000" algn="tl">
                    <a:srgbClr val="C0C0C0"/>
                  </a:outerShdw>
                </a:effectLst>
              </a:rPr>
            </a:br>
            <a:endParaRPr lang="en-US" b="1" dirty="0">
              <a:solidFill>
                <a:schemeClr val="tx2"/>
              </a:solidFill>
              <a:effectLst>
                <a:outerShdw blurRad="38100" dist="38100" dir="2700000" algn="tl">
                  <a:srgbClr val="C0C0C0"/>
                </a:outerShdw>
              </a:effectLst>
            </a:endParaRPr>
          </a:p>
          <a:p>
            <a:r>
              <a:rPr lang="en-US" dirty="0">
                <a:solidFill>
                  <a:schemeClr val="tx2"/>
                </a:solidFill>
              </a:rPr>
              <a:t>Understand the key elements of an </a:t>
            </a:r>
            <a:br>
              <a:rPr lang="en-US" dirty="0">
                <a:solidFill>
                  <a:schemeClr val="tx2"/>
                </a:solidFill>
              </a:rPr>
            </a:br>
            <a:r>
              <a:rPr lang="en-US" dirty="0">
                <a:solidFill>
                  <a:schemeClr val="tx2"/>
                </a:solidFill>
              </a:rPr>
              <a:t>Injury Free Environment (IFE)</a:t>
            </a:r>
            <a:br>
              <a:rPr lang="en-US" dirty="0">
                <a:solidFill>
                  <a:schemeClr val="tx2"/>
                </a:solidFill>
              </a:rPr>
            </a:br>
            <a:endParaRPr lang="en-US" dirty="0">
              <a:solidFill>
                <a:schemeClr val="tx2"/>
              </a:solidFill>
            </a:endParaRPr>
          </a:p>
          <a:p>
            <a:r>
              <a:rPr lang="en-US" dirty="0">
                <a:solidFill>
                  <a:schemeClr val="tx2"/>
                </a:solidFill>
              </a:rPr>
              <a:t>Obtain your </a:t>
            </a:r>
            <a:r>
              <a:rPr lang="en-US" u="sng" dirty="0">
                <a:solidFill>
                  <a:schemeClr val="tx2"/>
                </a:solidFill>
              </a:rPr>
              <a:t> </a:t>
            </a:r>
            <a:r>
              <a:rPr lang="en-US" b="1" i="1" u="sng" dirty="0">
                <a:solidFill>
                  <a:schemeClr val="tx2"/>
                </a:solidFill>
                <a:effectLst>
                  <a:outerShdw blurRad="38100" dist="38100" dir="2700000" algn="tl">
                    <a:srgbClr val="C0C0C0"/>
                  </a:outerShdw>
                </a:effectLst>
              </a:rPr>
              <a:t>personal commitment</a:t>
            </a:r>
            <a:r>
              <a:rPr lang="en-US" dirty="0">
                <a:solidFill>
                  <a:schemeClr val="tx2"/>
                </a:solidFill>
              </a:rPr>
              <a:t> to help create an Injury Free Environment in your workplace</a:t>
            </a:r>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en-US" b="1" i="1" dirty="0">
                <a:solidFill>
                  <a:schemeClr val="tx2"/>
                </a:solidFill>
                <a:effectLst>
                  <a:outerShdw blurRad="38100" dist="38100" dir="2700000" algn="tl">
                    <a:srgbClr val="C0C0C0"/>
                  </a:outerShdw>
                </a:effectLst>
              </a:rPr>
              <a:t>Course Objectives</a:t>
            </a:r>
          </a:p>
        </p:txBody>
      </p:sp>
      <p:sp>
        <p:nvSpPr>
          <p:cNvPr id="4" name="Footer Placeholder 4"/>
          <p:cNvSpPr>
            <a:spLocks noGrp="1"/>
          </p:cNvSpPr>
          <p:nvPr>
            <p:ph type="ftr" sz="quarter" idx="11"/>
          </p:nvPr>
        </p:nvSpPr>
        <p:spPr/>
        <p:txBody>
          <a:bodyPr/>
          <a:lstStyle/>
          <a:p>
            <a:r>
              <a:rPr lang="en-US"/>
              <a:t>OSU</a:t>
            </a:r>
            <a:r>
              <a:rPr lang="en-US" i="0">
                <a:solidFill>
                  <a:schemeClr val="tx1"/>
                </a:solidFill>
              </a:rPr>
              <a:t>  </a:t>
            </a:r>
            <a:r>
              <a:rPr lang="en-US">
                <a:solidFill>
                  <a:schemeClr val="tx1"/>
                </a:solidFill>
              </a:rPr>
              <a:t>Environmental Health &amp; Safety  </a:t>
            </a:r>
          </a:p>
        </p:txBody>
      </p:sp>
      <p:sp>
        <p:nvSpPr>
          <p:cNvPr id="8195" name="Rectangle 3"/>
          <p:cNvSpPr>
            <a:spLocks noGrp="1" noChangeArrowheads="1"/>
          </p:cNvSpPr>
          <p:nvPr>
            <p:ph sz="quarter" idx="1"/>
          </p:nvPr>
        </p:nvSpPr>
        <p:spPr>
          <a:xfrm>
            <a:off x="457200" y="1539240"/>
            <a:ext cx="8229600" cy="4937760"/>
          </a:xfrm>
        </p:spPr>
        <p:txBody>
          <a:bodyPr/>
          <a:lstStyle/>
          <a:p>
            <a:pPr marL="347663" indent="0">
              <a:lnSpc>
                <a:spcPct val="90000"/>
              </a:lnSpc>
              <a:buFont typeface="Wingdings" pitchFamily="2" charset="2"/>
              <a:buNone/>
            </a:pPr>
            <a:r>
              <a:rPr lang="en-US" sz="2800" b="1" dirty="0">
                <a:solidFill>
                  <a:schemeClr val="tx2"/>
                </a:solidFill>
                <a:effectLst>
                  <a:outerShdw blurRad="38100" dist="38100" dir="2700000" algn="tl">
                    <a:srgbClr val="C0C0C0"/>
                  </a:outerShdw>
                </a:effectLst>
              </a:rPr>
              <a:t>Participants will:</a:t>
            </a:r>
          </a:p>
          <a:p>
            <a:pPr marL="342900" indent="280988">
              <a:lnSpc>
                <a:spcPct val="90000"/>
              </a:lnSpc>
              <a:spcBef>
                <a:spcPts val="1200"/>
              </a:spcBef>
            </a:pPr>
            <a:r>
              <a:rPr lang="en-US" sz="2800" dirty="0">
                <a:solidFill>
                  <a:schemeClr val="tx2"/>
                </a:solidFill>
              </a:rPr>
              <a:t>Understand the key elements of an Injury </a:t>
            </a:r>
            <a:r>
              <a:rPr lang="en-US" sz="2800" dirty="0" smtClean="0">
                <a:solidFill>
                  <a:schemeClr val="tx2"/>
                </a:solidFill>
              </a:rPr>
              <a:t/>
            </a:r>
            <a:br>
              <a:rPr lang="en-US" sz="2800" dirty="0" smtClean="0">
                <a:solidFill>
                  <a:schemeClr val="tx2"/>
                </a:solidFill>
              </a:rPr>
            </a:br>
            <a:r>
              <a:rPr lang="en-US" sz="2800" dirty="0" smtClean="0">
                <a:solidFill>
                  <a:schemeClr val="tx2"/>
                </a:solidFill>
              </a:rPr>
              <a:t>   Free Culture</a:t>
            </a:r>
            <a:endParaRPr lang="en-US" sz="2800" dirty="0">
              <a:solidFill>
                <a:schemeClr val="tx2"/>
              </a:solidFill>
            </a:endParaRPr>
          </a:p>
          <a:p>
            <a:pPr marL="342900" indent="280988">
              <a:lnSpc>
                <a:spcPct val="90000"/>
              </a:lnSpc>
              <a:spcBef>
                <a:spcPts val="1200"/>
              </a:spcBef>
            </a:pPr>
            <a:r>
              <a:rPr lang="en-US" sz="2800" dirty="0">
                <a:solidFill>
                  <a:schemeClr val="tx2"/>
                </a:solidFill>
              </a:rPr>
              <a:t>Understand how our values and choices affect </a:t>
            </a:r>
            <a:br>
              <a:rPr lang="en-US" sz="2800" dirty="0">
                <a:solidFill>
                  <a:schemeClr val="tx2"/>
                </a:solidFill>
              </a:rPr>
            </a:br>
            <a:r>
              <a:rPr lang="en-US" sz="2800" dirty="0">
                <a:solidFill>
                  <a:schemeClr val="tx2"/>
                </a:solidFill>
              </a:rPr>
              <a:t>   our safe behavior</a:t>
            </a:r>
          </a:p>
          <a:p>
            <a:pPr marL="342900" indent="280988">
              <a:lnSpc>
                <a:spcPct val="90000"/>
              </a:lnSpc>
              <a:spcBef>
                <a:spcPts val="1200"/>
              </a:spcBef>
            </a:pPr>
            <a:r>
              <a:rPr lang="en-US" sz="2800" dirty="0">
                <a:solidFill>
                  <a:schemeClr val="tx2"/>
                </a:solidFill>
              </a:rPr>
              <a:t>Understand the human impacts of injuries</a:t>
            </a:r>
          </a:p>
          <a:p>
            <a:pPr marL="342900" indent="280988">
              <a:lnSpc>
                <a:spcPct val="90000"/>
              </a:lnSpc>
              <a:spcBef>
                <a:spcPts val="1200"/>
              </a:spcBef>
            </a:pPr>
            <a:r>
              <a:rPr lang="en-US" sz="2800" dirty="0">
                <a:solidFill>
                  <a:schemeClr val="tx2"/>
                </a:solidFill>
              </a:rPr>
              <a:t>Accept responsibility/ownership for safety</a:t>
            </a:r>
          </a:p>
          <a:p>
            <a:pPr marL="342900" indent="280988">
              <a:lnSpc>
                <a:spcPct val="90000"/>
              </a:lnSpc>
              <a:spcBef>
                <a:spcPts val="1200"/>
              </a:spcBef>
            </a:pPr>
            <a:r>
              <a:rPr lang="en-US" sz="2800" dirty="0">
                <a:solidFill>
                  <a:schemeClr val="tx2"/>
                </a:solidFill>
              </a:rPr>
              <a:t>Be committed and empowered to create, </a:t>
            </a:r>
            <a:br>
              <a:rPr lang="en-US" sz="2800" dirty="0">
                <a:solidFill>
                  <a:schemeClr val="tx2"/>
                </a:solidFill>
              </a:rPr>
            </a:br>
            <a:r>
              <a:rPr lang="en-US" sz="2800" dirty="0">
                <a:solidFill>
                  <a:schemeClr val="tx2"/>
                </a:solidFill>
              </a:rPr>
              <a:t>   implement, and maintain an Injury Free </a:t>
            </a:r>
            <a:br>
              <a:rPr lang="en-US" sz="2800" dirty="0">
                <a:solidFill>
                  <a:schemeClr val="tx2"/>
                </a:solidFill>
              </a:rPr>
            </a:br>
            <a:r>
              <a:rPr lang="en-US" sz="2800" dirty="0">
                <a:solidFill>
                  <a:schemeClr val="tx2"/>
                </a:solidFill>
              </a:rPr>
              <a:t>   Environment in their workplace</a:t>
            </a:r>
          </a:p>
          <a:p>
            <a:pPr marL="347663" indent="0">
              <a:lnSpc>
                <a:spcPct val="90000"/>
              </a:lnSpc>
            </a:pPr>
            <a:endParaRPr lang="en-US" sz="2800" dirty="0">
              <a:solidFill>
                <a:schemeClr val="tx2"/>
              </a:solidFill>
            </a:endParaRPr>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en-US" b="1" i="1" dirty="0">
                <a:solidFill>
                  <a:schemeClr val="tx2"/>
                </a:solidFill>
                <a:effectLst>
                  <a:outerShdw blurRad="38100" dist="38100" dir="2700000" algn="tl">
                    <a:srgbClr val="C0C0C0"/>
                  </a:outerShdw>
                </a:effectLst>
              </a:rPr>
              <a:t>Why Worry about Safety?</a:t>
            </a:r>
            <a:r>
              <a:rPr lang="en-US" dirty="0"/>
              <a:t> </a:t>
            </a:r>
          </a:p>
        </p:txBody>
      </p:sp>
      <p:sp>
        <p:nvSpPr>
          <p:cNvPr id="12" name="Footer Placeholder 4"/>
          <p:cNvSpPr>
            <a:spLocks noGrp="1"/>
          </p:cNvSpPr>
          <p:nvPr>
            <p:ph type="ftr" sz="quarter" idx="11"/>
          </p:nvPr>
        </p:nvSpPr>
        <p:spPr/>
        <p:txBody>
          <a:bodyPr/>
          <a:lstStyle/>
          <a:p>
            <a:r>
              <a:rPr lang="en-US"/>
              <a:t>OSU</a:t>
            </a:r>
            <a:r>
              <a:rPr lang="en-US" i="0">
                <a:solidFill>
                  <a:schemeClr val="tx1"/>
                </a:solidFill>
              </a:rPr>
              <a:t>  </a:t>
            </a:r>
            <a:r>
              <a:rPr lang="en-US">
                <a:solidFill>
                  <a:schemeClr val="tx1"/>
                </a:solidFill>
              </a:rPr>
              <a:t>Environmental Health &amp; Safety  </a:t>
            </a:r>
          </a:p>
        </p:txBody>
      </p:sp>
      <p:sp>
        <p:nvSpPr>
          <p:cNvPr id="87043" name="Rectangle 3"/>
          <p:cNvSpPr>
            <a:spLocks noGrp="1" noChangeArrowheads="1"/>
          </p:cNvSpPr>
          <p:nvPr>
            <p:ph sz="quarter" idx="1"/>
          </p:nvPr>
        </p:nvSpPr>
        <p:spPr>
          <a:xfrm>
            <a:off x="457200" y="1920240"/>
            <a:ext cx="8229600" cy="4937760"/>
          </a:xfrm>
        </p:spPr>
        <p:txBody>
          <a:bodyPr/>
          <a:lstStyle/>
          <a:p>
            <a:r>
              <a:rPr lang="en-US" dirty="0"/>
              <a:t>Why do you need to be concerned about safety?</a:t>
            </a:r>
          </a:p>
        </p:txBody>
      </p:sp>
      <p:sp>
        <p:nvSpPr>
          <p:cNvPr id="87045" name="Puzzle2"/>
          <p:cNvSpPr>
            <a:spLocks noChangeAspect="1" noEditPoints="1" noChangeArrowheads="1"/>
          </p:cNvSpPr>
          <p:nvPr/>
        </p:nvSpPr>
        <p:spPr bwMode="blackWhite">
          <a:xfrm>
            <a:off x="3657600" y="5257800"/>
            <a:ext cx="1524000" cy="947738"/>
          </a:xfrm>
          <a:custGeom>
            <a:avLst/>
            <a:gdLst>
              <a:gd name="T0" fmla="*/ 6542 w 21600"/>
              <a:gd name="T1" fmla="*/ 9180 h 21600"/>
              <a:gd name="T2" fmla="*/ 15685 w 21600"/>
              <a:gd name="T3" fmla="*/ 12569 h 21600"/>
            </a:gdLst>
            <a:ahLst/>
            <a:cxnLst/>
            <a:rect l="T0" t="T1" r="T2" b="T3"/>
            <a:pathLst>
              <a:path w="21600" h="21600">
                <a:moveTo>
                  <a:pt x="9365" y="20836"/>
                </a:moveTo>
                <a:lnTo>
                  <a:pt x="9534" y="20836"/>
                </a:lnTo>
                <a:lnTo>
                  <a:pt x="9690" y="20762"/>
                </a:lnTo>
                <a:lnTo>
                  <a:pt x="9814" y="20687"/>
                </a:lnTo>
                <a:lnTo>
                  <a:pt x="9926" y="20575"/>
                </a:lnTo>
                <a:lnTo>
                  <a:pt x="10015" y="20426"/>
                </a:lnTo>
                <a:lnTo>
                  <a:pt x="10071" y="20296"/>
                </a:lnTo>
                <a:lnTo>
                  <a:pt x="10116" y="20110"/>
                </a:lnTo>
                <a:lnTo>
                  <a:pt x="10139" y="19905"/>
                </a:lnTo>
                <a:lnTo>
                  <a:pt x="10139" y="19682"/>
                </a:lnTo>
                <a:lnTo>
                  <a:pt x="10116" y="19440"/>
                </a:lnTo>
                <a:lnTo>
                  <a:pt x="10071" y="19142"/>
                </a:lnTo>
                <a:lnTo>
                  <a:pt x="10015" y="18900"/>
                </a:lnTo>
                <a:lnTo>
                  <a:pt x="9903" y="18620"/>
                </a:lnTo>
                <a:lnTo>
                  <a:pt x="9791" y="18285"/>
                </a:lnTo>
                <a:lnTo>
                  <a:pt x="9646" y="17968"/>
                </a:lnTo>
                <a:lnTo>
                  <a:pt x="9478" y="17652"/>
                </a:lnTo>
                <a:lnTo>
                  <a:pt x="9388" y="17466"/>
                </a:lnTo>
                <a:lnTo>
                  <a:pt x="9321" y="17298"/>
                </a:lnTo>
                <a:lnTo>
                  <a:pt x="9265" y="17112"/>
                </a:lnTo>
                <a:lnTo>
                  <a:pt x="9197" y="16926"/>
                </a:lnTo>
                <a:lnTo>
                  <a:pt x="9130" y="16535"/>
                </a:lnTo>
                <a:lnTo>
                  <a:pt x="9108" y="16144"/>
                </a:lnTo>
                <a:lnTo>
                  <a:pt x="9108" y="15753"/>
                </a:lnTo>
                <a:lnTo>
                  <a:pt x="9175" y="15362"/>
                </a:lnTo>
                <a:lnTo>
                  <a:pt x="9242" y="14971"/>
                </a:lnTo>
                <a:lnTo>
                  <a:pt x="9365" y="14580"/>
                </a:lnTo>
                <a:lnTo>
                  <a:pt x="9500" y="14244"/>
                </a:lnTo>
                <a:lnTo>
                  <a:pt x="9668" y="13891"/>
                </a:lnTo>
                <a:lnTo>
                  <a:pt x="9858" y="13611"/>
                </a:lnTo>
                <a:lnTo>
                  <a:pt x="10071" y="13351"/>
                </a:lnTo>
                <a:lnTo>
                  <a:pt x="10295" y="13146"/>
                </a:lnTo>
                <a:lnTo>
                  <a:pt x="10553" y="12997"/>
                </a:lnTo>
                <a:lnTo>
                  <a:pt x="10811" y="12885"/>
                </a:lnTo>
                <a:lnTo>
                  <a:pt x="11068" y="12866"/>
                </a:lnTo>
                <a:lnTo>
                  <a:pt x="11348" y="12885"/>
                </a:lnTo>
                <a:lnTo>
                  <a:pt x="11606" y="12997"/>
                </a:lnTo>
                <a:lnTo>
                  <a:pt x="11841" y="13183"/>
                </a:lnTo>
                <a:lnTo>
                  <a:pt x="12054" y="13388"/>
                </a:lnTo>
                <a:lnTo>
                  <a:pt x="12245" y="13648"/>
                </a:lnTo>
                <a:lnTo>
                  <a:pt x="12413" y="13928"/>
                </a:lnTo>
                <a:lnTo>
                  <a:pt x="12547" y="14244"/>
                </a:lnTo>
                <a:lnTo>
                  <a:pt x="12682" y="14617"/>
                </a:lnTo>
                <a:lnTo>
                  <a:pt x="12760" y="15008"/>
                </a:lnTo>
                <a:lnTo>
                  <a:pt x="12827" y="15399"/>
                </a:lnTo>
                <a:lnTo>
                  <a:pt x="12850" y="15753"/>
                </a:lnTo>
                <a:lnTo>
                  <a:pt x="12850" y="16144"/>
                </a:lnTo>
                <a:lnTo>
                  <a:pt x="12805" y="16535"/>
                </a:lnTo>
                <a:lnTo>
                  <a:pt x="12738" y="16888"/>
                </a:lnTo>
                <a:lnTo>
                  <a:pt x="12659" y="17224"/>
                </a:lnTo>
                <a:lnTo>
                  <a:pt x="12502" y="17503"/>
                </a:lnTo>
                <a:lnTo>
                  <a:pt x="12222" y="18043"/>
                </a:lnTo>
                <a:lnTo>
                  <a:pt x="11965" y="18546"/>
                </a:lnTo>
                <a:lnTo>
                  <a:pt x="11864" y="18751"/>
                </a:lnTo>
                <a:lnTo>
                  <a:pt x="11774" y="18974"/>
                </a:lnTo>
                <a:lnTo>
                  <a:pt x="11707" y="19179"/>
                </a:lnTo>
                <a:lnTo>
                  <a:pt x="11662" y="19365"/>
                </a:lnTo>
                <a:lnTo>
                  <a:pt x="11629" y="19570"/>
                </a:lnTo>
                <a:lnTo>
                  <a:pt x="11629" y="19756"/>
                </a:lnTo>
                <a:lnTo>
                  <a:pt x="11629" y="19942"/>
                </a:lnTo>
                <a:lnTo>
                  <a:pt x="11640" y="20110"/>
                </a:lnTo>
                <a:lnTo>
                  <a:pt x="11707" y="20296"/>
                </a:lnTo>
                <a:lnTo>
                  <a:pt x="11797" y="20464"/>
                </a:lnTo>
                <a:lnTo>
                  <a:pt x="11886" y="20650"/>
                </a:lnTo>
                <a:lnTo>
                  <a:pt x="12032" y="20836"/>
                </a:lnTo>
                <a:lnTo>
                  <a:pt x="12200" y="21004"/>
                </a:lnTo>
                <a:lnTo>
                  <a:pt x="12413" y="21190"/>
                </a:lnTo>
                <a:lnTo>
                  <a:pt x="12659" y="21320"/>
                </a:lnTo>
                <a:lnTo>
                  <a:pt x="12951" y="21432"/>
                </a:lnTo>
                <a:lnTo>
                  <a:pt x="13275" y="21544"/>
                </a:lnTo>
                <a:lnTo>
                  <a:pt x="13600" y="21655"/>
                </a:lnTo>
                <a:lnTo>
                  <a:pt x="13970" y="21693"/>
                </a:lnTo>
                <a:lnTo>
                  <a:pt x="14329" y="21730"/>
                </a:lnTo>
                <a:lnTo>
                  <a:pt x="14698" y="21730"/>
                </a:lnTo>
                <a:lnTo>
                  <a:pt x="15057" y="21730"/>
                </a:lnTo>
                <a:lnTo>
                  <a:pt x="15426" y="21655"/>
                </a:lnTo>
                <a:lnTo>
                  <a:pt x="15774" y="21581"/>
                </a:lnTo>
                <a:lnTo>
                  <a:pt x="16110" y="21432"/>
                </a:lnTo>
                <a:lnTo>
                  <a:pt x="16435" y="21302"/>
                </a:lnTo>
                <a:lnTo>
                  <a:pt x="16715" y="21078"/>
                </a:lnTo>
                <a:lnTo>
                  <a:pt x="16950" y="20836"/>
                </a:lnTo>
                <a:lnTo>
                  <a:pt x="17017" y="20650"/>
                </a:lnTo>
                <a:lnTo>
                  <a:pt x="17062" y="20426"/>
                </a:lnTo>
                <a:lnTo>
                  <a:pt x="17107" y="20222"/>
                </a:lnTo>
                <a:lnTo>
                  <a:pt x="17129" y="19980"/>
                </a:lnTo>
                <a:lnTo>
                  <a:pt x="17141" y="19477"/>
                </a:lnTo>
                <a:lnTo>
                  <a:pt x="17141" y="18974"/>
                </a:lnTo>
                <a:lnTo>
                  <a:pt x="17129" y="18397"/>
                </a:lnTo>
                <a:lnTo>
                  <a:pt x="17085" y="17820"/>
                </a:lnTo>
                <a:lnTo>
                  <a:pt x="17040" y="17261"/>
                </a:lnTo>
                <a:lnTo>
                  <a:pt x="16973" y="16646"/>
                </a:lnTo>
                <a:lnTo>
                  <a:pt x="16827" y="15511"/>
                </a:lnTo>
                <a:lnTo>
                  <a:pt x="16715" y="14393"/>
                </a:lnTo>
                <a:lnTo>
                  <a:pt x="16692" y="13928"/>
                </a:lnTo>
                <a:lnTo>
                  <a:pt x="16670" y="13462"/>
                </a:lnTo>
                <a:lnTo>
                  <a:pt x="16692" y="13071"/>
                </a:lnTo>
                <a:lnTo>
                  <a:pt x="16760" y="12755"/>
                </a:lnTo>
                <a:lnTo>
                  <a:pt x="16827" y="12419"/>
                </a:lnTo>
                <a:lnTo>
                  <a:pt x="16928" y="12140"/>
                </a:lnTo>
                <a:lnTo>
                  <a:pt x="17062" y="11898"/>
                </a:lnTo>
                <a:lnTo>
                  <a:pt x="17185" y="11675"/>
                </a:lnTo>
                <a:lnTo>
                  <a:pt x="17342" y="11470"/>
                </a:lnTo>
                <a:lnTo>
                  <a:pt x="17488" y="11284"/>
                </a:lnTo>
                <a:lnTo>
                  <a:pt x="17667" y="11135"/>
                </a:lnTo>
                <a:lnTo>
                  <a:pt x="17835" y="11042"/>
                </a:lnTo>
                <a:lnTo>
                  <a:pt x="18003" y="10930"/>
                </a:lnTo>
                <a:lnTo>
                  <a:pt x="18182" y="10893"/>
                </a:lnTo>
                <a:lnTo>
                  <a:pt x="18351" y="10893"/>
                </a:lnTo>
                <a:lnTo>
                  <a:pt x="18519" y="10967"/>
                </a:lnTo>
                <a:lnTo>
                  <a:pt x="18675" y="11042"/>
                </a:lnTo>
                <a:lnTo>
                  <a:pt x="18821" y="11172"/>
                </a:lnTo>
                <a:lnTo>
                  <a:pt x="18978" y="11358"/>
                </a:lnTo>
                <a:lnTo>
                  <a:pt x="19101" y="11600"/>
                </a:lnTo>
                <a:lnTo>
                  <a:pt x="19236" y="11861"/>
                </a:lnTo>
                <a:lnTo>
                  <a:pt x="19404" y="12028"/>
                </a:lnTo>
                <a:lnTo>
                  <a:pt x="19572" y="12177"/>
                </a:lnTo>
                <a:lnTo>
                  <a:pt x="19785" y="12289"/>
                </a:lnTo>
                <a:lnTo>
                  <a:pt x="19986" y="12289"/>
                </a:lnTo>
                <a:lnTo>
                  <a:pt x="20199" y="12289"/>
                </a:lnTo>
                <a:lnTo>
                  <a:pt x="20412" y="12215"/>
                </a:lnTo>
                <a:lnTo>
                  <a:pt x="20602" y="12103"/>
                </a:lnTo>
                <a:lnTo>
                  <a:pt x="20804" y="11973"/>
                </a:lnTo>
                <a:lnTo>
                  <a:pt x="20995" y="11786"/>
                </a:lnTo>
                <a:lnTo>
                  <a:pt x="21163" y="11563"/>
                </a:lnTo>
                <a:lnTo>
                  <a:pt x="21319" y="11321"/>
                </a:lnTo>
                <a:lnTo>
                  <a:pt x="21420" y="11079"/>
                </a:lnTo>
                <a:lnTo>
                  <a:pt x="21532" y="10744"/>
                </a:lnTo>
                <a:lnTo>
                  <a:pt x="21577" y="10427"/>
                </a:lnTo>
                <a:lnTo>
                  <a:pt x="21600" y="10111"/>
                </a:lnTo>
                <a:lnTo>
                  <a:pt x="21577" y="9608"/>
                </a:lnTo>
                <a:lnTo>
                  <a:pt x="21532" y="9142"/>
                </a:lnTo>
                <a:lnTo>
                  <a:pt x="21420" y="8751"/>
                </a:lnTo>
                <a:lnTo>
                  <a:pt x="21319" y="8397"/>
                </a:lnTo>
                <a:lnTo>
                  <a:pt x="21163" y="8062"/>
                </a:lnTo>
                <a:lnTo>
                  <a:pt x="20995" y="7820"/>
                </a:lnTo>
                <a:lnTo>
                  <a:pt x="20804" y="7597"/>
                </a:lnTo>
                <a:lnTo>
                  <a:pt x="20602" y="7429"/>
                </a:lnTo>
                <a:lnTo>
                  <a:pt x="20412" y="7317"/>
                </a:lnTo>
                <a:lnTo>
                  <a:pt x="20199" y="7206"/>
                </a:lnTo>
                <a:lnTo>
                  <a:pt x="19986" y="7168"/>
                </a:lnTo>
                <a:lnTo>
                  <a:pt x="19785" y="7206"/>
                </a:lnTo>
                <a:lnTo>
                  <a:pt x="19572" y="7243"/>
                </a:lnTo>
                <a:lnTo>
                  <a:pt x="19404" y="7355"/>
                </a:lnTo>
                <a:lnTo>
                  <a:pt x="19236" y="7504"/>
                </a:lnTo>
                <a:lnTo>
                  <a:pt x="19101" y="7708"/>
                </a:lnTo>
                <a:lnTo>
                  <a:pt x="18978" y="7895"/>
                </a:lnTo>
                <a:lnTo>
                  <a:pt x="18799" y="8025"/>
                </a:lnTo>
                <a:lnTo>
                  <a:pt x="18631" y="8174"/>
                </a:lnTo>
                <a:lnTo>
                  <a:pt x="18440" y="8248"/>
                </a:lnTo>
                <a:lnTo>
                  <a:pt x="18239" y="8286"/>
                </a:lnTo>
                <a:lnTo>
                  <a:pt x="18048" y="8323"/>
                </a:lnTo>
                <a:lnTo>
                  <a:pt x="17858" y="8323"/>
                </a:lnTo>
                <a:lnTo>
                  <a:pt x="17667" y="8248"/>
                </a:lnTo>
                <a:lnTo>
                  <a:pt x="17465" y="8174"/>
                </a:lnTo>
                <a:lnTo>
                  <a:pt x="17275" y="8062"/>
                </a:lnTo>
                <a:lnTo>
                  <a:pt x="17107" y="7969"/>
                </a:lnTo>
                <a:lnTo>
                  <a:pt x="16950" y="7783"/>
                </a:lnTo>
                <a:lnTo>
                  <a:pt x="16827" y="7597"/>
                </a:lnTo>
                <a:lnTo>
                  <a:pt x="16715" y="7429"/>
                </a:lnTo>
                <a:lnTo>
                  <a:pt x="16648" y="7168"/>
                </a:lnTo>
                <a:lnTo>
                  <a:pt x="16614" y="6926"/>
                </a:lnTo>
                <a:lnTo>
                  <a:pt x="16592" y="6498"/>
                </a:lnTo>
                <a:lnTo>
                  <a:pt x="16592" y="5772"/>
                </a:lnTo>
                <a:lnTo>
                  <a:pt x="16625" y="4915"/>
                </a:lnTo>
                <a:lnTo>
                  <a:pt x="16670" y="3928"/>
                </a:lnTo>
                <a:lnTo>
                  <a:pt x="16737" y="2960"/>
                </a:lnTo>
                <a:lnTo>
                  <a:pt x="16804" y="1992"/>
                </a:lnTo>
                <a:lnTo>
                  <a:pt x="16883" y="1173"/>
                </a:lnTo>
                <a:lnTo>
                  <a:pt x="16950" y="521"/>
                </a:lnTo>
                <a:lnTo>
                  <a:pt x="16928" y="521"/>
                </a:lnTo>
                <a:lnTo>
                  <a:pt x="16905" y="521"/>
                </a:lnTo>
                <a:lnTo>
                  <a:pt x="16244" y="484"/>
                </a:lnTo>
                <a:lnTo>
                  <a:pt x="15617" y="428"/>
                </a:lnTo>
                <a:lnTo>
                  <a:pt x="15046" y="353"/>
                </a:lnTo>
                <a:lnTo>
                  <a:pt x="14508" y="279"/>
                </a:lnTo>
                <a:lnTo>
                  <a:pt x="14026" y="167"/>
                </a:lnTo>
                <a:lnTo>
                  <a:pt x="13623" y="93"/>
                </a:lnTo>
                <a:lnTo>
                  <a:pt x="13320" y="18"/>
                </a:lnTo>
                <a:lnTo>
                  <a:pt x="13107" y="18"/>
                </a:lnTo>
                <a:lnTo>
                  <a:pt x="12973" y="18"/>
                </a:lnTo>
                <a:lnTo>
                  <a:pt x="12850" y="130"/>
                </a:lnTo>
                <a:lnTo>
                  <a:pt x="12715" y="279"/>
                </a:lnTo>
                <a:lnTo>
                  <a:pt x="12614" y="446"/>
                </a:lnTo>
                <a:lnTo>
                  <a:pt x="12502" y="670"/>
                </a:lnTo>
                <a:lnTo>
                  <a:pt x="12413" y="912"/>
                </a:lnTo>
                <a:lnTo>
                  <a:pt x="12357" y="1210"/>
                </a:lnTo>
                <a:lnTo>
                  <a:pt x="12312" y="1526"/>
                </a:lnTo>
                <a:lnTo>
                  <a:pt x="12267" y="1843"/>
                </a:lnTo>
                <a:lnTo>
                  <a:pt x="12245" y="2215"/>
                </a:lnTo>
                <a:lnTo>
                  <a:pt x="12267" y="2532"/>
                </a:lnTo>
                <a:lnTo>
                  <a:pt x="12312" y="2886"/>
                </a:lnTo>
                <a:lnTo>
                  <a:pt x="12379" y="3240"/>
                </a:lnTo>
                <a:lnTo>
                  <a:pt x="12458" y="3556"/>
                </a:lnTo>
                <a:lnTo>
                  <a:pt x="12570" y="3891"/>
                </a:lnTo>
                <a:lnTo>
                  <a:pt x="12738" y="4171"/>
                </a:lnTo>
                <a:lnTo>
                  <a:pt x="12917" y="4487"/>
                </a:lnTo>
                <a:lnTo>
                  <a:pt x="13040" y="4860"/>
                </a:lnTo>
                <a:lnTo>
                  <a:pt x="13152" y="5251"/>
                </a:lnTo>
                <a:lnTo>
                  <a:pt x="13208" y="5604"/>
                </a:lnTo>
                <a:lnTo>
                  <a:pt x="13253" y="5995"/>
                </a:lnTo>
                <a:lnTo>
                  <a:pt x="13231" y="6386"/>
                </a:lnTo>
                <a:lnTo>
                  <a:pt x="13208" y="6740"/>
                </a:lnTo>
                <a:lnTo>
                  <a:pt x="13130" y="7094"/>
                </a:lnTo>
                <a:lnTo>
                  <a:pt x="13040" y="7429"/>
                </a:lnTo>
                <a:lnTo>
                  <a:pt x="12895" y="7746"/>
                </a:lnTo>
                <a:lnTo>
                  <a:pt x="12715" y="8025"/>
                </a:lnTo>
                <a:lnTo>
                  <a:pt x="12525" y="8286"/>
                </a:lnTo>
                <a:lnTo>
                  <a:pt x="12312" y="8491"/>
                </a:lnTo>
                <a:lnTo>
                  <a:pt x="12054" y="8677"/>
                </a:lnTo>
                <a:lnTo>
                  <a:pt x="11752" y="8788"/>
                </a:lnTo>
                <a:lnTo>
                  <a:pt x="11449" y="8826"/>
                </a:lnTo>
                <a:lnTo>
                  <a:pt x="11281" y="8826"/>
                </a:lnTo>
                <a:lnTo>
                  <a:pt x="11124" y="8826"/>
                </a:lnTo>
                <a:lnTo>
                  <a:pt x="11001" y="8788"/>
                </a:lnTo>
                <a:lnTo>
                  <a:pt x="10844" y="8714"/>
                </a:lnTo>
                <a:lnTo>
                  <a:pt x="10721" y="8640"/>
                </a:lnTo>
                <a:lnTo>
                  <a:pt x="10609" y="8565"/>
                </a:lnTo>
                <a:lnTo>
                  <a:pt x="10486" y="8453"/>
                </a:lnTo>
                <a:lnTo>
                  <a:pt x="10374" y="8323"/>
                </a:lnTo>
                <a:lnTo>
                  <a:pt x="10183" y="8062"/>
                </a:lnTo>
                <a:lnTo>
                  <a:pt x="10038" y="7746"/>
                </a:lnTo>
                <a:lnTo>
                  <a:pt x="9903" y="7392"/>
                </a:lnTo>
                <a:lnTo>
                  <a:pt x="9791" y="7001"/>
                </a:lnTo>
                <a:lnTo>
                  <a:pt x="9735" y="6610"/>
                </a:lnTo>
                <a:lnTo>
                  <a:pt x="9690" y="6219"/>
                </a:lnTo>
                <a:lnTo>
                  <a:pt x="9668" y="5772"/>
                </a:lnTo>
                <a:lnTo>
                  <a:pt x="9690" y="5381"/>
                </a:lnTo>
                <a:lnTo>
                  <a:pt x="9758" y="4990"/>
                </a:lnTo>
                <a:lnTo>
                  <a:pt x="9836" y="4636"/>
                </a:lnTo>
                <a:lnTo>
                  <a:pt x="9948" y="4320"/>
                </a:lnTo>
                <a:lnTo>
                  <a:pt x="10071" y="4022"/>
                </a:lnTo>
                <a:lnTo>
                  <a:pt x="10206" y="3817"/>
                </a:lnTo>
                <a:lnTo>
                  <a:pt x="10318" y="3593"/>
                </a:lnTo>
                <a:lnTo>
                  <a:pt x="10396" y="3351"/>
                </a:lnTo>
                <a:lnTo>
                  <a:pt x="10463" y="3109"/>
                </a:lnTo>
                <a:lnTo>
                  <a:pt x="10508" y="2848"/>
                </a:lnTo>
                <a:lnTo>
                  <a:pt x="10531" y="2606"/>
                </a:lnTo>
                <a:lnTo>
                  <a:pt x="10508" y="2346"/>
                </a:lnTo>
                <a:lnTo>
                  <a:pt x="10463" y="2141"/>
                </a:lnTo>
                <a:lnTo>
                  <a:pt x="10396" y="1880"/>
                </a:lnTo>
                <a:lnTo>
                  <a:pt x="10295" y="1638"/>
                </a:lnTo>
                <a:lnTo>
                  <a:pt x="10161" y="1415"/>
                </a:lnTo>
                <a:lnTo>
                  <a:pt x="9970" y="1210"/>
                </a:lnTo>
                <a:lnTo>
                  <a:pt x="9758" y="986"/>
                </a:lnTo>
                <a:lnTo>
                  <a:pt x="9500" y="819"/>
                </a:lnTo>
                <a:lnTo>
                  <a:pt x="9197" y="670"/>
                </a:lnTo>
                <a:lnTo>
                  <a:pt x="8850" y="521"/>
                </a:lnTo>
                <a:lnTo>
                  <a:pt x="8480" y="446"/>
                </a:lnTo>
                <a:lnTo>
                  <a:pt x="8010" y="428"/>
                </a:lnTo>
                <a:lnTo>
                  <a:pt x="7427" y="428"/>
                </a:lnTo>
                <a:lnTo>
                  <a:pt x="6834" y="446"/>
                </a:lnTo>
                <a:lnTo>
                  <a:pt x="6206" y="521"/>
                </a:lnTo>
                <a:lnTo>
                  <a:pt x="5624" y="633"/>
                </a:lnTo>
                <a:lnTo>
                  <a:pt x="5131" y="744"/>
                </a:lnTo>
                <a:lnTo>
                  <a:pt x="4750" y="856"/>
                </a:lnTo>
                <a:lnTo>
                  <a:pt x="4873" y="1564"/>
                </a:lnTo>
                <a:lnTo>
                  <a:pt x="5052" y="2495"/>
                </a:lnTo>
                <a:lnTo>
                  <a:pt x="5198" y="3556"/>
                </a:lnTo>
                <a:lnTo>
                  <a:pt x="5321" y="4673"/>
                </a:lnTo>
                <a:lnTo>
                  <a:pt x="5366" y="5213"/>
                </a:lnTo>
                <a:lnTo>
                  <a:pt x="5411" y="5753"/>
                </a:lnTo>
                <a:lnTo>
                  <a:pt x="5433" y="6275"/>
                </a:lnTo>
                <a:lnTo>
                  <a:pt x="5433" y="6740"/>
                </a:lnTo>
                <a:lnTo>
                  <a:pt x="5388" y="7168"/>
                </a:lnTo>
                <a:lnTo>
                  <a:pt x="5343" y="7541"/>
                </a:lnTo>
                <a:lnTo>
                  <a:pt x="5310" y="7708"/>
                </a:lnTo>
                <a:lnTo>
                  <a:pt x="5265" y="7857"/>
                </a:lnTo>
                <a:lnTo>
                  <a:pt x="5220" y="7969"/>
                </a:lnTo>
                <a:lnTo>
                  <a:pt x="5153" y="8062"/>
                </a:lnTo>
                <a:lnTo>
                  <a:pt x="5030" y="8248"/>
                </a:lnTo>
                <a:lnTo>
                  <a:pt x="4873" y="8397"/>
                </a:lnTo>
                <a:lnTo>
                  <a:pt x="4750" y="8528"/>
                </a:lnTo>
                <a:lnTo>
                  <a:pt x="4593" y="8640"/>
                </a:lnTo>
                <a:lnTo>
                  <a:pt x="4447" y="8714"/>
                </a:lnTo>
                <a:lnTo>
                  <a:pt x="4290" y="8751"/>
                </a:lnTo>
                <a:lnTo>
                  <a:pt x="4122" y="8788"/>
                </a:lnTo>
                <a:lnTo>
                  <a:pt x="3977" y="8788"/>
                </a:lnTo>
                <a:lnTo>
                  <a:pt x="3820" y="8751"/>
                </a:lnTo>
                <a:lnTo>
                  <a:pt x="3697" y="8714"/>
                </a:lnTo>
                <a:lnTo>
                  <a:pt x="3540" y="8677"/>
                </a:lnTo>
                <a:lnTo>
                  <a:pt x="3417" y="8602"/>
                </a:lnTo>
                <a:lnTo>
                  <a:pt x="3282" y="8491"/>
                </a:lnTo>
                <a:lnTo>
                  <a:pt x="3159" y="8360"/>
                </a:lnTo>
                <a:lnTo>
                  <a:pt x="3047" y="8248"/>
                </a:lnTo>
                <a:lnTo>
                  <a:pt x="2957" y="8062"/>
                </a:lnTo>
                <a:lnTo>
                  <a:pt x="2812" y="7857"/>
                </a:lnTo>
                <a:lnTo>
                  <a:pt x="2643" y="7671"/>
                </a:lnTo>
                <a:lnTo>
                  <a:pt x="2442" y="7541"/>
                </a:lnTo>
                <a:lnTo>
                  <a:pt x="2207" y="7466"/>
                </a:lnTo>
                <a:lnTo>
                  <a:pt x="1994" y="7429"/>
                </a:lnTo>
                <a:lnTo>
                  <a:pt x="1736" y="7429"/>
                </a:lnTo>
                <a:lnTo>
                  <a:pt x="1501" y="7466"/>
                </a:lnTo>
                <a:lnTo>
                  <a:pt x="1265" y="7559"/>
                </a:lnTo>
                <a:lnTo>
                  <a:pt x="1030" y="7708"/>
                </a:lnTo>
                <a:lnTo>
                  <a:pt x="817" y="7932"/>
                </a:lnTo>
                <a:lnTo>
                  <a:pt x="593" y="8211"/>
                </a:lnTo>
                <a:lnTo>
                  <a:pt x="425" y="8528"/>
                </a:lnTo>
                <a:lnTo>
                  <a:pt x="358" y="8714"/>
                </a:lnTo>
                <a:lnTo>
                  <a:pt x="280" y="8919"/>
                </a:lnTo>
                <a:lnTo>
                  <a:pt x="235" y="9142"/>
                </a:lnTo>
                <a:lnTo>
                  <a:pt x="168" y="9347"/>
                </a:lnTo>
                <a:lnTo>
                  <a:pt x="123" y="9608"/>
                </a:lnTo>
                <a:lnTo>
                  <a:pt x="100" y="9887"/>
                </a:lnTo>
                <a:lnTo>
                  <a:pt x="78" y="10185"/>
                </a:lnTo>
                <a:lnTo>
                  <a:pt x="78" y="10464"/>
                </a:lnTo>
                <a:lnTo>
                  <a:pt x="78" y="10706"/>
                </a:lnTo>
                <a:lnTo>
                  <a:pt x="100" y="10967"/>
                </a:lnTo>
                <a:lnTo>
                  <a:pt x="123" y="11172"/>
                </a:lnTo>
                <a:lnTo>
                  <a:pt x="168" y="11395"/>
                </a:lnTo>
                <a:lnTo>
                  <a:pt x="212" y="11600"/>
                </a:lnTo>
                <a:lnTo>
                  <a:pt x="280" y="11786"/>
                </a:lnTo>
                <a:lnTo>
                  <a:pt x="336" y="11973"/>
                </a:lnTo>
                <a:lnTo>
                  <a:pt x="425" y="12140"/>
                </a:lnTo>
                <a:lnTo>
                  <a:pt x="582" y="12419"/>
                </a:lnTo>
                <a:lnTo>
                  <a:pt x="773" y="12680"/>
                </a:lnTo>
                <a:lnTo>
                  <a:pt x="985" y="12866"/>
                </a:lnTo>
                <a:lnTo>
                  <a:pt x="1198" y="12997"/>
                </a:lnTo>
                <a:lnTo>
                  <a:pt x="1434" y="13108"/>
                </a:lnTo>
                <a:lnTo>
                  <a:pt x="1646" y="13183"/>
                </a:lnTo>
                <a:lnTo>
                  <a:pt x="1893" y="13183"/>
                </a:lnTo>
                <a:lnTo>
                  <a:pt x="2106" y="13146"/>
                </a:lnTo>
                <a:lnTo>
                  <a:pt x="2296" y="13071"/>
                </a:lnTo>
                <a:lnTo>
                  <a:pt x="2464" y="12960"/>
                </a:lnTo>
                <a:lnTo>
                  <a:pt x="2621" y="12792"/>
                </a:lnTo>
                <a:lnTo>
                  <a:pt x="2722" y="12606"/>
                </a:lnTo>
                <a:lnTo>
                  <a:pt x="2834" y="12419"/>
                </a:lnTo>
                <a:lnTo>
                  <a:pt x="2957" y="12289"/>
                </a:lnTo>
                <a:lnTo>
                  <a:pt x="3114" y="12177"/>
                </a:lnTo>
                <a:lnTo>
                  <a:pt x="3260" y="12103"/>
                </a:lnTo>
                <a:lnTo>
                  <a:pt x="3439" y="12103"/>
                </a:lnTo>
                <a:lnTo>
                  <a:pt x="3607" y="12103"/>
                </a:lnTo>
                <a:lnTo>
                  <a:pt x="3753" y="12177"/>
                </a:lnTo>
                <a:lnTo>
                  <a:pt x="3932" y="12252"/>
                </a:lnTo>
                <a:lnTo>
                  <a:pt x="4100" y="12364"/>
                </a:lnTo>
                <a:lnTo>
                  <a:pt x="4257" y="12494"/>
                </a:lnTo>
                <a:lnTo>
                  <a:pt x="4380" y="12643"/>
                </a:lnTo>
                <a:lnTo>
                  <a:pt x="4514" y="12829"/>
                </a:lnTo>
                <a:lnTo>
                  <a:pt x="4593" y="13034"/>
                </a:lnTo>
                <a:lnTo>
                  <a:pt x="4682" y="13257"/>
                </a:lnTo>
                <a:lnTo>
                  <a:pt x="4727" y="13462"/>
                </a:lnTo>
                <a:lnTo>
                  <a:pt x="4750" y="13686"/>
                </a:lnTo>
                <a:lnTo>
                  <a:pt x="4727" y="14282"/>
                </a:lnTo>
                <a:lnTo>
                  <a:pt x="4682" y="15045"/>
                </a:lnTo>
                <a:lnTo>
                  <a:pt x="4638" y="15976"/>
                </a:lnTo>
                <a:lnTo>
                  <a:pt x="4615" y="16926"/>
                </a:lnTo>
                <a:lnTo>
                  <a:pt x="4593" y="17968"/>
                </a:lnTo>
                <a:lnTo>
                  <a:pt x="4593" y="19011"/>
                </a:lnTo>
                <a:lnTo>
                  <a:pt x="4615" y="19514"/>
                </a:lnTo>
                <a:lnTo>
                  <a:pt x="4638" y="19980"/>
                </a:lnTo>
                <a:lnTo>
                  <a:pt x="4682" y="20426"/>
                </a:lnTo>
                <a:lnTo>
                  <a:pt x="4750" y="20836"/>
                </a:lnTo>
                <a:lnTo>
                  <a:pt x="4873" y="20929"/>
                </a:lnTo>
                <a:lnTo>
                  <a:pt x="5063" y="21004"/>
                </a:lnTo>
                <a:lnTo>
                  <a:pt x="5287" y="21078"/>
                </a:lnTo>
                <a:lnTo>
                  <a:pt x="5500" y="21115"/>
                </a:lnTo>
                <a:lnTo>
                  <a:pt x="6060" y="21115"/>
                </a:lnTo>
                <a:lnTo>
                  <a:pt x="6654" y="21078"/>
                </a:lnTo>
                <a:lnTo>
                  <a:pt x="7326" y="21004"/>
                </a:lnTo>
                <a:lnTo>
                  <a:pt x="8010" y="20929"/>
                </a:lnTo>
                <a:lnTo>
                  <a:pt x="8704" y="20855"/>
                </a:lnTo>
                <a:lnTo>
                  <a:pt x="9365" y="20836"/>
                </a:lnTo>
                <a:close/>
              </a:path>
            </a:pathLst>
          </a:custGeom>
          <a:solidFill>
            <a:schemeClr val="accent1"/>
          </a:solidFill>
          <a:ln w="9525">
            <a:noFill/>
            <a:miter lim="800000"/>
            <a:headEnd/>
            <a:tailEnd/>
          </a:ln>
          <a:effectLst>
            <a:outerShdw blurRad="50800" dist="38100" dir="2700000" algn="tl" rotWithShape="0">
              <a:prstClr val="black">
                <a:alpha val="40000"/>
              </a:prstClr>
            </a:outerShdw>
          </a:effectLst>
          <a:scene3d>
            <a:camera prst="legacyPerspectiveFront">
              <a:rot lat="0" lon="300000" rev="0"/>
            </a:camera>
            <a:lightRig rig="legacyFlat4" dir="b"/>
          </a:scene3d>
          <a:sp3d extrusionH="227000" prstMaterial="legacyMatte">
            <a:bevelT w="13500" h="13500" prst="angle"/>
            <a:bevelB w="13500" h="13500" prst="angle"/>
            <a:extrusionClr>
              <a:schemeClr val="accent1"/>
            </a:extrusionClr>
          </a:sp3d>
        </p:spPr>
        <p:txBody>
          <a:bodyPr anchor="ctr">
            <a:flatTx/>
          </a:bodyPr>
          <a:lstStyle/>
          <a:p>
            <a:pPr algn="l" eaLnBrk="0" hangingPunct="0"/>
            <a:r>
              <a:rPr lang="en-US" sz="2000" b="1" dirty="0" smtClean="0">
                <a:solidFill>
                  <a:schemeClr val="bg2"/>
                </a:solidFill>
                <a:effectLst>
                  <a:outerShdw blurRad="38100" dist="38100" dir="2700000" algn="tl">
                    <a:srgbClr val="000000">
                      <a:alpha val="43137"/>
                    </a:srgbClr>
                  </a:outerShdw>
                </a:effectLst>
                <a:latin typeface="Coronet" pitchFamily="34" charset="0"/>
              </a:rPr>
              <a:t>Hurt</a:t>
            </a:r>
            <a:endParaRPr lang="en-US" sz="2000" b="1" dirty="0">
              <a:solidFill>
                <a:schemeClr val="bg2"/>
              </a:solidFill>
              <a:effectLst>
                <a:outerShdw blurRad="38100" dist="38100" dir="2700000" algn="tl">
                  <a:srgbClr val="000000">
                    <a:alpha val="43137"/>
                  </a:srgbClr>
                </a:outerShdw>
              </a:effectLst>
              <a:latin typeface="Coronet" pitchFamily="34" charset="0"/>
            </a:endParaRPr>
          </a:p>
        </p:txBody>
      </p:sp>
      <p:sp>
        <p:nvSpPr>
          <p:cNvPr id="87046" name="Puzzle3"/>
          <p:cNvSpPr>
            <a:spLocks noChangeAspect="1" noEditPoints="1" noChangeArrowheads="1"/>
          </p:cNvSpPr>
          <p:nvPr/>
        </p:nvSpPr>
        <p:spPr bwMode="blackWhite">
          <a:xfrm>
            <a:off x="6122988" y="4724400"/>
            <a:ext cx="963612" cy="1327150"/>
          </a:xfrm>
          <a:custGeom>
            <a:avLst/>
            <a:gdLst>
              <a:gd name="T0" fmla="*/ 1054 w 21600"/>
              <a:gd name="T1" fmla="*/ 7565 h 21600"/>
              <a:gd name="T2" fmla="*/ 19866 w 21600"/>
              <a:gd name="T3" fmla="*/ 11296 h 21600"/>
            </a:gdLst>
            <a:ahLst/>
            <a:cxnLst/>
            <a:rect l="T0" t="T1" r="T2" b="T3"/>
            <a:pathLst>
              <a:path w="21600" h="21600">
                <a:moveTo>
                  <a:pt x="6580" y="20830"/>
                </a:moveTo>
                <a:lnTo>
                  <a:pt x="7062" y="20960"/>
                </a:lnTo>
                <a:lnTo>
                  <a:pt x="7474" y="21026"/>
                </a:lnTo>
                <a:lnTo>
                  <a:pt x="7885" y="21052"/>
                </a:lnTo>
                <a:lnTo>
                  <a:pt x="8207" y="21052"/>
                </a:lnTo>
                <a:lnTo>
                  <a:pt x="8511" y="21000"/>
                </a:lnTo>
                <a:lnTo>
                  <a:pt x="8779" y="20934"/>
                </a:lnTo>
                <a:lnTo>
                  <a:pt x="8994" y="20830"/>
                </a:lnTo>
                <a:lnTo>
                  <a:pt x="9119" y="20700"/>
                </a:lnTo>
                <a:lnTo>
                  <a:pt x="9262" y="20556"/>
                </a:lnTo>
                <a:lnTo>
                  <a:pt x="9333" y="20400"/>
                </a:lnTo>
                <a:lnTo>
                  <a:pt x="9369" y="20230"/>
                </a:lnTo>
                <a:lnTo>
                  <a:pt x="9369" y="20034"/>
                </a:lnTo>
                <a:lnTo>
                  <a:pt x="9298" y="19852"/>
                </a:lnTo>
                <a:lnTo>
                  <a:pt x="9190" y="19682"/>
                </a:lnTo>
                <a:lnTo>
                  <a:pt x="9065" y="19500"/>
                </a:lnTo>
                <a:lnTo>
                  <a:pt x="8886" y="19330"/>
                </a:lnTo>
                <a:lnTo>
                  <a:pt x="8618" y="19108"/>
                </a:lnTo>
                <a:lnTo>
                  <a:pt x="8403" y="18847"/>
                </a:lnTo>
                <a:lnTo>
                  <a:pt x="8243" y="18573"/>
                </a:lnTo>
                <a:lnTo>
                  <a:pt x="8100" y="18300"/>
                </a:lnTo>
                <a:lnTo>
                  <a:pt x="7992" y="18000"/>
                </a:lnTo>
                <a:lnTo>
                  <a:pt x="7956" y="17700"/>
                </a:lnTo>
                <a:lnTo>
                  <a:pt x="7956" y="17426"/>
                </a:lnTo>
                <a:lnTo>
                  <a:pt x="7992" y="17126"/>
                </a:lnTo>
                <a:lnTo>
                  <a:pt x="8100" y="16878"/>
                </a:lnTo>
                <a:lnTo>
                  <a:pt x="8243" y="16630"/>
                </a:lnTo>
                <a:lnTo>
                  <a:pt x="8332" y="16500"/>
                </a:lnTo>
                <a:lnTo>
                  <a:pt x="8439" y="16369"/>
                </a:lnTo>
                <a:lnTo>
                  <a:pt x="8582" y="16278"/>
                </a:lnTo>
                <a:lnTo>
                  <a:pt x="8707" y="16173"/>
                </a:lnTo>
                <a:lnTo>
                  <a:pt x="8850" y="16095"/>
                </a:lnTo>
                <a:lnTo>
                  <a:pt x="9029" y="16017"/>
                </a:lnTo>
                <a:lnTo>
                  <a:pt x="9226" y="15952"/>
                </a:lnTo>
                <a:lnTo>
                  <a:pt x="9405" y="15873"/>
                </a:lnTo>
                <a:lnTo>
                  <a:pt x="9637" y="15847"/>
                </a:lnTo>
                <a:lnTo>
                  <a:pt x="9852" y="15795"/>
                </a:lnTo>
                <a:lnTo>
                  <a:pt x="10120" y="15769"/>
                </a:lnTo>
                <a:lnTo>
                  <a:pt x="10370" y="15769"/>
                </a:lnTo>
                <a:lnTo>
                  <a:pt x="10710" y="15769"/>
                </a:lnTo>
                <a:lnTo>
                  <a:pt x="10978" y="15769"/>
                </a:lnTo>
                <a:lnTo>
                  <a:pt x="11264" y="15795"/>
                </a:lnTo>
                <a:lnTo>
                  <a:pt x="11533" y="15847"/>
                </a:lnTo>
                <a:lnTo>
                  <a:pt x="11765" y="15900"/>
                </a:lnTo>
                <a:lnTo>
                  <a:pt x="12015" y="15952"/>
                </a:lnTo>
                <a:lnTo>
                  <a:pt x="12212" y="16017"/>
                </a:lnTo>
                <a:lnTo>
                  <a:pt x="12427" y="16095"/>
                </a:lnTo>
                <a:lnTo>
                  <a:pt x="12605" y="16173"/>
                </a:lnTo>
                <a:lnTo>
                  <a:pt x="12766" y="16278"/>
                </a:lnTo>
                <a:lnTo>
                  <a:pt x="12909" y="16369"/>
                </a:lnTo>
                <a:lnTo>
                  <a:pt x="13035" y="16473"/>
                </a:lnTo>
                <a:lnTo>
                  <a:pt x="13249" y="16695"/>
                </a:lnTo>
                <a:lnTo>
                  <a:pt x="13428" y="16943"/>
                </a:lnTo>
                <a:lnTo>
                  <a:pt x="13517" y="17204"/>
                </a:lnTo>
                <a:lnTo>
                  <a:pt x="13589" y="17478"/>
                </a:lnTo>
                <a:lnTo>
                  <a:pt x="13589" y="17752"/>
                </a:lnTo>
                <a:lnTo>
                  <a:pt x="13517" y="18026"/>
                </a:lnTo>
                <a:lnTo>
                  <a:pt x="13428" y="18273"/>
                </a:lnTo>
                <a:lnTo>
                  <a:pt x="13285" y="18521"/>
                </a:lnTo>
                <a:lnTo>
                  <a:pt x="13106" y="18756"/>
                </a:lnTo>
                <a:lnTo>
                  <a:pt x="12874" y="18978"/>
                </a:lnTo>
                <a:lnTo>
                  <a:pt x="12427" y="19356"/>
                </a:lnTo>
                <a:lnTo>
                  <a:pt x="12123" y="19682"/>
                </a:lnTo>
                <a:lnTo>
                  <a:pt x="12015" y="19800"/>
                </a:lnTo>
                <a:lnTo>
                  <a:pt x="11908" y="19956"/>
                </a:lnTo>
                <a:lnTo>
                  <a:pt x="11872" y="20073"/>
                </a:lnTo>
                <a:lnTo>
                  <a:pt x="11872" y="20204"/>
                </a:lnTo>
                <a:lnTo>
                  <a:pt x="11872" y="20334"/>
                </a:lnTo>
                <a:lnTo>
                  <a:pt x="11944" y="20426"/>
                </a:lnTo>
                <a:lnTo>
                  <a:pt x="12051" y="20530"/>
                </a:lnTo>
                <a:lnTo>
                  <a:pt x="12176" y="20634"/>
                </a:lnTo>
                <a:lnTo>
                  <a:pt x="12319" y="20726"/>
                </a:lnTo>
                <a:lnTo>
                  <a:pt x="12534" y="20830"/>
                </a:lnTo>
                <a:lnTo>
                  <a:pt x="12766" y="20934"/>
                </a:lnTo>
                <a:lnTo>
                  <a:pt x="13070" y="21026"/>
                </a:lnTo>
                <a:lnTo>
                  <a:pt x="13428" y="21130"/>
                </a:lnTo>
                <a:lnTo>
                  <a:pt x="13875" y="21234"/>
                </a:lnTo>
                <a:lnTo>
                  <a:pt x="14322" y="21326"/>
                </a:lnTo>
                <a:lnTo>
                  <a:pt x="14787" y="21404"/>
                </a:lnTo>
                <a:lnTo>
                  <a:pt x="15305" y="21482"/>
                </a:lnTo>
                <a:lnTo>
                  <a:pt x="15824" y="21534"/>
                </a:lnTo>
                <a:lnTo>
                  <a:pt x="16378" y="21586"/>
                </a:lnTo>
                <a:lnTo>
                  <a:pt x="16897" y="21613"/>
                </a:lnTo>
                <a:lnTo>
                  <a:pt x="17433" y="21613"/>
                </a:lnTo>
                <a:lnTo>
                  <a:pt x="17988" y="21613"/>
                </a:lnTo>
                <a:lnTo>
                  <a:pt x="18506" y="21586"/>
                </a:lnTo>
                <a:lnTo>
                  <a:pt x="18989" y="21508"/>
                </a:lnTo>
                <a:lnTo>
                  <a:pt x="19436" y="21430"/>
                </a:lnTo>
                <a:lnTo>
                  <a:pt x="19883" y="21326"/>
                </a:lnTo>
                <a:lnTo>
                  <a:pt x="20258" y="21208"/>
                </a:lnTo>
                <a:lnTo>
                  <a:pt x="20598" y="21026"/>
                </a:lnTo>
                <a:lnTo>
                  <a:pt x="20527" y="20726"/>
                </a:lnTo>
                <a:lnTo>
                  <a:pt x="20455" y="20426"/>
                </a:lnTo>
                <a:lnTo>
                  <a:pt x="20401" y="20100"/>
                </a:lnTo>
                <a:lnTo>
                  <a:pt x="20401" y="19747"/>
                </a:lnTo>
                <a:lnTo>
                  <a:pt x="20366" y="19030"/>
                </a:lnTo>
                <a:lnTo>
                  <a:pt x="20401" y="18300"/>
                </a:lnTo>
                <a:lnTo>
                  <a:pt x="20455" y="17595"/>
                </a:lnTo>
                <a:lnTo>
                  <a:pt x="20527" y="16969"/>
                </a:lnTo>
                <a:lnTo>
                  <a:pt x="20598" y="16447"/>
                </a:lnTo>
                <a:lnTo>
                  <a:pt x="20598" y="16017"/>
                </a:lnTo>
                <a:lnTo>
                  <a:pt x="20598" y="15873"/>
                </a:lnTo>
                <a:lnTo>
                  <a:pt x="20491" y="15717"/>
                </a:lnTo>
                <a:lnTo>
                  <a:pt x="20401" y="15573"/>
                </a:lnTo>
                <a:lnTo>
                  <a:pt x="20223" y="15417"/>
                </a:lnTo>
                <a:lnTo>
                  <a:pt x="20044" y="15300"/>
                </a:lnTo>
                <a:lnTo>
                  <a:pt x="19811" y="15195"/>
                </a:lnTo>
                <a:lnTo>
                  <a:pt x="19561" y="15091"/>
                </a:lnTo>
                <a:lnTo>
                  <a:pt x="19329" y="15026"/>
                </a:lnTo>
                <a:lnTo>
                  <a:pt x="19060" y="14973"/>
                </a:lnTo>
                <a:lnTo>
                  <a:pt x="18774" y="14921"/>
                </a:lnTo>
                <a:lnTo>
                  <a:pt x="18542" y="14921"/>
                </a:lnTo>
                <a:lnTo>
                  <a:pt x="18256" y="14921"/>
                </a:lnTo>
                <a:lnTo>
                  <a:pt x="18023" y="14973"/>
                </a:lnTo>
                <a:lnTo>
                  <a:pt x="17791" y="15052"/>
                </a:lnTo>
                <a:lnTo>
                  <a:pt x="17576" y="15143"/>
                </a:lnTo>
                <a:lnTo>
                  <a:pt x="17398" y="15273"/>
                </a:lnTo>
                <a:lnTo>
                  <a:pt x="17201" y="15391"/>
                </a:lnTo>
                <a:lnTo>
                  <a:pt x="16950" y="15521"/>
                </a:lnTo>
                <a:lnTo>
                  <a:pt x="16682" y="15600"/>
                </a:lnTo>
                <a:lnTo>
                  <a:pt x="16378" y="15652"/>
                </a:lnTo>
                <a:lnTo>
                  <a:pt x="16039" y="15678"/>
                </a:lnTo>
                <a:lnTo>
                  <a:pt x="15681" y="15652"/>
                </a:lnTo>
                <a:lnTo>
                  <a:pt x="15305" y="15626"/>
                </a:lnTo>
                <a:lnTo>
                  <a:pt x="14966" y="15547"/>
                </a:lnTo>
                <a:lnTo>
                  <a:pt x="14626" y="15443"/>
                </a:lnTo>
                <a:lnTo>
                  <a:pt x="14286" y="15300"/>
                </a:lnTo>
                <a:lnTo>
                  <a:pt x="13964" y="15143"/>
                </a:lnTo>
                <a:lnTo>
                  <a:pt x="13696" y="14947"/>
                </a:lnTo>
                <a:lnTo>
                  <a:pt x="13589" y="14817"/>
                </a:lnTo>
                <a:lnTo>
                  <a:pt x="13482" y="14700"/>
                </a:lnTo>
                <a:lnTo>
                  <a:pt x="13392" y="14569"/>
                </a:lnTo>
                <a:lnTo>
                  <a:pt x="13321" y="14426"/>
                </a:lnTo>
                <a:lnTo>
                  <a:pt x="13249" y="14269"/>
                </a:lnTo>
                <a:lnTo>
                  <a:pt x="13213" y="14126"/>
                </a:lnTo>
                <a:lnTo>
                  <a:pt x="13178" y="13943"/>
                </a:lnTo>
                <a:lnTo>
                  <a:pt x="13178" y="13773"/>
                </a:lnTo>
                <a:lnTo>
                  <a:pt x="13178" y="13565"/>
                </a:lnTo>
                <a:lnTo>
                  <a:pt x="13213" y="13369"/>
                </a:lnTo>
                <a:lnTo>
                  <a:pt x="13249" y="13173"/>
                </a:lnTo>
                <a:lnTo>
                  <a:pt x="13321" y="12991"/>
                </a:lnTo>
                <a:lnTo>
                  <a:pt x="13392" y="12847"/>
                </a:lnTo>
                <a:lnTo>
                  <a:pt x="13482" y="12691"/>
                </a:lnTo>
                <a:lnTo>
                  <a:pt x="13589" y="12547"/>
                </a:lnTo>
                <a:lnTo>
                  <a:pt x="13732" y="12417"/>
                </a:lnTo>
                <a:lnTo>
                  <a:pt x="14000" y="12195"/>
                </a:lnTo>
                <a:lnTo>
                  <a:pt x="14340" y="11986"/>
                </a:lnTo>
                <a:lnTo>
                  <a:pt x="14698" y="11843"/>
                </a:lnTo>
                <a:lnTo>
                  <a:pt x="15073" y="11739"/>
                </a:lnTo>
                <a:lnTo>
                  <a:pt x="15449" y="11660"/>
                </a:lnTo>
                <a:lnTo>
                  <a:pt x="15824" y="11621"/>
                </a:lnTo>
                <a:lnTo>
                  <a:pt x="16200" y="11621"/>
                </a:lnTo>
                <a:lnTo>
                  <a:pt x="16575" y="11660"/>
                </a:lnTo>
                <a:lnTo>
                  <a:pt x="16933" y="11713"/>
                </a:lnTo>
                <a:lnTo>
                  <a:pt x="17272" y="11817"/>
                </a:lnTo>
                <a:lnTo>
                  <a:pt x="17541" y="11947"/>
                </a:lnTo>
                <a:lnTo>
                  <a:pt x="17791" y="12091"/>
                </a:lnTo>
                <a:lnTo>
                  <a:pt x="17916" y="12195"/>
                </a:lnTo>
                <a:lnTo>
                  <a:pt x="18095" y="12286"/>
                </a:lnTo>
                <a:lnTo>
                  <a:pt x="18292" y="12391"/>
                </a:lnTo>
                <a:lnTo>
                  <a:pt x="18470" y="12443"/>
                </a:lnTo>
                <a:lnTo>
                  <a:pt x="18703" y="12521"/>
                </a:lnTo>
                <a:lnTo>
                  <a:pt x="18917" y="12547"/>
                </a:lnTo>
                <a:lnTo>
                  <a:pt x="19150" y="12573"/>
                </a:lnTo>
                <a:lnTo>
                  <a:pt x="19400" y="12586"/>
                </a:lnTo>
                <a:lnTo>
                  <a:pt x="19633" y="12586"/>
                </a:lnTo>
                <a:lnTo>
                  <a:pt x="19883" y="12573"/>
                </a:lnTo>
                <a:lnTo>
                  <a:pt x="20115" y="12521"/>
                </a:lnTo>
                <a:lnTo>
                  <a:pt x="20366" y="12469"/>
                </a:lnTo>
                <a:lnTo>
                  <a:pt x="20598" y="12417"/>
                </a:lnTo>
                <a:lnTo>
                  <a:pt x="20849" y="12313"/>
                </a:lnTo>
                <a:lnTo>
                  <a:pt x="21045" y="12221"/>
                </a:lnTo>
                <a:lnTo>
                  <a:pt x="21296" y="12091"/>
                </a:lnTo>
                <a:lnTo>
                  <a:pt x="21349" y="12013"/>
                </a:lnTo>
                <a:lnTo>
                  <a:pt x="21456" y="11947"/>
                </a:lnTo>
                <a:lnTo>
                  <a:pt x="21528" y="11843"/>
                </a:lnTo>
                <a:lnTo>
                  <a:pt x="21564" y="11713"/>
                </a:lnTo>
                <a:lnTo>
                  <a:pt x="21671" y="11465"/>
                </a:lnTo>
                <a:lnTo>
                  <a:pt x="21707" y="11165"/>
                </a:lnTo>
                <a:lnTo>
                  <a:pt x="21707" y="10813"/>
                </a:lnTo>
                <a:lnTo>
                  <a:pt x="21707" y="10460"/>
                </a:lnTo>
                <a:lnTo>
                  <a:pt x="21635" y="10082"/>
                </a:lnTo>
                <a:lnTo>
                  <a:pt x="21564" y="9717"/>
                </a:lnTo>
                <a:lnTo>
                  <a:pt x="21349" y="8908"/>
                </a:lnTo>
                <a:lnTo>
                  <a:pt x="21117" y="8191"/>
                </a:lnTo>
                <a:lnTo>
                  <a:pt x="20849" y="7539"/>
                </a:lnTo>
                <a:lnTo>
                  <a:pt x="20598" y="7030"/>
                </a:lnTo>
                <a:lnTo>
                  <a:pt x="20044" y="7108"/>
                </a:lnTo>
                <a:lnTo>
                  <a:pt x="19472" y="7160"/>
                </a:lnTo>
                <a:lnTo>
                  <a:pt x="18882" y="7213"/>
                </a:lnTo>
                <a:lnTo>
                  <a:pt x="18256" y="7213"/>
                </a:lnTo>
                <a:lnTo>
                  <a:pt x="17684" y="7213"/>
                </a:lnTo>
                <a:lnTo>
                  <a:pt x="17094" y="7186"/>
                </a:lnTo>
                <a:lnTo>
                  <a:pt x="16503" y="7160"/>
                </a:lnTo>
                <a:lnTo>
                  <a:pt x="16003" y="7108"/>
                </a:lnTo>
                <a:lnTo>
                  <a:pt x="15001" y="7004"/>
                </a:lnTo>
                <a:lnTo>
                  <a:pt x="14215" y="6913"/>
                </a:lnTo>
                <a:lnTo>
                  <a:pt x="13696" y="6834"/>
                </a:lnTo>
                <a:lnTo>
                  <a:pt x="13517" y="6808"/>
                </a:lnTo>
                <a:lnTo>
                  <a:pt x="13070" y="6652"/>
                </a:lnTo>
                <a:lnTo>
                  <a:pt x="12695" y="6482"/>
                </a:lnTo>
                <a:lnTo>
                  <a:pt x="12355" y="6313"/>
                </a:lnTo>
                <a:lnTo>
                  <a:pt x="12123" y="6104"/>
                </a:lnTo>
                <a:lnTo>
                  <a:pt x="11908" y="5882"/>
                </a:lnTo>
                <a:lnTo>
                  <a:pt x="11765" y="5660"/>
                </a:lnTo>
                <a:lnTo>
                  <a:pt x="11676" y="5426"/>
                </a:lnTo>
                <a:lnTo>
                  <a:pt x="11604" y="5204"/>
                </a:lnTo>
                <a:lnTo>
                  <a:pt x="11604" y="4956"/>
                </a:lnTo>
                <a:lnTo>
                  <a:pt x="11640" y="4734"/>
                </a:lnTo>
                <a:lnTo>
                  <a:pt x="11711" y="4500"/>
                </a:lnTo>
                <a:lnTo>
                  <a:pt x="11801" y="4304"/>
                </a:lnTo>
                <a:lnTo>
                  <a:pt x="11908" y="4108"/>
                </a:lnTo>
                <a:lnTo>
                  <a:pt x="12087" y="3926"/>
                </a:lnTo>
                <a:lnTo>
                  <a:pt x="12284" y="3756"/>
                </a:lnTo>
                <a:lnTo>
                  <a:pt x="12498" y="3626"/>
                </a:lnTo>
                <a:lnTo>
                  <a:pt x="12695" y="3482"/>
                </a:lnTo>
                <a:lnTo>
                  <a:pt x="12874" y="3273"/>
                </a:lnTo>
                <a:lnTo>
                  <a:pt x="13035" y="3052"/>
                </a:lnTo>
                <a:lnTo>
                  <a:pt x="13178" y="2778"/>
                </a:lnTo>
                <a:lnTo>
                  <a:pt x="13285" y="2504"/>
                </a:lnTo>
                <a:lnTo>
                  <a:pt x="13321" y="2204"/>
                </a:lnTo>
                <a:lnTo>
                  <a:pt x="13356" y="1904"/>
                </a:lnTo>
                <a:lnTo>
                  <a:pt x="13285" y="1604"/>
                </a:lnTo>
                <a:lnTo>
                  <a:pt x="13178" y="1304"/>
                </a:lnTo>
                <a:lnTo>
                  <a:pt x="13035" y="1017"/>
                </a:lnTo>
                <a:lnTo>
                  <a:pt x="12945" y="900"/>
                </a:lnTo>
                <a:lnTo>
                  <a:pt x="12802" y="769"/>
                </a:lnTo>
                <a:lnTo>
                  <a:pt x="12659" y="652"/>
                </a:lnTo>
                <a:lnTo>
                  <a:pt x="12498" y="547"/>
                </a:lnTo>
                <a:lnTo>
                  <a:pt x="12319" y="443"/>
                </a:lnTo>
                <a:lnTo>
                  <a:pt x="12123" y="352"/>
                </a:lnTo>
                <a:lnTo>
                  <a:pt x="11872" y="273"/>
                </a:lnTo>
                <a:lnTo>
                  <a:pt x="11640" y="221"/>
                </a:lnTo>
                <a:lnTo>
                  <a:pt x="11354" y="143"/>
                </a:lnTo>
                <a:lnTo>
                  <a:pt x="11086" y="117"/>
                </a:lnTo>
                <a:lnTo>
                  <a:pt x="10782" y="91"/>
                </a:lnTo>
                <a:lnTo>
                  <a:pt x="10424" y="91"/>
                </a:lnTo>
                <a:lnTo>
                  <a:pt x="10120" y="91"/>
                </a:lnTo>
                <a:lnTo>
                  <a:pt x="9816" y="117"/>
                </a:lnTo>
                <a:lnTo>
                  <a:pt x="9548" y="143"/>
                </a:lnTo>
                <a:lnTo>
                  <a:pt x="9298" y="195"/>
                </a:lnTo>
                <a:lnTo>
                  <a:pt x="9065" y="247"/>
                </a:lnTo>
                <a:lnTo>
                  <a:pt x="8815" y="300"/>
                </a:lnTo>
                <a:lnTo>
                  <a:pt x="8618" y="378"/>
                </a:lnTo>
                <a:lnTo>
                  <a:pt x="8403" y="469"/>
                </a:lnTo>
                <a:lnTo>
                  <a:pt x="8243" y="547"/>
                </a:lnTo>
                <a:lnTo>
                  <a:pt x="8064" y="652"/>
                </a:lnTo>
                <a:lnTo>
                  <a:pt x="7921" y="743"/>
                </a:lnTo>
                <a:lnTo>
                  <a:pt x="7796" y="873"/>
                </a:lnTo>
                <a:lnTo>
                  <a:pt x="7581" y="1095"/>
                </a:lnTo>
                <a:lnTo>
                  <a:pt x="7402" y="1369"/>
                </a:lnTo>
                <a:lnTo>
                  <a:pt x="7313" y="1630"/>
                </a:lnTo>
                <a:lnTo>
                  <a:pt x="7277" y="1930"/>
                </a:lnTo>
                <a:lnTo>
                  <a:pt x="7277" y="2204"/>
                </a:lnTo>
                <a:lnTo>
                  <a:pt x="7313" y="2478"/>
                </a:lnTo>
                <a:lnTo>
                  <a:pt x="7402" y="2752"/>
                </a:lnTo>
                <a:lnTo>
                  <a:pt x="7581" y="3000"/>
                </a:lnTo>
                <a:lnTo>
                  <a:pt x="7796" y="3221"/>
                </a:lnTo>
                <a:lnTo>
                  <a:pt x="8028" y="3456"/>
                </a:lnTo>
                <a:lnTo>
                  <a:pt x="8260" y="3652"/>
                </a:lnTo>
                <a:lnTo>
                  <a:pt x="8475" y="3873"/>
                </a:lnTo>
                <a:lnTo>
                  <a:pt x="8654" y="4108"/>
                </a:lnTo>
                <a:lnTo>
                  <a:pt x="8743" y="4330"/>
                </a:lnTo>
                <a:lnTo>
                  <a:pt x="8815" y="4578"/>
                </a:lnTo>
                <a:lnTo>
                  <a:pt x="8815" y="4826"/>
                </a:lnTo>
                <a:lnTo>
                  <a:pt x="8779" y="5073"/>
                </a:lnTo>
                <a:lnTo>
                  <a:pt x="8690" y="5308"/>
                </a:lnTo>
                <a:lnTo>
                  <a:pt x="8547" y="5556"/>
                </a:lnTo>
                <a:lnTo>
                  <a:pt x="8332" y="5778"/>
                </a:lnTo>
                <a:lnTo>
                  <a:pt x="8100" y="5986"/>
                </a:lnTo>
                <a:lnTo>
                  <a:pt x="7796" y="6208"/>
                </a:lnTo>
                <a:lnTo>
                  <a:pt x="7438" y="6378"/>
                </a:lnTo>
                <a:lnTo>
                  <a:pt x="7027" y="6534"/>
                </a:lnTo>
                <a:lnTo>
                  <a:pt x="6544" y="6678"/>
                </a:lnTo>
                <a:lnTo>
                  <a:pt x="6043" y="6808"/>
                </a:lnTo>
                <a:lnTo>
                  <a:pt x="5632" y="6808"/>
                </a:lnTo>
                <a:lnTo>
                  <a:pt x="5078" y="6808"/>
                </a:lnTo>
                <a:lnTo>
                  <a:pt x="4488" y="6808"/>
                </a:lnTo>
                <a:lnTo>
                  <a:pt x="3808" y="6808"/>
                </a:lnTo>
                <a:lnTo>
                  <a:pt x="3075" y="6808"/>
                </a:lnTo>
                <a:lnTo>
                  <a:pt x="2288" y="6808"/>
                </a:lnTo>
                <a:lnTo>
                  <a:pt x="1466" y="6808"/>
                </a:lnTo>
                <a:lnTo>
                  <a:pt x="607" y="6808"/>
                </a:lnTo>
                <a:lnTo>
                  <a:pt x="500" y="7239"/>
                </a:lnTo>
                <a:lnTo>
                  <a:pt x="375" y="7839"/>
                </a:lnTo>
                <a:lnTo>
                  <a:pt x="268" y="8491"/>
                </a:lnTo>
                <a:lnTo>
                  <a:pt x="160" y="9182"/>
                </a:lnTo>
                <a:lnTo>
                  <a:pt x="53" y="9860"/>
                </a:lnTo>
                <a:lnTo>
                  <a:pt x="17" y="10486"/>
                </a:lnTo>
                <a:lnTo>
                  <a:pt x="17" y="10969"/>
                </a:lnTo>
                <a:lnTo>
                  <a:pt x="17" y="11295"/>
                </a:lnTo>
                <a:lnTo>
                  <a:pt x="125" y="11465"/>
                </a:lnTo>
                <a:lnTo>
                  <a:pt x="232" y="11634"/>
                </a:lnTo>
                <a:lnTo>
                  <a:pt x="411" y="11765"/>
                </a:lnTo>
                <a:lnTo>
                  <a:pt x="607" y="11895"/>
                </a:lnTo>
                <a:lnTo>
                  <a:pt x="858" y="12013"/>
                </a:lnTo>
                <a:lnTo>
                  <a:pt x="1126" y="12091"/>
                </a:lnTo>
                <a:lnTo>
                  <a:pt x="1430" y="12169"/>
                </a:lnTo>
                <a:lnTo>
                  <a:pt x="1716" y="12221"/>
                </a:lnTo>
                <a:lnTo>
                  <a:pt x="2056" y="12247"/>
                </a:lnTo>
                <a:lnTo>
                  <a:pt x="2360" y="12260"/>
                </a:lnTo>
                <a:lnTo>
                  <a:pt x="2664" y="12247"/>
                </a:lnTo>
                <a:lnTo>
                  <a:pt x="2986" y="12221"/>
                </a:lnTo>
                <a:lnTo>
                  <a:pt x="3290" y="12169"/>
                </a:lnTo>
                <a:lnTo>
                  <a:pt x="3558" y="12065"/>
                </a:lnTo>
                <a:lnTo>
                  <a:pt x="3808" y="11960"/>
                </a:lnTo>
                <a:lnTo>
                  <a:pt x="4041" y="11843"/>
                </a:lnTo>
                <a:lnTo>
                  <a:pt x="4255" y="11686"/>
                </a:lnTo>
                <a:lnTo>
                  <a:pt x="4523" y="11595"/>
                </a:lnTo>
                <a:lnTo>
                  <a:pt x="4792" y="11517"/>
                </a:lnTo>
                <a:lnTo>
                  <a:pt x="5113" y="11491"/>
                </a:lnTo>
                <a:lnTo>
                  <a:pt x="5453" y="11465"/>
                </a:lnTo>
                <a:lnTo>
                  <a:pt x="5757" y="11491"/>
                </a:lnTo>
                <a:lnTo>
                  <a:pt x="6097" y="11543"/>
                </a:lnTo>
                <a:lnTo>
                  <a:pt x="6454" y="11634"/>
                </a:lnTo>
                <a:lnTo>
                  <a:pt x="6758" y="11765"/>
                </a:lnTo>
                <a:lnTo>
                  <a:pt x="7062" y="11921"/>
                </a:lnTo>
                <a:lnTo>
                  <a:pt x="7313" y="12091"/>
                </a:lnTo>
                <a:lnTo>
                  <a:pt x="7545" y="12313"/>
                </a:lnTo>
                <a:lnTo>
                  <a:pt x="7760" y="12573"/>
                </a:lnTo>
                <a:lnTo>
                  <a:pt x="7885" y="12847"/>
                </a:lnTo>
                <a:lnTo>
                  <a:pt x="7992" y="13173"/>
                </a:lnTo>
                <a:lnTo>
                  <a:pt x="8028" y="13500"/>
                </a:lnTo>
                <a:lnTo>
                  <a:pt x="7992" y="13747"/>
                </a:lnTo>
                <a:lnTo>
                  <a:pt x="7885" y="13969"/>
                </a:lnTo>
                <a:lnTo>
                  <a:pt x="7760" y="14191"/>
                </a:lnTo>
                <a:lnTo>
                  <a:pt x="7545" y="14373"/>
                </a:lnTo>
                <a:lnTo>
                  <a:pt x="7313" y="14543"/>
                </a:lnTo>
                <a:lnTo>
                  <a:pt x="7062" y="14700"/>
                </a:lnTo>
                <a:lnTo>
                  <a:pt x="6758" y="14817"/>
                </a:lnTo>
                <a:lnTo>
                  <a:pt x="6454" y="14921"/>
                </a:lnTo>
                <a:lnTo>
                  <a:pt x="6097" y="15000"/>
                </a:lnTo>
                <a:lnTo>
                  <a:pt x="5757" y="15052"/>
                </a:lnTo>
                <a:lnTo>
                  <a:pt x="5453" y="15052"/>
                </a:lnTo>
                <a:lnTo>
                  <a:pt x="5113" y="15026"/>
                </a:lnTo>
                <a:lnTo>
                  <a:pt x="4792" y="14973"/>
                </a:lnTo>
                <a:lnTo>
                  <a:pt x="4523" y="14869"/>
                </a:lnTo>
                <a:lnTo>
                  <a:pt x="4255" y="14752"/>
                </a:lnTo>
                <a:lnTo>
                  <a:pt x="4041" y="14569"/>
                </a:lnTo>
                <a:lnTo>
                  <a:pt x="3844" y="14400"/>
                </a:lnTo>
                <a:lnTo>
                  <a:pt x="3594" y="14269"/>
                </a:lnTo>
                <a:lnTo>
                  <a:pt x="3361" y="14165"/>
                </a:lnTo>
                <a:lnTo>
                  <a:pt x="3111" y="14100"/>
                </a:lnTo>
                <a:lnTo>
                  <a:pt x="2843" y="14073"/>
                </a:lnTo>
                <a:lnTo>
                  <a:pt x="2574" y="14073"/>
                </a:lnTo>
                <a:lnTo>
                  <a:pt x="2288" y="14100"/>
                </a:lnTo>
                <a:lnTo>
                  <a:pt x="2020" y="14139"/>
                </a:lnTo>
                <a:lnTo>
                  <a:pt x="1734" y="14243"/>
                </a:lnTo>
                <a:lnTo>
                  <a:pt x="1466" y="14347"/>
                </a:lnTo>
                <a:lnTo>
                  <a:pt x="1233" y="14465"/>
                </a:lnTo>
                <a:lnTo>
                  <a:pt x="983" y="14621"/>
                </a:lnTo>
                <a:lnTo>
                  <a:pt x="786" y="14765"/>
                </a:lnTo>
                <a:lnTo>
                  <a:pt x="572" y="14947"/>
                </a:lnTo>
                <a:lnTo>
                  <a:pt x="411" y="15143"/>
                </a:lnTo>
                <a:lnTo>
                  <a:pt x="303" y="15378"/>
                </a:lnTo>
                <a:lnTo>
                  <a:pt x="196" y="15600"/>
                </a:lnTo>
                <a:lnTo>
                  <a:pt x="160" y="15873"/>
                </a:lnTo>
                <a:lnTo>
                  <a:pt x="196" y="16200"/>
                </a:lnTo>
                <a:lnTo>
                  <a:pt x="232" y="16526"/>
                </a:lnTo>
                <a:lnTo>
                  <a:pt x="411" y="17295"/>
                </a:lnTo>
                <a:lnTo>
                  <a:pt x="607" y="18104"/>
                </a:lnTo>
                <a:lnTo>
                  <a:pt x="715" y="18508"/>
                </a:lnTo>
                <a:lnTo>
                  <a:pt x="822" y="18926"/>
                </a:lnTo>
                <a:lnTo>
                  <a:pt x="876" y="19330"/>
                </a:lnTo>
                <a:lnTo>
                  <a:pt x="911" y="19734"/>
                </a:lnTo>
                <a:lnTo>
                  <a:pt x="911" y="20073"/>
                </a:lnTo>
                <a:lnTo>
                  <a:pt x="876" y="20426"/>
                </a:lnTo>
                <a:lnTo>
                  <a:pt x="858" y="20608"/>
                </a:lnTo>
                <a:lnTo>
                  <a:pt x="786" y="20752"/>
                </a:lnTo>
                <a:lnTo>
                  <a:pt x="715" y="20908"/>
                </a:lnTo>
                <a:lnTo>
                  <a:pt x="607" y="21026"/>
                </a:lnTo>
                <a:lnTo>
                  <a:pt x="1394" y="20934"/>
                </a:lnTo>
                <a:lnTo>
                  <a:pt x="2217" y="20804"/>
                </a:lnTo>
                <a:lnTo>
                  <a:pt x="3039" y="20726"/>
                </a:lnTo>
                <a:lnTo>
                  <a:pt x="3844" y="20660"/>
                </a:lnTo>
                <a:lnTo>
                  <a:pt x="4595" y="20634"/>
                </a:lnTo>
                <a:lnTo>
                  <a:pt x="5310" y="20634"/>
                </a:lnTo>
                <a:lnTo>
                  <a:pt x="5650" y="20660"/>
                </a:lnTo>
                <a:lnTo>
                  <a:pt x="6007" y="20700"/>
                </a:lnTo>
                <a:lnTo>
                  <a:pt x="6276" y="20752"/>
                </a:lnTo>
                <a:lnTo>
                  <a:pt x="6580" y="20830"/>
                </a:lnTo>
                <a:close/>
              </a:path>
            </a:pathLst>
          </a:custGeom>
          <a:solidFill>
            <a:schemeClr val="bg1"/>
          </a:solidFill>
          <a:ln w="9525">
            <a:noFill/>
            <a:miter lim="800000"/>
            <a:headEnd/>
            <a:tailEnd/>
          </a:ln>
          <a:effectLst>
            <a:outerShdw blurRad="50800" dist="38100" dir="2700000" algn="tl" rotWithShape="0">
              <a:prstClr val="black">
                <a:alpha val="40000"/>
              </a:prstClr>
            </a:outerShdw>
          </a:effectLst>
          <a:scene3d>
            <a:camera prst="legacyPerspectiveFront">
              <a:rot lat="0" lon="300000" rev="0"/>
            </a:camera>
            <a:lightRig rig="legacyFlat4" dir="b"/>
          </a:scene3d>
          <a:sp3d extrusionH="227000" prstMaterial="legacyMatte">
            <a:bevelT w="13500" h="13500" prst="angle"/>
            <a:bevelB w="13500" h="13500" prst="angle"/>
            <a:extrusionClr>
              <a:schemeClr val="bg1"/>
            </a:extrusionClr>
          </a:sp3d>
        </p:spPr>
        <p:txBody>
          <a:bodyPr anchor="ctr" anchorCtr="1">
            <a:flatTx/>
          </a:bodyPr>
          <a:lstStyle/>
          <a:p>
            <a:pPr algn="l" eaLnBrk="0" hangingPunct="0"/>
            <a:endParaRPr lang="en-US" sz="2400" dirty="0">
              <a:latin typeface="Times New Roman" pitchFamily="18" charset="0"/>
            </a:endParaRPr>
          </a:p>
          <a:p>
            <a:pPr algn="l" eaLnBrk="0" hangingPunct="0"/>
            <a:r>
              <a:rPr lang="en-US" sz="2000" b="1" dirty="0">
                <a:latin typeface="CG Omega" pitchFamily="34" charset="0"/>
              </a:rPr>
              <a:t>DOL</a:t>
            </a:r>
          </a:p>
          <a:p>
            <a:pPr algn="l" eaLnBrk="0" hangingPunct="0"/>
            <a:endParaRPr lang="en-US" sz="2400" dirty="0">
              <a:latin typeface="Times New Roman" pitchFamily="18" charset="0"/>
            </a:endParaRPr>
          </a:p>
        </p:txBody>
      </p:sp>
      <p:sp>
        <p:nvSpPr>
          <p:cNvPr id="87047" name="Puzzle4"/>
          <p:cNvSpPr>
            <a:spLocks noChangeAspect="1" noEditPoints="1" noChangeArrowheads="1"/>
          </p:cNvSpPr>
          <p:nvPr/>
        </p:nvSpPr>
        <p:spPr bwMode="blackWhite">
          <a:xfrm>
            <a:off x="1152525" y="3352800"/>
            <a:ext cx="904875" cy="1574800"/>
          </a:xfrm>
          <a:custGeom>
            <a:avLst/>
            <a:gdLst>
              <a:gd name="T0" fmla="*/ 1548 w 21600"/>
              <a:gd name="T1" fmla="*/ 5444 h 21600"/>
              <a:gd name="T2" fmla="*/ 20203 w 21600"/>
              <a:gd name="T3" fmla="*/ 9103 h 21600"/>
            </a:gdLst>
            <a:ahLst/>
            <a:cxnLst/>
            <a:rect l="T0" t="T1" r="T2" b="T3"/>
            <a:pathLst>
              <a:path w="21600" h="21600">
                <a:moveTo>
                  <a:pt x="3813" y="10590"/>
                </a:moveTo>
                <a:lnTo>
                  <a:pt x="3927" y="10513"/>
                </a:lnTo>
                <a:lnTo>
                  <a:pt x="4078" y="10425"/>
                </a:lnTo>
                <a:lnTo>
                  <a:pt x="4210" y="10359"/>
                </a:lnTo>
                <a:lnTo>
                  <a:pt x="4361" y="10315"/>
                </a:lnTo>
                <a:lnTo>
                  <a:pt x="4682" y="10237"/>
                </a:lnTo>
                <a:lnTo>
                  <a:pt x="5041" y="10193"/>
                </a:lnTo>
                <a:lnTo>
                  <a:pt x="5456" y="10171"/>
                </a:lnTo>
                <a:lnTo>
                  <a:pt x="5853" y="10193"/>
                </a:lnTo>
                <a:lnTo>
                  <a:pt x="6249" y="10260"/>
                </a:lnTo>
                <a:lnTo>
                  <a:pt x="6646" y="10337"/>
                </a:lnTo>
                <a:lnTo>
                  <a:pt x="7004" y="10469"/>
                </a:lnTo>
                <a:lnTo>
                  <a:pt x="7363" y="10612"/>
                </a:lnTo>
                <a:lnTo>
                  <a:pt x="7665" y="10788"/>
                </a:lnTo>
                <a:lnTo>
                  <a:pt x="7911" y="10998"/>
                </a:lnTo>
                <a:lnTo>
                  <a:pt x="8024" y="11097"/>
                </a:lnTo>
                <a:lnTo>
                  <a:pt x="8137" y="11207"/>
                </a:lnTo>
                <a:lnTo>
                  <a:pt x="8194" y="11340"/>
                </a:lnTo>
                <a:lnTo>
                  <a:pt x="8269" y="11461"/>
                </a:lnTo>
                <a:lnTo>
                  <a:pt x="8307" y="11593"/>
                </a:lnTo>
                <a:lnTo>
                  <a:pt x="8307" y="11714"/>
                </a:lnTo>
                <a:lnTo>
                  <a:pt x="8307" y="11868"/>
                </a:lnTo>
                <a:lnTo>
                  <a:pt x="8307" y="12012"/>
                </a:lnTo>
                <a:lnTo>
                  <a:pt x="8194" y="12265"/>
                </a:lnTo>
                <a:lnTo>
                  <a:pt x="8062" y="12519"/>
                </a:lnTo>
                <a:lnTo>
                  <a:pt x="7873" y="12706"/>
                </a:lnTo>
                <a:lnTo>
                  <a:pt x="7627" y="12904"/>
                </a:lnTo>
                <a:lnTo>
                  <a:pt x="7363" y="13048"/>
                </a:lnTo>
                <a:lnTo>
                  <a:pt x="7080" y="13180"/>
                </a:lnTo>
                <a:lnTo>
                  <a:pt x="6759" y="13257"/>
                </a:lnTo>
                <a:lnTo>
                  <a:pt x="6419" y="13345"/>
                </a:lnTo>
                <a:lnTo>
                  <a:pt x="6098" y="13389"/>
                </a:lnTo>
                <a:lnTo>
                  <a:pt x="5739" y="13389"/>
                </a:lnTo>
                <a:lnTo>
                  <a:pt x="5418" y="13389"/>
                </a:lnTo>
                <a:lnTo>
                  <a:pt x="5079" y="13345"/>
                </a:lnTo>
                <a:lnTo>
                  <a:pt x="4758" y="13301"/>
                </a:lnTo>
                <a:lnTo>
                  <a:pt x="4474" y="13213"/>
                </a:lnTo>
                <a:lnTo>
                  <a:pt x="4172" y="13114"/>
                </a:lnTo>
                <a:lnTo>
                  <a:pt x="3965" y="12982"/>
                </a:lnTo>
                <a:lnTo>
                  <a:pt x="3738" y="12838"/>
                </a:lnTo>
                <a:lnTo>
                  <a:pt x="3493" y="12706"/>
                </a:lnTo>
                <a:lnTo>
                  <a:pt x="3228" y="12607"/>
                </a:lnTo>
                <a:lnTo>
                  <a:pt x="2945" y="12519"/>
                </a:lnTo>
                <a:lnTo>
                  <a:pt x="2700" y="12431"/>
                </a:lnTo>
                <a:lnTo>
                  <a:pt x="2397" y="12375"/>
                </a:lnTo>
                <a:lnTo>
                  <a:pt x="2152" y="12331"/>
                </a:lnTo>
                <a:lnTo>
                  <a:pt x="1888" y="12309"/>
                </a:lnTo>
                <a:lnTo>
                  <a:pt x="1642" y="12309"/>
                </a:lnTo>
                <a:lnTo>
                  <a:pt x="1397" y="12331"/>
                </a:lnTo>
                <a:lnTo>
                  <a:pt x="1170" y="12397"/>
                </a:lnTo>
                <a:lnTo>
                  <a:pt x="962" y="12453"/>
                </a:lnTo>
                <a:lnTo>
                  <a:pt x="774" y="12563"/>
                </a:lnTo>
                <a:lnTo>
                  <a:pt x="623" y="12684"/>
                </a:lnTo>
                <a:lnTo>
                  <a:pt x="528" y="12838"/>
                </a:lnTo>
                <a:lnTo>
                  <a:pt x="453" y="13026"/>
                </a:lnTo>
                <a:lnTo>
                  <a:pt x="339" y="13477"/>
                </a:lnTo>
                <a:lnTo>
                  <a:pt x="226" y="13984"/>
                </a:lnTo>
                <a:lnTo>
                  <a:pt x="151" y="14535"/>
                </a:lnTo>
                <a:lnTo>
                  <a:pt x="113" y="15075"/>
                </a:lnTo>
                <a:lnTo>
                  <a:pt x="113" y="15626"/>
                </a:lnTo>
                <a:lnTo>
                  <a:pt x="151" y="16133"/>
                </a:lnTo>
                <a:lnTo>
                  <a:pt x="188" y="16376"/>
                </a:lnTo>
                <a:lnTo>
                  <a:pt x="264" y="16585"/>
                </a:lnTo>
                <a:lnTo>
                  <a:pt x="339" y="16773"/>
                </a:lnTo>
                <a:lnTo>
                  <a:pt x="453" y="16938"/>
                </a:lnTo>
                <a:lnTo>
                  <a:pt x="1095" y="16883"/>
                </a:lnTo>
                <a:lnTo>
                  <a:pt x="1963" y="16795"/>
                </a:lnTo>
                <a:lnTo>
                  <a:pt x="2945" y="16751"/>
                </a:lnTo>
                <a:lnTo>
                  <a:pt x="3965" y="16706"/>
                </a:lnTo>
                <a:lnTo>
                  <a:pt x="5022" y="16684"/>
                </a:lnTo>
                <a:lnTo>
                  <a:pt x="5947" y="16684"/>
                </a:lnTo>
                <a:lnTo>
                  <a:pt x="6759" y="16706"/>
                </a:lnTo>
                <a:lnTo>
                  <a:pt x="7363" y="16751"/>
                </a:lnTo>
                <a:lnTo>
                  <a:pt x="7948" y="16839"/>
                </a:lnTo>
                <a:lnTo>
                  <a:pt x="8458" y="16916"/>
                </a:lnTo>
                <a:lnTo>
                  <a:pt x="8893" y="17026"/>
                </a:lnTo>
                <a:lnTo>
                  <a:pt x="9289" y="17158"/>
                </a:lnTo>
                <a:lnTo>
                  <a:pt x="9572" y="17280"/>
                </a:lnTo>
                <a:lnTo>
                  <a:pt x="9799" y="17412"/>
                </a:lnTo>
                <a:lnTo>
                  <a:pt x="9969" y="17555"/>
                </a:lnTo>
                <a:lnTo>
                  <a:pt x="10120" y="17687"/>
                </a:lnTo>
                <a:lnTo>
                  <a:pt x="10158" y="17831"/>
                </a:lnTo>
                <a:lnTo>
                  <a:pt x="10195" y="17974"/>
                </a:lnTo>
                <a:lnTo>
                  <a:pt x="10158" y="18128"/>
                </a:lnTo>
                <a:lnTo>
                  <a:pt x="10082" y="18271"/>
                </a:lnTo>
                <a:lnTo>
                  <a:pt x="9969" y="18426"/>
                </a:lnTo>
                <a:lnTo>
                  <a:pt x="9837" y="18569"/>
                </a:lnTo>
                <a:lnTo>
                  <a:pt x="9648" y="18701"/>
                </a:lnTo>
                <a:lnTo>
                  <a:pt x="9440" y="18822"/>
                </a:lnTo>
                <a:lnTo>
                  <a:pt x="9213" y="18999"/>
                </a:lnTo>
                <a:lnTo>
                  <a:pt x="9044" y="19186"/>
                </a:lnTo>
                <a:lnTo>
                  <a:pt x="8893" y="19395"/>
                </a:lnTo>
                <a:lnTo>
                  <a:pt x="8817" y="19627"/>
                </a:lnTo>
                <a:lnTo>
                  <a:pt x="8779" y="19858"/>
                </a:lnTo>
                <a:lnTo>
                  <a:pt x="8779" y="20112"/>
                </a:lnTo>
                <a:lnTo>
                  <a:pt x="8855" y="20354"/>
                </a:lnTo>
                <a:lnTo>
                  <a:pt x="8968" y="20586"/>
                </a:lnTo>
                <a:lnTo>
                  <a:pt x="9138" y="20817"/>
                </a:lnTo>
                <a:lnTo>
                  <a:pt x="9365" y="21026"/>
                </a:lnTo>
                <a:lnTo>
                  <a:pt x="9610" y="21192"/>
                </a:lnTo>
                <a:lnTo>
                  <a:pt x="9950" y="21368"/>
                </a:lnTo>
                <a:lnTo>
                  <a:pt x="10120" y="21445"/>
                </a:lnTo>
                <a:lnTo>
                  <a:pt x="10346" y="21511"/>
                </a:lnTo>
                <a:lnTo>
                  <a:pt x="10516" y="21555"/>
                </a:lnTo>
                <a:lnTo>
                  <a:pt x="10743" y="21600"/>
                </a:lnTo>
                <a:lnTo>
                  <a:pt x="10988" y="21644"/>
                </a:lnTo>
                <a:lnTo>
                  <a:pt x="11215" y="21666"/>
                </a:lnTo>
                <a:lnTo>
                  <a:pt x="11498" y="21666"/>
                </a:lnTo>
                <a:lnTo>
                  <a:pt x="11762" y="21666"/>
                </a:lnTo>
                <a:lnTo>
                  <a:pt x="12253" y="21644"/>
                </a:lnTo>
                <a:lnTo>
                  <a:pt x="12763" y="21577"/>
                </a:lnTo>
                <a:lnTo>
                  <a:pt x="13197" y="21467"/>
                </a:lnTo>
                <a:lnTo>
                  <a:pt x="13556" y="21346"/>
                </a:lnTo>
                <a:lnTo>
                  <a:pt x="13896" y="21192"/>
                </a:lnTo>
                <a:lnTo>
                  <a:pt x="14179" y="21026"/>
                </a:lnTo>
                <a:lnTo>
                  <a:pt x="14444" y="20839"/>
                </a:lnTo>
                <a:lnTo>
                  <a:pt x="14576" y="20641"/>
                </a:lnTo>
                <a:lnTo>
                  <a:pt x="14727" y="20431"/>
                </a:lnTo>
                <a:lnTo>
                  <a:pt x="14765" y="20200"/>
                </a:lnTo>
                <a:lnTo>
                  <a:pt x="14802" y="19991"/>
                </a:lnTo>
                <a:lnTo>
                  <a:pt x="14727" y="19759"/>
                </a:lnTo>
                <a:lnTo>
                  <a:pt x="14613" y="19550"/>
                </a:lnTo>
                <a:lnTo>
                  <a:pt x="14444" y="19307"/>
                </a:lnTo>
                <a:lnTo>
                  <a:pt x="14217" y="19098"/>
                </a:lnTo>
                <a:lnTo>
                  <a:pt x="13934" y="18911"/>
                </a:lnTo>
                <a:lnTo>
                  <a:pt x="13669" y="18745"/>
                </a:lnTo>
                <a:lnTo>
                  <a:pt x="13462" y="18547"/>
                </a:lnTo>
                <a:lnTo>
                  <a:pt x="13311" y="18337"/>
                </a:lnTo>
                <a:lnTo>
                  <a:pt x="13197" y="18150"/>
                </a:lnTo>
                <a:lnTo>
                  <a:pt x="13122" y="17941"/>
                </a:lnTo>
                <a:lnTo>
                  <a:pt x="13122" y="17720"/>
                </a:lnTo>
                <a:lnTo>
                  <a:pt x="13122" y="17533"/>
                </a:lnTo>
                <a:lnTo>
                  <a:pt x="13197" y="17346"/>
                </a:lnTo>
                <a:lnTo>
                  <a:pt x="13273" y="17158"/>
                </a:lnTo>
                <a:lnTo>
                  <a:pt x="13386" y="16982"/>
                </a:lnTo>
                <a:lnTo>
                  <a:pt x="13537" y="16839"/>
                </a:lnTo>
                <a:lnTo>
                  <a:pt x="13707" y="16706"/>
                </a:lnTo>
                <a:lnTo>
                  <a:pt x="13896" y="16607"/>
                </a:lnTo>
                <a:lnTo>
                  <a:pt x="14104" y="16519"/>
                </a:lnTo>
                <a:lnTo>
                  <a:pt x="14330" y="16453"/>
                </a:lnTo>
                <a:lnTo>
                  <a:pt x="14538" y="16431"/>
                </a:lnTo>
                <a:lnTo>
                  <a:pt x="14897" y="16453"/>
                </a:lnTo>
                <a:lnTo>
                  <a:pt x="15406" y="16497"/>
                </a:lnTo>
                <a:lnTo>
                  <a:pt x="16105" y="16541"/>
                </a:lnTo>
                <a:lnTo>
                  <a:pt x="16898" y="16607"/>
                </a:lnTo>
                <a:lnTo>
                  <a:pt x="17804" y="16651"/>
                </a:lnTo>
                <a:lnTo>
                  <a:pt x="18786" y="16684"/>
                </a:lnTo>
                <a:lnTo>
                  <a:pt x="19844" y="16728"/>
                </a:lnTo>
                <a:lnTo>
                  <a:pt x="20920" y="16751"/>
                </a:lnTo>
                <a:lnTo>
                  <a:pt x="21109" y="16497"/>
                </a:lnTo>
                <a:lnTo>
                  <a:pt x="21241" y="16222"/>
                </a:lnTo>
                <a:lnTo>
                  <a:pt x="21392" y="15946"/>
                </a:lnTo>
                <a:lnTo>
                  <a:pt x="21467" y="15648"/>
                </a:lnTo>
                <a:lnTo>
                  <a:pt x="21543" y="15351"/>
                </a:lnTo>
                <a:lnTo>
                  <a:pt x="21618" y="15042"/>
                </a:lnTo>
                <a:lnTo>
                  <a:pt x="21618" y="14745"/>
                </a:lnTo>
                <a:lnTo>
                  <a:pt x="21618" y="14447"/>
                </a:lnTo>
                <a:lnTo>
                  <a:pt x="21618" y="14150"/>
                </a:lnTo>
                <a:lnTo>
                  <a:pt x="21581" y="13852"/>
                </a:lnTo>
                <a:lnTo>
                  <a:pt x="21505" y="13577"/>
                </a:lnTo>
                <a:lnTo>
                  <a:pt x="21430" y="13301"/>
                </a:lnTo>
                <a:lnTo>
                  <a:pt x="21354" y="13048"/>
                </a:lnTo>
                <a:lnTo>
                  <a:pt x="21241" y="12816"/>
                </a:lnTo>
                <a:lnTo>
                  <a:pt x="21146" y="12607"/>
                </a:lnTo>
                <a:lnTo>
                  <a:pt x="21033" y="12431"/>
                </a:lnTo>
                <a:lnTo>
                  <a:pt x="20920" y="12265"/>
                </a:lnTo>
                <a:lnTo>
                  <a:pt x="20769" y="12144"/>
                </a:lnTo>
                <a:lnTo>
                  <a:pt x="20637" y="12034"/>
                </a:lnTo>
                <a:lnTo>
                  <a:pt x="20486" y="11946"/>
                </a:lnTo>
                <a:lnTo>
                  <a:pt x="20297" y="11891"/>
                </a:lnTo>
                <a:lnTo>
                  <a:pt x="20165" y="11846"/>
                </a:lnTo>
                <a:lnTo>
                  <a:pt x="19976" y="11824"/>
                </a:lnTo>
                <a:lnTo>
                  <a:pt x="19806" y="11802"/>
                </a:lnTo>
                <a:lnTo>
                  <a:pt x="19390" y="11824"/>
                </a:lnTo>
                <a:lnTo>
                  <a:pt x="18956" y="11891"/>
                </a:lnTo>
                <a:lnTo>
                  <a:pt x="18503" y="11968"/>
                </a:lnTo>
                <a:lnTo>
                  <a:pt x="17993" y="12078"/>
                </a:lnTo>
                <a:lnTo>
                  <a:pt x="17653" y="12144"/>
                </a:lnTo>
                <a:lnTo>
                  <a:pt x="17332" y="12199"/>
                </a:lnTo>
                <a:lnTo>
                  <a:pt x="17049" y="12221"/>
                </a:lnTo>
                <a:lnTo>
                  <a:pt x="16747" y="12243"/>
                </a:lnTo>
                <a:lnTo>
                  <a:pt x="16464" y="12243"/>
                </a:lnTo>
                <a:lnTo>
                  <a:pt x="16218" y="12243"/>
                </a:lnTo>
                <a:lnTo>
                  <a:pt x="15992" y="12221"/>
                </a:lnTo>
                <a:lnTo>
                  <a:pt x="15746" y="12199"/>
                </a:lnTo>
                <a:lnTo>
                  <a:pt x="15520" y="12155"/>
                </a:lnTo>
                <a:lnTo>
                  <a:pt x="15350" y="12122"/>
                </a:lnTo>
                <a:lnTo>
                  <a:pt x="15161" y="12056"/>
                </a:lnTo>
                <a:lnTo>
                  <a:pt x="14972" y="11990"/>
                </a:lnTo>
                <a:lnTo>
                  <a:pt x="14689" y="11846"/>
                </a:lnTo>
                <a:lnTo>
                  <a:pt x="14444" y="11670"/>
                </a:lnTo>
                <a:lnTo>
                  <a:pt x="14255" y="11483"/>
                </a:lnTo>
                <a:lnTo>
                  <a:pt x="14104" y="11295"/>
                </a:lnTo>
                <a:lnTo>
                  <a:pt x="14028" y="11086"/>
                </a:lnTo>
                <a:lnTo>
                  <a:pt x="13972" y="10888"/>
                </a:lnTo>
                <a:lnTo>
                  <a:pt x="13972" y="10700"/>
                </a:lnTo>
                <a:lnTo>
                  <a:pt x="14009" y="10513"/>
                </a:lnTo>
                <a:lnTo>
                  <a:pt x="14066" y="10359"/>
                </a:lnTo>
                <a:lnTo>
                  <a:pt x="14179" y="10215"/>
                </a:lnTo>
                <a:lnTo>
                  <a:pt x="14406" y="10006"/>
                </a:lnTo>
                <a:lnTo>
                  <a:pt x="14651" y="9830"/>
                </a:lnTo>
                <a:lnTo>
                  <a:pt x="14878" y="9686"/>
                </a:lnTo>
                <a:lnTo>
                  <a:pt x="15123" y="9554"/>
                </a:lnTo>
                <a:lnTo>
                  <a:pt x="15350" y="9477"/>
                </a:lnTo>
                <a:lnTo>
                  <a:pt x="15558" y="9411"/>
                </a:lnTo>
                <a:lnTo>
                  <a:pt x="15803" y="9345"/>
                </a:lnTo>
                <a:lnTo>
                  <a:pt x="16030" y="9323"/>
                </a:lnTo>
                <a:lnTo>
                  <a:pt x="16256" y="9301"/>
                </a:lnTo>
                <a:lnTo>
                  <a:pt x="16464" y="9323"/>
                </a:lnTo>
                <a:lnTo>
                  <a:pt x="16690" y="9345"/>
                </a:lnTo>
                <a:lnTo>
                  <a:pt x="16898" y="9367"/>
                </a:lnTo>
                <a:lnTo>
                  <a:pt x="17332" y="9477"/>
                </a:lnTo>
                <a:lnTo>
                  <a:pt x="17767" y="9598"/>
                </a:lnTo>
                <a:lnTo>
                  <a:pt x="18163" y="9731"/>
                </a:lnTo>
                <a:lnTo>
                  <a:pt x="18597" y="9874"/>
                </a:lnTo>
                <a:lnTo>
                  <a:pt x="18994" y="10006"/>
                </a:lnTo>
                <a:lnTo>
                  <a:pt x="19428" y="10083"/>
                </a:lnTo>
                <a:lnTo>
                  <a:pt x="19617" y="10127"/>
                </a:lnTo>
                <a:lnTo>
                  <a:pt x="19844" y="10149"/>
                </a:lnTo>
                <a:lnTo>
                  <a:pt x="20013" y="10149"/>
                </a:lnTo>
                <a:lnTo>
                  <a:pt x="20240" y="10127"/>
                </a:lnTo>
                <a:lnTo>
                  <a:pt x="20410" y="10105"/>
                </a:lnTo>
                <a:lnTo>
                  <a:pt x="20637" y="10061"/>
                </a:lnTo>
                <a:lnTo>
                  <a:pt x="20844" y="9984"/>
                </a:lnTo>
                <a:lnTo>
                  <a:pt x="21033" y="9896"/>
                </a:lnTo>
                <a:lnTo>
                  <a:pt x="21146" y="9830"/>
                </a:lnTo>
                <a:lnTo>
                  <a:pt x="21203" y="9753"/>
                </a:lnTo>
                <a:lnTo>
                  <a:pt x="21279" y="9642"/>
                </a:lnTo>
                <a:lnTo>
                  <a:pt x="21354" y="9521"/>
                </a:lnTo>
                <a:lnTo>
                  <a:pt x="21430" y="9246"/>
                </a:lnTo>
                <a:lnTo>
                  <a:pt x="21430" y="8904"/>
                </a:lnTo>
                <a:lnTo>
                  <a:pt x="21430" y="8540"/>
                </a:lnTo>
                <a:lnTo>
                  <a:pt x="21392" y="8144"/>
                </a:lnTo>
                <a:lnTo>
                  <a:pt x="21354" y="7714"/>
                </a:lnTo>
                <a:lnTo>
                  <a:pt x="21279" y="7295"/>
                </a:lnTo>
                <a:lnTo>
                  <a:pt x="21146" y="6446"/>
                </a:lnTo>
                <a:lnTo>
                  <a:pt x="20995" y="5686"/>
                </a:lnTo>
                <a:lnTo>
                  <a:pt x="20958" y="5366"/>
                </a:lnTo>
                <a:lnTo>
                  <a:pt x="20958" y="5091"/>
                </a:lnTo>
                <a:lnTo>
                  <a:pt x="20958" y="4860"/>
                </a:lnTo>
                <a:lnTo>
                  <a:pt x="21033" y="4716"/>
                </a:lnTo>
                <a:lnTo>
                  <a:pt x="20637" y="4860"/>
                </a:lnTo>
                <a:lnTo>
                  <a:pt x="20127" y="4992"/>
                </a:lnTo>
                <a:lnTo>
                  <a:pt x="19617" y="5069"/>
                </a:lnTo>
                <a:lnTo>
                  <a:pt x="19032" y="5157"/>
                </a:lnTo>
                <a:lnTo>
                  <a:pt x="18465" y="5201"/>
                </a:lnTo>
                <a:lnTo>
                  <a:pt x="17842" y="5245"/>
                </a:lnTo>
                <a:lnTo>
                  <a:pt x="17219" y="5267"/>
                </a:lnTo>
                <a:lnTo>
                  <a:pt x="16615" y="5267"/>
                </a:lnTo>
                <a:lnTo>
                  <a:pt x="15992" y="5245"/>
                </a:lnTo>
                <a:lnTo>
                  <a:pt x="15369" y="5201"/>
                </a:lnTo>
                <a:lnTo>
                  <a:pt x="14840" y="5157"/>
                </a:lnTo>
                <a:lnTo>
                  <a:pt x="14293" y="5091"/>
                </a:lnTo>
                <a:lnTo>
                  <a:pt x="13783" y="5014"/>
                </a:lnTo>
                <a:lnTo>
                  <a:pt x="13386" y="4926"/>
                </a:lnTo>
                <a:lnTo>
                  <a:pt x="13027" y="4815"/>
                </a:lnTo>
                <a:lnTo>
                  <a:pt x="12725" y="4716"/>
                </a:lnTo>
                <a:lnTo>
                  <a:pt x="12480" y="4606"/>
                </a:lnTo>
                <a:lnTo>
                  <a:pt x="12291" y="4496"/>
                </a:lnTo>
                <a:lnTo>
                  <a:pt x="12197" y="4397"/>
                </a:lnTo>
                <a:lnTo>
                  <a:pt x="12083" y="4286"/>
                </a:lnTo>
                <a:lnTo>
                  <a:pt x="12046" y="4187"/>
                </a:lnTo>
                <a:lnTo>
                  <a:pt x="12008" y="4077"/>
                </a:lnTo>
                <a:lnTo>
                  <a:pt x="12046" y="3967"/>
                </a:lnTo>
                <a:lnTo>
                  <a:pt x="12121" y="3868"/>
                </a:lnTo>
                <a:lnTo>
                  <a:pt x="12197" y="3735"/>
                </a:lnTo>
                <a:lnTo>
                  <a:pt x="12291" y="3614"/>
                </a:lnTo>
                <a:lnTo>
                  <a:pt x="12442" y="3482"/>
                </a:lnTo>
                <a:lnTo>
                  <a:pt x="12631" y="3361"/>
                </a:lnTo>
                <a:lnTo>
                  <a:pt x="13065" y="3085"/>
                </a:lnTo>
                <a:lnTo>
                  <a:pt x="13537" y="2766"/>
                </a:lnTo>
                <a:lnTo>
                  <a:pt x="13783" y="2578"/>
                </a:lnTo>
                <a:lnTo>
                  <a:pt x="13934" y="2380"/>
                </a:lnTo>
                <a:lnTo>
                  <a:pt x="14028" y="2171"/>
                </a:lnTo>
                <a:lnTo>
                  <a:pt x="14104" y="1961"/>
                </a:lnTo>
                <a:lnTo>
                  <a:pt x="14104" y="1730"/>
                </a:lnTo>
                <a:lnTo>
                  <a:pt x="14066" y="1498"/>
                </a:lnTo>
                <a:lnTo>
                  <a:pt x="13972" y="1267"/>
                </a:lnTo>
                <a:lnTo>
                  <a:pt x="13820" y="1057"/>
                </a:lnTo>
                <a:lnTo>
                  <a:pt x="13594" y="837"/>
                </a:lnTo>
                <a:lnTo>
                  <a:pt x="13386" y="628"/>
                </a:lnTo>
                <a:lnTo>
                  <a:pt x="13103" y="462"/>
                </a:lnTo>
                <a:lnTo>
                  <a:pt x="12763" y="308"/>
                </a:lnTo>
                <a:lnTo>
                  <a:pt x="12404" y="187"/>
                </a:lnTo>
                <a:lnTo>
                  <a:pt x="12008" y="77"/>
                </a:lnTo>
                <a:lnTo>
                  <a:pt x="11574" y="33"/>
                </a:lnTo>
                <a:lnTo>
                  <a:pt x="11102" y="11"/>
                </a:lnTo>
                <a:lnTo>
                  <a:pt x="10667" y="11"/>
                </a:lnTo>
                <a:lnTo>
                  <a:pt x="10233" y="77"/>
                </a:lnTo>
                <a:lnTo>
                  <a:pt x="9837" y="187"/>
                </a:lnTo>
                <a:lnTo>
                  <a:pt x="9440" y="286"/>
                </a:lnTo>
                <a:lnTo>
                  <a:pt x="9062" y="462"/>
                </a:lnTo>
                <a:lnTo>
                  <a:pt x="8741" y="628"/>
                </a:lnTo>
                <a:lnTo>
                  <a:pt x="8458" y="815"/>
                </a:lnTo>
                <a:lnTo>
                  <a:pt x="8232" y="1035"/>
                </a:lnTo>
                <a:lnTo>
                  <a:pt x="8062" y="1245"/>
                </a:lnTo>
                <a:lnTo>
                  <a:pt x="7911" y="1476"/>
                </a:lnTo>
                <a:lnTo>
                  <a:pt x="7835" y="1708"/>
                </a:lnTo>
                <a:lnTo>
                  <a:pt x="7797" y="1961"/>
                </a:lnTo>
                <a:lnTo>
                  <a:pt x="7835" y="2193"/>
                </a:lnTo>
                <a:lnTo>
                  <a:pt x="7948" y="2402"/>
                </a:lnTo>
                <a:lnTo>
                  <a:pt x="8062" y="2534"/>
                </a:lnTo>
                <a:lnTo>
                  <a:pt x="8175" y="2644"/>
                </a:lnTo>
                <a:lnTo>
                  <a:pt x="8269" y="2744"/>
                </a:lnTo>
                <a:lnTo>
                  <a:pt x="8420" y="2832"/>
                </a:lnTo>
                <a:lnTo>
                  <a:pt x="8704" y="3019"/>
                </a:lnTo>
                <a:lnTo>
                  <a:pt x="8968" y="3206"/>
                </a:lnTo>
                <a:lnTo>
                  <a:pt x="9138" y="3405"/>
                </a:lnTo>
                <a:lnTo>
                  <a:pt x="9327" y="3570"/>
                </a:lnTo>
                <a:lnTo>
                  <a:pt x="9440" y="3735"/>
                </a:lnTo>
                <a:lnTo>
                  <a:pt x="9516" y="3890"/>
                </a:lnTo>
                <a:lnTo>
                  <a:pt x="9534" y="4033"/>
                </a:lnTo>
                <a:lnTo>
                  <a:pt x="9534" y="4165"/>
                </a:lnTo>
                <a:lnTo>
                  <a:pt x="9516" y="4286"/>
                </a:lnTo>
                <a:lnTo>
                  <a:pt x="9440" y="4397"/>
                </a:lnTo>
                <a:lnTo>
                  <a:pt x="9327" y="4496"/>
                </a:lnTo>
                <a:lnTo>
                  <a:pt x="9176" y="4562"/>
                </a:lnTo>
                <a:lnTo>
                  <a:pt x="9006" y="4628"/>
                </a:lnTo>
                <a:lnTo>
                  <a:pt x="8779" y="4694"/>
                </a:lnTo>
                <a:lnTo>
                  <a:pt x="8534" y="4716"/>
                </a:lnTo>
                <a:lnTo>
                  <a:pt x="8232" y="4716"/>
                </a:lnTo>
                <a:lnTo>
                  <a:pt x="7118" y="4738"/>
                </a:lnTo>
                <a:lnTo>
                  <a:pt x="5947" y="4771"/>
                </a:lnTo>
                <a:lnTo>
                  <a:pt x="4795" y="4815"/>
                </a:lnTo>
                <a:lnTo>
                  <a:pt x="3681" y="4860"/>
                </a:lnTo>
                <a:lnTo>
                  <a:pt x="2662" y="4882"/>
                </a:lnTo>
                <a:lnTo>
                  <a:pt x="1755" y="4882"/>
                </a:lnTo>
                <a:lnTo>
                  <a:pt x="1359" y="4860"/>
                </a:lnTo>
                <a:lnTo>
                  <a:pt x="981" y="4837"/>
                </a:lnTo>
                <a:lnTo>
                  <a:pt x="698" y="4771"/>
                </a:lnTo>
                <a:lnTo>
                  <a:pt x="453" y="4716"/>
                </a:lnTo>
                <a:lnTo>
                  <a:pt x="453" y="5322"/>
                </a:lnTo>
                <a:lnTo>
                  <a:pt x="453" y="6083"/>
                </a:lnTo>
                <a:lnTo>
                  <a:pt x="453" y="6909"/>
                </a:lnTo>
                <a:lnTo>
                  <a:pt x="453" y="7780"/>
                </a:lnTo>
                <a:lnTo>
                  <a:pt x="453" y="8606"/>
                </a:lnTo>
                <a:lnTo>
                  <a:pt x="453" y="9345"/>
                </a:lnTo>
                <a:lnTo>
                  <a:pt x="453" y="9918"/>
                </a:lnTo>
                <a:lnTo>
                  <a:pt x="453" y="10282"/>
                </a:lnTo>
                <a:lnTo>
                  <a:pt x="490" y="10381"/>
                </a:lnTo>
                <a:lnTo>
                  <a:pt x="547" y="10491"/>
                </a:lnTo>
                <a:lnTo>
                  <a:pt x="660" y="10590"/>
                </a:lnTo>
                <a:lnTo>
                  <a:pt x="811" y="10700"/>
                </a:lnTo>
                <a:lnTo>
                  <a:pt x="981" y="10811"/>
                </a:lnTo>
                <a:lnTo>
                  <a:pt x="1208" y="10888"/>
                </a:lnTo>
                <a:lnTo>
                  <a:pt x="1453" y="10954"/>
                </a:lnTo>
                <a:lnTo>
                  <a:pt x="1718" y="11020"/>
                </a:lnTo>
                <a:lnTo>
                  <a:pt x="1963" y="11064"/>
                </a:lnTo>
                <a:lnTo>
                  <a:pt x="2265" y="11086"/>
                </a:lnTo>
                <a:lnTo>
                  <a:pt x="2548" y="11064"/>
                </a:lnTo>
                <a:lnTo>
                  <a:pt x="2794" y="11042"/>
                </a:lnTo>
                <a:lnTo>
                  <a:pt x="3096" y="10976"/>
                </a:lnTo>
                <a:lnTo>
                  <a:pt x="3341" y="10888"/>
                </a:lnTo>
                <a:lnTo>
                  <a:pt x="3606" y="10766"/>
                </a:lnTo>
                <a:lnTo>
                  <a:pt x="3813" y="10590"/>
                </a:lnTo>
                <a:close/>
              </a:path>
            </a:pathLst>
          </a:custGeom>
          <a:solidFill>
            <a:schemeClr val="bg1"/>
          </a:solidFill>
          <a:ln w="9525">
            <a:noFill/>
            <a:miter lim="800000"/>
            <a:headEnd/>
            <a:tailEnd/>
          </a:ln>
          <a:effectLst>
            <a:outerShdw blurRad="50800" dist="38100" dir="2700000" algn="tl" rotWithShape="0">
              <a:prstClr val="black">
                <a:alpha val="40000"/>
              </a:prstClr>
            </a:outerShdw>
          </a:effectLst>
          <a:scene3d>
            <a:camera prst="legacyPerspectiveFront">
              <a:rot lat="0" lon="300000" rev="0"/>
            </a:camera>
            <a:lightRig rig="legacyFlat4" dir="b"/>
          </a:scene3d>
          <a:sp3d extrusionH="227000" prstMaterial="legacyMatte">
            <a:bevelT w="13500" h="13500" prst="angle"/>
            <a:bevelB w="13500" h="13500" prst="angle"/>
            <a:extrusionClr>
              <a:schemeClr val="bg1"/>
            </a:extrusionClr>
          </a:sp3d>
        </p:spPr>
        <p:txBody>
          <a:bodyPr>
            <a:flatTx/>
          </a:bodyPr>
          <a:lstStyle/>
          <a:p>
            <a:pPr algn="l" eaLnBrk="0" hangingPunct="0"/>
            <a:r>
              <a:rPr lang="en-US" sz="2400" b="1" dirty="0">
                <a:latin typeface="Comic Sans MS" pitchFamily="66" charset="0"/>
              </a:rPr>
              <a:t>EPA</a:t>
            </a:r>
          </a:p>
        </p:txBody>
      </p:sp>
      <p:sp>
        <p:nvSpPr>
          <p:cNvPr id="87048" name="AutoShape 8"/>
          <p:cNvSpPr>
            <a:spLocks noChangeAspect="1" noEditPoints="1" noChangeArrowheads="1"/>
          </p:cNvSpPr>
          <p:nvPr/>
        </p:nvSpPr>
        <p:spPr bwMode="blackWhite">
          <a:xfrm>
            <a:off x="2438400" y="3810000"/>
            <a:ext cx="1524000" cy="1206500"/>
          </a:xfrm>
          <a:custGeom>
            <a:avLst/>
            <a:gdLst>
              <a:gd name="T0" fmla="*/ 4880 w 21600"/>
              <a:gd name="T1" fmla="*/ 6714 h 21600"/>
              <a:gd name="T2" fmla="*/ 16494 w 21600"/>
              <a:gd name="T3" fmla="*/ 13712 h 21600"/>
            </a:gdLst>
            <a:ahLst/>
            <a:cxnLst/>
            <a:rect l="T0" t="T1" r="T2" b="T3"/>
            <a:pathLst>
              <a:path w="21600" h="21600">
                <a:moveTo>
                  <a:pt x="4281" y="12397"/>
                </a:moveTo>
                <a:lnTo>
                  <a:pt x="4168" y="12510"/>
                </a:lnTo>
                <a:lnTo>
                  <a:pt x="4044" y="12623"/>
                </a:lnTo>
                <a:lnTo>
                  <a:pt x="3931" y="12680"/>
                </a:lnTo>
                <a:lnTo>
                  <a:pt x="3807" y="12736"/>
                </a:lnTo>
                <a:lnTo>
                  <a:pt x="3671" y="12736"/>
                </a:lnTo>
                <a:lnTo>
                  <a:pt x="3558" y="12736"/>
                </a:lnTo>
                <a:lnTo>
                  <a:pt x="3434" y="12708"/>
                </a:lnTo>
                <a:lnTo>
                  <a:pt x="3321" y="12651"/>
                </a:lnTo>
                <a:lnTo>
                  <a:pt x="3061" y="12538"/>
                </a:lnTo>
                <a:lnTo>
                  <a:pt x="2824" y="12383"/>
                </a:lnTo>
                <a:lnTo>
                  <a:pt x="2564" y="12185"/>
                </a:lnTo>
                <a:lnTo>
                  <a:pt x="2327" y="12029"/>
                </a:lnTo>
                <a:lnTo>
                  <a:pt x="2067" y="11860"/>
                </a:lnTo>
                <a:lnTo>
                  <a:pt x="1807" y="11718"/>
                </a:lnTo>
                <a:lnTo>
                  <a:pt x="1671" y="11704"/>
                </a:lnTo>
                <a:lnTo>
                  <a:pt x="1547" y="11676"/>
                </a:lnTo>
                <a:lnTo>
                  <a:pt x="1412" y="11676"/>
                </a:lnTo>
                <a:lnTo>
                  <a:pt x="1287" y="11676"/>
                </a:lnTo>
                <a:lnTo>
                  <a:pt x="1152" y="11704"/>
                </a:lnTo>
                <a:lnTo>
                  <a:pt x="1005" y="11775"/>
                </a:lnTo>
                <a:lnTo>
                  <a:pt x="869" y="11860"/>
                </a:lnTo>
                <a:lnTo>
                  <a:pt x="745" y="12001"/>
                </a:lnTo>
                <a:lnTo>
                  <a:pt x="587" y="12128"/>
                </a:lnTo>
                <a:lnTo>
                  <a:pt x="463" y="12326"/>
                </a:lnTo>
                <a:lnTo>
                  <a:pt x="305" y="12567"/>
                </a:lnTo>
                <a:lnTo>
                  <a:pt x="180" y="12835"/>
                </a:lnTo>
                <a:lnTo>
                  <a:pt x="112" y="13005"/>
                </a:lnTo>
                <a:lnTo>
                  <a:pt x="67" y="13189"/>
                </a:lnTo>
                <a:lnTo>
                  <a:pt x="45" y="13429"/>
                </a:lnTo>
                <a:lnTo>
                  <a:pt x="45" y="13683"/>
                </a:lnTo>
                <a:lnTo>
                  <a:pt x="67" y="13924"/>
                </a:lnTo>
                <a:lnTo>
                  <a:pt x="135" y="14192"/>
                </a:lnTo>
                <a:lnTo>
                  <a:pt x="225" y="14447"/>
                </a:lnTo>
                <a:lnTo>
                  <a:pt x="327" y="14687"/>
                </a:lnTo>
                <a:lnTo>
                  <a:pt x="485" y="14899"/>
                </a:lnTo>
                <a:lnTo>
                  <a:pt x="655" y="15097"/>
                </a:lnTo>
                <a:lnTo>
                  <a:pt x="768" y="15168"/>
                </a:lnTo>
                <a:lnTo>
                  <a:pt x="869" y="15252"/>
                </a:lnTo>
                <a:lnTo>
                  <a:pt x="982" y="15309"/>
                </a:lnTo>
                <a:lnTo>
                  <a:pt x="1118" y="15365"/>
                </a:lnTo>
                <a:lnTo>
                  <a:pt x="1242" y="15394"/>
                </a:lnTo>
                <a:lnTo>
                  <a:pt x="1389" y="15422"/>
                </a:lnTo>
                <a:lnTo>
                  <a:pt x="1547" y="15422"/>
                </a:lnTo>
                <a:lnTo>
                  <a:pt x="1717" y="15422"/>
                </a:lnTo>
                <a:lnTo>
                  <a:pt x="1897" y="15394"/>
                </a:lnTo>
                <a:lnTo>
                  <a:pt x="2067" y="15365"/>
                </a:lnTo>
                <a:lnTo>
                  <a:pt x="2259" y="15281"/>
                </a:lnTo>
                <a:lnTo>
                  <a:pt x="2462" y="15196"/>
                </a:lnTo>
                <a:lnTo>
                  <a:pt x="2779" y="15069"/>
                </a:lnTo>
                <a:lnTo>
                  <a:pt x="3038" y="14956"/>
                </a:lnTo>
                <a:lnTo>
                  <a:pt x="3298" y="14871"/>
                </a:lnTo>
                <a:lnTo>
                  <a:pt x="3547" y="14842"/>
                </a:lnTo>
                <a:lnTo>
                  <a:pt x="3648" y="14871"/>
                </a:lnTo>
                <a:lnTo>
                  <a:pt x="3761" y="14899"/>
                </a:lnTo>
                <a:lnTo>
                  <a:pt x="3841" y="14956"/>
                </a:lnTo>
                <a:lnTo>
                  <a:pt x="3953" y="15040"/>
                </a:lnTo>
                <a:lnTo>
                  <a:pt x="4044" y="15139"/>
                </a:lnTo>
                <a:lnTo>
                  <a:pt x="4123" y="15281"/>
                </a:lnTo>
                <a:lnTo>
                  <a:pt x="4213" y="15450"/>
                </a:lnTo>
                <a:lnTo>
                  <a:pt x="4281" y="15662"/>
                </a:lnTo>
                <a:lnTo>
                  <a:pt x="4360" y="15903"/>
                </a:lnTo>
                <a:lnTo>
                  <a:pt x="4428" y="16171"/>
                </a:lnTo>
                <a:lnTo>
                  <a:pt x="4473" y="16482"/>
                </a:lnTo>
                <a:lnTo>
                  <a:pt x="4541" y="16779"/>
                </a:lnTo>
                <a:lnTo>
                  <a:pt x="4586" y="17132"/>
                </a:lnTo>
                <a:lnTo>
                  <a:pt x="4609" y="17486"/>
                </a:lnTo>
                <a:lnTo>
                  <a:pt x="4620" y="17868"/>
                </a:lnTo>
                <a:lnTo>
                  <a:pt x="4620" y="18235"/>
                </a:lnTo>
                <a:lnTo>
                  <a:pt x="4620" y="18617"/>
                </a:lnTo>
                <a:lnTo>
                  <a:pt x="4620" y="19027"/>
                </a:lnTo>
                <a:lnTo>
                  <a:pt x="4586" y="19408"/>
                </a:lnTo>
                <a:lnTo>
                  <a:pt x="4541" y="19790"/>
                </a:lnTo>
                <a:lnTo>
                  <a:pt x="4496" y="20172"/>
                </a:lnTo>
                <a:lnTo>
                  <a:pt x="4405" y="20525"/>
                </a:lnTo>
                <a:lnTo>
                  <a:pt x="4326" y="20879"/>
                </a:lnTo>
                <a:lnTo>
                  <a:pt x="4236" y="21204"/>
                </a:lnTo>
                <a:lnTo>
                  <a:pt x="4778" y="21204"/>
                </a:lnTo>
                <a:lnTo>
                  <a:pt x="5298" y="21204"/>
                </a:lnTo>
                <a:lnTo>
                  <a:pt x="5817" y="21204"/>
                </a:lnTo>
                <a:lnTo>
                  <a:pt x="6269" y="21204"/>
                </a:lnTo>
                <a:lnTo>
                  <a:pt x="6710" y="21204"/>
                </a:lnTo>
                <a:lnTo>
                  <a:pt x="7094" y="21204"/>
                </a:lnTo>
                <a:lnTo>
                  <a:pt x="7444" y="21204"/>
                </a:lnTo>
                <a:lnTo>
                  <a:pt x="7704" y="21204"/>
                </a:lnTo>
                <a:lnTo>
                  <a:pt x="8054" y="21062"/>
                </a:lnTo>
                <a:lnTo>
                  <a:pt x="8337" y="20935"/>
                </a:lnTo>
                <a:lnTo>
                  <a:pt x="8597" y="20737"/>
                </a:lnTo>
                <a:lnTo>
                  <a:pt x="8834" y="20553"/>
                </a:lnTo>
                <a:lnTo>
                  <a:pt x="9003" y="20327"/>
                </a:lnTo>
                <a:lnTo>
                  <a:pt x="9184" y="20087"/>
                </a:lnTo>
                <a:lnTo>
                  <a:pt x="9286" y="19847"/>
                </a:lnTo>
                <a:lnTo>
                  <a:pt x="9376" y="19592"/>
                </a:lnTo>
                <a:lnTo>
                  <a:pt x="9444" y="19324"/>
                </a:lnTo>
                <a:lnTo>
                  <a:pt x="9466" y="19055"/>
                </a:lnTo>
                <a:lnTo>
                  <a:pt x="9466" y="18786"/>
                </a:lnTo>
                <a:lnTo>
                  <a:pt x="9421" y="18546"/>
                </a:lnTo>
                <a:lnTo>
                  <a:pt x="9353" y="18263"/>
                </a:lnTo>
                <a:lnTo>
                  <a:pt x="9241" y="18023"/>
                </a:lnTo>
                <a:lnTo>
                  <a:pt x="9139" y="17783"/>
                </a:lnTo>
                <a:lnTo>
                  <a:pt x="8958" y="17557"/>
                </a:lnTo>
                <a:lnTo>
                  <a:pt x="8811" y="17316"/>
                </a:lnTo>
                <a:lnTo>
                  <a:pt x="8676" y="17076"/>
                </a:lnTo>
                <a:lnTo>
                  <a:pt x="8597" y="16807"/>
                </a:lnTo>
                <a:lnTo>
                  <a:pt x="8506" y="16510"/>
                </a:lnTo>
                <a:lnTo>
                  <a:pt x="8484" y="16200"/>
                </a:lnTo>
                <a:lnTo>
                  <a:pt x="8484" y="15903"/>
                </a:lnTo>
                <a:lnTo>
                  <a:pt x="8506" y="15606"/>
                </a:lnTo>
                <a:lnTo>
                  <a:pt x="8574" y="15309"/>
                </a:lnTo>
                <a:lnTo>
                  <a:pt x="8676" y="15040"/>
                </a:lnTo>
                <a:lnTo>
                  <a:pt x="8811" y="14772"/>
                </a:lnTo>
                <a:lnTo>
                  <a:pt x="8902" y="14659"/>
                </a:lnTo>
                <a:lnTo>
                  <a:pt x="9003" y="14517"/>
                </a:lnTo>
                <a:lnTo>
                  <a:pt x="9094" y="14418"/>
                </a:lnTo>
                <a:lnTo>
                  <a:pt x="9218" y="14334"/>
                </a:lnTo>
                <a:lnTo>
                  <a:pt x="9331" y="14249"/>
                </a:lnTo>
                <a:lnTo>
                  <a:pt x="9466" y="14164"/>
                </a:lnTo>
                <a:lnTo>
                  <a:pt x="9613" y="14093"/>
                </a:lnTo>
                <a:lnTo>
                  <a:pt x="9760" y="14037"/>
                </a:lnTo>
                <a:lnTo>
                  <a:pt x="9918" y="13980"/>
                </a:lnTo>
                <a:lnTo>
                  <a:pt x="10088" y="13952"/>
                </a:lnTo>
                <a:lnTo>
                  <a:pt x="10291" y="13924"/>
                </a:lnTo>
                <a:lnTo>
                  <a:pt x="10483" y="13924"/>
                </a:lnTo>
                <a:lnTo>
                  <a:pt x="10698" y="13924"/>
                </a:lnTo>
                <a:lnTo>
                  <a:pt x="10890" y="13952"/>
                </a:lnTo>
                <a:lnTo>
                  <a:pt x="11071" y="14008"/>
                </a:lnTo>
                <a:lnTo>
                  <a:pt x="11240" y="14065"/>
                </a:lnTo>
                <a:lnTo>
                  <a:pt x="11387" y="14136"/>
                </a:lnTo>
                <a:lnTo>
                  <a:pt x="11545" y="14220"/>
                </a:lnTo>
                <a:lnTo>
                  <a:pt x="11669" y="14305"/>
                </a:lnTo>
                <a:lnTo>
                  <a:pt x="11782" y="14418"/>
                </a:lnTo>
                <a:lnTo>
                  <a:pt x="11895" y="14517"/>
                </a:lnTo>
                <a:lnTo>
                  <a:pt x="11974" y="14659"/>
                </a:lnTo>
                <a:lnTo>
                  <a:pt x="12065" y="14800"/>
                </a:lnTo>
                <a:lnTo>
                  <a:pt x="12133" y="14927"/>
                </a:lnTo>
                <a:lnTo>
                  <a:pt x="12234" y="15252"/>
                </a:lnTo>
                <a:lnTo>
                  <a:pt x="12302" y="15549"/>
                </a:lnTo>
                <a:lnTo>
                  <a:pt x="12325" y="15874"/>
                </a:lnTo>
                <a:lnTo>
                  <a:pt x="12325" y="16200"/>
                </a:lnTo>
                <a:lnTo>
                  <a:pt x="12279" y="16525"/>
                </a:lnTo>
                <a:lnTo>
                  <a:pt x="12212" y="16850"/>
                </a:lnTo>
                <a:lnTo>
                  <a:pt x="12133" y="17132"/>
                </a:lnTo>
                <a:lnTo>
                  <a:pt x="12042" y="17373"/>
                </a:lnTo>
                <a:lnTo>
                  <a:pt x="11918" y="17585"/>
                </a:lnTo>
                <a:lnTo>
                  <a:pt x="11782" y="17754"/>
                </a:lnTo>
                <a:lnTo>
                  <a:pt x="11647" y="17882"/>
                </a:lnTo>
                <a:lnTo>
                  <a:pt x="11523" y="18080"/>
                </a:lnTo>
                <a:lnTo>
                  <a:pt x="11432" y="18263"/>
                </a:lnTo>
                <a:lnTo>
                  <a:pt x="11353" y="18490"/>
                </a:lnTo>
                <a:lnTo>
                  <a:pt x="11285" y="18702"/>
                </a:lnTo>
                <a:lnTo>
                  <a:pt x="11240" y="18942"/>
                </a:lnTo>
                <a:lnTo>
                  <a:pt x="11217" y="19196"/>
                </a:lnTo>
                <a:lnTo>
                  <a:pt x="11217" y="19465"/>
                </a:lnTo>
                <a:lnTo>
                  <a:pt x="11263" y="19705"/>
                </a:lnTo>
                <a:lnTo>
                  <a:pt x="11330" y="19946"/>
                </a:lnTo>
                <a:lnTo>
                  <a:pt x="11410" y="20200"/>
                </a:lnTo>
                <a:lnTo>
                  <a:pt x="11545" y="20440"/>
                </a:lnTo>
                <a:lnTo>
                  <a:pt x="11715" y="20652"/>
                </a:lnTo>
                <a:lnTo>
                  <a:pt x="11918" y="20850"/>
                </a:lnTo>
                <a:lnTo>
                  <a:pt x="12155" y="21034"/>
                </a:lnTo>
                <a:lnTo>
                  <a:pt x="12438" y="21204"/>
                </a:lnTo>
                <a:lnTo>
                  <a:pt x="12562" y="21232"/>
                </a:lnTo>
                <a:lnTo>
                  <a:pt x="12889" y="21317"/>
                </a:lnTo>
                <a:lnTo>
                  <a:pt x="13364" y="21416"/>
                </a:lnTo>
                <a:lnTo>
                  <a:pt x="13997" y="21529"/>
                </a:lnTo>
                <a:lnTo>
                  <a:pt x="14347" y="21585"/>
                </a:lnTo>
                <a:lnTo>
                  <a:pt x="14686" y="21614"/>
                </a:lnTo>
                <a:lnTo>
                  <a:pt x="15058" y="21642"/>
                </a:lnTo>
                <a:lnTo>
                  <a:pt x="15443" y="21642"/>
                </a:lnTo>
                <a:lnTo>
                  <a:pt x="15815" y="21642"/>
                </a:lnTo>
                <a:lnTo>
                  <a:pt x="16211" y="21614"/>
                </a:lnTo>
                <a:lnTo>
                  <a:pt x="16550" y="21529"/>
                </a:lnTo>
                <a:lnTo>
                  <a:pt x="16923" y="21444"/>
                </a:lnTo>
                <a:lnTo>
                  <a:pt x="16855" y="21232"/>
                </a:lnTo>
                <a:lnTo>
                  <a:pt x="16810" y="20978"/>
                </a:lnTo>
                <a:lnTo>
                  <a:pt x="16776" y="20709"/>
                </a:lnTo>
                <a:lnTo>
                  <a:pt x="16753" y="20412"/>
                </a:lnTo>
                <a:lnTo>
                  <a:pt x="16730" y="19762"/>
                </a:lnTo>
                <a:lnTo>
                  <a:pt x="16730" y="19055"/>
                </a:lnTo>
                <a:lnTo>
                  <a:pt x="16753" y="18348"/>
                </a:lnTo>
                <a:lnTo>
                  <a:pt x="16787" y="17641"/>
                </a:lnTo>
                <a:lnTo>
                  <a:pt x="16855" y="16991"/>
                </a:lnTo>
                <a:lnTo>
                  <a:pt x="16923" y="16426"/>
                </a:lnTo>
                <a:lnTo>
                  <a:pt x="16968" y="16171"/>
                </a:lnTo>
                <a:lnTo>
                  <a:pt x="17035" y="15987"/>
                </a:lnTo>
                <a:lnTo>
                  <a:pt x="17115" y="15832"/>
                </a:lnTo>
                <a:lnTo>
                  <a:pt x="17228" y="15691"/>
                </a:lnTo>
                <a:lnTo>
                  <a:pt x="17352" y="15606"/>
                </a:lnTo>
                <a:lnTo>
                  <a:pt x="17487" y="15549"/>
                </a:lnTo>
                <a:lnTo>
                  <a:pt x="17634" y="15493"/>
                </a:lnTo>
                <a:lnTo>
                  <a:pt x="17792" y="15493"/>
                </a:lnTo>
                <a:lnTo>
                  <a:pt x="17939" y="15521"/>
                </a:lnTo>
                <a:lnTo>
                  <a:pt x="18097" y="15578"/>
                </a:lnTo>
                <a:lnTo>
                  <a:pt x="18267" y="15662"/>
                </a:lnTo>
                <a:lnTo>
                  <a:pt x="18414" y="15775"/>
                </a:lnTo>
                <a:lnTo>
                  <a:pt x="18594" y="15874"/>
                </a:lnTo>
                <a:lnTo>
                  <a:pt x="18741" y="16016"/>
                </a:lnTo>
                <a:lnTo>
                  <a:pt x="18900" y="16171"/>
                </a:lnTo>
                <a:lnTo>
                  <a:pt x="19024" y="16369"/>
                </a:lnTo>
                <a:lnTo>
                  <a:pt x="19159" y="16525"/>
                </a:lnTo>
                <a:lnTo>
                  <a:pt x="19329" y="16666"/>
                </a:lnTo>
                <a:lnTo>
                  <a:pt x="19498" y="16779"/>
                </a:lnTo>
                <a:lnTo>
                  <a:pt x="19702" y="16850"/>
                </a:lnTo>
                <a:lnTo>
                  <a:pt x="19894" y="16878"/>
                </a:lnTo>
                <a:lnTo>
                  <a:pt x="20086" y="16906"/>
                </a:lnTo>
                <a:lnTo>
                  <a:pt x="20300" y="16878"/>
                </a:lnTo>
                <a:lnTo>
                  <a:pt x="20504" y="16836"/>
                </a:lnTo>
                <a:lnTo>
                  <a:pt x="20696" y="16751"/>
                </a:lnTo>
                <a:lnTo>
                  <a:pt x="20888" y="16609"/>
                </a:lnTo>
                <a:lnTo>
                  <a:pt x="21069" y="16454"/>
                </a:lnTo>
                <a:lnTo>
                  <a:pt x="21215" y="16256"/>
                </a:lnTo>
                <a:lnTo>
                  <a:pt x="21374" y="16044"/>
                </a:lnTo>
                <a:lnTo>
                  <a:pt x="21475" y="15775"/>
                </a:lnTo>
                <a:lnTo>
                  <a:pt x="21566" y="15479"/>
                </a:lnTo>
                <a:lnTo>
                  <a:pt x="21633" y="15125"/>
                </a:lnTo>
                <a:lnTo>
                  <a:pt x="21633" y="14927"/>
                </a:lnTo>
                <a:lnTo>
                  <a:pt x="21633" y="14772"/>
                </a:lnTo>
                <a:lnTo>
                  <a:pt x="21633" y="14574"/>
                </a:lnTo>
                <a:lnTo>
                  <a:pt x="21611" y="14418"/>
                </a:lnTo>
                <a:lnTo>
                  <a:pt x="21566" y="14249"/>
                </a:lnTo>
                <a:lnTo>
                  <a:pt x="21520" y="14093"/>
                </a:lnTo>
                <a:lnTo>
                  <a:pt x="21453" y="13952"/>
                </a:lnTo>
                <a:lnTo>
                  <a:pt x="21385" y="13810"/>
                </a:lnTo>
                <a:lnTo>
                  <a:pt x="21238" y="13542"/>
                </a:lnTo>
                <a:lnTo>
                  <a:pt x="21069" y="13330"/>
                </a:lnTo>
                <a:lnTo>
                  <a:pt x="20843" y="13132"/>
                </a:lnTo>
                <a:lnTo>
                  <a:pt x="20628" y="13005"/>
                </a:lnTo>
                <a:lnTo>
                  <a:pt x="20391" y="12863"/>
                </a:lnTo>
                <a:lnTo>
                  <a:pt x="20153" y="12807"/>
                </a:lnTo>
                <a:lnTo>
                  <a:pt x="19916" y="12750"/>
                </a:lnTo>
                <a:lnTo>
                  <a:pt x="19679" y="12779"/>
                </a:lnTo>
                <a:lnTo>
                  <a:pt x="19464" y="12835"/>
                </a:lnTo>
                <a:lnTo>
                  <a:pt x="19261" y="12948"/>
                </a:lnTo>
                <a:lnTo>
                  <a:pt x="19182" y="13005"/>
                </a:lnTo>
                <a:lnTo>
                  <a:pt x="19092" y="13090"/>
                </a:lnTo>
                <a:lnTo>
                  <a:pt x="19024" y="13189"/>
                </a:lnTo>
                <a:lnTo>
                  <a:pt x="18945" y="13302"/>
                </a:lnTo>
                <a:lnTo>
                  <a:pt x="18809" y="13514"/>
                </a:lnTo>
                <a:lnTo>
                  <a:pt x="18662" y="13683"/>
                </a:lnTo>
                <a:lnTo>
                  <a:pt x="18504" y="13782"/>
                </a:lnTo>
                <a:lnTo>
                  <a:pt x="18335" y="13867"/>
                </a:lnTo>
                <a:lnTo>
                  <a:pt x="18176" y="13895"/>
                </a:lnTo>
                <a:lnTo>
                  <a:pt x="18007" y="13924"/>
                </a:lnTo>
                <a:lnTo>
                  <a:pt x="17838" y="13895"/>
                </a:lnTo>
                <a:lnTo>
                  <a:pt x="17679" y="13839"/>
                </a:lnTo>
                <a:lnTo>
                  <a:pt x="17533" y="13768"/>
                </a:lnTo>
                <a:lnTo>
                  <a:pt x="17374" y="13683"/>
                </a:lnTo>
                <a:lnTo>
                  <a:pt x="17250" y="13570"/>
                </a:lnTo>
                <a:lnTo>
                  <a:pt x="17137" y="13429"/>
                </a:lnTo>
                <a:lnTo>
                  <a:pt x="17058" y="13302"/>
                </a:lnTo>
                <a:lnTo>
                  <a:pt x="16968" y="13160"/>
                </a:lnTo>
                <a:lnTo>
                  <a:pt x="16923" y="13033"/>
                </a:lnTo>
                <a:lnTo>
                  <a:pt x="16923" y="12892"/>
                </a:lnTo>
                <a:lnTo>
                  <a:pt x="16923" y="12425"/>
                </a:lnTo>
                <a:lnTo>
                  <a:pt x="16923" y="11704"/>
                </a:lnTo>
                <a:lnTo>
                  <a:pt x="16923" y="10743"/>
                </a:lnTo>
                <a:lnTo>
                  <a:pt x="16923" y="9683"/>
                </a:lnTo>
                <a:lnTo>
                  <a:pt x="16923" y="8608"/>
                </a:lnTo>
                <a:lnTo>
                  <a:pt x="16923" y="7520"/>
                </a:lnTo>
                <a:lnTo>
                  <a:pt x="16923" y="6545"/>
                </a:lnTo>
                <a:lnTo>
                  <a:pt x="16923" y="5781"/>
                </a:lnTo>
                <a:lnTo>
                  <a:pt x="16708" y="5937"/>
                </a:lnTo>
                <a:lnTo>
                  <a:pt x="16448" y="6078"/>
                </a:lnTo>
                <a:lnTo>
                  <a:pt x="16188" y="6219"/>
                </a:lnTo>
                <a:lnTo>
                  <a:pt x="15883" y="6290"/>
                </a:lnTo>
                <a:lnTo>
                  <a:pt x="15578" y="6347"/>
                </a:lnTo>
                <a:lnTo>
                  <a:pt x="15251" y="6375"/>
                </a:lnTo>
                <a:lnTo>
                  <a:pt x="14900" y="6403"/>
                </a:lnTo>
                <a:lnTo>
                  <a:pt x="14584" y="6403"/>
                </a:lnTo>
                <a:lnTo>
                  <a:pt x="14234" y="6375"/>
                </a:lnTo>
                <a:lnTo>
                  <a:pt x="13884" y="6318"/>
                </a:lnTo>
                <a:lnTo>
                  <a:pt x="13556" y="6262"/>
                </a:lnTo>
                <a:lnTo>
                  <a:pt x="13240" y="6191"/>
                </a:lnTo>
                <a:lnTo>
                  <a:pt x="12935" y="6106"/>
                </a:lnTo>
                <a:lnTo>
                  <a:pt x="12652" y="5993"/>
                </a:lnTo>
                <a:lnTo>
                  <a:pt x="12392" y="5880"/>
                </a:lnTo>
                <a:lnTo>
                  <a:pt x="12155" y="5781"/>
                </a:lnTo>
                <a:lnTo>
                  <a:pt x="11974" y="5668"/>
                </a:lnTo>
                <a:lnTo>
                  <a:pt x="11828" y="5555"/>
                </a:lnTo>
                <a:lnTo>
                  <a:pt x="11692" y="5456"/>
                </a:lnTo>
                <a:lnTo>
                  <a:pt x="11590" y="5343"/>
                </a:lnTo>
                <a:lnTo>
                  <a:pt x="11500" y="5230"/>
                </a:lnTo>
                <a:lnTo>
                  <a:pt x="11432" y="5131"/>
                </a:lnTo>
                <a:lnTo>
                  <a:pt x="11410" y="4990"/>
                </a:lnTo>
                <a:lnTo>
                  <a:pt x="11387" y="4876"/>
                </a:lnTo>
                <a:lnTo>
                  <a:pt x="11387" y="4749"/>
                </a:lnTo>
                <a:lnTo>
                  <a:pt x="11410" y="4608"/>
                </a:lnTo>
                <a:lnTo>
                  <a:pt x="11477" y="4452"/>
                </a:lnTo>
                <a:lnTo>
                  <a:pt x="11545" y="4283"/>
                </a:lnTo>
                <a:lnTo>
                  <a:pt x="11737" y="3929"/>
                </a:lnTo>
                <a:lnTo>
                  <a:pt x="12020" y="3548"/>
                </a:lnTo>
                <a:lnTo>
                  <a:pt x="12178" y="3307"/>
                </a:lnTo>
                <a:lnTo>
                  <a:pt x="12279" y="3067"/>
                </a:lnTo>
                <a:lnTo>
                  <a:pt x="12370" y="2798"/>
                </a:lnTo>
                <a:lnTo>
                  <a:pt x="12438" y="2487"/>
                </a:lnTo>
                <a:lnTo>
                  <a:pt x="12471" y="2219"/>
                </a:lnTo>
                <a:lnTo>
                  <a:pt x="12471" y="1922"/>
                </a:lnTo>
                <a:lnTo>
                  <a:pt x="12438" y="1625"/>
                </a:lnTo>
                <a:lnTo>
                  <a:pt x="12370" y="1357"/>
                </a:lnTo>
                <a:lnTo>
                  <a:pt x="12279" y="1088"/>
                </a:lnTo>
                <a:lnTo>
                  <a:pt x="12133" y="834"/>
                </a:lnTo>
                <a:lnTo>
                  <a:pt x="12042" y="735"/>
                </a:lnTo>
                <a:lnTo>
                  <a:pt x="11952" y="621"/>
                </a:lnTo>
                <a:lnTo>
                  <a:pt x="11850" y="508"/>
                </a:lnTo>
                <a:lnTo>
                  <a:pt x="11737" y="424"/>
                </a:lnTo>
                <a:lnTo>
                  <a:pt x="11613" y="353"/>
                </a:lnTo>
                <a:lnTo>
                  <a:pt x="11477" y="268"/>
                </a:lnTo>
                <a:lnTo>
                  <a:pt x="11330" y="212"/>
                </a:lnTo>
                <a:lnTo>
                  <a:pt x="11172" y="155"/>
                </a:lnTo>
                <a:lnTo>
                  <a:pt x="11003" y="98"/>
                </a:lnTo>
                <a:lnTo>
                  <a:pt x="10833" y="70"/>
                </a:lnTo>
                <a:lnTo>
                  <a:pt x="10653" y="70"/>
                </a:lnTo>
                <a:lnTo>
                  <a:pt x="10438" y="70"/>
                </a:lnTo>
                <a:lnTo>
                  <a:pt x="10291" y="70"/>
                </a:lnTo>
                <a:lnTo>
                  <a:pt x="10110" y="98"/>
                </a:lnTo>
                <a:lnTo>
                  <a:pt x="9986" y="127"/>
                </a:lnTo>
                <a:lnTo>
                  <a:pt x="9828" y="183"/>
                </a:lnTo>
                <a:lnTo>
                  <a:pt x="9726" y="268"/>
                </a:lnTo>
                <a:lnTo>
                  <a:pt x="9591" y="325"/>
                </a:lnTo>
                <a:lnTo>
                  <a:pt x="9489" y="424"/>
                </a:lnTo>
                <a:lnTo>
                  <a:pt x="9399" y="508"/>
                </a:lnTo>
                <a:lnTo>
                  <a:pt x="9308" y="621"/>
                </a:lnTo>
                <a:lnTo>
                  <a:pt x="9218" y="735"/>
                </a:lnTo>
                <a:lnTo>
                  <a:pt x="9161" y="834"/>
                </a:lnTo>
                <a:lnTo>
                  <a:pt x="9094" y="975"/>
                </a:lnTo>
                <a:lnTo>
                  <a:pt x="9003" y="1243"/>
                </a:lnTo>
                <a:lnTo>
                  <a:pt x="8947" y="1540"/>
                </a:lnTo>
                <a:lnTo>
                  <a:pt x="8924" y="1837"/>
                </a:lnTo>
                <a:lnTo>
                  <a:pt x="8924" y="2162"/>
                </a:lnTo>
                <a:lnTo>
                  <a:pt x="8947" y="2487"/>
                </a:lnTo>
                <a:lnTo>
                  <a:pt x="9003" y="2798"/>
                </a:lnTo>
                <a:lnTo>
                  <a:pt x="9094" y="3124"/>
                </a:lnTo>
                <a:lnTo>
                  <a:pt x="9207" y="3420"/>
                </a:lnTo>
                <a:lnTo>
                  <a:pt x="9331" y="3689"/>
                </a:lnTo>
                <a:lnTo>
                  <a:pt x="9500" y="3929"/>
                </a:lnTo>
                <a:lnTo>
                  <a:pt x="9613" y="4127"/>
                </a:lnTo>
                <a:lnTo>
                  <a:pt x="9704" y="4311"/>
                </a:lnTo>
                <a:lnTo>
                  <a:pt x="9760" y="4509"/>
                </a:lnTo>
                <a:lnTo>
                  <a:pt x="9805" y="4693"/>
                </a:lnTo>
                <a:lnTo>
                  <a:pt x="9805" y="4876"/>
                </a:lnTo>
                <a:lnTo>
                  <a:pt x="9783" y="5074"/>
                </a:lnTo>
                <a:lnTo>
                  <a:pt x="9749" y="5258"/>
                </a:lnTo>
                <a:lnTo>
                  <a:pt x="9658" y="5428"/>
                </a:lnTo>
                <a:lnTo>
                  <a:pt x="9568" y="5555"/>
                </a:lnTo>
                <a:lnTo>
                  <a:pt x="9444" y="5668"/>
                </a:lnTo>
                <a:lnTo>
                  <a:pt x="9263" y="5753"/>
                </a:lnTo>
                <a:lnTo>
                  <a:pt x="9094" y="5809"/>
                </a:lnTo>
                <a:lnTo>
                  <a:pt x="8879" y="5809"/>
                </a:lnTo>
                <a:lnTo>
                  <a:pt x="8619" y="5781"/>
                </a:lnTo>
                <a:lnTo>
                  <a:pt x="8359" y="5696"/>
                </a:lnTo>
                <a:lnTo>
                  <a:pt x="8054" y="5555"/>
                </a:lnTo>
                <a:lnTo>
                  <a:pt x="7874" y="5484"/>
                </a:lnTo>
                <a:lnTo>
                  <a:pt x="7682" y="5428"/>
                </a:lnTo>
                <a:lnTo>
                  <a:pt x="7467" y="5371"/>
                </a:lnTo>
                <a:lnTo>
                  <a:pt x="7275" y="5343"/>
                </a:lnTo>
                <a:lnTo>
                  <a:pt x="6789" y="5343"/>
                </a:lnTo>
                <a:lnTo>
                  <a:pt x="6315" y="5371"/>
                </a:lnTo>
                <a:lnTo>
                  <a:pt x="5817" y="5428"/>
                </a:lnTo>
                <a:lnTo>
                  <a:pt x="5298" y="5541"/>
                </a:lnTo>
                <a:lnTo>
                  <a:pt x="4778" y="5640"/>
                </a:lnTo>
                <a:lnTo>
                  <a:pt x="4281" y="5781"/>
                </a:lnTo>
                <a:lnTo>
                  <a:pt x="4236" y="5937"/>
                </a:lnTo>
                <a:lnTo>
                  <a:pt x="4236" y="6234"/>
                </a:lnTo>
                <a:lnTo>
                  <a:pt x="4236" y="6587"/>
                </a:lnTo>
                <a:lnTo>
                  <a:pt x="4258" y="6997"/>
                </a:lnTo>
                <a:lnTo>
                  <a:pt x="4349" y="7972"/>
                </a:lnTo>
                <a:lnTo>
                  <a:pt x="4428" y="9061"/>
                </a:lnTo>
                <a:lnTo>
                  <a:pt x="4473" y="9612"/>
                </a:lnTo>
                <a:lnTo>
                  <a:pt x="4496" y="10149"/>
                </a:lnTo>
                <a:lnTo>
                  <a:pt x="4518" y="10672"/>
                </a:lnTo>
                <a:lnTo>
                  <a:pt x="4541" y="11125"/>
                </a:lnTo>
                <a:lnTo>
                  <a:pt x="4518" y="11563"/>
                </a:lnTo>
                <a:lnTo>
                  <a:pt x="4473" y="11916"/>
                </a:lnTo>
                <a:lnTo>
                  <a:pt x="4428" y="12072"/>
                </a:lnTo>
                <a:lnTo>
                  <a:pt x="4383" y="12213"/>
                </a:lnTo>
                <a:lnTo>
                  <a:pt x="4349" y="12326"/>
                </a:lnTo>
                <a:lnTo>
                  <a:pt x="4281" y="12397"/>
                </a:lnTo>
                <a:close/>
              </a:path>
            </a:pathLst>
          </a:custGeom>
          <a:solidFill>
            <a:schemeClr val="accent1"/>
          </a:solidFill>
          <a:ln w="9525">
            <a:noFill/>
            <a:miter lim="800000"/>
            <a:headEnd/>
            <a:tailEnd/>
          </a:ln>
          <a:effectLst>
            <a:outerShdw blurRad="50800" dist="38100" dir="2700000" algn="tl" rotWithShape="0">
              <a:prstClr val="black">
                <a:alpha val="40000"/>
              </a:prstClr>
            </a:outerShdw>
          </a:effectLst>
          <a:scene3d>
            <a:camera prst="legacyPerspectiveFront">
              <a:rot lat="0" lon="300000" rev="0"/>
            </a:camera>
            <a:lightRig rig="legacyFlat4" dir="b"/>
          </a:scene3d>
          <a:sp3d extrusionH="227000" prstMaterial="legacyMatte">
            <a:bevelT w="13500" h="13500" prst="angle"/>
            <a:bevelB w="13500" h="13500" prst="angle"/>
            <a:extrusionClr>
              <a:schemeClr val="accent1"/>
            </a:extrusionClr>
          </a:sp3d>
        </p:spPr>
        <p:txBody>
          <a:bodyPr>
            <a:flatTx/>
          </a:bodyPr>
          <a:lstStyle/>
          <a:p>
            <a:pPr eaLnBrk="0" hangingPunct="0"/>
            <a:r>
              <a:rPr lang="en-US" sz="2400" b="1" dirty="0">
                <a:solidFill>
                  <a:schemeClr val="bg1">
                    <a:lumMod val="85000"/>
                  </a:schemeClr>
                </a:solidFill>
                <a:effectLst>
                  <a:outerShdw blurRad="38100" dist="38100" dir="2700000" algn="tl">
                    <a:srgbClr val="000000">
                      <a:alpha val="43137"/>
                    </a:srgbClr>
                  </a:outerShdw>
                </a:effectLst>
                <a:latin typeface="Poor Richard" pitchFamily="18" charset="0"/>
              </a:rPr>
              <a:t>You</a:t>
            </a:r>
          </a:p>
        </p:txBody>
      </p:sp>
      <p:sp>
        <p:nvSpPr>
          <p:cNvPr id="87049" name="AutoShape 9"/>
          <p:cNvSpPr>
            <a:spLocks noChangeAspect="1" noEditPoints="1" noChangeArrowheads="1"/>
          </p:cNvSpPr>
          <p:nvPr/>
        </p:nvSpPr>
        <p:spPr bwMode="blackWhite">
          <a:xfrm>
            <a:off x="1828800" y="4953000"/>
            <a:ext cx="963613" cy="1327150"/>
          </a:xfrm>
          <a:custGeom>
            <a:avLst/>
            <a:gdLst>
              <a:gd name="T0" fmla="*/ 1054 w 21600"/>
              <a:gd name="T1" fmla="*/ 7565 h 21600"/>
              <a:gd name="T2" fmla="*/ 19866 w 21600"/>
              <a:gd name="T3" fmla="*/ 11296 h 21600"/>
            </a:gdLst>
            <a:ahLst/>
            <a:cxnLst/>
            <a:rect l="T0" t="T1" r="T2" b="T3"/>
            <a:pathLst>
              <a:path w="21600" h="21600">
                <a:moveTo>
                  <a:pt x="6580" y="20830"/>
                </a:moveTo>
                <a:lnTo>
                  <a:pt x="7062" y="20960"/>
                </a:lnTo>
                <a:lnTo>
                  <a:pt x="7474" y="21026"/>
                </a:lnTo>
                <a:lnTo>
                  <a:pt x="7885" y="21052"/>
                </a:lnTo>
                <a:lnTo>
                  <a:pt x="8207" y="21052"/>
                </a:lnTo>
                <a:lnTo>
                  <a:pt x="8511" y="21000"/>
                </a:lnTo>
                <a:lnTo>
                  <a:pt x="8779" y="20934"/>
                </a:lnTo>
                <a:lnTo>
                  <a:pt x="8994" y="20830"/>
                </a:lnTo>
                <a:lnTo>
                  <a:pt x="9119" y="20700"/>
                </a:lnTo>
                <a:lnTo>
                  <a:pt x="9262" y="20556"/>
                </a:lnTo>
                <a:lnTo>
                  <a:pt x="9333" y="20400"/>
                </a:lnTo>
                <a:lnTo>
                  <a:pt x="9369" y="20230"/>
                </a:lnTo>
                <a:lnTo>
                  <a:pt x="9369" y="20034"/>
                </a:lnTo>
                <a:lnTo>
                  <a:pt x="9298" y="19852"/>
                </a:lnTo>
                <a:lnTo>
                  <a:pt x="9190" y="19682"/>
                </a:lnTo>
                <a:lnTo>
                  <a:pt x="9065" y="19500"/>
                </a:lnTo>
                <a:lnTo>
                  <a:pt x="8886" y="19330"/>
                </a:lnTo>
                <a:lnTo>
                  <a:pt x="8618" y="19108"/>
                </a:lnTo>
                <a:lnTo>
                  <a:pt x="8403" y="18847"/>
                </a:lnTo>
                <a:lnTo>
                  <a:pt x="8243" y="18573"/>
                </a:lnTo>
                <a:lnTo>
                  <a:pt x="8100" y="18300"/>
                </a:lnTo>
                <a:lnTo>
                  <a:pt x="7992" y="18000"/>
                </a:lnTo>
                <a:lnTo>
                  <a:pt x="7956" y="17700"/>
                </a:lnTo>
                <a:lnTo>
                  <a:pt x="7956" y="17426"/>
                </a:lnTo>
                <a:lnTo>
                  <a:pt x="7992" y="17126"/>
                </a:lnTo>
                <a:lnTo>
                  <a:pt x="8100" y="16878"/>
                </a:lnTo>
                <a:lnTo>
                  <a:pt x="8243" y="16630"/>
                </a:lnTo>
                <a:lnTo>
                  <a:pt x="8332" y="16500"/>
                </a:lnTo>
                <a:lnTo>
                  <a:pt x="8439" y="16369"/>
                </a:lnTo>
                <a:lnTo>
                  <a:pt x="8582" y="16278"/>
                </a:lnTo>
                <a:lnTo>
                  <a:pt x="8707" y="16173"/>
                </a:lnTo>
                <a:lnTo>
                  <a:pt x="8850" y="16095"/>
                </a:lnTo>
                <a:lnTo>
                  <a:pt x="9029" y="16017"/>
                </a:lnTo>
                <a:lnTo>
                  <a:pt x="9226" y="15952"/>
                </a:lnTo>
                <a:lnTo>
                  <a:pt x="9405" y="15873"/>
                </a:lnTo>
                <a:lnTo>
                  <a:pt x="9637" y="15847"/>
                </a:lnTo>
                <a:lnTo>
                  <a:pt x="9852" y="15795"/>
                </a:lnTo>
                <a:lnTo>
                  <a:pt x="10120" y="15769"/>
                </a:lnTo>
                <a:lnTo>
                  <a:pt x="10370" y="15769"/>
                </a:lnTo>
                <a:lnTo>
                  <a:pt x="10710" y="15769"/>
                </a:lnTo>
                <a:lnTo>
                  <a:pt x="10978" y="15769"/>
                </a:lnTo>
                <a:lnTo>
                  <a:pt x="11264" y="15795"/>
                </a:lnTo>
                <a:lnTo>
                  <a:pt x="11533" y="15847"/>
                </a:lnTo>
                <a:lnTo>
                  <a:pt x="11765" y="15900"/>
                </a:lnTo>
                <a:lnTo>
                  <a:pt x="12015" y="15952"/>
                </a:lnTo>
                <a:lnTo>
                  <a:pt x="12212" y="16017"/>
                </a:lnTo>
                <a:lnTo>
                  <a:pt x="12427" y="16095"/>
                </a:lnTo>
                <a:lnTo>
                  <a:pt x="12605" y="16173"/>
                </a:lnTo>
                <a:lnTo>
                  <a:pt x="12766" y="16278"/>
                </a:lnTo>
                <a:lnTo>
                  <a:pt x="12909" y="16369"/>
                </a:lnTo>
                <a:lnTo>
                  <a:pt x="13035" y="16473"/>
                </a:lnTo>
                <a:lnTo>
                  <a:pt x="13249" y="16695"/>
                </a:lnTo>
                <a:lnTo>
                  <a:pt x="13428" y="16943"/>
                </a:lnTo>
                <a:lnTo>
                  <a:pt x="13517" y="17204"/>
                </a:lnTo>
                <a:lnTo>
                  <a:pt x="13589" y="17478"/>
                </a:lnTo>
                <a:lnTo>
                  <a:pt x="13589" y="17752"/>
                </a:lnTo>
                <a:lnTo>
                  <a:pt x="13517" y="18026"/>
                </a:lnTo>
                <a:lnTo>
                  <a:pt x="13428" y="18273"/>
                </a:lnTo>
                <a:lnTo>
                  <a:pt x="13285" y="18521"/>
                </a:lnTo>
                <a:lnTo>
                  <a:pt x="13106" y="18756"/>
                </a:lnTo>
                <a:lnTo>
                  <a:pt x="12874" y="18978"/>
                </a:lnTo>
                <a:lnTo>
                  <a:pt x="12427" y="19356"/>
                </a:lnTo>
                <a:lnTo>
                  <a:pt x="12123" y="19682"/>
                </a:lnTo>
                <a:lnTo>
                  <a:pt x="12015" y="19800"/>
                </a:lnTo>
                <a:lnTo>
                  <a:pt x="11908" y="19956"/>
                </a:lnTo>
                <a:lnTo>
                  <a:pt x="11872" y="20073"/>
                </a:lnTo>
                <a:lnTo>
                  <a:pt x="11872" y="20204"/>
                </a:lnTo>
                <a:lnTo>
                  <a:pt x="11872" y="20334"/>
                </a:lnTo>
                <a:lnTo>
                  <a:pt x="11944" y="20426"/>
                </a:lnTo>
                <a:lnTo>
                  <a:pt x="12051" y="20530"/>
                </a:lnTo>
                <a:lnTo>
                  <a:pt x="12176" y="20634"/>
                </a:lnTo>
                <a:lnTo>
                  <a:pt x="12319" y="20726"/>
                </a:lnTo>
                <a:lnTo>
                  <a:pt x="12534" y="20830"/>
                </a:lnTo>
                <a:lnTo>
                  <a:pt x="12766" y="20934"/>
                </a:lnTo>
                <a:lnTo>
                  <a:pt x="13070" y="21026"/>
                </a:lnTo>
                <a:lnTo>
                  <a:pt x="13428" y="21130"/>
                </a:lnTo>
                <a:lnTo>
                  <a:pt x="13875" y="21234"/>
                </a:lnTo>
                <a:lnTo>
                  <a:pt x="14322" y="21326"/>
                </a:lnTo>
                <a:lnTo>
                  <a:pt x="14787" y="21404"/>
                </a:lnTo>
                <a:lnTo>
                  <a:pt x="15305" y="21482"/>
                </a:lnTo>
                <a:lnTo>
                  <a:pt x="15824" y="21534"/>
                </a:lnTo>
                <a:lnTo>
                  <a:pt x="16378" y="21586"/>
                </a:lnTo>
                <a:lnTo>
                  <a:pt x="16897" y="21613"/>
                </a:lnTo>
                <a:lnTo>
                  <a:pt x="17433" y="21613"/>
                </a:lnTo>
                <a:lnTo>
                  <a:pt x="17988" y="21613"/>
                </a:lnTo>
                <a:lnTo>
                  <a:pt x="18506" y="21586"/>
                </a:lnTo>
                <a:lnTo>
                  <a:pt x="18989" y="21508"/>
                </a:lnTo>
                <a:lnTo>
                  <a:pt x="19436" y="21430"/>
                </a:lnTo>
                <a:lnTo>
                  <a:pt x="19883" y="21326"/>
                </a:lnTo>
                <a:lnTo>
                  <a:pt x="20258" y="21208"/>
                </a:lnTo>
                <a:lnTo>
                  <a:pt x="20598" y="21026"/>
                </a:lnTo>
                <a:lnTo>
                  <a:pt x="20527" y="20726"/>
                </a:lnTo>
                <a:lnTo>
                  <a:pt x="20455" y="20426"/>
                </a:lnTo>
                <a:lnTo>
                  <a:pt x="20401" y="20100"/>
                </a:lnTo>
                <a:lnTo>
                  <a:pt x="20401" y="19747"/>
                </a:lnTo>
                <a:lnTo>
                  <a:pt x="20366" y="19030"/>
                </a:lnTo>
                <a:lnTo>
                  <a:pt x="20401" y="18300"/>
                </a:lnTo>
                <a:lnTo>
                  <a:pt x="20455" y="17595"/>
                </a:lnTo>
                <a:lnTo>
                  <a:pt x="20527" y="16969"/>
                </a:lnTo>
                <a:lnTo>
                  <a:pt x="20598" y="16447"/>
                </a:lnTo>
                <a:lnTo>
                  <a:pt x="20598" y="16017"/>
                </a:lnTo>
                <a:lnTo>
                  <a:pt x="20598" y="15873"/>
                </a:lnTo>
                <a:lnTo>
                  <a:pt x="20491" y="15717"/>
                </a:lnTo>
                <a:lnTo>
                  <a:pt x="20401" y="15573"/>
                </a:lnTo>
                <a:lnTo>
                  <a:pt x="20223" y="15417"/>
                </a:lnTo>
                <a:lnTo>
                  <a:pt x="20044" y="15300"/>
                </a:lnTo>
                <a:lnTo>
                  <a:pt x="19811" y="15195"/>
                </a:lnTo>
                <a:lnTo>
                  <a:pt x="19561" y="15091"/>
                </a:lnTo>
                <a:lnTo>
                  <a:pt x="19329" y="15026"/>
                </a:lnTo>
                <a:lnTo>
                  <a:pt x="19060" y="14973"/>
                </a:lnTo>
                <a:lnTo>
                  <a:pt x="18774" y="14921"/>
                </a:lnTo>
                <a:lnTo>
                  <a:pt x="18542" y="14921"/>
                </a:lnTo>
                <a:lnTo>
                  <a:pt x="18256" y="14921"/>
                </a:lnTo>
                <a:lnTo>
                  <a:pt x="18023" y="14973"/>
                </a:lnTo>
                <a:lnTo>
                  <a:pt x="17791" y="15052"/>
                </a:lnTo>
                <a:lnTo>
                  <a:pt x="17576" y="15143"/>
                </a:lnTo>
                <a:lnTo>
                  <a:pt x="17398" y="15273"/>
                </a:lnTo>
                <a:lnTo>
                  <a:pt x="17201" y="15391"/>
                </a:lnTo>
                <a:lnTo>
                  <a:pt x="16950" y="15521"/>
                </a:lnTo>
                <a:lnTo>
                  <a:pt x="16682" y="15600"/>
                </a:lnTo>
                <a:lnTo>
                  <a:pt x="16378" y="15652"/>
                </a:lnTo>
                <a:lnTo>
                  <a:pt x="16039" y="15678"/>
                </a:lnTo>
                <a:lnTo>
                  <a:pt x="15681" y="15652"/>
                </a:lnTo>
                <a:lnTo>
                  <a:pt x="15305" y="15626"/>
                </a:lnTo>
                <a:lnTo>
                  <a:pt x="14966" y="15547"/>
                </a:lnTo>
                <a:lnTo>
                  <a:pt x="14626" y="15443"/>
                </a:lnTo>
                <a:lnTo>
                  <a:pt x="14286" y="15300"/>
                </a:lnTo>
                <a:lnTo>
                  <a:pt x="13964" y="15143"/>
                </a:lnTo>
                <a:lnTo>
                  <a:pt x="13696" y="14947"/>
                </a:lnTo>
                <a:lnTo>
                  <a:pt x="13589" y="14817"/>
                </a:lnTo>
                <a:lnTo>
                  <a:pt x="13482" y="14700"/>
                </a:lnTo>
                <a:lnTo>
                  <a:pt x="13392" y="14569"/>
                </a:lnTo>
                <a:lnTo>
                  <a:pt x="13321" y="14426"/>
                </a:lnTo>
                <a:lnTo>
                  <a:pt x="13249" y="14269"/>
                </a:lnTo>
                <a:lnTo>
                  <a:pt x="13213" y="14126"/>
                </a:lnTo>
                <a:lnTo>
                  <a:pt x="13178" y="13943"/>
                </a:lnTo>
                <a:lnTo>
                  <a:pt x="13178" y="13773"/>
                </a:lnTo>
                <a:lnTo>
                  <a:pt x="13178" y="13565"/>
                </a:lnTo>
                <a:lnTo>
                  <a:pt x="13213" y="13369"/>
                </a:lnTo>
                <a:lnTo>
                  <a:pt x="13249" y="13173"/>
                </a:lnTo>
                <a:lnTo>
                  <a:pt x="13321" y="12991"/>
                </a:lnTo>
                <a:lnTo>
                  <a:pt x="13392" y="12847"/>
                </a:lnTo>
                <a:lnTo>
                  <a:pt x="13482" y="12691"/>
                </a:lnTo>
                <a:lnTo>
                  <a:pt x="13589" y="12547"/>
                </a:lnTo>
                <a:lnTo>
                  <a:pt x="13732" y="12417"/>
                </a:lnTo>
                <a:lnTo>
                  <a:pt x="14000" y="12195"/>
                </a:lnTo>
                <a:lnTo>
                  <a:pt x="14340" y="11986"/>
                </a:lnTo>
                <a:lnTo>
                  <a:pt x="14698" y="11843"/>
                </a:lnTo>
                <a:lnTo>
                  <a:pt x="15073" y="11739"/>
                </a:lnTo>
                <a:lnTo>
                  <a:pt x="15449" y="11660"/>
                </a:lnTo>
                <a:lnTo>
                  <a:pt x="15824" y="11621"/>
                </a:lnTo>
                <a:lnTo>
                  <a:pt x="16200" y="11621"/>
                </a:lnTo>
                <a:lnTo>
                  <a:pt x="16575" y="11660"/>
                </a:lnTo>
                <a:lnTo>
                  <a:pt x="16933" y="11713"/>
                </a:lnTo>
                <a:lnTo>
                  <a:pt x="17272" y="11817"/>
                </a:lnTo>
                <a:lnTo>
                  <a:pt x="17541" y="11947"/>
                </a:lnTo>
                <a:lnTo>
                  <a:pt x="17791" y="12091"/>
                </a:lnTo>
                <a:lnTo>
                  <a:pt x="17916" y="12195"/>
                </a:lnTo>
                <a:lnTo>
                  <a:pt x="18095" y="12286"/>
                </a:lnTo>
                <a:lnTo>
                  <a:pt x="18292" y="12391"/>
                </a:lnTo>
                <a:lnTo>
                  <a:pt x="18470" y="12443"/>
                </a:lnTo>
                <a:lnTo>
                  <a:pt x="18703" y="12521"/>
                </a:lnTo>
                <a:lnTo>
                  <a:pt x="18917" y="12547"/>
                </a:lnTo>
                <a:lnTo>
                  <a:pt x="19150" y="12573"/>
                </a:lnTo>
                <a:lnTo>
                  <a:pt x="19400" y="12586"/>
                </a:lnTo>
                <a:lnTo>
                  <a:pt x="19633" y="12586"/>
                </a:lnTo>
                <a:lnTo>
                  <a:pt x="19883" y="12573"/>
                </a:lnTo>
                <a:lnTo>
                  <a:pt x="20115" y="12521"/>
                </a:lnTo>
                <a:lnTo>
                  <a:pt x="20366" y="12469"/>
                </a:lnTo>
                <a:lnTo>
                  <a:pt x="20598" y="12417"/>
                </a:lnTo>
                <a:lnTo>
                  <a:pt x="20849" y="12313"/>
                </a:lnTo>
                <a:lnTo>
                  <a:pt x="21045" y="12221"/>
                </a:lnTo>
                <a:lnTo>
                  <a:pt x="21296" y="12091"/>
                </a:lnTo>
                <a:lnTo>
                  <a:pt x="21349" y="12013"/>
                </a:lnTo>
                <a:lnTo>
                  <a:pt x="21456" y="11947"/>
                </a:lnTo>
                <a:lnTo>
                  <a:pt x="21528" y="11843"/>
                </a:lnTo>
                <a:lnTo>
                  <a:pt x="21564" y="11713"/>
                </a:lnTo>
                <a:lnTo>
                  <a:pt x="21671" y="11465"/>
                </a:lnTo>
                <a:lnTo>
                  <a:pt x="21707" y="11165"/>
                </a:lnTo>
                <a:lnTo>
                  <a:pt x="21707" y="10813"/>
                </a:lnTo>
                <a:lnTo>
                  <a:pt x="21707" y="10460"/>
                </a:lnTo>
                <a:lnTo>
                  <a:pt x="21635" y="10082"/>
                </a:lnTo>
                <a:lnTo>
                  <a:pt x="21564" y="9717"/>
                </a:lnTo>
                <a:lnTo>
                  <a:pt x="21349" y="8908"/>
                </a:lnTo>
                <a:lnTo>
                  <a:pt x="21117" y="8191"/>
                </a:lnTo>
                <a:lnTo>
                  <a:pt x="20849" y="7539"/>
                </a:lnTo>
                <a:lnTo>
                  <a:pt x="20598" y="7030"/>
                </a:lnTo>
                <a:lnTo>
                  <a:pt x="20044" y="7108"/>
                </a:lnTo>
                <a:lnTo>
                  <a:pt x="19472" y="7160"/>
                </a:lnTo>
                <a:lnTo>
                  <a:pt x="18882" y="7213"/>
                </a:lnTo>
                <a:lnTo>
                  <a:pt x="18256" y="7213"/>
                </a:lnTo>
                <a:lnTo>
                  <a:pt x="17684" y="7213"/>
                </a:lnTo>
                <a:lnTo>
                  <a:pt x="17094" y="7186"/>
                </a:lnTo>
                <a:lnTo>
                  <a:pt x="16503" y="7160"/>
                </a:lnTo>
                <a:lnTo>
                  <a:pt x="16003" y="7108"/>
                </a:lnTo>
                <a:lnTo>
                  <a:pt x="15001" y="7004"/>
                </a:lnTo>
                <a:lnTo>
                  <a:pt x="14215" y="6913"/>
                </a:lnTo>
                <a:lnTo>
                  <a:pt x="13696" y="6834"/>
                </a:lnTo>
                <a:lnTo>
                  <a:pt x="13517" y="6808"/>
                </a:lnTo>
                <a:lnTo>
                  <a:pt x="13070" y="6652"/>
                </a:lnTo>
                <a:lnTo>
                  <a:pt x="12695" y="6482"/>
                </a:lnTo>
                <a:lnTo>
                  <a:pt x="12355" y="6313"/>
                </a:lnTo>
                <a:lnTo>
                  <a:pt x="12123" y="6104"/>
                </a:lnTo>
                <a:lnTo>
                  <a:pt x="11908" y="5882"/>
                </a:lnTo>
                <a:lnTo>
                  <a:pt x="11765" y="5660"/>
                </a:lnTo>
                <a:lnTo>
                  <a:pt x="11676" y="5426"/>
                </a:lnTo>
                <a:lnTo>
                  <a:pt x="11604" y="5204"/>
                </a:lnTo>
                <a:lnTo>
                  <a:pt x="11604" y="4956"/>
                </a:lnTo>
                <a:lnTo>
                  <a:pt x="11640" y="4734"/>
                </a:lnTo>
                <a:lnTo>
                  <a:pt x="11711" y="4500"/>
                </a:lnTo>
                <a:lnTo>
                  <a:pt x="11801" y="4304"/>
                </a:lnTo>
                <a:lnTo>
                  <a:pt x="11908" y="4108"/>
                </a:lnTo>
                <a:lnTo>
                  <a:pt x="12087" y="3926"/>
                </a:lnTo>
                <a:lnTo>
                  <a:pt x="12284" y="3756"/>
                </a:lnTo>
                <a:lnTo>
                  <a:pt x="12498" y="3626"/>
                </a:lnTo>
                <a:lnTo>
                  <a:pt x="12695" y="3482"/>
                </a:lnTo>
                <a:lnTo>
                  <a:pt x="12874" y="3273"/>
                </a:lnTo>
                <a:lnTo>
                  <a:pt x="13035" y="3052"/>
                </a:lnTo>
                <a:lnTo>
                  <a:pt x="13178" y="2778"/>
                </a:lnTo>
                <a:lnTo>
                  <a:pt x="13285" y="2504"/>
                </a:lnTo>
                <a:lnTo>
                  <a:pt x="13321" y="2204"/>
                </a:lnTo>
                <a:lnTo>
                  <a:pt x="13356" y="1904"/>
                </a:lnTo>
                <a:lnTo>
                  <a:pt x="13285" y="1604"/>
                </a:lnTo>
                <a:lnTo>
                  <a:pt x="13178" y="1304"/>
                </a:lnTo>
                <a:lnTo>
                  <a:pt x="13035" y="1017"/>
                </a:lnTo>
                <a:lnTo>
                  <a:pt x="12945" y="900"/>
                </a:lnTo>
                <a:lnTo>
                  <a:pt x="12802" y="769"/>
                </a:lnTo>
                <a:lnTo>
                  <a:pt x="12659" y="652"/>
                </a:lnTo>
                <a:lnTo>
                  <a:pt x="12498" y="547"/>
                </a:lnTo>
                <a:lnTo>
                  <a:pt x="12319" y="443"/>
                </a:lnTo>
                <a:lnTo>
                  <a:pt x="12123" y="352"/>
                </a:lnTo>
                <a:lnTo>
                  <a:pt x="11872" y="273"/>
                </a:lnTo>
                <a:lnTo>
                  <a:pt x="11640" y="221"/>
                </a:lnTo>
                <a:lnTo>
                  <a:pt x="11354" y="143"/>
                </a:lnTo>
                <a:lnTo>
                  <a:pt x="11086" y="117"/>
                </a:lnTo>
                <a:lnTo>
                  <a:pt x="10782" y="91"/>
                </a:lnTo>
                <a:lnTo>
                  <a:pt x="10424" y="91"/>
                </a:lnTo>
                <a:lnTo>
                  <a:pt x="10120" y="91"/>
                </a:lnTo>
                <a:lnTo>
                  <a:pt x="9816" y="117"/>
                </a:lnTo>
                <a:lnTo>
                  <a:pt x="9548" y="143"/>
                </a:lnTo>
                <a:lnTo>
                  <a:pt x="9298" y="195"/>
                </a:lnTo>
                <a:lnTo>
                  <a:pt x="9065" y="247"/>
                </a:lnTo>
                <a:lnTo>
                  <a:pt x="8815" y="300"/>
                </a:lnTo>
                <a:lnTo>
                  <a:pt x="8618" y="378"/>
                </a:lnTo>
                <a:lnTo>
                  <a:pt x="8403" y="469"/>
                </a:lnTo>
                <a:lnTo>
                  <a:pt x="8243" y="547"/>
                </a:lnTo>
                <a:lnTo>
                  <a:pt x="8064" y="652"/>
                </a:lnTo>
                <a:lnTo>
                  <a:pt x="7921" y="743"/>
                </a:lnTo>
                <a:lnTo>
                  <a:pt x="7796" y="873"/>
                </a:lnTo>
                <a:lnTo>
                  <a:pt x="7581" y="1095"/>
                </a:lnTo>
                <a:lnTo>
                  <a:pt x="7402" y="1369"/>
                </a:lnTo>
                <a:lnTo>
                  <a:pt x="7313" y="1630"/>
                </a:lnTo>
                <a:lnTo>
                  <a:pt x="7277" y="1930"/>
                </a:lnTo>
                <a:lnTo>
                  <a:pt x="7277" y="2204"/>
                </a:lnTo>
                <a:lnTo>
                  <a:pt x="7313" y="2478"/>
                </a:lnTo>
                <a:lnTo>
                  <a:pt x="7402" y="2752"/>
                </a:lnTo>
                <a:lnTo>
                  <a:pt x="7581" y="3000"/>
                </a:lnTo>
                <a:lnTo>
                  <a:pt x="7796" y="3221"/>
                </a:lnTo>
                <a:lnTo>
                  <a:pt x="8028" y="3456"/>
                </a:lnTo>
                <a:lnTo>
                  <a:pt x="8260" y="3652"/>
                </a:lnTo>
                <a:lnTo>
                  <a:pt x="8475" y="3873"/>
                </a:lnTo>
                <a:lnTo>
                  <a:pt x="8654" y="4108"/>
                </a:lnTo>
                <a:lnTo>
                  <a:pt x="8743" y="4330"/>
                </a:lnTo>
                <a:lnTo>
                  <a:pt x="8815" y="4578"/>
                </a:lnTo>
                <a:lnTo>
                  <a:pt x="8815" y="4826"/>
                </a:lnTo>
                <a:lnTo>
                  <a:pt x="8779" y="5073"/>
                </a:lnTo>
                <a:lnTo>
                  <a:pt x="8690" y="5308"/>
                </a:lnTo>
                <a:lnTo>
                  <a:pt x="8547" y="5556"/>
                </a:lnTo>
                <a:lnTo>
                  <a:pt x="8332" y="5778"/>
                </a:lnTo>
                <a:lnTo>
                  <a:pt x="8100" y="5986"/>
                </a:lnTo>
                <a:lnTo>
                  <a:pt x="7796" y="6208"/>
                </a:lnTo>
                <a:lnTo>
                  <a:pt x="7438" y="6378"/>
                </a:lnTo>
                <a:lnTo>
                  <a:pt x="7027" y="6534"/>
                </a:lnTo>
                <a:lnTo>
                  <a:pt x="6544" y="6678"/>
                </a:lnTo>
                <a:lnTo>
                  <a:pt x="6043" y="6808"/>
                </a:lnTo>
                <a:lnTo>
                  <a:pt x="5632" y="6808"/>
                </a:lnTo>
                <a:lnTo>
                  <a:pt x="5078" y="6808"/>
                </a:lnTo>
                <a:lnTo>
                  <a:pt x="4488" y="6808"/>
                </a:lnTo>
                <a:lnTo>
                  <a:pt x="3808" y="6808"/>
                </a:lnTo>
                <a:lnTo>
                  <a:pt x="3075" y="6808"/>
                </a:lnTo>
                <a:lnTo>
                  <a:pt x="2288" y="6808"/>
                </a:lnTo>
                <a:lnTo>
                  <a:pt x="1466" y="6808"/>
                </a:lnTo>
                <a:lnTo>
                  <a:pt x="607" y="6808"/>
                </a:lnTo>
                <a:lnTo>
                  <a:pt x="500" y="7239"/>
                </a:lnTo>
                <a:lnTo>
                  <a:pt x="375" y="7839"/>
                </a:lnTo>
                <a:lnTo>
                  <a:pt x="268" y="8491"/>
                </a:lnTo>
                <a:lnTo>
                  <a:pt x="160" y="9182"/>
                </a:lnTo>
                <a:lnTo>
                  <a:pt x="53" y="9860"/>
                </a:lnTo>
                <a:lnTo>
                  <a:pt x="17" y="10486"/>
                </a:lnTo>
                <a:lnTo>
                  <a:pt x="17" y="10969"/>
                </a:lnTo>
                <a:lnTo>
                  <a:pt x="17" y="11295"/>
                </a:lnTo>
                <a:lnTo>
                  <a:pt x="125" y="11465"/>
                </a:lnTo>
                <a:lnTo>
                  <a:pt x="232" y="11634"/>
                </a:lnTo>
                <a:lnTo>
                  <a:pt x="411" y="11765"/>
                </a:lnTo>
                <a:lnTo>
                  <a:pt x="607" y="11895"/>
                </a:lnTo>
                <a:lnTo>
                  <a:pt x="858" y="12013"/>
                </a:lnTo>
                <a:lnTo>
                  <a:pt x="1126" y="12091"/>
                </a:lnTo>
                <a:lnTo>
                  <a:pt x="1430" y="12169"/>
                </a:lnTo>
                <a:lnTo>
                  <a:pt x="1716" y="12221"/>
                </a:lnTo>
                <a:lnTo>
                  <a:pt x="2056" y="12247"/>
                </a:lnTo>
                <a:lnTo>
                  <a:pt x="2360" y="12260"/>
                </a:lnTo>
                <a:lnTo>
                  <a:pt x="2664" y="12247"/>
                </a:lnTo>
                <a:lnTo>
                  <a:pt x="2986" y="12221"/>
                </a:lnTo>
                <a:lnTo>
                  <a:pt x="3290" y="12169"/>
                </a:lnTo>
                <a:lnTo>
                  <a:pt x="3558" y="12065"/>
                </a:lnTo>
                <a:lnTo>
                  <a:pt x="3808" y="11960"/>
                </a:lnTo>
                <a:lnTo>
                  <a:pt x="4041" y="11843"/>
                </a:lnTo>
                <a:lnTo>
                  <a:pt x="4255" y="11686"/>
                </a:lnTo>
                <a:lnTo>
                  <a:pt x="4523" y="11595"/>
                </a:lnTo>
                <a:lnTo>
                  <a:pt x="4792" y="11517"/>
                </a:lnTo>
                <a:lnTo>
                  <a:pt x="5113" y="11491"/>
                </a:lnTo>
                <a:lnTo>
                  <a:pt x="5453" y="11465"/>
                </a:lnTo>
                <a:lnTo>
                  <a:pt x="5757" y="11491"/>
                </a:lnTo>
                <a:lnTo>
                  <a:pt x="6097" y="11543"/>
                </a:lnTo>
                <a:lnTo>
                  <a:pt x="6454" y="11634"/>
                </a:lnTo>
                <a:lnTo>
                  <a:pt x="6758" y="11765"/>
                </a:lnTo>
                <a:lnTo>
                  <a:pt x="7062" y="11921"/>
                </a:lnTo>
                <a:lnTo>
                  <a:pt x="7313" y="12091"/>
                </a:lnTo>
                <a:lnTo>
                  <a:pt x="7545" y="12313"/>
                </a:lnTo>
                <a:lnTo>
                  <a:pt x="7760" y="12573"/>
                </a:lnTo>
                <a:lnTo>
                  <a:pt x="7885" y="12847"/>
                </a:lnTo>
                <a:lnTo>
                  <a:pt x="7992" y="13173"/>
                </a:lnTo>
                <a:lnTo>
                  <a:pt x="8028" y="13500"/>
                </a:lnTo>
                <a:lnTo>
                  <a:pt x="7992" y="13747"/>
                </a:lnTo>
                <a:lnTo>
                  <a:pt x="7885" y="13969"/>
                </a:lnTo>
                <a:lnTo>
                  <a:pt x="7760" y="14191"/>
                </a:lnTo>
                <a:lnTo>
                  <a:pt x="7545" y="14373"/>
                </a:lnTo>
                <a:lnTo>
                  <a:pt x="7313" y="14543"/>
                </a:lnTo>
                <a:lnTo>
                  <a:pt x="7062" y="14700"/>
                </a:lnTo>
                <a:lnTo>
                  <a:pt x="6758" y="14817"/>
                </a:lnTo>
                <a:lnTo>
                  <a:pt x="6454" y="14921"/>
                </a:lnTo>
                <a:lnTo>
                  <a:pt x="6097" y="15000"/>
                </a:lnTo>
                <a:lnTo>
                  <a:pt x="5757" y="15052"/>
                </a:lnTo>
                <a:lnTo>
                  <a:pt x="5453" y="15052"/>
                </a:lnTo>
                <a:lnTo>
                  <a:pt x="5113" y="15026"/>
                </a:lnTo>
                <a:lnTo>
                  <a:pt x="4792" y="14973"/>
                </a:lnTo>
                <a:lnTo>
                  <a:pt x="4523" y="14869"/>
                </a:lnTo>
                <a:lnTo>
                  <a:pt x="4255" y="14752"/>
                </a:lnTo>
                <a:lnTo>
                  <a:pt x="4041" y="14569"/>
                </a:lnTo>
                <a:lnTo>
                  <a:pt x="3844" y="14400"/>
                </a:lnTo>
                <a:lnTo>
                  <a:pt x="3594" y="14269"/>
                </a:lnTo>
                <a:lnTo>
                  <a:pt x="3361" y="14165"/>
                </a:lnTo>
                <a:lnTo>
                  <a:pt x="3111" y="14100"/>
                </a:lnTo>
                <a:lnTo>
                  <a:pt x="2843" y="14073"/>
                </a:lnTo>
                <a:lnTo>
                  <a:pt x="2574" y="14073"/>
                </a:lnTo>
                <a:lnTo>
                  <a:pt x="2288" y="14100"/>
                </a:lnTo>
                <a:lnTo>
                  <a:pt x="2020" y="14139"/>
                </a:lnTo>
                <a:lnTo>
                  <a:pt x="1734" y="14243"/>
                </a:lnTo>
                <a:lnTo>
                  <a:pt x="1466" y="14347"/>
                </a:lnTo>
                <a:lnTo>
                  <a:pt x="1233" y="14465"/>
                </a:lnTo>
                <a:lnTo>
                  <a:pt x="983" y="14621"/>
                </a:lnTo>
                <a:lnTo>
                  <a:pt x="786" y="14765"/>
                </a:lnTo>
                <a:lnTo>
                  <a:pt x="572" y="14947"/>
                </a:lnTo>
                <a:lnTo>
                  <a:pt x="411" y="15143"/>
                </a:lnTo>
                <a:lnTo>
                  <a:pt x="303" y="15378"/>
                </a:lnTo>
                <a:lnTo>
                  <a:pt x="196" y="15600"/>
                </a:lnTo>
                <a:lnTo>
                  <a:pt x="160" y="15873"/>
                </a:lnTo>
                <a:lnTo>
                  <a:pt x="196" y="16200"/>
                </a:lnTo>
                <a:lnTo>
                  <a:pt x="232" y="16526"/>
                </a:lnTo>
                <a:lnTo>
                  <a:pt x="411" y="17295"/>
                </a:lnTo>
                <a:lnTo>
                  <a:pt x="607" y="18104"/>
                </a:lnTo>
                <a:lnTo>
                  <a:pt x="715" y="18508"/>
                </a:lnTo>
                <a:lnTo>
                  <a:pt x="822" y="18926"/>
                </a:lnTo>
                <a:lnTo>
                  <a:pt x="876" y="19330"/>
                </a:lnTo>
                <a:lnTo>
                  <a:pt x="911" y="19734"/>
                </a:lnTo>
                <a:lnTo>
                  <a:pt x="911" y="20073"/>
                </a:lnTo>
                <a:lnTo>
                  <a:pt x="876" y="20426"/>
                </a:lnTo>
                <a:lnTo>
                  <a:pt x="858" y="20608"/>
                </a:lnTo>
                <a:lnTo>
                  <a:pt x="786" y="20752"/>
                </a:lnTo>
                <a:lnTo>
                  <a:pt x="715" y="20908"/>
                </a:lnTo>
                <a:lnTo>
                  <a:pt x="607" y="21026"/>
                </a:lnTo>
                <a:lnTo>
                  <a:pt x="1394" y="20934"/>
                </a:lnTo>
                <a:lnTo>
                  <a:pt x="2217" y="20804"/>
                </a:lnTo>
                <a:lnTo>
                  <a:pt x="3039" y="20726"/>
                </a:lnTo>
                <a:lnTo>
                  <a:pt x="3844" y="20660"/>
                </a:lnTo>
                <a:lnTo>
                  <a:pt x="4595" y="20634"/>
                </a:lnTo>
                <a:lnTo>
                  <a:pt x="5310" y="20634"/>
                </a:lnTo>
                <a:lnTo>
                  <a:pt x="5650" y="20660"/>
                </a:lnTo>
                <a:lnTo>
                  <a:pt x="6007" y="20700"/>
                </a:lnTo>
                <a:lnTo>
                  <a:pt x="6276" y="20752"/>
                </a:lnTo>
                <a:lnTo>
                  <a:pt x="6580" y="20830"/>
                </a:lnTo>
                <a:close/>
              </a:path>
            </a:pathLst>
          </a:custGeom>
          <a:solidFill>
            <a:schemeClr val="bg2"/>
          </a:solidFill>
          <a:ln w="9525">
            <a:noFill/>
            <a:miter lim="800000"/>
            <a:headEnd/>
            <a:tailEnd/>
          </a:ln>
          <a:effectLst>
            <a:outerShdw blurRad="50800" dist="38100" dir="2700000" algn="tl" rotWithShape="0">
              <a:prstClr val="black">
                <a:alpha val="40000"/>
              </a:prstClr>
            </a:outerShdw>
          </a:effectLst>
          <a:scene3d>
            <a:camera prst="legacyPerspectiveFront">
              <a:rot lat="0" lon="300000" rev="0"/>
            </a:camera>
            <a:lightRig rig="legacyFlat4" dir="b"/>
          </a:scene3d>
          <a:sp3d extrusionH="227000" prstMaterial="legacyMatte">
            <a:bevelT w="13500" h="13500" prst="angle"/>
            <a:bevelB w="13500" h="13500" prst="angle"/>
            <a:extrusionClr>
              <a:schemeClr val="bg2"/>
            </a:extrusionClr>
          </a:sp3d>
        </p:spPr>
        <p:txBody>
          <a:bodyPr anchor="ctr" anchorCtr="1">
            <a:flatTx/>
          </a:bodyPr>
          <a:lstStyle/>
          <a:p>
            <a:pPr algn="l" eaLnBrk="0" hangingPunct="0"/>
            <a:r>
              <a:rPr lang="en-US" b="1" dirty="0">
                <a:latin typeface="Arial Rounded MT Bold" pitchFamily="34" charset="0"/>
              </a:rPr>
              <a:t>Lost time</a:t>
            </a:r>
          </a:p>
        </p:txBody>
      </p:sp>
      <p:sp>
        <p:nvSpPr>
          <p:cNvPr id="87050" name="AutoShape 10"/>
          <p:cNvSpPr>
            <a:spLocks noChangeAspect="1" noEditPoints="1" noChangeArrowheads="1"/>
          </p:cNvSpPr>
          <p:nvPr/>
        </p:nvSpPr>
        <p:spPr bwMode="blackWhite">
          <a:xfrm>
            <a:off x="3048000" y="2743200"/>
            <a:ext cx="1524000" cy="947738"/>
          </a:xfrm>
          <a:custGeom>
            <a:avLst/>
            <a:gdLst>
              <a:gd name="T0" fmla="*/ 6542 w 21600"/>
              <a:gd name="T1" fmla="*/ 9180 h 21600"/>
              <a:gd name="T2" fmla="*/ 15685 w 21600"/>
              <a:gd name="T3" fmla="*/ 12569 h 21600"/>
            </a:gdLst>
            <a:ahLst/>
            <a:cxnLst/>
            <a:rect l="T0" t="T1" r="T2" b="T3"/>
            <a:pathLst>
              <a:path w="21600" h="21600">
                <a:moveTo>
                  <a:pt x="9365" y="20836"/>
                </a:moveTo>
                <a:lnTo>
                  <a:pt x="9534" y="20836"/>
                </a:lnTo>
                <a:lnTo>
                  <a:pt x="9690" y="20762"/>
                </a:lnTo>
                <a:lnTo>
                  <a:pt x="9814" y="20687"/>
                </a:lnTo>
                <a:lnTo>
                  <a:pt x="9926" y="20575"/>
                </a:lnTo>
                <a:lnTo>
                  <a:pt x="10015" y="20426"/>
                </a:lnTo>
                <a:lnTo>
                  <a:pt x="10071" y="20296"/>
                </a:lnTo>
                <a:lnTo>
                  <a:pt x="10116" y="20110"/>
                </a:lnTo>
                <a:lnTo>
                  <a:pt x="10139" y="19905"/>
                </a:lnTo>
                <a:lnTo>
                  <a:pt x="10139" y="19682"/>
                </a:lnTo>
                <a:lnTo>
                  <a:pt x="10116" y="19440"/>
                </a:lnTo>
                <a:lnTo>
                  <a:pt x="10071" y="19142"/>
                </a:lnTo>
                <a:lnTo>
                  <a:pt x="10015" y="18900"/>
                </a:lnTo>
                <a:lnTo>
                  <a:pt x="9903" y="18620"/>
                </a:lnTo>
                <a:lnTo>
                  <a:pt x="9791" y="18285"/>
                </a:lnTo>
                <a:lnTo>
                  <a:pt x="9646" y="17968"/>
                </a:lnTo>
                <a:lnTo>
                  <a:pt x="9478" y="17652"/>
                </a:lnTo>
                <a:lnTo>
                  <a:pt x="9388" y="17466"/>
                </a:lnTo>
                <a:lnTo>
                  <a:pt x="9321" y="17298"/>
                </a:lnTo>
                <a:lnTo>
                  <a:pt x="9265" y="17112"/>
                </a:lnTo>
                <a:lnTo>
                  <a:pt x="9197" y="16926"/>
                </a:lnTo>
                <a:lnTo>
                  <a:pt x="9130" y="16535"/>
                </a:lnTo>
                <a:lnTo>
                  <a:pt x="9108" y="16144"/>
                </a:lnTo>
                <a:lnTo>
                  <a:pt x="9108" y="15753"/>
                </a:lnTo>
                <a:lnTo>
                  <a:pt x="9175" y="15362"/>
                </a:lnTo>
                <a:lnTo>
                  <a:pt x="9242" y="14971"/>
                </a:lnTo>
                <a:lnTo>
                  <a:pt x="9365" y="14580"/>
                </a:lnTo>
                <a:lnTo>
                  <a:pt x="9500" y="14244"/>
                </a:lnTo>
                <a:lnTo>
                  <a:pt x="9668" y="13891"/>
                </a:lnTo>
                <a:lnTo>
                  <a:pt x="9858" y="13611"/>
                </a:lnTo>
                <a:lnTo>
                  <a:pt x="10071" y="13351"/>
                </a:lnTo>
                <a:lnTo>
                  <a:pt x="10295" y="13146"/>
                </a:lnTo>
                <a:lnTo>
                  <a:pt x="10553" y="12997"/>
                </a:lnTo>
                <a:lnTo>
                  <a:pt x="10811" y="12885"/>
                </a:lnTo>
                <a:lnTo>
                  <a:pt x="11068" y="12866"/>
                </a:lnTo>
                <a:lnTo>
                  <a:pt x="11348" y="12885"/>
                </a:lnTo>
                <a:lnTo>
                  <a:pt x="11606" y="12997"/>
                </a:lnTo>
                <a:lnTo>
                  <a:pt x="11841" y="13183"/>
                </a:lnTo>
                <a:lnTo>
                  <a:pt x="12054" y="13388"/>
                </a:lnTo>
                <a:lnTo>
                  <a:pt x="12245" y="13648"/>
                </a:lnTo>
                <a:lnTo>
                  <a:pt x="12413" y="13928"/>
                </a:lnTo>
                <a:lnTo>
                  <a:pt x="12547" y="14244"/>
                </a:lnTo>
                <a:lnTo>
                  <a:pt x="12682" y="14617"/>
                </a:lnTo>
                <a:lnTo>
                  <a:pt x="12760" y="15008"/>
                </a:lnTo>
                <a:lnTo>
                  <a:pt x="12827" y="15399"/>
                </a:lnTo>
                <a:lnTo>
                  <a:pt x="12850" y="15753"/>
                </a:lnTo>
                <a:lnTo>
                  <a:pt x="12850" y="16144"/>
                </a:lnTo>
                <a:lnTo>
                  <a:pt x="12805" y="16535"/>
                </a:lnTo>
                <a:lnTo>
                  <a:pt x="12738" y="16888"/>
                </a:lnTo>
                <a:lnTo>
                  <a:pt x="12659" y="17224"/>
                </a:lnTo>
                <a:lnTo>
                  <a:pt x="12502" y="17503"/>
                </a:lnTo>
                <a:lnTo>
                  <a:pt x="12222" y="18043"/>
                </a:lnTo>
                <a:lnTo>
                  <a:pt x="11965" y="18546"/>
                </a:lnTo>
                <a:lnTo>
                  <a:pt x="11864" y="18751"/>
                </a:lnTo>
                <a:lnTo>
                  <a:pt x="11774" y="18974"/>
                </a:lnTo>
                <a:lnTo>
                  <a:pt x="11707" y="19179"/>
                </a:lnTo>
                <a:lnTo>
                  <a:pt x="11662" y="19365"/>
                </a:lnTo>
                <a:lnTo>
                  <a:pt x="11629" y="19570"/>
                </a:lnTo>
                <a:lnTo>
                  <a:pt x="11629" y="19756"/>
                </a:lnTo>
                <a:lnTo>
                  <a:pt x="11629" y="19942"/>
                </a:lnTo>
                <a:lnTo>
                  <a:pt x="11640" y="20110"/>
                </a:lnTo>
                <a:lnTo>
                  <a:pt x="11707" y="20296"/>
                </a:lnTo>
                <a:lnTo>
                  <a:pt x="11797" y="20464"/>
                </a:lnTo>
                <a:lnTo>
                  <a:pt x="11886" y="20650"/>
                </a:lnTo>
                <a:lnTo>
                  <a:pt x="12032" y="20836"/>
                </a:lnTo>
                <a:lnTo>
                  <a:pt x="12200" y="21004"/>
                </a:lnTo>
                <a:lnTo>
                  <a:pt x="12413" y="21190"/>
                </a:lnTo>
                <a:lnTo>
                  <a:pt x="12659" y="21320"/>
                </a:lnTo>
                <a:lnTo>
                  <a:pt x="12951" y="21432"/>
                </a:lnTo>
                <a:lnTo>
                  <a:pt x="13275" y="21544"/>
                </a:lnTo>
                <a:lnTo>
                  <a:pt x="13600" y="21655"/>
                </a:lnTo>
                <a:lnTo>
                  <a:pt x="13970" y="21693"/>
                </a:lnTo>
                <a:lnTo>
                  <a:pt x="14329" y="21730"/>
                </a:lnTo>
                <a:lnTo>
                  <a:pt x="14698" y="21730"/>
                </a:lnTo>
                <a:lnTo>
                  <a:pt x="15057" y="21730"/>
                </a:lnTo>
                <a:lnTo>
                  <a:pt x="15426" y="21655"/>
                </a:lnTo>
                <a:lnTo>
                  <a:pt x="15774" y="21581"/>
                </a:lnTo>
                <a:lnTo>
                  <a:pt x="16110" y="21432"/>
                </a:lnTo>
                <a:lnTo>
                  <a:pt x="16435" y="21302"/>
                </a:lnTo>
                <a:lnTo>
                  <a:pt x="16715" y="21078"/>
                </a:lnTo>
                <a:lnTo>
                  <a:pt x="16950" y="20836"/>
                </a:lnTo>
                <a:lnTo>
                  <a:pt x="17017" y="20650"/>
                </a:lnTo>
                <a:lnTo>
                  <a:pt x="17062" y="20426"/>
                </a:lnTo>
                <a:lnTo>
                  <a:pt x="17107" y="20222"/>
                </a:lnTo>
                <a:lnTo>
                  <a:pt x="17129" y="19980"/>
                </a:lnTo>
                <a:lnTo>
                  <a:pt x="17141" y="19477"/>
                </a:lnTo>
                <a:lnTo>
                  <a:pt x="17141" y="18974"/>
                </a:lnTo>
                <a:lnTo>
                  <a:pt x="17129" y="18397"/>
                </a:lnTo>
                <a:lnTo>
                  <a:pt x="17085" y="17820"/>
                </a:lnTo>
                <a:lnTo>
                  <a:pt x="17040" y="17261"/>
                </a:lnTo>
                <a:lnTo>
                  <a:pt x="16973" y="16646"/>
                </a:lnTo>
                <a:lnTo>
                  <a:pt x="16827" y="15511"/>
                </a:lnTo>
                <a:lnTo>
                  <a:pt x="16715" y="14393"/>
                </a:lnTo>
                <a:lnTo>
                  <a:pt x="16692" y="13928"/>
                </a:lnTo>
                <a:lnTo>
                  <a:pt x="16670" y="13462"/>
                </a:lnTo>
                <a:lnTo>
                  <a:pt x="16692" y="13071"/>
                </a:lnTo>
                <a:lnTo>
                  <a:pt x="16760" y="12755"/>
                </a:lnTo>
                <a:lnTo>
                  <a:pt x="16827" y="12419"/>
                </a:lnTo>
                <a:lnTo>
                  <a:pt x="16928" y="12140"/>
                </a:lnTo>
                <a:lnTo>
                  <a:pt x="17062" y="11898"/>
                </a:lnTo>
                <a:lnTo>
                  <a:pt x="17185" y="11675"/>
                </a:lnTo>
                <a:lnTo>
                  <a:pt x="17342" y="11470"/>
                </a:lnTo>
                <a:lnTo>
                  <a:pt x="17488" y="11284"/>
                </a:lnTo>
                <a:lnTo>
                  <a:pt x="17667" y="11135"/>
                </a:lnTo>
                <a:lnTo>
                  <a:pt x="17835" y="11042"/>
                </a:lnTo>
                <a:lnTo>
                  <a:pt x="18003" y="10930"/>
                </a:lnTo>
                <a:lnTo>
                  <a:pt x="18182" y="10893"/>
                </a:lnTo>
                <a:lnTo>
                  <a:pt x="18351" y="10893"/>
                </a:lnTo>
                <a:lnTo>
                  <a:pt x="18519" y="10967"/>
                </a:lnTo>
                <a:lnTo>
                  <a:pt x="18675" y="11042"/>
                </a:lnTo>
                <a:lnTo>
                  <a:pt x="18821" y="11172"/>
                </a:lnTo>
                <a:lnTo>
                  <a:pt x="18978" y="11358"/>
                </a:lnTo>
                <a:lnTo>
                  <a:pt x="19101" y="11600"/>
                </a:lnTo>
                <a:lnTo>
                  <a:pt x="19236" y="11861"/>
                </a:lnTo>
                <a:lnTo>
                  <a:pt x="19404" y="12028"/>
                </a:lnTo>
                <a:lnTo>
                  <a:pt x="19572" y="12177"/>
                </a:lnTo>
                <a:lnTo>
                  <a:pt x="19785" y="12289"/>
                </a:lnTo>
                <a:lnTo>
                  <a:pt x="19986" y="12289"/>
                </a:lnTo>
                <a:lnTo>
                  <a:pt x="20199" y="12289"/>
                </a:lnTo>
                <a:lnTo>
                  <a:pt x="20412" y="12215"/>
                </a:lnTo>
                <a:lnTo>
                  <a:pt x="20602" y="12103"/>
                </a:lnTo>
                <a:lnTo>
                  <a:pt x="20804" y="11973"/>
                </a:lnTo>
                <a:lnTo>
                  <a:pt x="20995" y="11786"/>
                </a:lnTo>
                <a:lnTo>
                  <a:pt x="21163" y="11563"/>
                </a:lnTo>
                <a:lnTo>
                  <a:pt x="21319" y="11321"/>
                </a:lnTo>
                <a:lnTo>
                  <a:pt x="21420" y="11079"/>
                </a:lnTo>
                <a:lnTo>
                  <a:pt x="21532" y="10744"/>
                </a:lnTo>
                <a:lnTo>
                  <a:pt x="21577" y="10427"/>
                </a:lnTo>
                <a:lnTo>
                  <a:pt x="21600" y="10111"/>
                </a:lnTo>
                <a:lnTo>
                  <a:pt x="21577" y="9608"/>
                </a:lnTo>
                <a:lnTo>
                  <a:pt x="21532" y="9142"/>
                </a:lnTo>
                <a:lnTo>
                  <a:pt x="21420" y="8751"/>
                </a:lnTo>
                <a:lnTo>
                  <a:pt x="21319" y="8397"/>
                </a:lnTo>
                <a:lnTo>
                  <a:pt x="21163" y="8062"/>
                </a:lnTo>
                <a:lnTo>
                  <a:pt x="20995" y="7820"/>
                </a:lnTo>
                <a:lnTo>
                  <a:pt x="20804" y="7597"/>
                </a:lnTo>
                <a:lnTo>
                  <a:pt x="20602" y="7429"/>
                </a:lnTo>
                <a:lnTo>
                  <a:pt x="20412" y="7317"/>
                </a:lnTo>
                <a:lnTo>
                  <a:pt x="20199" y="7206"/>
                </a:lnTo>
                <a:lnTo>
                  <a:pt x="19986" y="7168"/>
                </a:lnTo>
                <a:lnTo>
                  <a:pt x="19785" y="7206"/>
                </a:lnTo>
                <a:lnTo>
                  <a:pt x="19572" y="7243"/>
                </a:lnTo>
                <a:lnTo>
                  <a:pt x="19404" y="7355"/>
                </a:lnTo>
                <a:lnTo>
                  <a:pt x="19236" y="7504"/>
                </a:lnTo>
                <a:lnTo>
                  <a:pt x="19101" y="7708"/>
                </a:lnTo>
                <a:lnTo>
                  <a:pt x="18978" y="7895"/>
                </a:lnTo>
                <a:lnTo>
                  <a:pt x="18799" y="8025"/>
                </a:lnTo>
                <a:lnTo>
                  <a:pt x="18631" y="8174"/>
                </a:lnTo>
                <a:lnTo>
                  <a:pt x="18440" y="8248"/>
                </a:lnTo>
                <a:lnTo>
                  <a:pt x="18239" y="8286"/>
                </a:lnTo>
                <a:lnTo>
                  <a:pt x="18048" y="8323"/>
                </a:lnTo>
                <a:lnTo>
                  <a:pt x="17858" y="8323"/>
                </a:lnTo>
                <a:lnTo>
                  <a:pt x="17667" y="8248"/>
                </a:lnTo>
                <a:lnTo>
                  <a:pt x="17465" y="8174"/>
                </a:lnTo>
                <a:lnTo>
                  <a:pt x="17275" y="8062"/>
                </a:lnTo>
                <a:lnTo>
                  <a:pt x="17107" y="7969"/>
                </a:lnTo>
                <a:lnTo>
                  <a:pt x="16950" y="7783"/>
                </a:lnTo>
                <a:lnTo>
                  <a:pt x="16827" y="7597"/>
                </a:lnTo>
                <a:lnTo>
                  <a:pt x="16715" y="7429"/>
                </a:lnTo>
                <a:lnTo>
                  <a:pt x="16648" y="7168"/>
                </a:lnTo>
                <a:lnTo>
                  <a:pt x="16614" y="6926"/>
                </a:lnTo>
                <a:lnTo>
                  <a:pt x="16592" y="6498"/>
                </a:lnTo>
                <a:lnTo>
                  <a:pt x="16592" y="5772"/>
                </a:lnTo>
                <a:lnTo>
                  <a:pt x="16625" y="4915"/>
                </a:lnTo>
                <a:lnTo>
                  <a:pt x="16670" y="3928"/>
                </a:lnTo>
                <a:lnTo>
                  <a:pt x="16737" y="2960"/>
                </a:lnTo>
                <a:lnTo>
                  <a:pt x="16804" y="1992"/>
                </a:lnTo>
                <a:lnTo>
                  <a:pt x="16883" y="1173"/>
                </a:lnTo>
                <a:lnTo>
                  <a:pt x="16950" y="521"/>
                </a:lnTo>
                <a:lnTo>
                  <a:pt x="16928" y="521"/>
                </a:lnTo>
                <a:lnTo>
                  <a:pt x="16905" y="521"/>
                </a:lnTo>
                <a:lnTo>
                  <a:pt x="16244" y="484"/>
                </a:lnTo>
                <a:lnTo>
                  <a:pt x="15617" y="428"/>
                </a:lnTo>
                <a:lnTo>
                  <a:pt x="15046" y="353"/>
                </a:lnTo>
                <a:lnTo>
                  <a:pt x="14508" y="279"/>
                </a:lnTo>
                <a:lnTo>
                  <a:pt x="14026" y="167"/>
                </a:lnTo>
                <a:lnTo>
                  <a:pt x="13623" y="93"/>
                </a:lnTo>
                <a:lnTo>
                  <a:pt x="13320" y="18"/>
                </a:lnTo>
                <a:lnTo>
                  <a:pt x="13107" y="18"/>
                </a:lnTo>
                <a:lnTo>
                  <a:pt x="12973" y="18"/>
                </a:lnTo>
                <a:lnTo>
                  <a:pt x="12850" y="130"/>
                </a:lnTo>
                <a:lnTo>
                  <a:pt x="12715" y="279"/>
                </a:lnTo>
                <a:lnTo>
                  <a:pt x="12614" y="446"/>
                </a:lnTo>
                <a:lnTo>
                  <a:pt x="12502" y="670"/>
                </a:lnTo>
                <a:lnTo>
                  <a:pt x="12413" y="912"/>
                </a:lnTo>
                <a:lnTo>
                  <a:pt x="12357" y="1210"/>
                </a:lnTo>
                <a:lnTo>
                  <a:pt x="12312" y="1526"/>
                </a:lnTo>
                <a:lnTo>
                  <a:pt x="12267" y="1843"/>
                </a:lnTo>
                <a:lnTo>
                  <a:pt x="12245" y="2215"/>
                </a:lnTo>
                <a:lnTo>
                  <a:pt x="12267" y="2532"/>
                </a:lnTo>
                <a:lnTo>
                  <a:pt x="12312" y="2886"/>
                </a:lnTo>
                <a:lnTo>
                  <a:pt x="12379" y="3240"/>
                </a:lnTo>
                <a:lnTo>
                  <a:pt x="12458" y="3556"/>
                </a:lnTo>
                <a:lnTo>
                  <a:pt x="12570" y="3891"/>
                </a:lnTo>
                <a:lnTo>
                  <a:pt x="12738" y="4171"/>
                </a:lnTo>
                <a:lnTo>
                  <a:pt x="12917" y="4487"/>
                </a:lnTo>
                <a:lnTo>
                  <a:pt x="13040" y="4860"/>
                </a:lnTo>
                <a:lnTo>
                  <a:pt x="13152" y="5251"/>
                </a:lnTo>
                <a:lnTo>
                  <a:pt x="13208" y="5604"/>
                </a:lnTo>
                <a:lnTo>
                  <a:pt x="13253" y="5995"/>
                </a:lnTo>
                <a:lnTo>
                  <a:pt x="13231" y="6386"/>
                </a:lnTo>
                <a:lnTo>
                  <a:pt x="13208" y="6740"/>
                </a:lnTo>
                <a:lnTo>
                  <a:pt x="13130" y="7094"/>
                </a:lnTo>
                <a:lnTo>
                  <a:pt x="13040" y="7429"/>
                </a:lnTo>
                <a:lnTo>
                  <a:pt x="12895" y="7746"/>
                </a:lnTo>
                <a:lnTo>
                  <a:pt x="12715" y="8025"/>
                </a:lnTo>
                <a:lnTo>
                  <a:pt x="12525" y="8286"/>
                </a:lnTo>
                <a:lnTo>
                  <a:pt x="12312" y="8491"/>
                </a:lnTo>
                <a:lnTo>
                  <a:pt x="12054" y="8677"/>
                </a:lnTo>
                <a:lnTo>
                  <a:pt x="11752" y="8788"/>
                </a:lnTo>
                <a:lnTo>
                  <a:pt x="11449" y="8826"/>
                </a:lnTo>
                <a:lnTo>
                  <a:pt x="11281" y="8826"/>
                </a:lnTo>
                <a:lnTo>
                  <a:pt x="11124" y="8826"/>
                </a:lnTo>
                <a:lnTo>
                  <a:pt x="11001" y="8788"/>
                </a:lnTo>
                <a:lnTo>
                  <a:pt x="10844" y="8714"/>
                </a:lnTo>
                <a:lnTo>
                  <a:pt x="10721" y="8640"/>
                </a:lnTo>
                <a:lnTo>
                  <a:pt x="10609" y="8565"/>
                </a:lnTo>
                <a:lnTo>
                  <a:pt x="10486" y="8453"/>
                </a:lnTo>
                <a:lnTo>
                  <a:pt x="10374" y="8323"/>
                </a:lnTo>
                <a:lnTo>
                  <a:pt x="10183" y="8062"/>
                </a:lnTo>
                <a:lnTo>
                  <a:pt x="10038" y="7746"/>
                </a:lnTo>
                <a:lnTo>
                  <a:pt x="9903" y="7392"/>
                </a:lnTo>
                <a:lnTo>
                  <a:pt x="9791" y="7001"/>
                </a:lnTo>
                <a:lnTo>
                  <a:pt x="9735" y="6610"/>
                </a:lnTo>
                <a:lnTo>
                  <a:pt x="9690" y="6219"/>
                </a:lnTo>
                <a:lnTo>
                  <a:pt x="9668" y="5772"/>
                </a:lnTo>
                <a:lnTo>
                  <a:pt x="9690" y="5381"/>
                </a:lnTo>
                <a:lnTo>
                  <a:pt x="9758" y="4990"/>
                </a:lnTo>
                <a:lnTo>
                  <a:pt x="9836" y="4636"/>
                </a:lnTo>
                <a:lnTo>
                  <a:pt x="9948" y="4320"/>
                </a:lnTo>
                <a:lnTo>
                  <a:pt x="10071" y="4022"/>
                </a:lnTo>
                <a:lnTo>
                  <a:pt x="10206" y="3817"/>
                </a:lnTo>
                <a:lnTo>
                  <a:pt x="10318" y="3593"/>
                </a:lnTo>
                <a:lnTo>
                  <a:pt x="10396" y="3351"/>
                </a:lnTo>
                <a:lnTo>
                  <a:pt x="10463" y="3109"/>
                </a:lnTo>
                <a:lnTo>
                  <a:pt x="10508" y="2848"/>
                </a:lnTo>
                <a:lnTo>
                  <a:pt x="10531" y="2606"/>
                </a:lnTo>
                <a:lnTo>
                  <a:pt x="10508" y="2346"/>
                </a:lnTo>
                <a:lnTo>
                  <a:pt x="10463" y="2141"/>
                </a:lnTo>
                <a:lnTo>
                  <a:pt x="10396" y="1880"/>
                </a:lnTo>
                <a:lnTo>
                  <a:pt x="10295" y="1638"/>
                </a:lnTo>
                <a:lnTo>
                  <a:pt x="10161" y="1415"/>
                </a:lnTo>
                <a:lnTo>
                  <a:pt x="9970" y="1210"/>
                </a:lnTo>
                <a:lnTo>
                  <a:pt x="9758" y="986"/>
                </a:lnTo>
                <a:lnTo>
                  <a:pt x="9500" y="819"/>
                </a:lnTo>
                <a:lnTo>
                  <a:pt x="9197" y="670"/>
                </a:lnTo>
                <a:lnTo>
                  <a:pt x="8850" y="521"/>
                </a:lnTo>
                <a:lnTo>
                  <a:pt x="8480" y="446"/>
                </a:lnTo>
                <a:lnTo>
                  <a:pt x="8010" y="428"/>
                </a:lnTo>
                <a:lnTo>
                  <a:pt x="7427" y="428"/>
                </a:lnTo>
                <a:lnTo>
                  <a:pt x="6834" y="446"/>
                </a:lnTo>
                <a:lnTo>
                  <a:pt x="6206" y="521"/>
                </a:lnTo>
                <a:lnTo>
                  <a:pt x="5624" y="633"/>
                </a:lnTo>
                <a:lnTo>
                  <a:pt x="5131" y="744"/>
                </a:lnTo>
                <a:lnTo>
                  <a:pt x="4750" y="856"/>
                </a:lnTo>
                <a:lnTo>
                  <a:pt x="4873" y="1564"/>
                </a:lnTo>
                <a:lnTo>
                  <a:pt x="5052" y="2495"/>
                </a:lnTo>
                <a:lnTo>
                  <a:pt x="5198" y="3556"/>
                </a:lnTo>
                <a:lnTo>
                  <a:pt x="5321" y="4673"/>
                </a:lnTo>
                <a:lnTo>
                  <a:pt x="5366" y="5213"/>
                </a:lnTo>
                <a:lnTo>
                  <a:pt x="5411" y="5753"/>
                </a:lnTo>
                <a:lnTo>
                  <a:pt x="5433" y="6275"/>
                </a:lnTo>
                <a:lnTo>
                  <a:pt x="5433" y="6740"/>
                </a:lnTo>
                <a:lnTo>
                  <a:pt x="5388" y="7168"/>
                </a:lnTo>
                <a:lnTo>
                  <a:pt x="5343" y="7541"/>
                </a:lnTo>
                <a:lnTo>
                  <a:pt x="5310" y="7708"/>
                </a:lnTo>
                <a:lnTo>
                  <a:pt x="5265" y="7857"/>
                </a:lnTo>
                <a:lnTo>
                  <a:pt x="5220" y="7969"/>
                </a:lnTo>
                <a:lnTo>
                  <a:pt x="5153" y="8062"/>
                </a:lnTo>
                <a:lnTo>
                  <a:pt x="5030" y="8248"/>
                </a:lnTo>
                <a:lnTo>
                  <a:pt x="4873" y="8397"/>
                </a:lnTo>
                <a:lnTo>
                  <a:pt x="4750" y="8528"/>
                </a:lnTo>
                <a:lnTo>
                  <a:pt x="4593" y="8640"/>
                </a:lnTo>
                <a:lnTo>
                  <a:pt x="4447" y="8714"/>
                </a:lnTo>
                <a:lnTo>
                  <a:pt x="4290" y="8751"/>
                </a:lnTo>
                <a:lnTo>
                  <a:pt x="4122" y="8788"/>
                </a:lnTo>
                <a:lnTo>
                  <a:pt x="3977" y="8788"/>
                </a:lnTo>
                <a:lnTo>
                  <a:pt x="3820" y="8751"/>
                </a:lnTo>
                <a:lnTo>
                  <a:pt x="3697" y="8714"/>
                </a:lnTo>
                <a:lnTo>
                  <a:pt x="3540" y="8677"/>
                </a:lnTo>
                <a:lnTo>
                  <a:pt x="3417" y="8602"/>
                </a:lnTo>
                <a:lnTo>
                  <a:pt x="3282" y="8491"/>
                </a:lnTo>
                <a:lnTo>
                  <a:pt x="3159" y="8360"/>
                </a:lnTo>
                <a:lnTo>
                  <a:pt x="3047" y="8248"/>
                </a:lnTo>
                <a:lnTo>
                  <a:pt x="2957" y="8062"/>
                </a:lnTo>
                <a:lnTo>
                  <a:pt x="2812" y="7857"/>
                </a:lnTo>
                <a:lnTo>
                  <a:pt x="2643" y="7671"/>
                </a:lnTo>
                <a:lnTo>
                  <a:pt x="2442" y="7541"/>
                </a:lnTo>
                <a:lnTo>
                  <a:pt x="2207" y="7466"/>
                </a:lnTo>
                <a:lnTo>
                  <a:pt x="1994" y="7429"/>
                </a:lnTo>
                <a:lnTo>
                  <a:pt x="1736" y="7429"/>
                </a:lnTo>
                <a:lnTo>
                  <a:pt x="1501" y="7466"/>
                </a:lnTo>
                <a:lnTo>
                  <a:pt x="1265" y="7559"/>
                </a:lnTo>
                <a:lnTo>
                  <a:pt x="1030" y="7708"/>
                </a:lnTo>
                <a:lnTo>
                  <a:pt x="817" y="7932"/>
                </a:lnTo>
                <a:lnTo>
                  <a:pt x="593" y="8211"/>
                </a:lnTo>
                <a:lnTo>
                  <a:pt x="425" y="8528"/>
                </a:lnTo>
                <a:lnTo>
                  <a:pt x="358" y="8714"/>
                </a:lnTo>
                <a:lnTo>
                  <a:pt x="280" y="8919"/>
                </a:lnTo>
                <a:lnTo>
                  <a:pt x="235" y="9142"/>
                </a:lnTo>
                <a:lnTo>
                  <a:pt x="168" y="9347"/>
                </a:lnTo>
                <a:lnTo>
                  <a:pt x="123" y="9608"/>
                </a:lnTo>
                <a:lnTo>
                  <a:pt x="100" y="9887"/>
                </a:lnTo>
                <a:lnTo>
                  <a:pt x="78" y="10185"/>
                </a:lnTo>
                <a:lnTo>
                  <a:pt x="78" y="10464"/>
                </a:lnTo>
                <a:lnTo>
                  <a:pt x="78" y="10706"/>
                </a:lnTo>
                <a:lnTo>
                  <a:pt x="100" y="10967"/>
                </a:lnTo>
                <a:lnTo>
                  <a:pt x="123" y="11172"/>
                </a:lnTo>
                <a:lnTo>
                  <a:pt x="168" y="11395"/>
                </a:lnTo>
                <a:lnTo>
                  <a:pt x="212" y="11600"/>
                </a:lnTo>
                <a:lnTo>
                  <a:pt x="280" y="11786"/>
                </a:lnTo>
                <a:lnTo>
                  <a:pt x="336" y="11973"/>
                </a:lnTo>
                <a:lnTo>
                  <a:pt x="425" y="12140"/>
                </a:lnTo>
                <a:lnTo>
                  <a:pt x="582" y="12419"/>
                </a:lnTo>
                <a:lnTo>
                  <a:pt x="773" y="12680"/>
                </a:lnTo>
                <a:lnTo>
                  <a:pt x="985" y="12866"/>
                </a:lnTo>
                <a:lnTo>
                  <a:pt x="1198" y="12997"/>
                </a:lnTo>
                <a:lnTo>
                  <a:pt x="1434" y="13108"/>
                </a:lnTo>
                <a:lnTo>
                  <a:pt x="1646" y="13183"/>
                </a:lnTo>
                <a:lnTo>
                  <a:pt x="1893" y="13183"/>
                </a:lnTo>
                <a:lnTo>
                  <a:pt x="2106" y="13146"/>
                </a:lnTo>
                <a:lnTo>
                  <a:pt x="2296" y="13071"/>
                </a:lnTo>
                <a:lnTo>
                  <a:pt x="2464" y="12960"/>
                </a:lnTo>
                <a:lnTo>
                  <a:pt x="2621" y="12792"/>
                </a:lnTo>
                <a:lnTo>
                  <a:pt x="2722" y="12606"/>
                </a:lnTo>
                <a:lnTo>
                  <a:pt x="2834" y="12419"/>
                </a:lnTo>
                <a:lnTo>
                  <a:pt x="2957" y="12289"/>
                </a:lnTo>
                <a:lnTo>
                  <a:pt x="3114" y="12177"/>
                </a:lnTo>
                <a:lnTo>
                  <a:pt x="3260" y="12103"/>
                </a:lnTo>
                <a:lnTo>
                  <a:pt x="3439" y="12103"/>
                </a:lnTo>
                <a:lnTo>
                  <a:pt x="3607" y="12103"/>
                </a:lnTo>
                <a:lnTo>
                  <a:pt x="3753" y="12177"/>
                </a:lnTo>
                <a:lnTo>
                  <a:pt x="3932" y="12252"/>
                </a:lnTo>
                <a:lnTo>
                  <a:pt x="4100" y="12364"/>
                </a:lnTo>
                <a:lnTo>
                  <a:pt x="4257" y="12494"/>
                </a:lnTo>
                <a:lnTo>
                  <a:pt x="4380" y="12643"/>
                </a:lnTo>
                <a:lnTo>
                  <a:pt x="4514" y="12829"/>
                </a:lnTo>
                <a:lnTo>
                  <a:pt x="4593" y="13034"/>
                </a:lnTo>
                <a:lnTo>
                  <a:pt x="4682" y="13257"/>
                </a:lnTo>
                <a:lnTo>
                  <a:pt x="4727" y="13462"/>
                </a:lnTo>
                <a:lnTo>
                  <a:pt x="4750" y="13686"/>
                </a:lnTo>
                <a:lnTo>
                  <a:pt x="4727" y="14282"/>
                </a:lnTo>
                <a:lnTo>
                  <a:pt x="4682" y="15045"/>
                </a:lnTo>
                <a:lnTo>
                  <a:pt x="4638" y="15976"/>
                </a:lnTo>
                <a:lnTo>
                  <a:pt x="4615" y="16926"/>
                </a:lnTo>
                <a:lnTo>
                  <a:pt x="4593" y="17968"/>
                </a:lnTo>
                <a:lnTo>
                  <a:pt x="4593" y="19011"/>
                </a:lnTo>
                <a:lnTo>
                  <a:pt x="4615" y="19514"/>
                </a:lnTo>
                <a:lnTo>
                  <a:pt x="4638" y="19980"/>
                </a:lnTo>
                <a:lnTo>
                  <a:pt x="4682" y="20426"/>
                </a:lnTo>
                <a:lnTo>
                  <a:pt x="4750" y="20836"/>
                </a:lnTo>
                <a:lnTo>
                  <a:pt x="4873" y="20929"/>
                </a:lnTo>
                <a:lnTo>
                  <a:pt x="5063" y="21004"/>
                </a:lnTo>
                <a:lnTo>
                  <a:pt x="5287" y="21078"/>
                </a:lnTo>
                <a:lnTo>
                  <a:pt x="5500" y="21115"/>
                </a:lnTo>
                <a:lnTo>
                  <a:pt x="6060" y="21115"/>
                </a:lnTo>
                <a:lnTo>
                  <a:pt x="6654" y="21078"/>
                </a:lnTo>
                <a:lnTo>
                  <a:pt x="7326" y="21004"/>
                </a:lnTo>
                <a:lnTo>
                  <a:pt x="8010" y="20929"/>
                </a:lnTo>
                <a:lnTo>
                  <a:pt x="8704" y="20855"/>
                </a:lnTo>
                <a:lnTo>
                  <a:pt x="9365" y="20836"/>
                </a:lnTo>
                <a:close/>
              </a:path>
            </a:pathLst>
          </a:custGeom>
          <a:solidFill>
            <a:srgbClr val="FFFF00"/>
          </a:solidFill>
          <a:ln w="9525">
            <a:noFill/>
            <a:miter lim="800000"/>
            <a:headEnd/>
            <a:tailEnd/>
          </a:ln>
          <a:effectLst>
            <a:outerShdw blurRad="50800" dist="38100" dir="2700000" algn="tl" rotWithShape="0">
              <a:prstClr val="black">
                <a:alpha val="40000"/>
              </a:prstClr>
            </a:outerShdw>
          </a:effectLst>
          <a:scene3d>
            <a:camera prst="legacyPerspectiveFront">
              <a:rot lat="0" lon="300000" rev="0"/>
            </a:camera>
            <a:lightRig rig="legacyFlat4" dir="b"/>
          </a:scene3d>
          <a:sp3d extrusionH="227000" prstMaterial="legacyMatte">
            <a:bevelT w="13500" h="13500" prst="angle"/>
            <a:bevelB w="13500" h="13500" prst="angle"/>
            <a:extrusionClr>
              <a:srgbClr val="FFFF00"/>
            </a:extrusionClr>
          </a:sp3d>
        </p:spPr>
        <p:txBody>
          <a:bodyPr anchor="ctr" anchorCtr="1">
            <a:flatTx/>
          </a:bodyPr>
          <a:lstStyle/>
          <a:p>
            <a:pPr algn="l" eaLnBrk="0" hangingPunct="0"/>
            <a:r>
              <a:rPr lang="en-US" sz="2000" dirty="0">
                <a:latin typeface="Berlin Sans FB Demi" pitchFamily="34" charset="0"/>
                <a:cs typeface="GothicI" pitchFamily="2" charset="0"/>
              </a:rPr>
              <a:t>WC</a:t>
            </a:r>
            <a:r>
              <a:rPr lang="en-US" sz="2000" dirty="0">
                <a:latin typeface="Times New Roman" pitchFamily="18" charset="0"/>
              </a:rPr>
              <a:t> </a:t>
            </a:r>
          </a:p>
        </p:txBody>
      </p:sp>
      <p:sp>
        <p:nvSpPr>
          <p:cNvPr id="87051" name="AutoShape 11"/>
          <p:cNvSpPr>
            <a:spLocks noChangeAspect="1" noEditPoints="1" noChangeArrowheads="1"/>
          </p:cNvSpPr>
          <p:nvPr/>
        </p:nvSpPr>
        <p:spPr bwMode="blackWhite">
          <a:xfrm>
            <a:off x="6172200" y="2559050"/>
            <a:ext cx="963613" cy="1327150"/>
          </a:xfrm>
          <a:custGeom>
            <a:avLst/>
            <a:gdLst>
              <a:gd name="T0" fmla="*/ 1054 w 21600"/>
              <a:gd name="T1" fmla="*/ 7565 h 21600"/>
              <a:gd name="T2" fmla="*/ 19866 w 21600"/>
              <a:gd name="T3" fmla="*/ 11296 h 21600"/>
            </a:gdLst>
            <a:ahLst/>
            <a:cxnLst/>
            <a:rect l="T0" t="T1" r="T2" b="T3"/>
            <a:pathLst>
              <a:path w="21600" h="21600">
                <a:moveTo>
                  <a:pt x="6580" y="20830"/>
                </a:moveTo>
                <a:lnTo>
                  <a:pt x="7062" y="20960"/>
                </a:lnTo>
                <a:lnTo>
                  <a:pt x="7474" y="21026"/>
                </a:lnTo>
                <a:lnTo>
                  <a:pt x="7885" y="21052"/>
                </a:lnTo>
                <a:lnTo>
                  <a:pt x="8207" y="21052"/>
                </a:lnTo>
                <a:lnTo>
                  <a:pt x="8511" y="21000"/>
                </a:lnTo>
                <a:lnTo>
                  <a:pt x="8779" y="20934"/>
                </a:lnTo>
                <a:lnTo>
                  <a:pt x="8994" y="20830"/>
                </a:lnTo>
                <a:lnTo>
                  <a:pt x="9119" y="20700"/>
                </a:lnTo>
                <a:lnTo>
                  <a:pt x="9262" y="20556"/>
                </a:lnTo>
                <a:lnTo>
                  <a:pt x="9333" y="20400"/>
                </a:lnTo>
                <a:lnTo>
                  <a:pt x="9369" y="20230"/>
                </a:lnTo>
                <a:lnTo>
                  <a:pt x="9369" y="20034"/>
                </a:lnTo>
                <a:lnTo>
                  <a:pt x="9298" y="19852"/>
                </a:lnTo>
                <a:lnTo>
                  <a:pt x="9190" y="19682"/>
                </a:lnTo>
                <a:lnTo>
                  <a:pt x="9065" y="19500"/>
                </a:lnTo>
                <a:lnTo>
                  <a:pt x="8886" y="19330"/>
                </a:lnTo>
                <a:lnTo>
                  <a:pt x="8618" y="19108"/>
                </a:lnTo>
                <a:lnTo>
                  <a:pt x="8403" y="18847"/>
                </a:lnTo>
                <a:lnTo>
                  <a:pt x="8243" y="18573"/>
                </a:lnTo>
                <a:lnTo>
                  <a:pt x="8100" y="18300"/>
                </a:lnTo>
                <a:lnTo>
                  <a:pt x="7992" y="18000"/>
                </a:lnTo>
                <a:lnTo>
                  <a:pt x="7956" y="17700"/>
                </a:lnTo>
                <a:lnTo>
                  <a:pt x="7956" y="17426"/>
                </a:lnTo>
                <a:lnTo>
                  <a:pt x="7992" y="17126"/>
                </a:lnTo>
                <a:lnTo>
                  <a:pt x="8100" y="16878"/>
                </a:lnTo>
                <a:lnTo>
                  <a:pt x="8243" y="16630"/>
                </a:lnTo>
                <a:lnTo>
                  <a:pt x="8332" y="16500"/>
                </a:lnTo>
                <a:lnTo>
                  <a:pt x="8439" y="16369"/>
                </a:lnTo>
                <a:lnTo>
                  <a:pt x="8582" y="16278"/>
                </a:lnTo>
                <a:lnTo>
                  <a:pt x="8707" y="16173"/>
                </a:lnTo>
                <a:lnTo>
                  <a:pt x="8850" y="16095"/>
                </a:lnTo>
                <a:lnTo>
                  <a:pt x="9029" y="16017"/>
                </a:lnTo>
                <a:lnTo>
                  <a:pt x="9226" y="15952"/>
                </a:lnTo>
                <a:lnTo>
                  <a:pt x="9405" y="15873"/>
                </a:lnTo>
                <a:lnTo>
                  <a:pt x="9637" y="15847"/>
                </a:lnTo>
                <a:lnTo>
                  <a:pt x="9852" y="15795"/>
                </a:lnTo>
                <a:lnTo>
                  <a:pt x="10120" y="15769"/>
                </a:lnTo>
                <a:lnTo>
                  <a:pt x="10370" y="15769"/>
                </a:lnTo>
                <a:lnTo>
                  <a:pt x="10710" y="15769"/>
                </a:lnTo>
                <a:lnTo>
                  <a:pt x="10978" y="15769"/>
                </a:lnTo>
                <a:lnTo>
                  <a:pt x="11264" y="15795"/>
                </a:lnTo>
                <a:lnTo>
                  <a:pt x="11533" y="15847"/>
                </a:lnTo>
                <a:lnTo>
                  <a:pt x="11765" y="15900"/>
                </a:lnTo>
                <a:lnTo>
                  <a:pt x="12015" y="15952"/>
                </a:lnTo>
                <a:lnTo>
                  <a:pt x="12212" y="16017"/>
                </a:lnTo>
                <a:lnTo>
                  <a:pt x="12427" y="16095"/>
                </a:lnTo>
                <a:lnTo>
                  <a:pt x="12605" y="16173"/>
                </a:lnTo>
                <a:lnTo>
                  <a:pt x="12766" y="16278"/>
                </a:lnTo>
                <a:lnTo>
                  <a:pt x="12909" y="16369"/>
                </a:lnTo>
                <a:lnTo>
                  <a:pt x="13035" y="16473"/>
                </a:lnTo>
                <a:lnTo>
                  <a:pt x="13249" y="16695"/>
                </a:lnTo>
                <a:lnTo>
                  <a:pt x="13428" y="16943"/>
                </a:lnTo>
                <a:lnTo>
                  <a:pt x="13517" y="17204"/>
                </a:lnTo>
                <a:lnTo>
                  <a:pt x="13589" y="17478"/>
                </a:lnTo>
                <a:lnTo>
                  <a:pt x="13589" y="17752"/>
                </a:lnTo>
                <a:lnTo>
                  <a:pt x="13517" y="18026"/>
                </a:lnTo>
                <a:lnTo>
                  <a:pt x="13428" y="18273"/>
                </a:lnTo>
                <a:lnTo>
                  <a:pt x="13285" y="18521"/>
                </a:lnTo>
                <a:lnTo>
                  <a:pt x="13106" y="18756"/>
                </a:lnTo>
                <a:lnTo>
                  <a:pt x="12874" y="18978"/>
                </a:lnTo>
                <a:lnTo>
                  <a:pt x="12427" y="19356"/>
                </a:lnTo>
                <a:lnTo>
                  <a:pt x="12123" y="19682"/>
                </a:lnTo>
                <a:lnTo>
                  <a:pt x="12015" y="19800"/>
                </a:lnTo>
                <a:lnTo>
                  <a:pt x="11908" y="19956"/>
                </a:lnTo>
                <a:lnTo>
                  <a:pt x="11872" y="20073"/>
                </a:lnTo>
                <a:lnTo>
                  <a:pt x="11872" y="20204"/>
                </a:lnTo>
                <a:lnTo>
                  <a:pt x="11872" y="20334"/>
                </a:lnTo>
                <a:lnTo>
                  <a:pt x="11944" y="20426"/>
                </a:lnTo>
                <a:lnTo>
                  <a:pt x="12051" y="20530"/>
                </a:lnTo>
                <a:lnTo>
                  <a:pt x="12176" y="20634"/>
                </a:lnTo>
                <a:lnTo>
                  <a:pt x="12319" y="20726"/>
                </a:lnTo>
                <a:lnTo>
                  <a:pt x="12534" y="20830"/>
                </a:lnTo>
                <a:lnTo>
                  <a:pt x="12766" y="20934"/>
                </a:lnTo>
                <a:lnTo>
                  <a:pt x="13070" y="21026"/>
                </a:lnTo>
                <a:lnTo>
                  <a:pt x="13428" y="21130"/>
                </a:lnTo>
                <a:lnTo>
                  <a:pt x="13875" y="21234"/>
                </a:lnTo>
                <a:lnTo>
                  <a:pt x="14322" y="21326"/>
                </a:lnTo>
                <a:lnTo>
                  <a:pt x="14787" y="21404"/>
                </a:lnTo>
                <a:lnTo>
                  <a:pt x="15305" y="21482"/>
                </a:lnTo>
                <a:lnTo>
                  <a:pt x="15824" y="21534"/>
                </a:lnTo>
                <a:lnTo>
                  <a:pt x="16378" y="21586"/>
                </a:lnTo>
                <a:lnTo>
                  <a:pt x="16897" y="21613"/>
                </a:lnTo>
                <a:lnTo>
                  <a:pt x="17433" y="21613"/>
                </a:lnTo>
                <a:lnTo>
                  <a:pt x="17988" y="21613"/>
                </a:lnTo>
                <a:lnTo>
                  <a:pt x="18506" y="21586"/>
                </a:lnTo>
                <a:lnTo>
                  <a:pt x="18989" y="21508"/>
                </a:lnTo>
                <a:lnTo>
                  <a:pt x="19436" y="21430"/>
                </a:lnTo>
                <a:lnTo>
                  <a:pt x="19883" y="21326"/>
                </a:lnTo>
                <a:lnTo>
                  <a:pt x="20258" y="21208"/>
                </a:lnTo>
                <a:lnTo>
                  <a:pt x="20598" y="21026"/>
                </a:lnTo>
                <a:lnTo>
                  <a:pt x="20527" y="20726"/>
                </a:lnTo>
                <a:lnTo>
                  <a:pt x="20455" y="20426"/>
                </a:lnTo>
                <a:lnTo>
                  <a:pt x="20401" y="20100"/>
                </a:lnTo>
                <a:lnTo>
                  <a:pt x="20401" y="19747"/>
                </a:lnTo>
                <a:lnTo>
                  <a:pt x="20366" y="19030"/>
                </a:lnTo>
                <a:lnTo>
                  <a:pt x="20401" y="18300"/>
                </a:lnTo>
                <a:lnTo>
                  <a:pt x="20455" y="17595"/>
                </a:lnTo>
                <a:lnTo>
                  <a:pt x="20527" y="16969"/>
                </a:lnTo>
                <a:lnTo>
                  <a:pt x="20598" y="16447"/>
                </a:lnTo>
                <a:lnTo>
                  <a:pt x="20598" y="16017"/>
                </a:lnTo>
                <a:lnTo>
                  <a:pt x="20598" y="15873"/>
                </a:lnTo>
                <a:lnTo>
                  <a:pt x="20491" y="15717"/>
                </a:lnTo>
                <a:lnTo>
                  <a:pt x="20401" y="15573"/>
                </a:lnTo>
                <a:lnTo>
                  <a:pt x="20223" y="15417"/>
                </a:lnTo>
                <a:lnTo>
                  <a:pt x="20044" y="15300"/>
                </a:lnTo>
                <a:lnTo>
                  <a:pt x="19811" y="15195"/>
                </a:lnTo>
                <a:lnTo>
                  <a:pt x="19561" y="15091"/>
                </a:lnTo>
                <a:lnTo>
                  <a:pt x="19329" y="15026"/>
                </a:lnTo>
                <a:lnTo>
                  <a:pt x="19060" y="14973"/>
                </a:lnTo>
                <a:lnTo>
                  <a:pt x="18774" y="14921"/>
                </a:lnTo>
                <a:lnTo>
                  <a:pt x="18542" y="14921"/>
                </a:lnTo>
                <a:lnTo>
                  <a:pt x="18256" y="14921"/>
                </a:lnTo>
                <a:lnTo>
                  <a:pt x="18023" y="14973"/>
                </a:lnTo>
                <a:lnTo>
                  <a:pt x="17791" y="15052"/>
                </a:lnTo>
                <a:lnTo>
                  <a:pt x="17576" y="15143"/>
                </a:lnTo>
                <a:lnTo>
                  <a:pt x="17398" y="15273"/>
                </a:lnTo>
                <a:lnTo>
                  <a:pt x="17201" y="15391"/>
                </a:lnTo>
                <a:lnTo>
                  <a:pt x="16950" y="15521"/>
                </a:lnTo>
                <a:lnTo>
                  <a:pt x="16682" y="15600"/>
                </a:lnTo>
                <a:lnTo>
                  <a:pt x="16378" y="15652"/>
                </a:lnTo>
                <a:lnTo>
                  <a:pt x="16039" y="15678"/>
                </a:lnTo>
                <a:lnTo>
                  <a:pt x="15681" y="15652"/>
                </a:lnTo>
                <a:lnTo>
                  <a:pt x="15305" y="15626"/>
                </a:lnTo>
                <a:lnTo>
                  <a:pt x="14966" y="15547"/>
                </a:lnTo>
                <a:lnTo>
                  <a:pt x="14626" y="15443"/>
                </a:lnTo>
                <a:lnTo>
                  <a:pt x="14286" y="15300"/>
                </a:lnTo>
                <a:lnTo>
                  <a:pt x="13964" y="15143"/>
                </a:lnTo>
                <a:lnTo>
                  <a:pt x="13696" y="14947"/>
                </a:lnTo>
                <a:lnTo>
                  <a:pt x="13589" y="14817"/>
                </a:lnTo>
                <a:lnTo>
                  <a:pt x="13482" y="14700"/>
                </a:lnTo>
                <a:lnTo>
                  <a:pt x="13392" y="14569"/>
                </a:lnTo>
                <a:lnTo>
                  <a:pt x="13321" y="14426"/>
                </a:lnTo>
                <a:lnTo>
                  <a:pt x="13249" y="14269"/>
                </a:lnTo>
                <a:lnTo>
                  <a:pt x="13213" y="14126"/>
                </a:lnTo>
                <a:lnTo>
                  <a:pt x="13178" y="13943"/>
                </a:lnTo>
                <a:lnTo>
                  <a:pt x="13178" y="13773"/>
                </a:lnTo>
                <a:lnTo>
                  <a:pt x="13178" y="13565"/>
                </a:lnTo>
                <a:lnTo>
                  <a:pt x="13213" y="13369"/>
                </a:lnTo>
                <a:lnTo>
                  <a:pt x="13249" y="13173"/>
                </a:lnTo>
                <a:lnTo>
                  <a:pt x="13321" y="12991"/>
                </a:lnTo>
                <a:lnTo>
                  <a:pt x="13392" y="12847"/>
                </a:lnTo>
                <a:lnTo>
                  <a:pt x="13482" y="12691"/>
                </a:lnTo>
                <a:lnTo>
                  <a:pt x="13589" y="12547"/>
                </a:lnTo>
                <a:lnTo>
                  <a:pt x="13732" y="12417"/>
                </a:lnTo>
                <a:lnTo>
                  <a:pt x="14000" y="12195"/>
                </a:lnTo>
                <a:lnTo>
                  <a:pt x="14340" y="11986"/>
                </a:lnTo>
                <a:lnTo>
                  <a:pt x="14698" y="11843"/>
                </a:lnTo>
                <a:lnTo>
                  <a:pt x="15073" y="11739"/>
                </a:lnTo>
                <a:lnTo>
                  <a:pt x="15449" y="11660"/>
                </a:lnTo>
                <a:lnTo>
                  <a:pt x="15824" y="11621"/>
                </a:lnTo>
                <a:lnTo>
                  <a:pt x="16200" y="11621"/>
                </a:lnTo>
                <a:lnTo>
                  <a:pt x="16575" y="11660"/>
                </a:lnTo>
                <a:lnTo>
                  <a:pt x="16933" y="11713"/>
                </a:lnTo>
                <a:lnTo>
                  <a:pt x="17272" y="11817"/>
                </a:lnTo>
                <a:lnTo>
                  <a:pt x="17541" y="11947"/>
                </a:lnTo>
                <a:lnTo>
                  <a:pt x="17791" y="12091"/>
                </a:lnTo>
                <a:lnTo>
                  <a:pt x="17916" y="12195"/>
                </a:lnTo>
                <a:lnTo>
                  <a:pt x="18095" y="12286"/>
                </a:lnTo>
                <a:lnTo>
                  <a:pt x="18292" y="12391"/>
                </a:lnTo>
                <a:lnTo>
                  <a:pt x="18470" y="12443"/>
                </a:lnTo>
                <a:lnTo>
                  <a:pt x="18703" y="12521"/>
                </a:lnTo>
                <a:lnTo>
                  <a:pt x="18917" y="12547"/>
                </a:lnTo>
                <a:lnTo>
                  <a:pt x="19150" y="12573"/>
                </a:lnTo>
                <a:lnTo>
                  <a:pt x="19400" y="12586"/>
                </a:lnTo>
                <a:lnTo>
                  <a:pt x="19633" y="12586"/>
                </a:lnTo>
                <a:lnTo>
                  <a:pt x="19883" y="12573"/>
                </a:lnTo>
                <a:lnTo>
                  <a:pt x="20115" y="12521"/>
                </a:lnTo>
                <a:lnTo>
                  <a:pt x="20366" y="12469"/>
                </a:lnTo>
                <a:lnTo>
                  <a:pt x="20598" y="12417"/>
                </a:lnTo>
                <a:lnTo>
                  <a:pt x="20849" y="12313"/>
                </a:lnTo>
                <a:lnTo>
                  <a:pt x="21045" y="12221"/>
                </a:lnTo>
                <a:lnTo>
                  <a:pt x="21296" y="12091"/>
                </a:lnTo>
                <a:lnTo>
                  <a:pt x="21349" y="12013"/>
                </a:lnTo>
                <a:lnTo>
                  <a:pt x="21456" y="11947"/>
                </a:lnTo>
                <a:lnTo>
                  <a:pt x="21528" y="11843"/>
                </a:lnTo>
                <a:lnTo>
                  <a:pt x="21564" y="11713"/>
                </a:lnTo>
                <a:lnTo>
                  <a:pt x="21671" y="11465"/>
                </a:lnTo>
                <a:lnTo>
                  <a:pt x="21707" y="11165"/>
                </a:lnTo>
                <a:lnTo>
                  <a:pt x="21707" y="10813"/>
                </a:lnTo>
                <a:lnTo>
                  <a:pt x="21707" y="10460"/>
                </a:lnTo>
                <a:lnTo>
                  <a:pt x="21635" y="10082"/>
                </a:lnTo>
                <a:lnTo>
                  <a:pt x="21564" y="9717"/>
                </a:lnTo>
                <a:lnTo>
                  <a:pt x="21349" y="8908"/>
                </a:lnTo>
                <a:lnTo>
                  <a:pt x="21117" y="8191"/>
                </a:lnTo>
                <a:lnTo>
                  <a:pt x="20849" y="7539"/>
                </a:lnTo>
                <a:lnTo>
                  <a:pt x="20598" y="7030"/>
                </a:lnTo>
                <a:lnTo>
                  <a:pt x="20044" y="7108"/>
                </a:lnTo>
                <a:lnTo>
                  <a:pt x="19472" y="7160"/>
                </a:lnTo>
                <a:lnTo>
                  <a:pt x="18882" y="7213"/>
                </a:lnTo>
                <a:lnTo>
                  <a:pt x="18256" y="7213"/>
                </a:lnTo>
                <a:lnTo>
                  <a:pt x="17684" y="7213"/>
                </a:lnTo>
                <a:lnTo>
                  <a:pt x="17094" y="7186"/>
                </a:lnTo>
                <a:lnTo>
                  <a:pt x="16503" y="7160"/>
                </a:lnTo>
                <a:lnTo>
                  <a:pt x="16003" y="7108"/>
                </a:lnTo>
                <a:lnTo>
                  <a:pt x="15001" y="7004"/>
                </a:lnTo>
                <a:lnTo>
                  <a:pt x="14215" y="6913"/>
                </a:lnTo>
                <a:lnTo>
                  <a:pt x="13696" y="6834"/>
                </a:lnTo>
                <a:lnTo>
                  <a:pt x="13517" y="6808"/>
                </a:lnTo>
                <a:lnTo>
                  <a:pt x="13070" y="6652"/>
                </a:lnTo>
                <a:lnTo>
                  <a:pt x="12695" y="6482"/>
                </a:lnTo>
                <a:lnTo>
                  <a:pt x="12355" y="6313"/>
                </a:lnTo>
                <a:lnTo>
                  <a:pt x="12123" y="6104"/>
                </a:lnTo>
                <a:lnTo>
                  <a:pt x="11908" y="5882"/>
                </a:lnTo>
                <a:lnTo>
                  <a:pt x="11765" y="5660"/>
                </a:lnTo>
                <a:lnTo>
                  <a:pt x="11676" y="5426"/>
                </a:lnTo>
                <a:lnTo>
                  <a:pt x="11604" y="5204"/>
                </a:lnTo>
                <a:lnTo>
                  <a:pt x="11604" y="4956"/>
                </a:lnTo>
                <a:lnTo>
                  <a:pt x="11640" y="4734"/>
                </a:lnTo>
                <a:lnTo>
                  <a:pt x="11711" y="4500"/>
                </a:lnTo>
                <a:lnTo>
                  <a:pt x="11801" y="4304"/>
                </a:lnTo>
                <a:lnTo>
                  <a:pt x="11908" y="4108"/>
                </a:lnTo>
                <a:lnTo>
                  <a:pt x="12087" y="3926"/>
                </a:lnTo>
                <a:lnTo>
                  <a:pt x="12284" y="3756"/>
                </a:lnTo>
                <a:lnTo>
                  <a:pt x="12498" y="3626"/>
                </a:lnTo>
                <a:lnTo>
                  <a:pt x="12695" y="3482"/>
                </a:lnTo>
                <a:lnTo>
                  <a:pt x="12874" y="3273"/>
                </a:lnTo>
                <a:lnTo>
                  <a:pt x="13035" y="3052"/>
                </a:lnTo>
                <a:lnTo>
                  <a:pt x="13178" y="2778"/>
                </a:lnTo>
                <a:lnTo>
                  <a:pt x="13285" y="2504"/>
                </a:lnTo>
                <a:lnTo>
                  <a:pt x="13321" y="2204"/>
                </a:lnTo>
                <a:lnTo>
                  <a:pt x="13356" y="1904"/>
                </a:lnTo>
                <a:lnTo>
                  <a:pt x="13285" y="1604"/>
                </a:lnTo>
                <a:lnTo>
                  <a:pt x="13178" y="1304"/>
                </a:lnTo>
                <a:lnTo>
                  <a:pt x="13035" y="1017"/>
                </a:lnTo>
                <a:lnTo>
                  <a:pt x="12945" y="900"/>
                </a:lnTo>
                <a:lnTo>
                  <a:pt x="12802" y="769"/>
                </a:lnTo>
                <a:lnTo>
                  <a:pt x="12659" y="652"/>
                </a:lnTo>
                <a:lnTo>
                  <a:pt x="12498" y="547"/>
                </a:lnTo>
                <a:lnTo>
                  <a:pt x="12319" y="443"/>
                </a:lnTo>
                <a:lnTo>
                  <a:pt x="12123" y="352"/>
                </a:lnTo>
                <a:lnTo>
                  <a:pt x="11872" y="273"/>
                </a:lnTo>
                <a:lnTo>
                  <a:pt x="11640" y="221"/>
                </a:lnTo>
                <a:lnTo>
                  <a:pt x="11354" y="143"/>
                </a:lnTo>
                <a:lnTo>
                  <a:pt x="11086" y="117"/>
                </a:lnTo>
                <a:lnTo>
                  <a:pt x="10782" y="91"/>
                </a:lnTo>
                <a:lnTo>
                  <a:pt x="10424" y="91"/>
                </a:lnTo>
                <a:lnTo>
                  <a:pt x="10120" y="91"/>
                </a:lnTo>
                <a:lnTo>
                  <a:pt x="9816" y="117"/>
                </a:lnTo>
                <a:lnTo>
                  <a:pt x="9548" y="143"/>
                </a:lnTo>
                <a:lnTo>
                  <a:pt x="9298" y="195"/>
                </a:lnTo>
                <a:lnTo>
                  <a:pt x="9065" y="247"/>
                </a:lnTo>
                <a:lnTo>
                  <a:pt x="8815" y="300"/>
                </a:lnTo>
                <a:lnTo>
                  <a:pt x="8618" y="378"/>
                </a:lnTo>
                <a:lnTo>
                  <a:pt x="8403" y="469"/>
                </a:lnTo>
                <a:lnTo>
                  <a:pt x="8243" y="547"/>
                </a:lnTo>
                <a:lnTo>
                  <a:pt x="8064" y="652"/>
                </a:lnTo>
                <a:lnTo>
                  <a:pt x="7921" y="743"/>
                </a:lnTo>
                <a:lnTo>
                  <a:pt x="7796" y="873"/>
                </a:lnTo>
                <a:lnTo>
                  <a:pt x="7581" y="1095"/>
                </a:lnTo>
                <a:lnTo>
                  <a:pt x="7402" y="1369"/>
                </a:lnTo>
                <a:lnTo>
                  <a:pt x="7313" y="1630"/>
                </a:lnTo>
                <a:lnTo>
                  <a:pt x="7277" y="1930"/>
                </a:lnTo>
                <a:lnTo>
                  <a:pt x="7277" y="2204"/>
                </a:lnTo>
                <a:lnTo>
                  <a:pt x="7313" y="2478"/>
                </a:lnTo>
                <a:lnTo>
                  <a:pt x="7402" y="2752"/>
                </a:lnTo>
                <a:lnTo>
                  <a:pt x="7581" y="3000"/>
                </a:lnTo>
                <a:lnTo>
                  <a:pt x="7796" y="3221"/>
                </a:lnTo>
                <a:lnTo>
                  <a:pt x="8028" y="3456"/>
                </a:lnTo>
                <a:lnTo>
                  <a:pt x="8260" y="3652"/>
                </a:lnTo>
                <a:lnTo>
                  <a:pt x="8475" y="3873"/>
                </a:lnTo>
                <a:lnTo>
                  <a:pt x="8654" y="4108"/>
                </a:lnTo>
                <a:lnTo>
                  <a:pt x="8743" y="4330"/>
                </a:lnTo>
                <a:lnTo>
                  <a:pt x="8815" y="4578"/>
                </a:lnTo>
                <a:lnTo>
                  <a:pt x="8815" y="4826"/>
                </a:lnTo>
                <a:lnTo>
                  <a:pt x="8779" y="5073"/>
                </a:lnTo>
                <a:lnTo>
                  <a:pt x="8690" y="5308"/>
                </a:lnTo>
                <a:lnTo>
                  <a:pt x="8547" y="5556"/>
                </a:lnTo>
                <a:lnTo>
                  <a:pt x="8332" y="5778"/>
                </a:lnTo>
                <a:lnTo>
                  <a:pt x="8100" y="5986"/>
                </a:lnTo>
                <a:lnTo>
                  <a:pt x="7796" y="6208"/>
                </a:lnTo>
                <a:lnTo>
                  <a:pt x="7438" y="6378"/>
                </a:lnTo>
                <a:lnTo>
                  <a:pt x="7027" y="6534"/>
                </a:lnTo>
                <a:lnTo>
                  <a:pt x="6544" y="6678"/>
                </a:lnTo>
                <a:lnTo>
                  <a:pt x="6043" y="6808"/>
                </a:lnTo>
                <a:lnTo>
                  <a:pt x="5632" y="6808"/>
                </a:lnTo>
                <a:lnTo>
                  <a:pt x="5078" y="6808"/>
                </a:lnTo>
                <a:lnTo>
                  <a:pt x="4488" y="6808"/>
                </a:lnTo>
                <a:lnTo>
                  <a:pt x="3808" y="6808"/>
                </a:lnTo>
                <a:lnTo>
                  <a:pt x="3075" y="6808"/>
                </a:lnTo>
                <a:lnTo>
                  <a:pt x="2288" y="6808"/>
                </a:lnTo>
                <a:lnTo>
                  <a:pt x="1466" y="6808"/>
                </a:lnTo>
                <a:lnTo>
                  <a:pt x="607" y="6808"/>
                </a:lnTo>
                <a:lnTo>
                  <a:pt x="500" y="7239"/>
                </a:lnTo>
                <a:lnTo>
                  <a:pt x="375" y="7839"/>
                </a:lnTo>
                <a:lnTo>
                  <a:pt x="268" y="8491"/>
                </a:lnTo>
                <a:lnTo>
                  <a:pt x="160" y="9182"/>
                </a:lnTo>
                <a:lnTo>
                  <a:pt x="53" y="9860"/>
                </a:lnTo>
                <a:lnTo>
                  <a:pt x="17" y="10486"/>
                </a:lnTo>
                <a:lnTo>
                  <a:pt x="17" y="10969"/>
                </a:lnTo>
                <a:lnTo>
                  <a:pt x="17" y="11295"/>
                </a:lnTo>
                <a:lnTo>
                  <a:pt x="125" y="11465"/>
                </a:lnTo>
                <a:lnTo>
                  <a:pt x="232" y="11634"/>
                </a:lnTo>
                <a:lnTo>
                  <a:pt x="411" y="11765"/>
                </a:lnTo>
                <a:lnTo>
                  <a:pt x="607" y="11895"/>
                </a:lnTo>
                <a:lnTo>
                  <a:pt x="858" y="12013"/>
                </a:lnTo>
                <a:lnTo>
                  <a:pt x="1126" y="12091"/>
                </a:lnTo>
                <a:lnTo>
                  <a:pt x="1430" y="12169"/>
                </a:lnTo>
                <a:lnTo>
                  <a:pt x="1716" y="12221"/>
                </a:lnTo>
                <a:lnTo>
                  <a:pt x="2056" y="12247"/>
                </a:lnTo>
                <a:lnTo>
                  <a:pt x="2360" y="12260"/>
                </a:lnTo>
                <a:lnTo>
                  <a:pt x="2664" y="12247"/>
                </a:lnTo>
                <a:lnTo>
                  <a:pt x="2986" y="12221"/>
                </a:lnTo>
                <a:lnTo>
                  <a:pt x="3290" y="12169"/>
                </a:lnTo>
                <a:lnTo>
                  <a:pt x="3558" y="12065"/>
                </a:lnTo>
                <a:lnTo>
                  <a:pt x="3808" y="11960"/>
                </a:lnTo>
                <a:lnTo>
                  <a:pt x="4041" y="11843"/>
                </a:lnTo>
                <a:lnTo>
                  <a:pt x="4255" y="11686"/>
                </a:lnTo>
                <a:lnTo>
                  <a:pt x="4523" y="11595"/>
                </a:lnTo>
                <a:lnTo>
                  <a:pt x="4792" y="11517"/>
                </a:lnTo>
                <a:lnTo>
                  <a:pt x="5113" y="11491"/>
                </a:lnTo>
                <a:lnTo>
                  <a:pt x="5453" y="11465"/>
                </a:lnTo>
                <a:lnTo>
                  <a:pt x="5757" y="11491"/>
                </a:lnTo>
                <a:lnTo>
                  <a:pt x="6097" y="11543"/>
                </a:lnTo>
                <a:lnTo>
                  <a:pt x="6454" y="11634"/>
                </a:lnTo>
                <a:lnTo>
                  <a:pt x="6758" y="11765"/>
                </a:lnTo>
                <a:lnTo>
                  <a:pt x="7062" y="11921"/>
                </a:lnTo>
                <a:lnTo>
                  <a:pt x="7313" y="12091"/>
                </a:lnTo>
                <a:lnTo>
                  <a:pt x="7545" y="12313"/>
                </a:lnTo>
                <a:lnTo>
                  <a:pt x="7760" y="12573"/>
                </a:lnTo>
                <a:lnTo>
                  <a:pt x="7885" y="12847"/>
                </a:lnTo>
                <a:lnTo>
                  <a:pt x="7992" y="13173"/>
                </a:lnTo>
                <a:lnTo>
                  <a:pt x="8028" y="13500"/>
                </a:lnTo>
                <a:lnTo>
                  <a:pt x="7992" y="13747"/>
                </a:lnTo>
                <a:lnTo>
                  <a:pt x="7885" y="13969"/>
                </a:lnTo>
                <a:lnTo>
                  <a:pt x="7760" y="14191"/>
                </a:lnTo>
                <a:lnTo>
                  <a:pt x="7545" y="14373"/>
                </a:lnTo>
                <a:lnTo>
                  <a:pt x="7313" y="14543"/>
                </a:lnTo>
                <a:lnTo>
                  <a:pt x="7062" y="14700"/>
                </a:lnTo>
                <a:lnTo>
                  <a:pt x="6758" y="14817"/>
                </a:lnTo>
                <a:lnTo>
                  <a:pt x="6454" y="14921"/>
                </a:lnTo>
                <a:lnTo>
                  <a:pt x="6097" y="15000"/>
                </a:lnTo>
                <a:lnTo>
                  <a:pt x="5757" y="15052"/>
                </a:lnTo>
                <a:lnTo>
                  <a:pt x="5453" y="15052"/>
                </a:lnTo>
                <a:lnTo>
                  <a:pt x="5113" y="15026"/>
                </a:lnTo>
                <a:lnTo>
                  <a:pt x="4792" y="14973"/>
                </a:lnTo>
                <a:lnTo>
                  <a:pt x="4523" y="14869"/>
                </a:lnTo>
                <a:lnTo>
                  <a:pt x="4255" y="14752"/>
                </a:lnTo>
                <a:lnTo>
                  <a:pt x="4041" y="14569"/>
                </a:lnTo>
                <a:lnTo>
                  <a:pt x="3844" y="14400"/>
                </a:lnTo>
                <a:lnTo>
                  <a:pt x="3594" y="14269"/>
                </a:lnTo>
                <a:lnTo>
                  <a:pt x="3361" y="14165"/>
                </a:lnTo>
                <a:lnTo>
                  <a:pt x="3111" y="14100"/>
                </a:lnTo>
                <a:lnTo>
                  <a:pt x="2843" y="14073"/>
                </a:lnTo>
                <a:lnTo>
                  <a:pt x="2574" y="14073"/>
                </a:lnTo>
                <a:lnTo>
                  <a:pt x="2288" y="14100"/>
                </a:lnTo>
                <a:lnTo>
                  <a:pt x="2020" y="14139"/>
                </a:lnTo>
                <a:lnTo>
                  <a:pt x="1734" y="14243"/>
                </a:lnTo>
                <a:lnTo>
                  <a:pt x="1466" y="14347"/>
                </a:lnTo>
                <a:lnTo>
                  <a:pt x="1233" y="14465"/>
                </a:lnTo>
                <a:lnTo>
                  <a:pt x="983" y="14621"/>
                </a:lnTo>
                <a:lnTo>
                  <a:pt x="786" y="14765"/>
                </a:lnTo>
                <a:lnTo>
                  <a:pt x="572" y="14947"/>
                </a:lnTo>
                <a:lnTo>
                  <a:pt x="411" y="15143"/>
                </a:lnTo>
                <a:lnTo>
                  <a:pt x="303" y="15378"/>
                </a:lnTo>
                <a:lnTo>
                  <a:pt x="196" y="15600"/>
                </a:lnTo>
                <a:lnTo>
                  <a:pt x="160" y="15873"/>
                </a:lnTo>
                <a:lnTo>
                  <a:pt x="196" y="16200"/>
                </a:lnTo>
                <a:lnTo>
                  <a:pt x="232" y="16526"/>
                </a:lnTo>
                <a:lnTo>
                  <a:pt x="411" y="17295"/>
                </a:lnTo>
                <a:lnTo>
                  <a:pt x="607" y="18104"/>
                </a:lnTo>
                <a:lnTo>
                  <a:pt x="715" y="18508"/>
                </a:lnTo>
                <a:lnTo>
                  <a:pt x="822" y="18926"/>
                </a:lnTo>
                <a:lnTo>
                  <a:pt x="876" y="19330"/>
                </a:lnTo>
                <a:lnTo>
                  <a:pt x="911" y="19734"/>
                </a:lnTo>
                <a:lnTo>
                  <a:pt x="911" y="20073"/>
                </a:lnTo>
                <a:lnTo>
                  <a:pt x="876" y="20426"/>
                </a:lnTo>
                <a:lnTo>
                  <a:pt x="858" y="20608"/>
                </a:lnTo>
                <a:lnTo>
                  <a:pt x="786" y="20752"/>
                </a:lnTo>
                <a:lnTo>
                  <a:pt x="715" y="20908"/>
                </a:lnTo>
                <a:lnTo>
                  <a:pt x="607" y="21026"/>
                </a:lnTo>
                <a:lnTo>
                  <a:pt x="1394" y="20934"/>
                </a:lnTo>
                <a:lnTo>
                  <a:pt x="2217" y="20804"/>
                </a:lnTo>
                <a:lnTo>
                  <a:pt x="3039" y="20726"/>
                </a:lnTo>
                <a:lnTo>
                  <a:pt x="3844" y="20660"/>
                </a:lnTo>
                <a:lnTo>
                  <a:pt x="4595" y="20634"/>
                </a:lnTo>
                <a:lnTo>
                  <a:pt x="5310" y="20634"/>
                </a:lnTo>
                <a:lnTo>
                  <a:pt x="5650" y="20660"/>
                </a:lnTo>
                <a:lnTo>
                  <a:pt x="6007" y="20700"/>
                </a:lnTo>
                <a:lnTo>
                  <a:pt x="6276" y="20752"/>
                </a:lnTo>
                <a:lnTo>
                  <a:pt x="6580" y="20830"/>
                </a:lnTo>
                <a:close/>
              </a:path>
            </a:pathLst>
          </a:custGeom>
          <a:solidFill>
            <a:schemeClr val="accent1"/>
          </a:solidFill>
          <a:ln w="9525">
            <a:noFill/>
            <a:miter lim="800000"/>
            <a:headEnd/>
            <a:tailEnd/>
          </a:ln>
          <a:effectLst>
            <a:outerShdw blurRad="50800" dist="38100" dir="2700000" algn="tl" rotWithShape="0">
              <a:prstClr val="black">
                <a:alpha val="40000"/>
              </a:prstClr>
            </a:outerShdw>
          </a:effectLst>
          <a:scene3d>
            <a:camera prst="legacyPerspectiveFront">
              <a:rot lat="0" lon="300000" rev="0"/>
            </a:camera>
            <a:lightRig rig="legacyFlat4" dir="b"/>
          </a:scene3d>
          <a:sp3d extrusionH="227000" prstMaterial="legacyMatte">
            <a:bevelT w="13500" h="13500" prst="angle"/>
            <a:bevelB w="13500" h="13500" prst="angle"/>
            <a:extrusionClr>
              <a:schemeClr val="accent1"/>
            </a:extrusionClr>
          </a:sp3d>
        </p:spPr>
        <p:txBody>
          <a:bodyPr anchor="ctr" anchorCtr="1">
            <a:flatTx/>
          </a:bodyPr>
          <a:lstStyle/>
          <a:p>
            <a:pPr algn="l" eaLnBrk="0" hangingPunct="0"/>
            <a:r>
              <a:rPr lang="en-US" sz="2000" b="1" dirty="0">
                <a:solidFill>
                  <a:srgbClr val="FF3300"/>
                </a:solidFill>
                <a:latin typeface="Tahoma" pitchFamily="34" charset="0"/>
                <a:cs typeface="Tahoma" pitchFamily="34" charset="0"/>
              </a:rPr>
              <a:t>Pain!</a:t>
            </a:r>
          </a:p>
        </p:txBody>
      </p:sp>
      <p:sp>
        <p:nvSpPr>
          <p:cNvPr id="87052" name="AutoShape 12"/>
          <p:cNvSpPr>
            <a:spLocks noChangeAspect="1" noEditPoints="1" noChangeArrowheads="1"/>
          </p:cNvSpPr>
          <p:nvPr/>
        </p:nvSpPr>
        <p:spPr bwMode="blackWhite">
          <a:xfrm>
            <a:off x="4903787" y="3625850"/>
            <a:ext cx="963613" cy="1327150"/>
          </a:xfrm>
          <a:custGeom>
            <a:avLst/>
            <a:gdLst>
              <a:gd name="T0" fmla="*/ 1054 w 21600"/>
              <a:gd name="T1" fmla="*/ 7565 h 21600"/>
              <a:gd name="T2" fmla="*/ 19866 w 21600"/>
              <a:gd name="T3" fmla="*/ 11296 h 21600"/>
            </a:gdLst>
            <a:ahLst/>
            <a:cxnLst/>
            <a:rect l="T0" t="T1" r="T2" b="T3"/>
            <a:pathLst>
              <a:path w="21600" h="21600">
                <a:moveTo>
                  <a:pt x="6580" y="20830"/>
                </a:moveTo>
                <a:lnTo>
                  <a:pt x="7062" y="20960"/>
                </a:lnTo>
                <a:lnTo>
                  <a:pt x="7474" y="21026"/>
                </a:lnTo>
                <a:lnTo>
                  <a:pt x="7885" y="21052"/>
                </a:lnTo>
                <a:lnTo>
                  <a:pt x="8207" y="21052"/>
                </a:lnTo>
                <a:lnTo>
                  <a:pt x="8511" y="21000"/>
                </a:lnTo>
                <a:lnTo>
                  <a:pt x="8779" y="20934"/>
                </a:lnTo>
                <a:lnTo>
                  <a:pt x="8994" y="20830"/>
                </a:lnTo>
                <a:lnTo>
                  <a:pt x="9119" y="20700"/>
                </a:lnTo>
                <a:lnTo>
                  <a:pt x="9262" y="20556"/>
                </a:lnTo>
                <a:lnTo>
                  <a:pt x="9333" y="20400"/>
                </a:lnTo>
                <a:lnTo>
                  <a:pt x="9369" y="20230"/>
                </a:lnTo>
                <a:lnTo>
                  <a:pt x="9369" y="20034"/>
                </a:lnTo>
                <a:lnTo>
                  <a:pt x="9298" y="19852"/>
                </a:lnTo>
                <a:lnTo>
                  <a:pt x="9190" y="19682"/>
                </a:lnTo>
                <a:lnTo>
                  <a:pt x="9065" y="19500"/>
                </a:lnTo>
                <a:lnTo>
                  <a:pt x="8886" y="19330"/>
                </a:lnTo>
                <a:lnTo>
                  <a:pt x="8618" y="19108"/>
                </a:lnTo>
                <a:lnTo>
                  <a:pt x="8403" y="18847"/>
                </a:lnTo>
                <a:lnTo>
                  <a:pt x="8243" y="18573"/>
                </a:lnTo>
                <a:lnTo>
                  <a:pt x="8100" y="18300"/>
                </a:lnTo>
                <a:lnTo>
                  <a:pt x="7992" y="18000"/>
                </a:lnTo>
                <a:lnTo>
                  <a:pt x="7956" y="17700"/>
                </a:lnTo>
                <a:lnTo>
                  <a:pt x="7956" y="17426"/>
                </a:lnTo>
                <a:lnTo>
                  <a:pt x="7992" y="17126"/>
                </a:lnTo>
                <a:lnTo>
                  <a:pt x="8100" y="16878"/>
                </a:lnTo>
                <a:lnTo>
                  <a:pt x="8243" y="16630"/>
                </a:lnTo>
                <a:lnTo>
                  <a:pt x="8332" y="16500"/>
                </a:lnTo>
                <a:lnTo>
                  <a:pt x="8439" y="16369"/>
                </a:lnTo>
                <a:lnTo>
                  <a:pt x="8582" y="16278"/>
                </a:lnTo>
                <a:lnTo>
                  <a:pt x="8707" y="16173"/>
                </a:lnTo>
                <a:lnTo>
                  <a:pt x="8850" y="16095"/>
                </a:lnTo>
                <a:lnTo>
                  <a:pt x="9029" y="16017"/>
                </a:lnTo>
                <a:lnTo>
                  <a:pt x="9226" y="15952"/>
                </a:lnTo>
                <a:lnTo>
                  <a:pt x="9405" y="15873"/>
                </a:lnTo>
                <a:lnTo>
                  <a:pt x="9637" y="15847"/>
                </a:lnTo>
                <a:lnTo>
                  <a:pt x="9852" y="15795"/>
                </a:lnTo>
                <a:lnTo>
                  <a:pt x="10120" y="15769"/>
                </a:lnTo>
                <a:lnTo>
                  <a:pt x="10370" y="15769"/>
                </a:lnTo>
                <a:lnTo>
                  <a:pt x="10710" y="15769"/>
                </a:lnTo>
                <a:lnTo>
                  <a:pt x="10978" y="15769"/>
                </a:lnTo>
                <a:lnTo>
                  <a:pt x="11264" y="15795"/>
                </a:lnTo>
                <a:lnTo>
                  <a:pt x="11533" y="15847"/>
                </a:lnTo>
                <a:lnTo>
                  <a:pt x="11765" y="15900"/>
                </a:lnTo>
                <a:lnTo>
                  <a:pt x="12015" y="15952"/>
                </a:lnTo>
                <a:lnTo>
                  <a:pt x="12212" y="16017"/>
                </a:lnTo>
                <a:lnTo>
                  <a:pt x="12427" y="16095"/>
                </a:lnTo>
                <a:lnTo>
                  <a:pt x="12605" y="16173"/>
                </a:lnTo>
                <a:lnTo>
                  <a:pt x="12766" y="16278"/>
                </a:lnTo>
                <a:lnTo>
                  <a:pt x="12909" y="16369"/>
                </a:lnTo>
                <a:lnTo>
                  <a:pt x="13035" y="16473"/>
                </a:lnTo>
                <a:lnTo>
                  <a:pt x="13249" y="16695"/>
                </a:lnTo>
                <a:lnTo>
                  <a:pt x="13428" y="16943"/>
                </a:lnTo>
                <a:lnTo>
                  <a:pt x="13517" y="17204"/>
                </a:lnTo>
                <a:lnTo>
                  <a:pt x="13589" y="17478"/>
                </a:lnTo>
                <a:lnTo>
                  <a:pt x="13589" y="17752"/>
                </a:lnTo>
                <a:lnTo>
                  <a:pt x="13517" y="18026"/>
                </a:lnTo>
                <a:lnTo>
                  <a:pt x="13428" y="18273"/>
                </a:lnTo>
                <a:lnTo>
                  <a:pt x="13285" y="18521"/>
                </a:lnTo>
                <a:lnTo>
                  <a:pt x="13106" y="18756"/>
                </a:lnTo>
                <a:lnTo>
                  <a:pt x="12874" y="18978"/>
                </a:lnTo>
                <a:lnTo>
                  <a:pt x="12427" y="19356"/>
                </a:lnTo>
                <a:lnTo>
                  <a:pt x="12123" y="19682"/>
                </a:lnTo>
                <a:lnTo>
                  <a:pt x="12015" y="19800"/>
                </a:lnTo>
                <a:lnTo>
                  <a:pt x="11908" y="19956"/>
                </a:lnTo>
                <a:lnTo>
                  <a:pt x="11872" y="20073"/>
                </a:lnTo>
                <a:lnTo>
                  <a:pt x="11872" y="20204"/>
                </a:lnTo>
                <a:lnTo>
                  <a:pt x="11872" y="20334"/>
                </a:lnTo>
                <a:lnTo>
                  <a:pt x="11944" y="20426"/>
                </a:lnTo>
                <a:lnTo>
                  <a:pt x="12051" y="20530"/>
                </a:lnTo>
                <a:lnTo>
                  <a:pt x="12176" y="20634"/>
                </a:lnTo>
                <a:lnTo>
                  <a:pt x="12319" y="20726"/>
                </a:lnTo>
                <a:lnTo>
                  <a:pt x="12534" y="20830"/>
                </a:lnTo>
                <a:lnTo>
                  <a:pt x="12766" y="20934"/>
                </a:lnTo>
                <a:lnTo>
                  <a:pt x="13070" y="21026"/>
                </a:lnTo>
                <a:lnTo>
                  <a:pt x="13428" y="21130"/>
                </a:lnTo>
                <a:lnTo>
                  <a:pt x="13875" y="21234"/>
                </a:lnTo>
                <a:lnTo>
                  <a:pt x="14322" y="21326"/>
                </a:lnTo>
                <a:lnTo>
                  <a:pt x="14787" y="21404"/>
                </a:lnTo>
                <a:lnTo>
                  <a:pt x="15305" y="21482"/>
                </a:lnTo>
                <a:lnTo>
                  <a:pt x="15824" y="21534"/>
                </a:lnTo>
                <a:lnTo>
                  <a:pt x="16378" y="21586"/>
                </a:lnTo>
                <a:lnTo>
                  <a:pt x="16897" y="21613"/>
                </a:lnTo>
                <a:lnTo>
                  <a:pt x="17433" y="21613"/>
                </a:lnTo>
                <a:lnTo>
                  <a:pt x="17988" y="21613"/>
                </a:lnTo>
                <a:lnTo>
                  <a:pt x="18506" y="21586"/>
                </a:lnTo>
                <a:lnTo>
                  <a:pt x="18989" y="21508"/>
                </a:lnTo>
                <a:lnTo>
                  <a:pt x="19436" y="21430"/>
                </a:lnTo>
                <a:lnTo>
                  <a:pt x="19883" y="21326"/>
                </a:lnTo>
                <a:lnTo>
                  <a:pt x="20258" y="21208"/>
                </a:lnTo>
                <a:lnTo>
                  <a:pt x="20598" y="21026"/>
                </a:lnTo>
                <a:lnTo>
                  <a:pt x="20527" y="20726"/>
                </a:lnTo>
                <a:lnTo>
                  <a:pt x="20455" y="20426"/>
                </a:lnTo>
                <a:lnTo>
                  <a:pt x="20401" y="20100"/>
                </a:lnTo>
                <a:lnTo>
                  <a:pt x="20401" y="19747"/>
                </a:lnTo>
                <a:lnTo>
                  <a:pt x="20366" y="19030"/>
                </a:lnTo>
                <a:lnTo>
                  <a:pt x="20401" y="18300"/>
                </a:lnTo>
                <a:lnTo>
                  <a:pt x="20455" y="17595"/>
                </a:lnTo>
                <a:lnTo>
                  <a:pt x="20527" y="16969"/>
                </a:lnTo>
                <a:lnTo>
                  <a:pt x="20598" y="16447"/>
                </a:lnTo>
                <a:lnTo>
                  <a:pt x="20598" y="16017"/>
                </a:lnTo>
                <a:lnTo>
                  <a:pt x="20598" y="15873"/>
                </a:lnTo>
                <a:lnTo>
                  <a:pt x="20491" y="15717"/>
                </a:lnTo>
                <a:lnTo>
                  <a:pt x="20401" y="15573"/>
                </a:lnTo>
                <a:lnTo>
                  <a:pt x="20223" y="15417"/>
                </a:lnTo>
                <a:lnTo>
                  <a:pt x="20044" y="15300"/>
                </a:lnTo>
                <a:lnTo>
                  <a:pt x="19811" y="15195"/>
                </a:lnTo>
                <a:lnTo>
                  <a:pt x="19561" y="15091"/>
                </a:lnTo>
                <a:lnTo>
                  <a:pt x="19329" y="15026"/>
                </a:lnTo>
                <a:lnTo>
                  <a:pt x="19060" y="14973"/>
                </a:lnTo>
                <a:lnTo>
                  <a:pt x="18774" y="14921"/>
                </a:lnTo>
                <a:lnTo>
                  <a:pt x="18542" y="14921"/>
                </a:lnTo>
                <a:lnTo>
                  <a:pt x="18256" y="14921"/>
                </a:lnTo>
                <a:lnTo>
                  <a:pt x="18023" y="14973"/>
                </a:lnTo>
                <a:lnTo>
                  <a:pt x="17791" y="15052"/>
                </a:lnTo>
                <a:lnTo>
                  <a:pt x="17576" y="15143"/>
                </a:lnTo>
                <a:lnTo>
                  <a:pt x="17398" y="15273"/>
                </a:lnTo>
                <a:lnTo>
                  <a:pt x="17201" y="15391"/>
                </a:lnTo>
                <a:lnTo>
                  <a:pt x="16950" y="15521"/>
                </a:lnTo>
                <a:lnTo>
                  <a:pt x="16682" y="15600"/>
                </a:lnTo>
                <a:lnTo>
                  <a:pt x="16378" y="15652"/>
                </a:lnTo>
                <a:lnTo>
                  <a:pt x="16039" y="15678"/>
                </a:lnTo>
                <a:lnTo>
                  <a:pt x="15681" y="15652"/>
                </a:lnTo>
                <a:lnTo>
                  <a:pt x="15305" y="15626"/>
                </a:lnTo>
                <a:lnTo>
                  <a:pt x="14966" y="15547"/>
                </a:lnTo>
                <a:lnTo>
                  <a:pt x="14626" y="15443"/>
                </a:lnTo>
                <a:lnTo>
                  <a:pt x="14286" y="15300"/>
                </a:lnTo>
                <a:lnTo>
                  <a:pt x="13964" y="15143"/>
                </a:lnTo>
                <a:lnTo>
                  <a:pt x="13696" y="14947"/>
                </a:lnTo>
                <a:lnTo>
                  <a:pt x="13589" y="14817"/>
                </a:lnTo>
                <a:lnTo>
                  <a:pt x="13482" y="14700"/>
                </a:lnTo>
                <a:lnTo>
                  <a:pt x="13392" y="14569"/>
                </a:lnTo>
                <a:lnTo>
                  <a:pt x="13321" y="14426"/>
                </a:lnTo>
                <a:lnTo>
                  <a:pt x="13249" y="14269"/>
                </a:lnTo>
                <a:lnTo>
                  <a:pt x="13213" y="14126"/>
                </a:lnTo>
                <a:lnTo>
                  <a:pt x="13178" y="13943"/>
                </a:lnTo>
                <a:lnTo>
                  <a:pt x="13178" y="13773"/>
                </a:lnTo>
                <a:lnTo>
                  <a:pt x="13178" y="13565"/>
                </a:lnTo>
                <a:lnTo>
                  <a:pt x="13213" y="13369"/>
                </a:lnTo>
                <a:lnTo>
                  <a:pt x="13249" y="13173"/>
                </a:lnTo>
                <a:lnTo>
                  <a:pt x="13321" y="12991"/>
                </a:lnTo>
                <a:lnTo>
                  <a:pt x="13392" y="12847"/>
                </a:lnTo>
                <a:lnTo>
                  <a:pt x="13482" y="12691"/>
                </a:lnTo>
                <a:lnTo>
                  <a:pt x="13589" y="12547"/>
                </a:lnTo>
                <a:lnTo>
                  <a:pt x="13732" y="12417"/>
                </a:lnTo>
                <a:lnTo>
                  <a:pt x="14000" y="12195"/>
                </a:lnTo>
                <a:lnTo>
                  <a:pt x="14340" y="11986"/>
                </a:lnTo>
                <a:lnTo>
                  <a:pt x="14698" y="11843"/>
                </a:lnTo>
                <a:lnTo>
                  <a:pt x="15073" y="11739"/>
                </a:lnTo>
                <a:lnTo>
                  <a:pt x="15449" y="11660"/>
                </a:lnTo>
                <a:lnTo>
                  <a:pt x="15824" y="11621"/>
                </a:lnTo>
                <a:lnTo>
                  <a:pt x="16200" y="11621"/>
                </a:lnTo>
                <a:lnTo>
                  <a:pt x="16575" y="11660"/>
                </a:lnTo>
                <a:lnTo>
                  <a:pt x="16933" y="11713"/>
                </a:lnTo>
                <a:lnTo>
                  <a:pt x="17272" y="11817"/>
                </a:lnTo>
                <a:lnTo>
                  <a:pt x="17541" y="11947"/>
                </a:lnTo>
                <a:lnTo>
                  <a:pt x="17791" y="12091"/>
                </a:lnTo>
                <a:lnTo>
                  <a:pt x="17916" y="12195"/>
                </a:lnTo>
                <a:lnTo>
                  <a:pt x="18095" y="12286"/>
                </a:lnTo>
                <a:lnTo>
                  <a:pt x="18292" y="12391"/>
                </a:lnTo>
                <a:lnTo>
                  <a:pt x="18470" y="12443"/>
                </a:lnTo>
                <a:lnTo>
                  <a:pt x="18703" y="12521"/>
                </a:lnTo>
                <a:lnTo>
                  <a:pt x="18917" y="12547"/>
                </a:lnTo>
                <a:lnTo>
                  <a:pt x="19150" y="12573"/>
                </a:lnTo>
                <a:lnTo>
                  <a:pt x="19400" y="12586"/>
                </a:lnTo>
                <a:lnTo>
                  <a:pt x="19633" y="12586"/>
                </a:lnTo>
                <a:lnTo>
                  <a:pt x="19883" y="12573"/>
                </a:lnTo>
                <a:lnTo>
                  <a:pt x="20115" y="12521"/>
                </a:lnTo>
                <a:lnTo>
                  <a:pt x="20366" y="12469"/>
                </a:lnTo>
                <a:lnTo>
                  <a:pt x="20598" y="12417"/>
                </a:lnTo>
                <a:lnTo>
                  <a:pt x="20849" y="12313"/>
                </a:lnTo>
                <a:lnTo>
                  <a:pt x="21045" y="12221"/>
                </a:lnTo>
                <a:lnTo>
                  <a:pt x="21296" y="12091"/>
                </a:lnTo>
                <a:lnTo>
                  <a:pt x="21349" y="12013"/>
                </a:lnTo>
                <a:lnTo>
                  <a:pt x="21456" y="11947"/>
                </a:lnTo>
                <a:lnTo>
                  <a:pt x="21528" y="11843"/>
                </a:lnTo>
                <a:lnTo>
                  <a:pt x="21564" y="11713"/>
                </a:lnTo>
                <a:lnTo>
                  <a:pt x="21671" y="11465"/>
                </a:lnTo>
                <a:lnTo>
                  <a:pt x="21707" y="11165"/>
                </a:lnTo>
                <a:lnTo>
                  <a:pt x="21707" y="10813"/>
                </a:lnTo>
                <a:lnTo>
                  <a:pt x="21707" y="10460"/>
                </a:lnTo>
                <a:lnTo>
                  <a:pt x="21635" y="10082"/>
                </a:lnTo>
                <a:lnTo>
                  <a:pt x="21564" y="9717"/>
                </a:lnTo>
                <a:lnTo>
                  <a:pt x="21349" y="8908"/>
                </a:lnTo>
                <a:lnTo>
                  <a:pt x="21117" y="8191"/>
                </a:lnTo>
                <a:lnTo>
                  <a:pt x="20849" y="7539"/>
                </a:lnTo>
                <a:lnTo>
                  <a:pt x="20598" y="7030"/>
                </a:lnTo>
                <a:lnTo>
                  <a:pt x="20044" y="7108"/>
                </a:lnTo>
                <a:lnTo>
                  <a:pt x="19472" y="7160"/>
                </a:lnTo>
                <a:lnTo>
                  <a:pt x="18882" y="7213"/>
                </a:lnTo>
                <a:lnTo>
                  <a:pt x="18256" y="7213"/>
                </a:lnTo>
                <a:lnTo>
                  <a:pt x="17684" y="7213"/>
                </a:lnTo>
                <a:lnTo>
                  <a:pt x="17094" y="7186"/>
                </a:lnTo>
                <a:lnTo>
                  <a:pt x="16503" y="7160"/>
                </a:lnTo>
                <a:lnTo>
                  <a:pt x="16003" y="7108"/>
                </a:lnTo>
                <a:lnTo>
                  <a:pt x="15001" y="7004"/>
                </a:lnTo>
                <a:lnTo>
                  <a:pt x="14215" y="6913"/>
                </a:lnTo>
                <a:lnTo>
                  <a:pt x="13696" y="6834"/>
                </a:lnTo>
                <a:lnTo>
                  <a:pt x="13517" y="6808"/>
                </a:lnTo>
                <a:lnTo>
                  <a:pt x="13070" y="6652"/>
                </a:lnTo>
                <a:lnTo>
                  <a:pt x="12695" y="6482"/>
                </a:lnTo>
                <a:lnTo>
                  <a:pt x="12355" y="6313"/>
                </a:lnTo>
                <a:lnTo>
                  <a:pt x="12123" y="6104"/>
                </a:lnTo>
                <a:lnTo>
                  <a:pt x="11908" y="5882"/>
                </a:lnTo>
                <a:lnTo>
                  <a:pt x="11765" y="5660"/>
                </a:lnTo>
                <a:lnTo>
                  <a:pt x="11676" y="5426"/>
                </a:lnTo>
                <a:lnTo>
                  <a:pt x="11604" y="5204"/>
                </a:lnTo>
                <a:lnTo>
                  <a:pt x="11604" y="4956"/>
                </a:lnTo>
                <a:lnTo>
                  <a:pt x="11640" y="4734"/>
                </a:lnTo>
                <a:lnTo>
                  <a:pt x="11711" y="4500"/>
                </a:lnTo>
                <a:lnTo>
                  <a:pt x="11801" y="4304"/>
                </a:lnTo>
                <a:lnTo>
                  <a:pt x="11908" y="4108"/>
                </a:lnTo>
                <a:lnTo>
                  <a:pt x="12087" y="3926"/>
                </a:lnTo>
                <a:lnTo>
                  <a:pt x="12284" y="3756"/>
                </a:lnTo>
                <a:lnTo>
                  <a:pt x="12498" y="3626"/>
                </a:lnTo>
                <a:lnTo>
                  <a:pt x="12695" y="3482"/>
                </a:lnTo>
                <a:lnTo>
                  <a:pt x="12874" y="3273"/>
                </a:lnTo>
                <a:lnTo>
                  <a:pt x="13035" y="3052"/>
                </a:lnTo>
                <a:lnTo>
                  <a:pt x="13178" y="2778"/>
                </a:lnTo>
                <a:lnTo>
                  <a:pt x="13285" y="2504"/>
                </a:lnTo>
                <a:lnTo>
                  <a:pt x="13321" y="2204"/>
                </a:lnTo>
                <a:lnTo>
                  <a:pt x="13356" y="1904"/>
                </a:lnTo>
                <a:lnTo>
                  <a:pt x="13285" y="1604"/>
                </a:lnTo>
                <a:lnTo>
                  <a:pt x="13178" y="1304"/>
                </a:lnTo>
                <a:lnTo>
                  <a:pt x="13035" y="1017"/>
                </a:lnTo>
                <a:lnTo>
                  <a:pt x="12945" y="900"/>
                </a:lnTo>
                <a:lnTo>
                  <a:pt x="12802" y="769"/>
                </a:lnTo>
                <a:lnTo>
                  <a:pt x="12659" y="652"/>
                </a:lnTo>
                <a:lnTo>
                  <a:pt x="12498" y="547"/>
                </a:lnTo>
                <a:lnTo>
                  <a:pt x="12319" y="443"/>
                </a:lnTo>
                <a:lnTo>
                  <a:pt x="12123" y="352"/>
                </a:lnTo>
                <a:lnTo>
                  <a:pt x="11872" y="273"/>
                </a:lnTo>
                <a:lnTo>
                  <a:pt x="11640" y="221"/>
                </a:lnTo>
                <a:lnTo>
                  <a:pt x="11354" y="143"/>
                </a:lnTo>
                <a:lnTo>
                  <a:pt x="11086" y="117"/>
                </a:lnTo>
                <a:lnTo>
                  <a:pt x="10782" y="91"/>
                </a:lnTo>
                <a:lnTo>
                  <a:pt x="10424" y="91"/>
                </a:lnTo>
                <a:lnTo>
                  <a:pt x="10120" y="91"/>
                </a:lnTo>
                <a:lnTo>
                  <a:pt x="9816" y="117"/>
                </a:lnTo>
                <a:lnTo>
                  <a:pt x="9548" y="143"/>
                </a:lnTo>
                <a:lnTo>
                  <a:pt x="9298" y="195"/>
                </a:lnTo>
                <a:lnTo>
                  <a:pt x="9065" y="247"/>
                </a:lnTo>
                <a:lnTo>
                  <a:pt x="8815" y="300"/>
                </a:lnTo>
                <a:lnTo>
                  <a:pt x="8618" y="378"/>
                </a:lnTo>
                <a:lnTo>
                  <a:pt x="8403" y="469"/>
                </a:lnTo>
                <a:lnTo>
                  <a:pt x="8243" y="547"/>
                </a:lnTo>
                <a:lnTo>
                  <a:pt x="8064" y="652"/>
                </a:lnTo>
                <a:lnTo>
                  <a:pt x="7921" y="743"/>
                </a:lnTo>
                <a:lnTo>
                  <a:pt x="7796" y="873"/>
                </a:lnTo>
                <a:lnTo>
                  <a:pt x="7581" y="1095"/>
                </a:lnTo>
                <a:lnTo>
                  <a:pt x="7402" y="1369"/>
                </a:lnTo>
                <a:lnTo>
                  <a:pt x="7313" y="1630"/>
                </a:lnTo>
                <a:lnTo>
                  <a:pt x="7277" y="1930"/>
                </a:lnTo>
                <a:lnTo>
                  <a:pt x="7277" y="2204"/>
                </a:lnTo>
                <a:lnTo>
                  <a:pt x="7313" y="2478"/>
                </a:lnTo>
                <a:lnTo>
                  <a:pt x="7402" y="2752"/>
                </a:lnTo>
                <a:lnTo>
                  <a:pt x="7581" y="3000"/>
                </a:lnTo>
                <a:lnTo>
                  <a:pt x="7796" y="3221"/>
                </a:lnTo>
                <a:lnTo>
                  <a:pt x="8028" y="3456"/>
                </a:lnTo>
                <a:lnTo>
                  <a:pt x="8260" y="3652"/>
                </a:lnTo>
                <a:lnTo>
                  <a:pt x="8475" y="3873"/>
                </a:lnTo>
                <a:lnTo>
                  <a:pt x="8654" y="4108"/>
                </a:lnTo>
                <a:lnTo>
                  <a:pt x="8743" y="4330"/>
                </a:lnTo>
                <a:lnTo>
                  <a:pt x="8815" y="4578"/>
                </a:lnTo>
                <a:lnTo>
                  <a:pt x="8815" y="4826"/>
                </a:lnTo>
                <a:lnTo>
                  <a:pt x="8779" y="5073"/>
                </a:lnTo>
                <a:lnTo>
                  <a:pt x="8690" y="5308"/>
                </a:lnTo>
                <a:lnTo>
                  <a:pt x="8547" y="5556"/>
                </a:lnTo>
                <a:lnTo>
                  <a:pt x="8332" y="5778"/>
                </a:lnTo>
                <a:lnTo>
                  <a:pt x="8100" y="5986"/>
                </a:lnTo>
                <a:lnTo>
                  <a:pt x="7796" y="6208"/>
                </a:lnTo>
                <a:lnTo>
                  <a:pt x="7438" y="6378"/>
                </a:lnTo>
                <a:lnTo>
                  <a:pt x="7027" y="6534"/>
                </a:lnTo>
                <a:lnTo>
                  <a:pt x="6544" y="6678"/>
                </a:lnTo>
                <a:lnTo>
                  <a:pt x="6043" y="6808"/>
                </a:lnTo>
                <a:lnTo>
                  <a:pt x="5632" y="6808"/>
                </a:lnTo>
                <a:lnTo>
                  <a:pt x="5078" y="6808"/>
                </a:lnTo>
                <a:lnTo>
                  <a:pt x="4488" y="6808"/>
                </a:lnTo>
                <a:lnTo>
                  <a:pt x="3808" y="6808"/>
                </a:lnTo>
                <a:lnTo>
                  <a:pt x="3075" y="6808"/>
                </a:lnTo>
                <a:lnTo>
                  <a:pt x="2288" y="6808"/>
                </a:lnTo>
                <a:lnTo>
                  <a:pt x="1466" y="6808"/>
                </a:lnTo>
                <a:lnTo>
                  <a:pt x="607" y="6808"/>
                </a:lnTo>
                <a:lnTo>
                  <a:pt x="500" y="7239"/>
                </a:lnTo>
                <a:lnTo>
                  <a:pt x="375" y="7839"/>
                </a:lnTo>
                <a:lnTo>
                  <a:pt x="268" y="8491"/>
                </a:lnTo>
                <a:lnTo>
                  <a:pt x="160" y="9182"/>
                </a:lnTo>
                <a:lnTo>
                  <a:pt x="53" y="9860"/>
                </a:lnTo>
                <a:lnTo>
                  <a:pt x="17" y="10486"/>
                </a:lnTo>
                <a:lnTo>
                  <a:pt x="17" y="10969"/>
                </a:lnTo>
                <a:lnTo>
                  <a:pt x="17" y="11295"/>
                </a:lnTo>
                <a:lnTo>
                  <a:pt x="125" y="11465"/>
                </a:lnTo>
                <a:lnTo>
                  <a:pt x="232" y="11634"/>
                </a:lnTo>
                <a:lnTo>
                  <a:pt x="411" y="11765"/>
                </a:lnTo>
                <a:lnTo>
                  <a:pt x="607" y="11895"/>
                </a:lnTo>
                <a:lnTo>
                  <a:pt x="858" y="12013"/>
                </a:lnTo>
                <a:lnTo>
                  <a:pt x="1126" y="12091"/>
                </a:lnTo>
                <a:lnTo>
                  <a:pt x="1430" y="12169"/>
                </a:lnTo>
                <a:lnTo>
                  <a:pt x="1716" y="12221"/>
                </a:lnTo>
                <a:lnTo>
                  <a:pt x="2056" y="12247"/>
                </a:lnTo>
                <a:lnTo>
                  <a:pt x="2360" y="12260"/>
                </a:lnTo>
                <a:lnTo>
                  <a:pt x="2664" y="12247"/>
                </a:lnTo>
                <a:lnTo>
                  <a:pt x="2986" y="12221"/>
                </a:lnTo>
                <a:lnTo>
                  <a:pt x="3290" y="12169"/>
                </a:lnTo>
                <a:lnTo>
                  <a:pt x="3558" y="12065"/>
                </a:lnTo>
                <a:lnTo>
                  <a:pt x="3808" y="11960"/>
                </a:lnTo>
                <a:lnTo>
                  <a:pt x="4041" y="11843"/>
                </a:lnTo>
                <a:lnTo>
                  <a:pt x="4255" y="11686"/>
                </a:lnTo>
                <a:lnTo>
                  <a:pt x="4523" y="11595"/>
                </a:lnTo>
                <a:lnTo>
                  <a:pt x="4792" y="11517"/>
                </a:lnTo>
                <a:lnTo>
                  <a:pt x="5113" y="11491"/>
                </a:lnTo>
                <a:lnTo>
                  <a:pt x="5453" y="11465"/>
                </a:lnTo>
                <a:lnTo>
                  <a:pt x="5757" y="11491"/>
                </a:lnTo>
                <a:lnTo>
                  <a:pt x="6097" y="11543"/>
                </a:lnTo>
                <a:lnTo>
                  <a:pt x="6454" y="11634"/>
                </a:lnTo>
                <a:lnTo>
                  <a:pt x="6758" y="11765"/>
                </a:lnTo>
                <a:lnTo>
                  <a:pt x="7062" y="11921"/>
                </a:lnTo>
                <a:lnTo>
                  <a:pt x="7313" y="12091"/>
                </a:lnTo>
                <a:lnTo>
                  <a:pt x="7545" y="12313"/>
                </a:lnTo>
                <a:lnTo>
                  <a:pt x="7760" y="12573"/>
                </a:lnTo>
                <a:lnTo>
                  <a:pt x="7885" y="12847"/>
                </a:lnTo>
                <a:lnTo>
                  <a:pt x="7992" y="13173"/>
                </a:lnTo>
                <a:lnTo>
                  <a:pt x="8028" y="13500"/>
                </a:lnTo>
                <a:lnTo>
                  <a:pt x="7992" y="13747"/>
                </a:lnTo>
                <a:lnTo>
                  <a:pt x="7885" y="13969"/>
                </a:lnTo>
                <a:lnTo>
                  <a:pt x="7760" y="14191"/>
                </a:lnTo>
                <a:lnTo>
                  <a:pt x="7545" y="14373"/>
                </a:lnTo>
                <a:lnTo>
                  <a:pt x="7313" y="14543"/>
                </a:lnTo>
                <a:lnTo>
                  <a:pt x="7062" y="14700"/>
                </a:lnTo>
                <a:lnTo>
                  <a:pt x="6758" y="14817"/>
                </a:lnTo>
                <a:lnTo>
                  <a:pt x="6454" y="14921"/>
                </a:lnTo>
                <a:lnTo>
                  <a:pt x="6097" y="15000"/>
                </a:lnTo>
                <a:lnTo>
                  <a:pt x="5757" y="15052"/>
                </a:lnTo>
                <a:lnTo>
                  <a:pt x="5453" y="15052"/>
                </a:lnTo>
                <a:lnTo>
                  <a:pt x="5113" y="15026"/>
                </a:lnTo>
                <a:lnTo>
                  <a:pt x="4792" y="14973"/>
                </a:lnTo>
                <a:lnTo>
                  <a:pt x="4523" y="14869"/>
                </a:lnTo>
                <a:lnTo>
                  <a:pt x="4255" y="14752"/>
                </a:lnTo>
                <a:lnTo>
                  <a:pt x="4041" y="14569"/>
                </a:lnTo>
                <a:lnTo>
                  <a:pt x="3844" y="14400"/>
                </a:lnTo>
                <a:lnTo>
                  <a:pt x="3594" y="14269"/>
                </a:lnTo>
                <a:lnTo>
                  <a:pt x="3361" y="14165"/>
                </a:lnTo>
                <a:lnTo>
                  <a:pt x="3111" y="14100"/>
                </a:lnTo>
                <a:lnTo>
                  <a:pt x="2843" y="14073"/>
                </a:lnTo>
                <a:lnTo>
                  <a:pt x="2574" y="14073"/>
                </a:lnTo>
                <a:lnTo>
                  <a:pt x="2288" y="14100"/>
                </a:lnTo>
                <a:lnTo>
                  <a:pt x="2020" y="14139"/>
                </a:lnTo>
                <a:lnTo>
                  <a:pt x="1734" y="14243"/>
                </a:lnTo>
                <a:lnTo>
                  <a:pt x="1466" y="14347"/>
                </a:lnTo>
                <a:lnTo>
                  <a:pt x="1233" y="14465"/>
                </a:lnTo>
                <a:lnTo>
                  <a:pt x="983" y="14621"/>
                </a:lnTo>
                <a:lnTo>
                  <a:pt x="786" y="14765"/>
                </a:lnTo>
                <a:lnTo>
                  <a:pt x="572" y="14947"/>
                </a:lnTo>
                <a:lnTo>
                  <a:pt x="411" y="15143"/>
                </a:lnTo>
                <a:lnTo>
                  <a:pt x="303" y="15378"/>
                </a:lnTo>
                <a:lnTo>
                  <a:pt x="196" y="15600"/>
                </a:lnTo>
                <a:lnTo>
                  <a:pt x="160" y="15873"/>
                </a:lnTo>
                <a:lnTo>
                  <a:pt x="196" y="16200"/>
                </a:lnTo>
                <a:lnTo>
                  <a:pt x="232" y="16526"/>
                </a:lnTo>
                <a:lnTo>
                  <a:pt x="411" y="17295"/>
                </a:lnTo>
                <a:lnTo>
                  <a:pt x="607" y="18104"/>
                </a:lnTo>
                <a:lnTo>
                  <a:pt x="715" y="18508"/>
                </a:lnTo>
                <a:lnTo>
                  <a:pt x="822" y="18926"/>
                </a:lnTo>
                <a:lnTo>
                  <a:pt x="876" y="19330"/>
                </a:lnTo>
                <a:lnTo>
                  <a:pt x="911" y="19734"/>
                </a:lnTo>
                <a:lnTo>
                  <a:pt x="911" y="20073"/>
                </a:lnTo>
                <a:lnTo>
                  <a:pt x="876" y="20426"/>
                </a:lnTo>
                <a:lnTo>
                  <a:pt x="858" y="20608"/>
                </a:lnTo>
                <a:lnTo>
                  <a:pt x="786" y="20752"/>
                </a:lnTo>
                <a:lnTo>
                  <a:pt x="715" y="20908"/>
                </a:lnTo>
                <a:lnTo>
                  <a:pt x="607" y="21026"/>
                </a:lnTo>
                <a:lnTo>
                  <a:pt x="1394" y="20934"/>
                </a:lnTo>
                <a:lnTo>
                  <a:pt x="2217" y="20804"/>
                </a:lnTo>
                <a:lnTo>
                  <a:pt x="3039" y="20726"/>
                </a:lnTo>
                <a:lnTo>
                  <a:pt x="3844" y="20660"/>
                </a:lnTo>
                <a:lnTo>
                  <a:pt x="4595" y="20634"/>
                </a:lnTo>
                <a:lnTo>
                  <a:pt x="5310" y="20634"/>
                </a:lnTo>
                <a:lnTo>
                  <a:pt x="5650" y="20660"/>
                </a:lnTo>
                <a:lnTo>
                  <a:pt x="6007" y="20700"/>
                </a:lnTo>
                <a:lnTo>
                  <a:pt x="6276" y="20752"/>
                </a:lnTo>
                <a:lnTo>
                  <a:pt x="6580" y="20830"/>
                </a:lnTo>
                <a:close/>
              </a:path>
            </a:pathLst>
          </a:custGeom>
          <a:solidFill>
            <a:schemeClr val="bg1"/>
          </a:solidFill>
          <a:ln w="9525">
            <a:noFill/>
            <a:miter lim="800000"/>
            <a:headEnd/>
            <a:tailEnd/>
          </a:ln>
          <a:effectLst>
            <a:outerShdw blurRad="50800" dist="38100" dir="2700000" algn="tl" rotWithShape="0">
              <a:prstClr val="black">
                <a:alpha val="40000"/>
              </a:prstClr>
            </a:outerShdw>
          </a:effectLst>
          <a:scene3d>
            <a:camera prst="legacyPerspectiveFront">
              <a:rot lat="0" lon="300000" rev="0"/>
            </a:camera>
            <a:lightRig rig="legacyFlat4" dir="b"/>
          </a:scene3d>
          <a:sp3d extrusionH="227000" prstMaterial="legacyMatte">
            <a:bevelT w="13500" h="13500" prst="angle"/>
            <a:bevelB w="13500" h="13500" prst="angle"/>
            <a:extrusionClr>
              <a:schemeClr val="bg1"/>
            </a:extrusionClr>
          </a:sp3d>
        </p:spPr>
        <p:txBody>
          <a:bodyPr anchor="ctr" anchorCtr="1">
            <a:flatTx/>
          </a:bodyPr>
          <a:lstStyle/>
          <a:p>
            <a:pPr algn="l" eaLnBrk="0" hangingPunct="0"/>
            <a:r>
              <a:rPr lang="en-US" sz="2400" b="1" dirty="0">
                <a:latin typeface="Sylfaen" pitchFamily="18" charset="0"/>
              </a:rPr>
              <a:t>Loss</a:t>
            </a: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87050"/>
                                        </p:tgtEl>
                                        <p:attrNameLst>
                                          <p:attrName>style.visibility</p:attrName>
                                        </p:attrNameLst>
                                      </p:cBhvr>
                                      <p:to>
                                        <p:strVal val="visible"/>
                                      </p:to>
                                    </p:set>
                                    <p:anim calcmode="lin" valueType="num">
                                      <p:cBhvr>
                                        <p:cTn id="7" dur="1000" fill="hold"/>
                                        <p:tgtEl>
                                          <p:spTgt spid="87050"/>
                                        </p:tgtEl>
                                        <p:attrNameLst>
                                          <p:attrName>ppt_w</p:attrName>
                                        </p:attrNameLst>
                                      </p:cBhvr>
                                      <p:tavLst>
                                        <p:tav tm="0">
                                          <p:val>
                                            <p:fltVal val="0"/>
                                          </p:val>
                                        </p:tav>
                                        <p:tav tm="100000">
                                          <p:val>
                                            <p:strVal val="#ppt_w"/>
                                          </p:val>
                                        </p:tav>
                                      </p:tavLst>
                                    </p:anim>
                                    <p:anim calcmode="lin" valueType="num">
                                      <p:cBhvr>
                                        <p:cTn id="8" dur="1000" fill="hold"/>
                                        <p:tgtEl>
                                          <p:spTgt spid="87050"/>
                                        </p:tgtEl>
                                        <p:attrNameLst>
                                          <p:attrName>ppt_h</p:attrName>
                                        </p:attrNameLst>
                                      </p:cBhvr>
                                      <p:tavLst>
                                        <p:tav tm="0">
                                          <p:val>
                                            <p:fltVal val="0"/>
                                          </p:val>
                                        </p:tav>
                                        <p:tav tm="100000">
                                          <p:val>
                                            <p:strVal val="#ppt_h"/>
                                          </p:val>
                                        </p:tav>
                                      </p:tavLst>
                                    </p:anim>
                                    <p:anim calcmode="lin" valueType="num">
                                      <p:cBhvr>
                                        <p:cTn id="9" dur="1000" fill="hold"/>
                                        <p:tgtEl>
                                          <p:spTgt spid="87050"/>
                                        </p:tgtEl>
                                        <p:attrNameLst>
                                          <p:attrName>style.rotation</p:attrName>
                                        </p:attrNameLst>
                                      </p:cBhvr>
                                      <p:tavLst>
                                        <p:tav tm="0">
                                          <p:val>
                                            <p:fltVal val="360"/>
                                          </p:val>
                                        </p:tav>
                                        <p:tav tm="100000">
                                          <p:val>
                                            <p:fltVal val="0"/>
                                          </p:val>
                                        </p:tav>
                                      </p:tavLst>
                                    </p:anim>
                                    <p:animEffect transition="in" filter="fade">
                                      <p:cBhvr>
                                        <p:cTn id="10" dur="1000"/>
                                        <p:tgtEl>
                                          <p:spTgt spid="87050"/>
                                        </p:tgtEl>
                                      </p:cBhvr>
                                    </p:animEffect>
                                  </p:childTnLst>
                                </p:cTn>
                              </p:par>
                            </p:childTnLst>
                          </p:cTn>
                        </p:par>
                        <p:par>
                          <p:cTn id="11" fill="hold">
                            <p:stCondLst>
                              <p:cond delay="1000"/>
                            </p:stCondLst>
                            <p:childTnLst>
                              <p:par>
                                <p:cTn id="12" presetID="49" presetClass="entr" presetSubtype="0" decel="100000" fill="hold" grpId="0" nodeType="afterEffect">
                                  <p:stCondLst>
                                    <p:cond delay="0"/>
                                  </p:stCondLst>
                                  <p:childTnLst>
                                    <p:set>
                                      <p:cBhvr>
                                        <p:cTn id="13" dur="1" fill="hold">
                                          <p:stCondLst>
                                            <p:cond delay="0"/>
                                          </p:stCondLst>
                                        </p:cTn>
                                        <p:tgtEl>
                                          <p:spTgt spid="87045"/>
                                        </p:tgtEl>
                                        <p:attrNameLst>
                                          <p:attrName>style.visibility</p:attrName>
                                        </p:attrNameLst>
                                      </p:cBhvr>
                                      <p:to>
                                        <p:strVal val="visible"/>
                                      </p:to>
                                    </p:set>
                                    <p:anim calcmode="lin" valueType="num">
                                      <p:cBhvr>
                                        <p:cTn id="14" dur="500" fill="hold"/>
                                        <p:tgtEl>
                                          <p:spTgt spid="87045"/>
                                        </p:tgtEl>
                                        <p:attrNameLst>
                                          <p:attrName>ppt_w</p:attrName>
                                        </p:attrNameLst>
                                      </p:cBhvr>
                                      <p:tavLst>
                                        <p:tav tm="0">
                                          <p:val>
                                            <p:fltVal val="0"/>
                                          </p:val>
                                        </p:tav>
                                        <p:tav tm="100000">
                                          <p:val>
                                            <p:strVal val="#ppt_w"/>
                                          </p:val>
                                        </p:tav>
                                      </p:tavLst>
                                    </p:anim>
                                    <p:anim calcmode="lin" valueType="num">
                                      <p:cBhvr>
                                        <p:cTn id="15" dur="500" fill="hold"/>
                                        <p:tgtEl>
                                          <p:spTgt spid="87045"/>
                                        </p:tgtEl>
                                        <p:attrNameLst>
                                          <p:attrName>ppt_h</p:attrName>
                                        </p:attrNameLst>
                                      </p:cBhvr>
                                      <p:tavLst>
                                        <p:tav tm="0">
                                          <p:val>
                                            <p:fltVal val="0"/>
                                          </p:val>
                                        </p:tav>
                                        <p:tav tm="100000">
                                          <p:val>
                                            <p:strVal val="#ppt_h"/>
                                          </p:val>
                                        </p:tav>
                                      </p:tavLst>
                                    </p:anim>
                                    <p:anim calcmode="lin" valueType="num">
                                      <p:cBhvr>
                                        <p:cTn id="16" dur="500" fill="hold"/>
                                        <p:tgtEl>
                                          <p:spTgt spid="87045"/>
                                        </p:tgtEl>
                                        <p:attrNameLst>
                                          <p:attrName>style.rotation</p:attrName>
                                        </p:attrNameLst>
                                      </p:cBhvr>
                                      <p:tavLst>
                                        <p:tav tm="0">
                                          <p:val>
                                            <p:fltVal val="360"/>
                                          </p:val>
                                        </p:tav>
                                        <p:tav tm="100000">
                                          <p:val>
                                            <p:fltVal val="0"/>
                                          </p:val>
                                        </p:tav>
                                      </p:tavLst>
                                    </p:anim>
                                    <p:animEffect transition="in" filter="fade">
                                      <p:cBhvr>
                                        <p:cTn id="17" dur="500"/>
                                        <p:tgtEl>
                                          <p:spTgt spid="87045"/>
                                        </p:tgtEl>
                                      </p:cBhvr>
                                    </p:animEffect>
                                  </p:childTnLst>
                                </p:cTn>
                              </p:par>
                            </p:childTnLst>
                          </p:cTn>
                        </p:par>
                        <p:par>
                          <p:cTn id="18" fill="hold">
                            <p:stCondLst>
                              <p:cond delay="1500"/>
                            </p:stCondLst>
                            <p:childTnLst>
                              <p:par>
                                <p:cTn id="19" presetID="48" presetClass="entr" presetSubtype="0" accel="50000" fill="hold" grpId="0" nodeType="afterEffect">
                                  <p:stCondLst>
                                    <p:cond delay="0"/>
                                  </p:stCondLst>
                                  <p:childTnLst>
                                    <p:set>
                                      <p:cBhvr>
                                        <p:cTn id="20" dur="1" fill="hold">
                                          <p:stCondLst>
                                            <p:cond delay="0"/>
                                          </p:stCondLst>
                                        </p:cTn>
                                        <p:tgtEl>
                                          <p:spTgt spid="87047"/>
                                        </p:tgtEl>
                                        <p:attrNameLst>
                                          <p:attrName>style.visibility</p:attrName>
                                        </p:attrNameLst>
                                      </p:cBhvr>
                                      <p:to>
                                        <p:strVal val="visible"/>
                                      </p:to>
                                    </p:set>
                                    <p:anim calcmode="lin" valueType="num">
                                      <p:cBhvr>
                                        <p:cTn id="21" dur="1000" fill="hold"/>
                                        <p:tgtEl>
                                          <p:spTgt spid="87047"/>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2" dur="1000" fill="hold"/>
                                        <p:tgtEl>
                                          <p:spTgt spid="87047"/>
                                        </p:tgtEl>
                                        <p:attrNameLst>
                                          <p:attrName>ppt_x</p:attrName>
                                        </p:attrNameLst>
                                      </p:cBhvr>
                                      <p:tavLst>
                                        <p:tav tm="0">
                                          <p:val>
                                            <p:fltVal val="-1"/>
                                          </p:val>
                                        </p:tav>
                                        <p:tav tm="50000">
                                          <p:val>
                                            <p:fltVal val="0.95"/>
                                          </p:val>
                                        </p:tav>
                                        <p:tav tm="100000">
                                          <p:val>
                                            <p:strVal val="#ppt_x"/>
                                          </p:val>
                                        </p:tav>
                                      </p:tavLst>
                                    </p:anim>
                                    <p:anim calcmode="lin" valueType="num">
                                      <p:cBhvr>
                                        <p:cTn id="23" dur="1000" fill="hold"/>
                                        <p:tgtEl>
                                          <p:spTgt spid="87047"/>
                                        </p:tgtEl>
                                        <p:attrNameLst>
                                          <p:attrName>ppt_y</p:attrName>
                                        </p:attrNameLst>
                                      </p:cBhvr>
                                      <p:tavLst>
                                        <p:tav tm="0">
                                          <p:val>
                                            <p:strVal val="#ppt_y"/>
                                          </p:val>
                                        </p:tav>
                                        <p:tav tm="100000">
                                          <p:val>
                                            <p:strVal val="#ppt_y"/>
                                          </p:val>
                                        </p:tav>
                                      </p:tavLst>
                                    </p:anim>
                                    <p:animEffect transition="in" filter="fade">
                                      <p:cBhvr>
                                        <p:cTn id="24" dur="1000"/>
                                        <p:tgtEl>
                                          <p:spTgt spid="87047"/>
                                        </p:tgtEl>
                                      </p:cBhvr>
                                    </p:animEffect>
                                  </p:childTnLst>
                                </p:cTn>
                              </p:par>
                            </p:childTnLst>
                          </p:cTn>
                        </p:par>
                        <p:par>
                          <p:cTn id="25" fill="hold">
                            <p:stCondLst>
                              <p:cond delay="2500"/>
                            </p:stCondLst>
                            <p:childTnLst>
                              <p:par>
                                <p:cTn id="26" presetID="23" presetClass="entr" presetSubtype="16" fill="hold" grpId="0" nodeType="afterEffect">
                                  <p:stCondLst>
                                    <p:cond delay="0"/>
                                  </p:stCondLst>
                                  <p:childTnLst>
                                    <p:set>
                                      <p:cBhvr>
                                        <p:cTn id="27" dur="1" fill="hold">
                                          <p:stCondLst>
                                            <p:cond delay="0"/>
                                          </p:stCondLst>
                                        </p:cTn>
                                        <p:tgtEl>
                                          <p:spTgt spid="87052"/>
                                        </p:tgtEl>
                                        <p:attrNameLst>
                                          <p:attrName>style.visibility</p:attrName>
                                        </p:attrNameLst>
                                      </p:cBhvr>
                                      <p:to>
                                        <p:strVal val="visible"/>
                                      </p:to>
                                    </p:set>
                                    <p:anim calcmode="lin" valueType="num">
                                      <p:cBhvr>
                                        <p:cTn id="28" dur="500" fill="hold"/>
                                        <p:tgtEl>
                                          <p:spTgt spid="87052"/>
                                        </p:tgtEl>
                                        <p:attrNameLst>
                                          <p:attrName>ppt_w</p:attrName>
                                        </p:attrNameLst>
                                      </p:cBhvr>
                                      <p:tavLst>
                                        <p:tav tm="0">
                                          <p:val>
                                            <p:fltVal val="0"/>
                                          </p:val>
                                        </p:tav>
                                        <p:tav tm="100000">
                                          <p:val>
                                            <p:strVal val="#ppt_w"/>
                                          </p:val>
                                        </p:tav>
                                      </p:tavLst>
                                    </p:anim>
                                    <p:anim calcmode="lin" valueType="num">
                                      <p:cBhvr>
                                        <p:cTn id="29" dur="500" fill="hold"/>
                                        <p:tgtEl>
                                          <p:spTgt spid="87052"/>
                                        </p:tgtEl>
                                        <p:attrNameLst>
                                          <p:attrName>ppt_h</p:attrName>
                                        </p:attrNameLst>
                                      </p:cBhvr>
                                      <p:tavLst>
                                        <p:tav tm="0">
                                          <p:val>
                                            <p:fltVal val="0"/>
                                          </p:val>
                                        </p:tav>
                                        <p:tav tm="100000">
                                          <p:val>
                                            <p:strVal val="#ppt_h"/>
                                          </p:val>
                                        </p:tav>
                                      </p:tavLst>
                                    </p:anim>
                                  </p:childTnLst>
                                </p:cTn>
                              </p:par>
                            </p:childTnLst>
                          </p:cTn>
                        </p:par>
                        <p:par>
                          <p:cTn id="30" fill="hold">
                            <p:stCondLst>
                              <p:cond delay="3000"/>
                            </p:stCondLst>
                            <p:childTnLst>
                              <p:par>
                                <p:cTn id="31" presetID="31" presetClass="entr" presetSubtype="0" fill="hold" grpId="0" nodeType="afterEffect">
                                  <p:stCondLst>
                                    <p:cond delay="0"/>
                                  </p:stCondLst>
                                  <p:iterate type="lt">
                                    <p:tmPct val="5000"/>
                                  </p:iterate>
                                  <p:childTnLst>
                                    <p:set>
                                      <p:cBhvr>
                                        <p:cTn id="32" dur="1" fill="hold">
                                          <p:stCondLst>
                                            <p:cond delay="0"/>
                                          </p:stCondLst>
                                        </p:cTn>
                                        <p:tgtEl>
                                          <p:spTgt spid="87049"/>
                                        </p:tgtEl>
                                        <p:attrNameLst>
                                          <p:attrName>style.visibility</p:attrName>
                                        </p:attrNameLst>
                                      </p:cBhvr>
                                      <p:to>
                                        <p:strVal val="visible"/>
                                      </p:to>
                                    </p:set>
                                    <p:anim calcmode="lin" valueType="num">
                                      <p:cBhvr>
                                        <p:cTn id="33" dur="1000" fill="hold"/>
                                        <p:tgtEl>
                                          <p:spTgt spid="87049"/>
                                        </p:tgtEl>
                                        <p:attrNameLst>
                                          <p:attrName>ppt_w</p:attrName>
                                        </p:attrNameLst>
                                      </p:cBhvr>
                                      <p:tavLst>
                                        <p:tav tm="0">
                                          <p:val>
                                            <p:fltVal val="0"/>
                                          </p:val>
                                        </p:tav>
                                        <p:tav tm="100000">
                                          <p:val>
                                            <p:strVal val="#ppt_w"/>
                                          </p:val>
                                        </p:tav>
                                      </p:tavLst>
                                    </p:anim>
                                    <p:anim calcmode="lin" valueType="num">
                                      <p:cBhvr>
                                        <p:cTn id="34" dur="1000" fill="hold"/>
                                        <p:tgtEl>
                                          <p:spTgt spid="87049"/>
                                        </p:tgtEl>
                                        <p:attrNameLst>
                                          <p:attrName>ppt_h</p:attrName>
                                        </p:attrNameLst>
                                      </p:cBhvr>
                                      <p:tavLst>
                                        <p:tav tm="0">
                                          <p:val>
                                            <p:fltVal val="0"/>
                                          </p:val>
                                        </p:tav>
                                        <p:tav tm="100000">
                                          <p:val>
                                            <p:strVal val="#ppt_h"/>
                                          </p:val>
                                        </p:tav>
                                      </p:tavLst>
                                    </p:anim>
                                    <p:anim calcmode="lin" valueType="num">
                                      <p:cBhvr>
                                        <p:cTn id="35" dur="1000" fill="hold"/>
                                        <p:tgtEl>
                                          <p:spTgt spid="87049"/>
                                        </p:tgtEl>
                                        <p:attrNameLst>
                                          <p:attrName>style.rotation</p:attrName>
                                        </p:attrNameLst>
                                      </p:cBhvr>
                                      <p:tavLst>
                                        <p:tav tm="0">
                                          <p:val>
                                            <p:fltVal val="90"/>
                                          </p:val>
                                        </p:tav>
                                        <p:tav tm="100000">
                                          <p:val>
                                            <p:fltVal val="0"/>
                                          </p:val>
                                        </p:tav>
                                      </p:tavLst>
                                    </p:anim>
                                    <p:animEffect transition="in" filter="fade">
                                      <p:cBhvr>
                                        <p:cTn id="36" dur="1000"/>
                                        <p:tgtEl>
                                          <p:spTgt spid="87049"/>
                                        </p:tgtEl>
                                      </p:cBhvr>
                                    </p:animEffect>
                                  </p:childTnLst>
                                </p:cTn>
                              </p:par>
                            </p:childTnLst>
                          </p:cTn>
                        </p:par>
                        <p:par>
                          <p:cTn id="37" fill="hold">
                            <p:stCondLst>
                              <p:cond delay="4350"/>
                            </p:stCondLst>
                            <p:childTnLst>
                              <p:par>
                                <p:cTn id="38" presetID="38" presetClass="entr" presetSubtype="0" accel="50000" fill="hold" grpId="0" nodeType="afterEffect">
                                  <p:stCondLst>
                                    <p:cond delay="0"/>
                                  </p:stCondLst>
                                  <p:iterate type="lt">
                                    <p:tmPct val="50000"/>
                                  </p:iterate>
                                  <p:childTnLst>
                                    <p:set>
                                      <p:cBhvr>
                                        <p:cTn id="39" dur="1" fill="hold">
                                          <p:stCondLst>
                                            <p:cond delay="0"/>
                                          </p:stCondLst>
                                        </p:cTn>
                                        <p:tgtEl>
                                          <p:spTgt spid="87051"/>
                                        </p:tgtEl>
                                        <p:attrNameLst>
                                          <p:attrName>style.visibility</p:attrName>
                                        </p:attrNameLst>
                                      </p:cBhvr>
                                      <p:to>
                                        <p:strVal val="visible"/>
                                      </p:to>
                                    </p:set>
                                    <p:set>
                                      <p:cBhvr>
                                        <p:cTn id="40" dur="455" fill="hold">
                                          <p:stCondLst>
                                            <p:cond delay="0"/>
                                          </p:stCondLst>
                                        </p:cTn>
                                        <p:tgtEl>
                                          <p:spTgt spid="87051"/>
                                        </p:tgtEl>
                                        <p:attrNameLst>
                                          <p:attrName>style.rotation</p:attrName>
                                        </p:attrNameLst>
                                      </p:cBhvr>
                                      <p:to>
                                        <p:strVal val="-45.0"/>
                                      </p:to>
                                    </p:set>
                                    <p:anim calcmode="lin" valueType="num">
                                      <p:cBhvr>
                                        <p:cTn id="41" dur="455" fill="hold">
                                          <p:stCondLst>
                                            <p:cond delay="455"/>
                                          </p:stCondLst>
                                        </p:cTn>
                                        <p:tgtEl>
                                          <p:spTgt spid="87051"/>
                                        </p:tgtEl>
                                        <p:attrNameLst>
                                          <p:attrName>style.rotation</p:attrName>
                                        </p:attrNameLst>
                                      </p:cBhvr>
                                      <p:tavLst>
                                        <p:tav tm="0">
                                          <p:val>
                                            <p:fltVal val="-45"/>
                                          </p:val>
                                        </p:tav>
                                        <p:tav tm="69900">
                                          <p:val>
                                            <p:fltVal val="45"/>
                                          </p:val>
                                        </p:tav>
                                        <p:tav tm="100000">
                                          <p:val>
                                            <p:fltVal val="0"/>
                                          </p:val>
                                        </p:tav>
                                      </p:tavLst>
                                    </p:anim>
                                    <p:anim calcmode="lin" valueType="num">
                                      <p:cBhvr>
                                        <p:cTn id="42" dur="455" fill="hold">
                                          <p:stCondLst>
                                            <p:cond delay="0"/>
                                          </p:stCondLst>
                                        </p:cTn>
                                        <p:tgtEl>
                                          <p:spTgt spid="87051"/>
                                        </p:tgtEl>
                                        <p:attrNameLst>
                                          <p:attrName>ppt_y</p:attrName>
                                        </p:attrNameLst>
                                      </p:cBhvr>
                                      <p:tavLst>
                                        <p:tav tm="0">
                                          <p:val>
                                            <p:strVal val="#ppt_y-1"/>
                                          </p:val>
                                        </p:tav>
                                        <p:tav tm="100000">
                                          <p:val>
                                            <p:strVal val="#ppt_y-(0.354*#ppt_w-0.172*#ppt_h)"/>
                                          </p:val>
                                        </p:tav>
                                      </p:tavLst>
                                    </p:anim>
                                    <p:anim calcmode="lin" valueType="num">
                                      <p:cBhvr>
                                        <p:cTn id="43" dur="156" decel="50000" autoRev="1" fill="hold">
                                          <p:stCondLst>
                                            <p:cond delay="455"/>
                                          </p:stCondLst>
                                        </p:cTn>
                                        <p:tgtEl>
                                          <p:spTgt spid="87051"/>
                                        </p:tgtEl>
                                        <p:attrNameLst>
                                          <p:attrName>ppt_y</p:attrName>
                                        </p:attrNameLst>
                                      </p:cBhvr>
                                      <p:tavLst>
                                        <p:tav tm="0">
                                          <p:val>
                                            <p:strVal val="#ppt_y-(0.354*#ppt_w-0.172*#ppt_h)"/>
                                          </p:val>
                                        </p:tav>
                                        <p:tav tm="100000">
                                          <p:val>
                                            <p:strVal val="#ppt_y-(0.354*#ppt_w-0.172*#ppt_h)-#ppt_h/2"/>
                                          </p:val>
                                        </p:tav>
                                      </p:tavLst>
                                    </p:anim>
                                    <p:anim calcmode="lin" valueType="num">
                                      <p:cBhvr>
                                        <p:cTn id="44" dur="136" fill="hold">
                                          <p:stCondLst>
                                            <p:cond delay="864"/>
                                          </p:stCondLst>
                                        </p:cTn>
                                        <p:tgtEl>
                                          <p:spTgt spid="87051"/>
                                        </p:tgtEl>
                                        <p:attrNameLst>
                                          <p:attrName>ppt_y</p:attrName>
                                        </p:attrNameLst>
                                      </p:cBhvr>
                                      <p:tavLst>
                                        <p:tav tm="0">
                                          <p:val>
                                            <p:strVal val="#ppt_y-(0.354*#ppt_w-0.172*#ppt_h)"/>
                                          </p:val>
                                        </p:tav>
                                        <p:tav tm="100000">
                                          <p:val>
                                            <p:strVal val="#ppt_y"/>
                                          </p:val>
                                        </p:tav>
                                      </p:tavLst>
                                    </p:anim>
                                  </p:childTnLst>
                                </p:cTn>
                              </p:par>
                            </p:childTnLst>
                          </p:cTn>
                        </p:par>
                        <p:par>
                          <p:cTn id="45" fill="hold">
                            <p:stCondLst>
                              <p:cond delay="7350"/>
                            </p:stCondLst>
                            <p:childTnLst>
                              <p:par>
                                <p:cTn id="46" presetID="39" presetClass="entr" presetSubtype="0" accel="100000" fill="hold" grpId="0" nodeType="afterEffect">
                                  <p:stCondLst>
                                    <p:cond delay="0"/>
                                  </p:stCondLst>
                                  <p:childTnLst>
                                    <p:set>
                                      <p:cBhvr>
                                        <p:cTn id="47" dur="1" fill="hold">
                                          <p:stCondLst>
                                            <p:cond delay="0"/>
                                          </p:stCondLst>
                                        </p:cTn>
                                        <p:tgtEl>
                                          <p:spTgt spid="87046"/>
                                        </p:tgtEl>
                                        <p:attrNameLst>
                                          <p:attrName>style.visibility</p:attrName>
                                        </p:attrNameLst>
                                      </p:cBhvr>
                                      <p:to>
                                        <p:strVal val="visible"/>
                                      </p:to>
                                    </p:set>
                                    <p:anim calcmode="lin" valueType="num">
                                      <p:cBhvr>
                                        <p:cTn id="48" dur="500" fill="hold"/>
                                        <p:tgtEl>
                                          <p:spTgt spid="87046"/>
                                        </p:tgtEl>
                                        <p:attrNameLst>
                                          <p:attrName>ppt_h</p:attrName>
                                        </p:attrNameLst>
                                      </p:cBhvr>
                                      <p:tavLst>
                                        <p:tav tm="0">
                                          <p:val>
                                            <p:strVal val="#ppt_h/20"/>
                                          </p:val>
                                        </p:tav>
                                        <p:tav tm="50000">
                                          <p:val>
                                            <p:strVal val="#ppt_h/20"/>
                                          </p:val>
                                        </p:tav>
                                        <p:tav tm="100000">
                                          <p:val>
                                            <p:strVal val="#ppt_h"/>
                                          </p:val>
                                        </p:tav>
                                      </p:tavLst>
                                    </p:anim>
                                    <p:anim calcmode="lin" valueType="num">
                                      <p:cBhvr>
                                        <p:cTn id="49" dur="500" fill="hold"/>
                                        <p:tgtEl>
                                          <p:spTgt spid="87046"/>
                                        </p:tgtEl>
                                        <p:attrNameLst>
                                          <p:attrName>ppt_w</p:attrName>
                                        </p:attrNameLst>
                                      </p:cBhvr>
                                      <p:tavLst>
                                        <p:tav tm="0">
                                          <p:val>
                                            <p:strVal val="#ppt_w+.3"/>
                                          </p:val>
                                        </p:tav>
                                        <p:tav tm="50000">
                                          <p:val>
                                            <p:strVal val="#ppt_w+.3"/>
                                          </p:val>
                                        </p:tav>
                                        <p:tav tm="100000">
                                          <p:val>
                                            <p:strVal val="#ppt_w"/>
                                          </p:val>
                                        </p:tav>
                                      </p:tavLst>
                                    </p:anim>
                                    <p:anim calcmode="lin" valueType="num">
                                      <p:cBhvr>
                                        <p:cTn id="50" dur="500" fill="hold"/>
                                        <p:tgtEl>
                                          <p:spTgt spid="87046"/>
                                        </p:tgtEl>
                                        <p:attrNameLst>
                                          <p:attrName>ppt_x</p:attrName>
                                        </p:attrNameLst>
                                      </p:cBhvr>
                                      <p:tavLst>
                                        <p:tav tm="0">
                                          <p:val>
                                            <p:strVal val="#ppt_x-.3"/>
                                          </p:val>
                                        </p:tav>
                                        <p:tav tm="50000">
                                          <p:val>
                                            <p:strVal val="#ppt_x"/>
                                          </p:val>
                                        </p:tav>
                                        <p:tav tm="100000">
                                          <p:val>
                                            <p:strVal val="#ppt_x"/>
                                          </p:val>
                                        </p:tav>
                                      </p:tavLst>
                                    </p:anim>
                                    <p:anim calcmode="lin" valueType="num">
                                      <p:cBhvr>
                                        <p:cTn id="51" dur="500" fill="hold"/>
                                        <p:tgtEl>
                                          <p:spTgt spid="87046"/>
                                        </p:tgtEl>
                                        <p:attrNameLst>
                                          <p:attrName>ppt_y</p:attrName>
                                        </p:attrNameLst>
                                      </p:cBhvr>
                                      <p:tavLst>
                                        <p:tav tm="0">
                                          <p:val>
                                            <p:strVal val="#ppt_y"/>
                                          </p:val>
                                        </p:tav>
                                        <p:tav tm="100000">
                                          <p:val>
                                            <p:strVal val="#ppt_y"/>
                                          </p:val>
                                        </p:tav>
                                      </p:tavLst>
                                    </p:anim>
                                  </p:childTnLst>
                                </p:cTn>
                              </p:par>
                            </p:childTnLst>
                          </p:cTn>
                        </p:par>
                        <p:par>
                          <p:cTn id="52" fill="hold">
                            <p:stCondLst>
                              <p:cond delay="7850"/>
                            </p:stCondLst>
                            <p:childTnLst>
                              <p:par>
                                <p:cTn id="53" presetID="35" presetClass="entr" presetSubtype="0" fill="hold" grpId="0" nodeType="afterEffect">
                                  <p:stCondLst>
                                    <p:cond delay="0"/>
                                  </p:stCondLst>
                                  <p:childTnLst>
                                    <p:set>
                                      <p:cBhvr>
                                        <p:cTn id="54" dur="1" fill="hold">
                                          <p:stCondLst>
                                            <p:cond delay="0"/>
                                          </p:stCondLst>
                                        </p:cTn>
                                        <p:tgtEl>
                                          <p:spTgt spid="87048">
                                            <p:bg/>
                                          </p:spTgt>
                                        </p:tgtEl>
                                        <p:attrNameLst>
                                          <p:attrName>style.visibility</p:attrName>
                                        </p:attrNameLst>
                                      </p:cBhvr>
                                      <p:to>
                                        <p:strVal val="visible"/>
                                      </p:to>
                                    </p:set>
                                    <p:animEffect transition="in" filter="fade">
                                      <p:cBhvr>
                                        <p:cTn id="55" dur="2000"/>
                                        <p:tgtEl>
                                          <p:spTgt spid="87048">
                                            <p:bg/>
                                          </p:spTgt>
                                        </p:tgtEl>
                                      </p:cBhvr>
                                    </p:animEffect>
                                    <p:anim calcmode="lin" valueType="num">
                                      <p:cBhvr>
                                        <p:cTn id="56" dur="2000" fill="hold"/>
                                        <p:tgtEl>
                                          <p:spTgt spid="87048">
                                            <p:bg/>
                                          </p:spTgt>
                                        </p:tgtEl>
                                        <p:attrNameLst>
                                          <p:attrName>style.rotation</p:attrName>
                                        </p:attrNameLst>
                                      </p:cBhvr>
                                      <p:tavLst>
                                        <p:tav tm="0">
                                          <p:val>
                                            <p:fltVal val="720"/>
                                          </p:val>
                                        </p:tav>
                                        <p:tav tm="100000">
                                          <p:val>
                                            <p:fltVal val="0"/>
                                          </p:val>
                                        </p:tav>
                                      </p:tavLst>
                                    </p:anim>
                                    <p:anim calcmode="lin" valueType="num">
                                      <p:cBhvr>
                                        <p:cTn id="57" dur="2000" fill="hold"/>
                                        <p:tgtEl>
                                          <p:spTgt spid="87048">
                                            <p:bg/>
                                          </p:spTgt>
                                        </p:tgtEl>
                                        <p:attrNameLst>
                                          <p:attrName>ppt_h</p:attrName>
                                        </p:attrNameLst>
                                      </p:cBhvr>
                                      <p:tavLst>
                                        <p:tav tm="0">
                                          <p:val>
                                            <p:fltVal val="0"/>
                                          </p:val>
                                        </p:tav>
                                        <p:tav tm="100000">
                                          <p:val>
                                            <p:strVal val="#ppt_h"/>
                                          </p:val>
                                        </p:tav>
                                      </p:tavLst>
                                    </p:anim>
                                    <p:anim calcmode="lin" valueType="num">
                                      <p:cBhvr>
                                        <p:cTn id="58" dur="2000" fill="hold"/>
                                        <p:tgtEl>
                                          <p:spTgt spid="87048">
                                            <p:bg/>
                                          </p:spTgt>
                                        </p:tgtEl>
                                        <p:attrNameLst>
                                          <p:attrName>ppt_w</p:attrName>
                                        </p:attrNameLst>
                                      </p:cBhvr>
                                      <p:tavLst>
                                        <p:tav tm="0">
                                          <p:val>
                                            <p:fltVal val="0"/>
                                          </p:val>
                                        </p:tav>
                                        <p:tav tm="100000">
                                          <p:val>
                                            <p:strVal val="#ppt_w"/>
                                          </p:val>
                                        </p:tav>
                                      </p:tavLst>
                                    </p:anim>
                                  </p:childTnLst>
                                </p:cTn>
                              </p:par>
                              <p:par>
                                <p:cTn id="59" presetID="35" presetClass="entr" presetSubtype="0" fill="hold" grpId="0" nodeType="withEffect">
                                  <p:stCondLst>
                                    <p:cond delay="0"/>
                                  </p:stCondLst>
                                  <p:childTnLst>
                                    <p:set>
                                      <p:cBhvr>
                                        <p:cTn id="60" dur="1" fill="hold">
                                          <p:stCondLst>
                                            <p:cond delay="0"/>
                                          </p:stCondLst>
                                        </p:cTn>
                                        <p:tgtEl>
                                          <p:spTgt spid="87048">
                                            <p:txEl>
                                              <p:pRg st="0" end="0"/>
                                            </p:txEl>
                                          </p:spTgt>
                                        </p:tgtEl>
                                        <p:attrNameLst>
                                          <p:attrName>style.visibility</p:attrName>
                                        </p:attrNameLst>
                                      </p:cBhvr>
                                      <p:to>
                                        <p:strVal val="visible"/>
                                      </p:to>
                                    </p:set>
                                    <p:animEffect transition="in" filter="fade">
                                      <p:cBhvr>
                                        <p:cTn id="61" dur="2000"/>
                                        <p:tgtEl>
                                          <p:spTgt spid="87048">
                                            <p:txEl>
                                              <p:pRg st="0" end="0"/>
                                            </p:txEl>
                                          </p:spTgt>
                                        </p:tgtEl>
                                      </p:cBhvr>
                                    </p:animEffect>
                                    <p:anim calcmode="lin" valueType="num">
                                      <p:cBhvr>
                                        <p:cTn id="62" dur="2000" fill="hold"/>
                                        <p:tgtEl>
                                          <p:spTgt spid="87048">
                                            <p:txEl>
                                              <p:pRg st="0" end="0"/>
                                            </p:txEl>
                                          </p:spTgt>
                                        </p:tgtEl>
                                        <p:attrNameLst>
                                          <p:attrName>style.rotation</p:attrName>
                                        </p:attrNameLst>
                                      </p:cBhvr>
                                      <p:tavLst>
                                        <p:tav tm="0">
                                          <p:val>
                                            <p:fltVal val="720"/>
                                          </p:val>
                                        </p:tav>
                                        <p:tav tm="100000">
                                          <p:val>
                                            <p:fltVal val="0"/>
                                          </p:val>
                                        </p:tav>
                                      </p:tavLst>
                                    </p:anim>
                                    <p:anim calcmode="lin" valueType="num">
                                      <p:cBhvr>
                                        <p:cTn id="63" dur="2000" fill="hold"/>
                                        <p:tgtEl>
                                          <p:spTgt spid="87048">
                                            <p:txEl>
                                              <p:pRg st="0" end="0"/>
                                            </p:txEl>
                                          </p:spTgt>
                                        </p:tgtEl>
                                        <p:attrNameLst>
                                          <p:attrName>ppt_h</p:attrName>
                                        </p:attrNameLst>
                                      </p:cBhvr>
                                      <p:tavLst>
                                        <p:tav tm="0">
                                          <p:val>
                                            <p:fltVal val="0"/>
                                          </p:val>
                                        </p:tav>
                                        <p:tav tm="100000">
                                          <p:val>
                                            <p:strVal val="#ppt_h"/>
                                          </p:val>
                                        </p:tav>
                                      </p:tavLst>
                                    </p:anim>
                                    <p:anim calcmode="lin" valueType="num">
                                      <p:cBhvr>
                                        <p:cTn id="64" dur="2000" fill="hold"/>
                                        <p:tgtEl>
                                          <p:spTgt spid="87048">
                                            <p:txEl>
                                              <p:pRg st="0" end="0"/>
                                            </p:txEl>
                                          </p:spTgt>
                                        </p:tgtEl>
                                        <p:attrNameLst>
                                          <p:attrName>ppt_w</p:attrName>
                                        </p:attrNameLst>
                                      </p:cBhvr>
                                      <p:tavLst>
                                        <p:tav tm="0">
                                          <p:val>
                                            <p:fltVal val="0"/>
                                          </p:val>
                                        </p:tav>
                                        <p:tav tm="100000">
                                          <p:val>
                                            <p:strVal val="#ppt_w"/>
                                          </p:val>
                                        </p:tav>
                                      </p:tavLst>
                                    </p:anim>
                                  </p:childTnLst>
                                </p:cTn>
                              </p:par>
                            </p:childTnLst>
                          </p:cTn>
                        </p:par>
                        <p:par>
                          <p:cTn id="65" fill="hold">
                            <p:stCondLst>
                              <p:cond delay="9850"/>
                            </p:stCondLst>
                            <p:childTnLst>
                              <p:par>
                                <p:cTn id="66" presetID="6" presetClass="emph" presetSubtype="0" fill="hold" nodeType="afterEffect">
                                  <p:stCondLst>
                                    <p:cond delay="0"/>
                                  </p:stCondLst>
                                  <p:childTnLst>
                                    <p:animScale>
                                      <p:cBhvr>
                                        <p:cTn id="67" dur="2000" fill="hold"/>
                                        <p:tgtEl>
                                          <p:spTgt spid="87048">
                                            <p:txEl>
                                              <p:pRg st="0" end="0"/>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5" grpId="0" animBg="1"/>
      <p:bldP spid="87046" grpId="0" animBg="1"/>
      <p:bldP spid="87047" grpId="0" animBg="1"/>
      <p:bldP spid="87048" grpId="0" build="allAtOnce" animBg="1"/>
      <p:bldP spid="87049" grpId="0" animBg="1"/>
      <p:bldP spid="87050" grpId="0" animBg="1"/>
      <p:bldP spid="87051" grpId="0" animBg="1"/>
      <p:bldP spid="8705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152400"/>
            <a:ext cx="8229600" cy="990600"/>
          </a:xfrm>
        </p:spPr>
        <p:style>
          <a:lnRef idx="1">
            <a:schemeClr val="accent2"/>
          </a:lnRef>
          <a:fillRef idx="2">
            <a:schemeClr val="accent2"/>
          </a:fillRef>
          <a:effectRef idx="1">
            <a:schemeClr val="accent2"/>
          </a:effectRef>
          <a:fontRef idx="minor">
            <a:schemeClr val="dk1"/>
          </a:fontRef>
        </p:style>
        <p:txBody>
          <a:bodyPr/>
          <a:lstStyle/>
          <a:p>
            <a:r>
              <a:rPr lang="en-US" b="1" i="1" dirty="0">
                <a:solidFill>
                  <a:schemeClr val="tx2"/>
                </a:solidFill>
                <a:effectLst>
                  <a:outerShdw blurRad="38100" dist="38100" dir="2700000" algn="tl">
                    <a:srgbClr val="FFFFFF"/>
                  </a:outerShdw>
                </a:effectLst>
              </a:rPr>
              <a:t>Creating </a:t>
            </a:r>
            <a:r>
              <a:rPr lang="en-US" b="1" i="1" dirty="0" smtClean="0">
                <a:solidFill>
                  <a:schemeClr val="tx2"/>
                </a:solidFill>
                <a:effectLst>
                  <a:outerShdw blurRad="38100" dist="38100" dir="2700000" algn="tl">
                    <a:srgbClr val="FFFFFF"/>
                  </a:outerShdw>
                </a:effectLst>
              </a:rPr>
              <a:t>Injury-Free </a:t>
            </a:r>
            <a:r>
              <a:rPr lang="en-US" b="1" i="1" dirty="0">
                <a:solidFill>
                  <a:schemeClr val="tx2"/>
                </a:solidFill>
                <a:effectLst>
                  <a:outerShdw blurRad="38100" dist="38100" dir="2700000" algn="tl">
                    <a:srgbClr val="FFFFFF"/>
                  </a:outerShdw>
                </a:effectLst>
              </a:rPr>
              <a:t>Environment</a:t>
            </a:r>
          </a:p>
        </p:txBody>
      </p:sp>
      <p:sp>
        <p:nvSpPr>
          <p:cNvPr id="6" name="Footer Placeholder 4"/>
          <p:cNvSpPr>
            <a:spLocks noGrp="1"/>
          </p:cNvSpPr>
          <p:nvPr>
            <p:ph type="ftr" sz="quarter" idx="11"/>
          </p:nvPr>
        </p:nvSpPr>
        <p:spPr/>
        <p:txBody>
          <a:bodyPr/>
          <a:lstStyle/>
          <a:p>
            <a:r>
              <a:rPr lang="en-US"/>
              <a:t>OSU</a:t>
            </a:r>
            <a:r>
              <a:rPr lang="en-US" i="0">
                <a:solidFill>
                  <a:schemeClr val="tx1"/>
                </a:solidFill>
              </a:rPr>
              <a:t>  </a:t>
            </a:r>
            <a:r>
              <a:rPr lang="en-US">
                <a:solidFill>
                  <a:schemeClr val="tx1"/>
                </a:solidFill>
              </a:rPr>
              <a:t>Environmental Health &amp; Safety  </a:t>
            </a:r>
          </a:p>
        </p:txBody>
      </p:sp>
      <p:sp>
        <p:nvSpPr>
          <p:cNvPr id="5124" name="Text Box 4"/>
          <p:cNvSpPr txBox="1">
            <a:spLocks noChangeArrowheads="1"/>
          </p:cNvSpPr>
          <p:nvPr/>
        </p:nvSpPr>
        <p:spPr bwMode="auto">
          <a:xfrm>
            <a:off x="0" y="2743200"/>
            <a:ext cx="8915400" cy="1708150"/>
          </a:xfrm>
          <a:prstGeom prst="rect">
            <a:avLst/>
          </a:prstGeom>
          <a:noFill/>
          <a:ln w="9525">
            <a:noFill/>
            <a:miter lim="800000"/>
            <a:headEnd/>
            <a:tailEnd/>
          </a:ln>
          <a:effectLst/>
        </p:spPr>
        <p:txBody>
          <a:bodyPr>
            <a:spAutoFit/>
          </a:bodyPr>
          <a:lstStyle/>
          <a:p>
            <a:r>
              <a:rPr lang="en-US" sz="9600" b="1" i="1" dirty="0">
                <a:solidFill>
                  <a:schemeClr val="tx2"/>
                </a:solidFill>
                <a:effectLst>
                  <a:outerShdw blurRad="38100" dist="38100" dir="2700000" algn="tl">
                    <a:srgbClr val="C0C0C0"/>
                  </a:outerShdw>
                </a:effectLst>
                <a:latin typeface="Baskerville Old Face" pitchFamily="18" charset="0"/>
              </a:rPr>
              <a:t>I</a:t>
            </a:r>
            <a:r>
              <a:rPr lang="en-US" sz="10600" b="1" i="1" dirty="0">
                <a:solidFill>
                  <a:schemeClr val="tx2"/>
                </a:solidFill>
                <a:effectLst>
                  <a:outerShdw blurRad="38100" dist="38100" dir="2700000" algn="tl">
                    <a:srgbClr val="C0C0C0"/>
                  </a:outerShdw>
                </a:effectLst>
                <a:latin typeface="Baskerville Old Face" pitchFamily="18" charset="0"/>
              </a:rPr>
              <a:t>njuries</a:t>
            </a:r>
          </a:p>
        </p:txBody>
      </p:sp>
      <p:sp>
        <p:nvSpPr>
          <p:cNvPr id="5127" name="Oval 7"/>
          <p:cNvSpPr>
            <a:spLocks noChangeArrowheads="1"/>
          </p:cNvSpPr>
          <p:nvPr/>
        </p:nvSpPr>
        <p:spPr bwMode="auto">
          <a:xfrm>
            <a:off x="2286000" y="1447800"/>
            <a:ext cx="4648200" cy="4724400"/>
          </a:xfrm>
          <a:prstGeom prst="ellipse">
            <a:avLst/>
          </a:prstGeom>
          <a:noFill/>
          <a:ln w="228600">
            <a:solidFill>
              <a:srgbClr val="FF0000"/>
            </a:solidFill>
            <a:round/>
            <a:headEnd/>
            <a:tailEnd/>
          </a:ln>
          <a:effectLst>
            <a:outerShdw blurRad="50800" dist="50800" dir="5400000" algn="ctr" rotWithShape="0">
              <a:schemeClr val="tx1"/>
            </a:outerShdw>
          </a:effectLst>
          <a:scene3d>
            <a:camera prst="orthographicFront"/>
            <a:lightRig rig="threePt" dir="t"/>
          </a:scene3d>
          <a:sp3d>
            <a:bevelT w="152400" h="50800" prst="softRound"/>
          </a:sp3d>
        </p:spPr>
        <p:txBody>
          <a:bodyPr wrap="none" anchor="ctr"/>
          <a:lstStyle/>
          <a:p>
            <a:endParaRPr lang="en-US" b="1" i="1" dirty="0">
              <a:effectLst>
                <a:outerShdw blurRad="38100" dist="38100" dir="2700000" algn="tl">
                  <a:srgbClr val="000000">
                    <a:alpha val="43137"/>
                  </a:srgbClr>
                </a:outerShdw>
              </a:effectLst>
            </a:endParaRPr>
          </a:p>
        </p:txBody>
      </p:sp>
      <p:sp>
        <p:nvSpPr>
          <p:cNvPr id="5128" name="Line 8"/>
          <p:cNvSpPr>
            <a:spLocks noChangeShapeType="1"/>
          </p:cNvSpPr>
          <p:nvPr/>
        </p:nvSpPr>
        <p:spPr bwMode="auto">
          <a:xfrm flipV="1">
            <a:off x="2667000" y="2286000"/>
            <a:ext cx="3505200" cy="3124200"/>
          </a:xfrm>
          <a:prstGeom prst="line">
            <a:avLst/>
          </a:prstGeom>
          <a:noFill/>
          <a:ln w="139700">
            <a:solidFill>
              <a:srgbClr val="FF0000"/>
            </a:solidFill>
            <a:round/>
            <a:headEnd/>
            <a:tailEnd/>
          </a:ln>
          <a:effectLst>
            <a:outerShdw blurRad="50800" dist="38100" dir="8100000" algn="tr" rotWithShape="0">
              <a:prstClr val="black">
                <a:alpha val="40000"/>
              </a:prstClr>
            </a:outerShdw>
          </a:effectLst>
        </p:spPr>
        <p:txBody>
          <a:bodyPr/>
          <a:lstStyle/>
          <a:p>
            <a:endParaRPr lang="en-US"/>
          </a:p>
        </p:txBody>
      </p:sp>
    </p:spTree>
  </p:cSld>
  <p:clrMapOvr>
    <a:masterClrMapping/>
  </p:clrMapOvr>
  <p:transition spd="med">
    <p:wheel spokes="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5124"/>
                                        </p:tgtEl>
                                        <p:attrNameLst>
                                          <p:attrName>style.visibility</p:attrName>
                                        </p:attrNameLst>
                                      </p:cBhvr>
                                      <p:to>
                                        <p:strVal val="visible"/>
                                      </p:to>
                                    </p:set>
                                    <p:anim calcmode="lin" valueType="num">
                                      <p:cBhvr additive="base">
                                        <p:cTn id="7" dur="500" fill="hold"/>
                                        <p:tgtEl>
                                          <p:spTgt spid="5124"/>
                                        </p:tgtEl>
                                        <p:attrNameLst>
                                          <p:attrName>ppt_x</p:attrName>
                                        </p:attrNameLst>
                                      </p:cBhvr>
                                      <p:tavLst>
                                        <p:tav tm="0">
                                          <p:val>
                                            <p:strVal val="#ppt_x"/>
                                          </p:val>
                                        </p:tav>
                                        <p:tav tm="100000">
                                          <p:val>
                                            <p:strVal val="#ppt_x"/>
                                          </p:val>
                                        </p:tav>
                                      </p:tavLst>
                                    </p:anim>
                                    <p:anim calcmode="lin" valueType="num">
                                      <p:cBhvr additive="base">
                                        <p:cTn id="8" dur="500" fill="hold"/>
                                        <p:tgtEl>
                                          <p:spTgt spid="512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8" presetClass="emph" presetSubtype="0" fill="hold" grpId="1" nodeType="afterEffect">
                                  <p:stCondLst>
                                    <p:cond delay="500"/>
                                  </p:stCondLst>
                                  <p:childTnLst>
                                    <p:animRot by="21600000">
                                      <p:cBhvr>
                                        <p:cTn id="11" dur="2000" fill="hold"/>
                                        <p:tgtEl>
                                          <p:spTgt spid="512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4" grpId="0"/>
      <p:bldP spid="5124" grpId="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en-US" b="1" i="1" dirty="0">
                <a:solidFill>
                  <a:schemeClr val="tx2"/>
                </a:solidFill>
                <a:effectLst>
                  <a:outerShdw blurRad="38100" dist="38100" dir="2700000" algn="tl">
                    <a:srgbClr val="C0C0C0"/>
                  </a:outerShdw>
                </a:effectLst>
              </a:rPr>
              <a:t>What is IFE?</a:t>
            </a:r>
          </a:p>
        </p:txBody>
      </p:sp>
      <p:sp>
        <p:nvSpPr>
          <p:cNvPr id="4" name="Footer Placeholder 4"/>
          <p:cNvSpPr>
            <a:spLocks noGrp="1"/>
          </p:cNvSpPr>
          <p:nvPr>
            <p:ph type="ftr" sz="quarter" idx="11"/>
          </p:nvPr>
        </p:nvSpPr>
        <p:spPr/>
        <p:txBody>
          <a:bodyPr/>
          <a:lstStyle/>
          <a:p>
            <a:r>
              <a:rPr lang="en-US"/>
              <a:t>OSU</a:t>
            </a:r>
            <a:r>
              <a:rPr lang="en-US" i="0">
                <a:solidFill>
                  <a:schemeClr val="tx1"/>
                </a:solidFill>
              </a:rPr>
              <a:t>  </a:t>
            </a:r>
            <a:r>
              <a:rPr lang="en-US">
                <a:solidFill>
                  <a:schemeClr val="tx1"/>
                </a:solidFill>
              </a:rPr>
              <a:t>Environmental Health &amp; Safety  </a:t>
            </a:r>
          </a:p>
        </p:txBody>
      </p:sp>
      <p:sp>
        <p:nvSpPr>
          <p:cNvPr id="9219" name="Rectangle 3"/>
          <p:cNvSpPr>
            <a:spLocks noGrp="1" noChangeArrowheads="1"/>
          </p:cNvSpPr>
          <p:nvPr>
            <p:ph sz="quarter" idx="1"/>
          </p:nvPr>
        </p:nvSpPr>
        <p:spPr>
          <a:xfrm>
            <a:off x="457200" y="1615440"/>
            <a:ext cx="8229600" cy="4937760"/>
          </a:xfrm>
        </p:spPr>
        <p:txBody>
          <a:bodyPr/>
          <a:lstStyle/>
          <a:p>
            <a:pPr indent="4763"/>
            <a:r>
              <a:rPr lang="en-US" dirty="0" smtClean="0">
                <a:solidFill>
                  <a:schemeClr val="tx2"/>
                </a:solidFill>
              </a:rPr>
              <a:t>It’s a </a:t>
            </a:r>
            <a:r>
              <a:rPr lang="en-US" u="sng" dirty="0">
                <a:solidFill>
                  <a:schemeClr val="tx2"/>
                </a:solidFill>
              </a:rPr>
              <a:t>Culture</a:t>
            </a:r>
            <a:r>
              <a:rPr lang="en-US" dirty="0">
                <a:solidFill>
                  <a:schemeClr val="tx2"/>
                </a:solidFill>
              </a:rPr>
              <a:t> that believes:</a:t>
            </a:r>
          </a:p>
          <a:p>
            <a:pPr marL="742950" lvl="1" indent="-342900">
              <a:spcBef>
                <a:spcPts val="2400"/>
              </a:spcBef>
              <a:spcAft>
                <a:spcPts val="1800"/>
              </a:spcAft>
            </a:pPr>
            <a:r>
              <a:rPr lang="en-US" dirty="0">
                <a:solidFill>
                  <a:schemeClr val="tx2"/>
                </a:solidFill>
              </a:rPr>
              <a:t>All injuries are preventable</a:t>
            </a:r>
          </a:p>
          <a:p>
            <a:pPr marL="742950" lvl="1" indent="-342900">
              <a:spcAft>
                <a:spcPts val="1800"/>
              </a:spcAft>
            </a:pPr>
            <a:r>
              <a:rPr lang="en-US" dirty="0">
                <a:solidFill>
                  <a:schemeClr val="tx2"/>
                </a:solidFill>
              </a:rPr>
              <a:t>Every individual is responsible for working  </a:t>
            </a:r>
            <a:br>
              <a:rPr lang="en-US" dirty="0">
                <a:solidFill>
                  <a:schemeClr val="tx2"/>
                </a:solidFill>
              </a:rPr>
            </a:br>
            <a:r>
              <a:rPr lang="en-US" dirty="0">
                <a:solidFill>
                  <a:schemeClr val="tx2"/>
                </a:solidFill>
              </a:rPr>
              <a:t> towards the elimination of all injuries</a:t>
            </a:r>
          </a:p>
          <a:p>
            <a:pPr marL="742950" lvl="1" indent="-342900">
              <a:spcAft>
                <a:spcPts val="1800"/>
              </a:spcAft>
            </a:pPr>
            <a:r>
              <a:rPr lang="en-US" dirty="0">
                <a:solidFill>
                  <a:schemeClr val="tx2"/>
                </a:solidFill>
              </a:rPr>
              <a:t>Injuries are not accepted as a part of doing </a:t>
            </a:r>
            <a:br>
              <a:rPr lang="en-US" dirty="0">
                <a:solidFill>
                  <a:schemeClr val="tx2"/>
                </a:solidFill>
              </a:rPr>
            </a:br>
            <a:r>
              <a:rPr lang="en-US" dirty="0">
                <a:solidFill>
                  <a:schemeClr val="tx2"/>
                </a:solidFill>
              </a:rPr>
              <a:t> business</a:t>
            </a:r>
          </a:p>
          <a:p>
            <a:pPr marL="742950" lvl="1" indent="-342900">
              <a:spcAft>
                <a:spcPts val="1800"/>
              </a:spcAft>
            </a:pPr>
            <a:r>
              <a:rPr lang="en-US" dirty="0">
                <a:solidFill>
                  <a:schemeClr val="tx2"/>
                </a:solidFill>
              </a:rPr>
              <a:t>Free and open safety communications are </a:t>
            </a:r>
            <a:br>
              <a:rPr lang="en-US" dirty="0">
                <a:solidFill>
                  <a:schemeClr val="tx2"/>
                </a:solidFill>
              </a:rPr>
            </a:br>
            <a:r>
              <a:rPr lang="en-US" dirty="0">
                <a:solidFill>
                  <a:schemeClr val="tx2"/>
                </a:solidFill>
              </a:rPr>
              <a:t> essential</a:t>
            </a:r>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en-US" b="1" i="1" dirty="0">
                <a:solidFill>
                  <a:schemeClr val="tx2"/>
                </a:solidFill>
                <a:effectLst>
                  <a:outerShdw blurRad="38100" dist="38100" dir="2700000" algn="tl">
                    <a:srgbClr val="C0C0C0"/>
                  </a:outerShdw>
                </a:effectLst>
              </a:rPr>
              <a:t>The Goal of IFE</a:t>
            </a:r>
          </a:p>
        </p:txBody>
      </p:sp>
      <p:sp>
        <p:nvSpPr>
          <p:cNvPr id="4" name="Footer Placeholder 4"/>
          <p:cNvSpPr>
            <a:spLocks noGrp="1"/>
          </p:cNvSpPr>
          <p:nvPr>
            <p:ph type="ftr" sz="quarter" idx="11"/>
          </p:nvPr>
        </p:nvSpPr>
        <p:spPr/>
        <p:txBody>
          <a:bodyPr/>
          <a:lstStyle/>
          <a:p>
            <a:r>
              <a:rPr lang="en-US"/>
              <a:t>OSU</a:t>
            </a:r>
            <a:r>
              <a:rPr lang="en-US" i="0">
                <a:solidFill>
                  <a:schemeClr val="tx1"/>
                </a:solidFill>
              </a:rPr>
              <a:t>  </a:t>
            </a:r>
            <a:r>
              <a:rPr lang="en-US">
                <a:solidFill>
                  <a:schemeClr val="tx1"/>
                </a:solidFill>
              </a:rPr>
              <a:t>Environmental Health &amp; Safety  </a:t>
            </a:r>
          </a:p>
        </p:txBody>
      </p:sp>
      <p:sp>
        <p:nvSpPr>
          <p:cNvPr id="21507" name="Rectangle 3"/>
          <p:cNvSpPr>
            <a:spLocks noGrp="1" noChangeArrowheads="1"/>
          </p:cNvSpPr>
          <p:nvPr>
            <p:ph sz="quarter" idx="1"/>
          </p:nvPr>
        </p:nvSpPr>
        <p:spPr/>
        <p:txBody>
          <a:bodyPr/>
          <a:lstStyle/>
          <a:p>
            <a:pPr>
              <a:buFont typeface="Wingdings" pitchFamily="2" charset="2"/>
              <a:buNone/>
            </a:pPr>
            <a:r>
              <a:rPr lang="en-US" sz="3600"/>
              <a:t>	</a:t>
            </a:r>
          </a:p>
          <a:p>
            <a:pPr>
              <a:buFont typeface="Wingdings" pitchFamily="2" charset="2"/>
              <a:buNone/>
            </a:pPr>
            <a:r>
              <a:rPr lang="en-US" sz="3600"/>
              <a:t>	</a:t>
            </a:r>
            <a:r>
              <a:rPr lang="en-US" sz="3600">
                <a:solidFill>
                  <a:schemeClr val="tx2"/>
                </a:solidFill>
              </a:rPr>
              <a:t>Ensure every </a:t>
            </a:r>
            <a:r>
              <a:rPr lang="en-US" sz="3600" b="1" u="sng">
                <a:solidFill>
                  <a:schemeClr val="tx2"/>
                </a:solidFill>
                <a:effectLst>
                  <a:outerShdw blurRad="38100" dist="38100" dir="2700000" algn="tl">
                    <a:srgbClr val="C0C0C0"/>
                  </a:outerShdw>
                </a:effectLst>
              </a:rPr>
              <a:t>employee/student</a:t>
            </a:r>
            <a:r>
              <a:rPr lang="en-US" sz="3600" b="1">
                <a:solidFill>
                  <a:schemeClr val="tx2"/>
                </a:solidFill>
                <a:effectLst>
                  <a:outerShdw blurRad="38100" dist="38100" dir="2700000" algn="tl">
                    <a:srgbClr val="C0C0C0"/>
                  </a:outerShdw>
                </a:effectLst>
              </a:rPr>
              <a:t> </a:t>
            </a:r>
            <a:r>
              <a:rPr lang="en-US" sz="3600">
                <a:solidFill>
                  <a:schemeClr val="tx2"/>
                </a:solidFill>
              </a:rPr>
              <a:t>leaves work in the same condition as they came to work!!</a:t>
            </a:r>
          </a:p>
        </p:txBody>
      </p:sp>
    </p:spTree>
  </p:cSld>
  <p:clrMapOvr>
    <a:masterClrMapping/>
  </p:clrMapOvr>
  <p:transition>
    <p:wipe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5598</TotalTime>
  <Words>2145</Words>
  <Application>Microsoft Office PowerPoint</Application>
  <PresentationFormat>On-screen Show (4:3)</PresentationFormat>
  <Paragraphs>391</Paragraphs>
  <Slides>38</Slides>
  <Notes>29</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Origin</vt:lpstr>
      <vt:lpstr>Safety Is Everybody's Business</vt:lpstr>
      <vt:lpstr>Killer Safety Attitudes</vt:lpstr>
      <vt:lpstr>Killer Safety Attitudes</vt:lpstr>
      <vt:lpstr>Purpose</vt:lpstr>
      <vt:lpstr>Course Objectives</vt:lpstr>
      <vt:lpstr>Why Worry about Safety? </vt:lpstr>
      <vt:lpstr>Creating Injury-Free Environment</vt:lpstr>
      <vt:lpstr>What is IFE?</vt:lpstr>
      <vt:lpstr>The Goal of IFE</vt:lpstr>
      <vt:lpstr>Creating an Injury-Free Environment</vt:lpstr>
      <vt:lpstr>Creating an Injury-Free Environment</vt:lpstr>
      <vt:lpstr>Paradigms</vt:lpstr>
      <vt:lpstr>Safety Paradigms from the Past</vt:lpstr>
      <vt:lpstr>New Safety Paradigm</vt:lpstr>
      <vt:lpstr>How Is Injury Free Possible?</vt:lpstr>
      <vt:lpstr>Personal Reflection</vt:lpstr>
      <vt:lpstr>Values vs. Priorities</vt:lpstr>
      <vt:lpstr>Compliance vs. Choice</vt:lpstr>
      <vt:lpstr>Cost of Accidents</vt:lpstr>
      <vt:lpstr>How Good are We Really ?</vt:lpstr>
      <vt:lpstr>Next Steps</vt:lpstr>
      <vt:lpstr>Safety Cultures</vt:lpstr>
      <vt:lpstr>Establishing Accountability:  Performance Evaluations</vt:lpstr>
      <vt:lpstr>Defining Responsibilities</vt:lpstr>
      <vt:lpstr>Defining Responsibilities</vt:lpstr>
      <vt:lpstr>Defining Responsibilities</vt:lpstr>
      <vt:lpstr>Defining Responsibilities</vt:lpstr>
      <vt:lpstr>Defining Responsibilities</vt:lpstr>
      <vt:lpstr>Legal Issues and Liability</vt:lpstr>
      <vt:lpstr>Legal Issues and Liability</vt:lpstr>
      <vt:lpstr>Legal Issues and Liability</vt:lpstr>
      <vt:lpstr>Legal Issues and Liability</vt:lpstr>
      <vt:lpstr>Legal Issues and Liability</vt:lpstr>
      <vt:lpstr>Legal Issues and Liability</vt:lpstr>
      <vt:lpstr>Remembering Charlie</vt:lpstr>
      <vt:lpstr>SIGNS OF CULTURE CHANGE</vt:lpstr>
      <vt:lpstr>For more information:</vt:lpstr>
      <vt:lpstr>PowerPoint Presentation</vt:lpstr>
    </vt:vector>
  </TitlesOfParts>
  <Company>Oklahoma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Safety is Everybody's Business</dc:title>
  <dc:creator>EHS-JP</dc:creator>
  <cp:lastModifiedBy>Phelan, Juanita</cp:lastModifiedBy>
  <cp:revision>278</cp:revision>
  <dcterms:created xsi:type="dcterms:W3CDTF">2007-10-16T16:08:54Z</dcterms:created>
  <dcterms:modified xsi:type="dcterms:W3CDTF">2013-10-25T22:29:45Z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epartment">
    <vt:lpwstr>Okla. State Univ. EHS</vt:lpwstr>
  </property>
</Properties>
</file>