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76" r:id="rId4"/>
    <p:sldId id="278" r:id="rId5"/>
    <p:sldId id="277" r:id="rId6"/>
    <p:sldId id="279" r:id="rId7"/>
    <p:sldId id="271" r:id="rId8"/>
    <p:sldId id="272" r:id="rId9"/>
    <p:sldId id="273" r:id="rId10"/>
    <p:sldId id="274" r:id="rId11"/>
    <p:sldId id="275" r:id="rId12"/>
    <p:sldId id="258" r:id="rId13"/>
    <p:sldId id="259" r:id="rId14"/>
    <p:sldId id="260" r:id="rId15"/>
    <p:sldId id="261" r:id="rId16"/>
    <p:sldId id="280" r:id="rId17"/>
    <p:sldId id="281" r:id="rId18"/>
    <p:sldId id="282" r:id="rId19"/>
    <p:sldId id="262" r:id="rId20"/>
    <p:sldId id="283" r:id="rId2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92" autoAdjust="0"/>
  </p:normalViewPr>
  <p:slideViewPr>
    <p:cSldViewPr>
      <p:cViewPr>
        <p:scale>
          <a:sx n="92" d="100"/>
          <a:sy n="92" d="100"/>
        </p:scale>
        <p:origin x="-117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A804B-5296-4FB1-9F2B-40F20496B8A3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1262E-7206-4614-9132-1815EC78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3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98257D2-34D1-4DFD-B607-CFE1F061F23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B87FB8E-E1B5-44A6-AB39-5D1C379224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18000" b="1" dirty="0" smtClean="0">
                <a:solidFill>
                  <a:srgbClr val="FFFF00"/>
                </a:solidFill>
              </a:rPr>
              <a:t>SAFETY</a:t>
            </a:r>
            <a:endParaRPr lang="en-US" sz="180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6324600"/>
          </a:xfrm>
          <a:prstGeom prst="rect">
            <a:avLst/>
          </a:prstGeom>
          <a:noFill/>
          <a:ln w="1270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3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1376"/>
            <a:ext cx="92202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BOTH ARE IMPORTANT BUT THE TOTAL FALLS SHORT OF 100%…</a:t>
            </a:r>
          </a:p>
          <a:p>
            <a:endParaRPr lang="en-US" sz="4800" b="1" dirty="0"/>
          </a:p>
          <a:p>
            <a:r>
              <a:rPr lang="en-US" sz="4800" b="1" dirty="0" smtClean="0"/>
              <a:t>HOWEVER…</a:t>
            </a:r>
          </a:p>
          <a:p>
            <a:endParaRPr lang="en-US" sz="4000" b="1" dirty="0"/>
          </a:p>
          <a:p>
            <a:r>
              <a:rPr lang="en-US" sz="4000" b="1" dirty="0"/>
              <a:t>A</a:t>
            </a:r>
            <a:r>
              <a:rPr lang="en-US" sz="4000" b="1" dirty="0" smtClean="0"/>
              <a:t> +  T </a:t>
            </a:r>
            <a:r>
              <a:rPr lang="en-US" sz="4000" b="1" dirty="0"/>
              <a:t>+</a:t>
            </a:r>
            <a:r>
              <a:rPr lang="en-US" sz="4000" b="1" dirty="0" smtClean="0"/>
              <a:t> T </a:t>
            </a:r>
            <a:r>
              <a:rPr lang="en-US" sz="4000" b="1" dirty="0"/>
              <a:t>+ </a:t>
            </a:r>
            <a:r>
              <a:rPr lang="en-US" sz="4000" b="1" dirty="0" smtClean="0"/>
              <a:t>I </a:t>
            </a:r>
            <a:r>
              <a:rPr lang="en-US" sz="4000" b="1" dirty="0"/>
              <a:t>+ </a:t>
            </a:r>
            <a:r>
              <a:rPr lang="en-US" sz="4000" b="1" dirty="0" smtClean="0"/>
              <a:t>T </a:t>
            </a:r>
            <a:r>
              <a:rPr lang="en-US" sz="4000" b="1" dirty="0"/>
              <a:t>+ </a:t>
            </a:r>
            <a:r>
              <a:rPr lang="en-US" sz="4000" b="1" dirty="0" smtClean="0"/>
              <a:t>U </a:t>
            </a:r>
            <a:r>
              <a:rPr lang="en-US" sz="4000" b="1" dirty="0"/>
              <a:t>+ </a:t>
            </a:r>
            <a:r>
              <a:rPr lang="en-US" sz="4000" b="1" dirty="0" smtClean="0"/>
              <a:t>D </a:t>
            </a:r>
            <a:r>
              <a:rPr lang="en-US" sz="4000" b="1" dirty="0"/>
              <a:t>+</a:t>
            </a:r>
            <a:r>
              <a:rPr lang="en-US" sz="4000" b="1" dirty="0" smtClean="0"/>
              <a:t> E </a:t>
            </a:r>
          </a:p>
          <a:p>
            <a:endParaRPr lang="en-US" sz="4000" b="1" dirty="0"/>
          </a:p>
          <a:p>
            <a:r>
              <a:rPr lang="en-US" sz="4000" b="1" dirty="0" smtClean="0"/>
              <a:t>1 + 20 + 20 + 9 + 20 + 21 + 4 + 5 = 100%</a:t>
            </a:r>
          </a:p>
          <a:p>
            <a:endParaRPr lang="en-US" sz="4000" b="1" dirty="0" smtClean="0"/>
          </a:p>
          <a:p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7721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04885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Safety is really about our ATTITUDE!</a:t>
            </a:r>
          </a:p>
          <a:p>
            <a:pPr algn="ctr"/>
            <a:endParaRPr lang="en-US" sz="48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Make 100% Safe Behavior your choice, both on and off the job every day!</a:t>
            </a:r>
            <a:endParaRPr lang="en-US" sz="48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203200"/>
            <a:ext cx="8815387" cy="645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9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Positive or Negative ?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How does </a:t>
            </a:r>
            <a:r>
              <a:rPr lang="en-US" sz="8800" dirty="0">
                <a:solidFill>
                  <a:srgbClr val="FF0000"/>
                </a:solidFill>
              </a:rPr>
              <a:t>A</a:t>
            </a:r>
            <a:r>
              <a:rPr lang="en-US" sz="8800" dirty="0" smtClean="0">
                <a:solidFill>
                  <a:srgbClr val="FF0000"/>
                </a:solidFill>
              </a:rPr>
              <a:t>ttitude</a:t>
            </a:r>
          </a:p>
          <a:p>
            <a:pPr marL="0" indent="0" algn="ctr">
              <a:buNone/>
            </a:pPr>
            <a:r>
              <a:rPr lang="en-US" sz="8800" dirty="0" smtClean="0"/>
              <a:t> impact our lives?</a:t>
            </a:r>
          </a:p>
          <a:p>
            <a:pPr algn="ctr"/>
            <a:endParaRPr lang="en-US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203200"/>
            <a:ext cx="8815387" cy="645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2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Attitude</a:t>
            </a:r>
            <a:r>
              <a:rPr lang="en-US" sz="5400" b="1" dirty="0" smtClean="0"/>
              <a:t> IS THE Key </a:t>
            </a:r>
            <a:endParaRPr lang="en-US" sz="5400" b="1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88576" y="1524000"/>
            <a:ext cx="8229600" cy="2133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A good attitude toward safety is a key to preventing unnecessary incidents and injuries. Your attitude affects your </a:t>
            </a:r>
            <a:r>
              <a:rPr lang="en-US" sz="4400" u="sng" dirty="0" smtClean="0">
                <a:solidFill>
                  <a:srgbClr val="FFFF00"/>
                </a:solidFill>
              </a:rPr>
              <a:t>safety</a:t>
            </a:r>
            <a:r>
              <a:rPr lang="en-US" sz="4400" dirty="0" smtClean="0"/>
              <a:t> and the safety of everyone around you, both at work and at home.</a:t>
            </a:r>
          </a:p>
        </p:txBody>
      </p:sp>
    </p:spTree>
    <p:extLst>
      <p:ext uri="{BB962C8B-B14F-4D97-AF65-F5344CB8AC3E}">
        <p14:creationId xmlns:p14="http://schemas.microsoft.com/office/powerpoint/2010/main" val="28520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-457200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Are we Leaders or Followers?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868362"/>
            <a:ext cx="7924800" cy="4114800"/>
          </a:xfrm>
        </p:spPr>
        <p:txBody>
          <a:bodyPr>
            <a:normAutofit fontScale="25000" lnSpcReduction="20000"/>
          </a:bodyPr>
          <a:lstStyle/>
          <a:p>
            <a:r>
              <a:rPr lang="en-US" sz="1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</a:t>
            </a:r>
            <a:r>
              <a:rPr lang="en-US" sz="12800" dirty="0" smtClean="0"/>
              <a:t> – One that leads or guides or one who is in charge or in command of others.</a:t>
            </a:r>
          </a:p>
          <a:p>
            <a:pPr marL="0" indent="0">
              <a:buNone/>
            </a:pPr>
            <a:r>
              <a:rPr lang="en-US" sz="12800" dirty="0" smtClean="0"/>
              <a:t>                                       </a:t>
            </a:r>
          </a:p>
          <a:p>
            <a:r>
              <a:rPr lang="en-US" sz="1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Follower</a:t>
            </a:r>
            <a:r>
              <a:rPr lang="en-US" sz="12800" dirty="0" smtClean="0"/>
              <a:t> – A person who accepts the teaching of another, a servant or a subordinate, or one that imitates another.</a:t>
            </a:r>
          </a:p>
          <a:p>
            <a:pPr marL="0" indent="0">
              <a:buNone/>
            </a:pPr>
            <a:r>
              <a:rPr lang="en-US" sz="12800" dirty="0" smtClean="0"/>
              <a:t>                                       </a:t>
            </a:r>
          </a:p>
          <a:p>
            <a:pPr algn="ctr"/>
            <a:r>
              <a:rPr lang="en-US" sz="1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be both</a:t>
            </a:r>
            <a:r>
              <a:rPr lang="en-US" sz="12800" dirty="0" smtClean="0"/>
              <a:t>?</a:t>
            </a:r>
          </a:p>
          <a:p>
            <a:pPr algn="ctr"/>
            <a:r>
              <a:rPr lang="en-US" sz="12800" dirty="0" smtClean="0"/>
              <a:t>When</a:t>
            </a:r>
          </a:p>
          <a:p>
            <a:pPr algn="ctr"/>
            <a:r>
              <a:rPr lang="en-US" sz="12800" dirty="0" smtClean="0"/>
              <a:t>Where</a:t>
            </a:r>
          </a:p>
          <a:p>
            <a:pPr algn="ctr"/>
            <a:r>
              <a:rPr lang="en-US" sz="1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this impact others around us?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827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dirty="0" smtClean="0"/>
              <a:t>What Does This Mean For Me?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219200"/>
            <a:ext cx="7680960" cy="548640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We all have </a:t>
            </a:r>
            <a:r>
              <a:rPr lang="en-US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attitudes</a:t>
            </a:r>
            <a:r>
              <a:rPr lang="en-US" sz="2600" dirty="0" smtClean="0"/>
              <a:t>, We are  leaders and </a:t>
            </a:r>
            <a:r>
              <a:rPr lang="en-US" sz="2600" dirty="0" smtClean="0"/>
              <a:t>followers;</a:t>
            </a:r>
            <a:endParaRPr lang="en-US" sz="2600" dirty="0" smtClean="0"/>
          </a:p>
          <a:p>
            <a:r>
              <a:rPr lang="en-US" sz="2600" dirty="0" smtClean="0"/>
              <a:t>Our attitudes , our leadership, and as followers impact people around </a:t>
            </a:r>
            <a:r>
              <a:rPr lang="en-US" sz="2600" dirty="0" smtClean="0"/>
              <a:t>us;</a:t>
            </a:r>
            <a:endParaRPr lang="en-US" sz="2600" dirty="0" smtClean="0"/>
          </a:p>
          <a:p>
            <a:r>
              <a:rPr lang="en-US" sz="2600" u="sng" dirty="0" smtClean="0"/>
              <a:t>People observe what we do and follow our </a:t>
            </a:r>
            <a:r>
              <a:rPr lang="en-US" sz="2600" u="sng" dirty="0" smtClean="0"/>
              <a:t>example;</a:t>
            </a:r>
            <a:endParaRPr lang="en-US" sz="2600" u="sng" dirty="0" smtClean="0"/>
          </a:p>
          <a:p>
            <a:r>
              <a:rPr lang="en-US" sz="2600" dirty="0" smtClean="0"/>
              <a:t>We train others good or bad </a:t>
            </a:r>
            <a:r>
              <a:rPr lang="en-US" sz="2600" dirty="0" smtClean="0"/>
              <a:t>habits;</a:t>
            </a:r>
            <a:endParaRPr lang="en-US" sz="2600" dirty="0" smtClean="0"/>
          </a:p>
          <a:p>
            <a:r>
              <a:rPr lang="en-US" sz="2600" dirty="0" smtClean="0"/>
              <a:t>We create the </a:t>
            </a:r>
            <a:r>
              <a:rPr lang="en-US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</a:t>
            </a:r>
            <a:r>
              <a:rPr lang="en-US" sz="2600" dirty="0" smtClean="0"/>
              <a:t> which set the tone of our work  </a:t>
            </a:r>
            <a:r>
              <a:rPr lang="en-US" sz="2600" dirty="0" smtClean="0"/>
              <a:t>habit;</a:t>
            </a:r>
            <a:endParaRPr lang="en-US" sz="2600" dirty="0" smtClean="0"/>
          </a:p>
          <a:p>
            <a:r>
              <a:rPr lang="en-US" sz="2600" dirty="0" smtClean="0"/>
              <a:t>The culture includes bad or good </a:t>
            </a:r>
            <a:r>
              <a:rPr lang="en-US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</a:t>
            </a:r>
            <a:r>
              <a:rPr lang="en-US" sz="2600" dirty="0" smtClean="0"/>
              <a:t>s, leadership, and </a:t>
            </a:r>
            <a:r>
              <a:rPr lang="en-US" sz="2600" dirty="0" smtClean="0"/>
              <a:t>training;</a:t>
            </a:r>
            <a:endParaRPr lang="en-US" sz="2600" dirty="0" smtClean="0"/>
          </a:p>
          <a:p>
            <a:r>
              <a:rPr lang="en-US" sz="2600" dirty="0" smtClean="0"/>
              <a:t>We have the </a:t>
            </a:r>
            <a:r>
              <a:rPr lang="en-US" sz="2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</a:t>
            </a:r>
            <a:r>
              <a:rPr lang="en-US" sz="2600" dirty="0" smtClean="0"/>
              <a:t> in our </a:t>
            </a:r>
            <a:r>
              <a:rPr lang="en-US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</a:t>
            </a:r>
            <a:r>
              <a:rPr lang="en-US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behavior;</a:t>
            </a:r>
            <a:endParaRPr lang="en-US" sz="2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 smtClean="0"/>
              <a:t>This decision impacts our ability to be safe and it also impacts the people that work with or around us.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9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286000" y="381000"/>
            <a:ext cx="3962400" cy="3657600"/>
          </a:xfrm>
          <a:prstGeom prst="triangl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</a:p>
          <a:p>
            <a:pPr algn="ctr">
              <a:defRPr/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>
              <a:defRPr/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DIFFERENCE</a:t>
            </a:r>
          </a:p>
        </p:txBody>
      </p:sp>
      <p:sp>
        <p:nvSpPr>
          <p:cNvPr id="71683" name="TextBox 2"/>
          <p:cNvSpPr txBox="1">
            <a:spLocks noChangeArrowheads="1"/>
          </p:cNvSpPr>
          <p:nvPr/>
        </p:nvSpPr>
        <p:spPr bwMode="auto">
          <a:xfrm rot="17959319">
            <a:off x="767557" y="1836979"/>
            <a:ext cx="419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Arial" charset="0"/>
              </a:rPr>
              <a:t>SEE SOMETHING</a:t>
            </a:r>
          </a:p>
        </p:txBody>
      </p:sp>
      <p:sp>
        <p:nvSpPr>
          <p:cNvPr id="71684" name="TextBox 3"/>
          <p:cNvSpPr txBox="1">
            <a:spLocks noChangeArrowheads="1"/>
          </p:cNvSpPr>
          <p:nvPr/>
        </p:nvSpPr>
        <p:spPr bwMode="auto">
          <a:xfrm rot="3626401">
            <a:off x="3716603" y="1781947"/>
            <a:ext cx="40936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Arial" charset="0"/>
              </a:rPr>
              <a:t>SAY SOMETHING</a:t>
            </a:r>
          </a:p>
        </p:txBody>
      </p:sp>
      <p:sp>
        <p:nvSpPr>
          <p:cNvPr id="71685" name="TextBox 4"/>
          <p:cNvSpPr txBox="1">
            <a:spLocks noChangeArrowheads="1"/>
          </p:cNvSpPr>
          <p:nvPr/>
        </p:nvSpPr>
        <p:spPr bwMode="auto">
          <a:xfrm>
            <a:off x="2667000" y="4038600"/>
            <a:ext cx="33986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Arial" charset="0"/>
              </a:rPr>
              <a:t>DO SOMETHING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4724400"/>
            <a:ext cx="7004866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 Have the “Ability”</a:t>
            </a:r>
          </a:p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 Have the “Responsibility”</a:t>
            </a:r>
          </a:p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MAKE IT RIGHT!</a:t>
            </a:r>
          </a:p>
        </p:txBody>
      </p:sp>
      <p:pic>
        <p:nvPicPr>
          <p:cNvPr id="33801" name="Picture 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5" y="1498600"/>
            <a:ext cx="1044575" cy="914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6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C5AF024-BBF7-4C04-AD9C-C8A66D7DCE32}" type="slidenum">
              <a:rPr lang="en-US" altLang="en-US" sz="1200" smtClean="0">
                <a:solidFill>
                  <a:srgbClr val="D38E27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 smtClean="0">
              <a:solidFill>
                <a:srgbClr val="D38E27"/>
              </a:solidFill>
              <a:latin typeface="Arial" charset="0"/>
            </a:endParaRPr>
          </a:p>
        </p:txBody>
      </p:sp>
      <p:sp>
        <p:nvSpPr>
          <p:cNvPr id="72707" name="WordArt 3"/>
          <p:cNvSpPr>
            <a:spLocks noChangeArrowheads="1" noChangeShapeType="1" noTextEdit="1"/>
          </p:cNvSpPr>
          <p:nvPr/>
        </p:nvSpPr>
        <p:spPr bwMode="auto">
          <a:xfrm>
            <a:off x="762001" y="152401"/>
            <a:ext cx="77120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Don't be a part of building this!</a:t>
            </a: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1197414" y="1524000"/>
            <a:ext cx="6324600" cy="45720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09" name="WordArt 5"/>
          <p:cNvSpPr>
            <a:spLocks noChangeArrowheads="1" noChangeShapeType="1" noTextEdit="1"/>
          </p:cNvSpPr>
          <p:nvPr/>
        </p:nvSpPr>
        <p:spPr bwMode="auto">
          <a:xfrm>
            <a:off x="1219200" y="6247161"/>
            <a:ext cx="6529714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336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Incidents breeds severity!</a:t>
            </a:r>
          </a:p>
        </p:txBody>
      </p:sp>
      <p:sp>
        <p:nvSpPr>
          <p:cNvPr id="72710" name="Line 7"/>
          <p:cNvSpPr>
            <a:spLocks noChangeShapeType="1"/>
          </p:cNvSpPr>
          <p:nvPr/>
        </p:nvSpPr>
        <p:spPr bwMode="auto">
          <a:xfrm>
            <a:off x="1981200" y="5181600"/>
            <a:ext cx="487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1" name="Line 9"/>
          <p:cNvSpPr>
            <a:spLocks noChangeShapeType="1"/>
          </p:cNvSpPr>
          <p:nvPr/>
        </p:nvSpPr>
        <p:spPr bwMode="auto">
          <a:xfrm>
            <a:off x="2438400" y="4419600"/>
            <a:ext cx="388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2" name="Line 10"/>
          <p:cNvSpPr>
            <a:spLocks noChangeShapeType="1"/>
          </p:cNvSpPr>
          <p:nvPr/>
        </p:nvSpPr>
        <p:spPr bwMode="auto">
          <a:xfrm>
            <a:off x="3124200" y="3352800"/>
            <a:ext cx="2514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3" name="Line 11"/>
          <p:cNvSpPr>
            <a:spLocks noChangeShapeType="1"/>
          </p:cNvSpPr>
          <p:nvPr/>
        </p:nvSpPr>
        <p:spPr bwMode="auto">
          <a:xfrm>
            <a:off x="3733800" y="2438400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4" name="Text Box 13"/>
          <p:cNvSpPr txBox="1">
            <a:spLocks noChangeArrowheads="1"/>
          </p:cNvSpPr>
          <p:nvPr/>
        </p:nvSpPr>
        <p:spPr bwMode="auto">
          <a:xfrm>
            <a:off x="3200312" y="3733801"/>
            <a:ext cx="21194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REPEATERS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Are at a higher risk</a:t>
            </a:r>
          </a:p>
        </p:txBody>
      </p:sp>
      <p:sp>
        <p:nvSpPr>
          <p:cNvPr id="72715" name="Text Box 14"/>
          <p:cNvSpPr txBox="1">
            <a:spLocks noChangeArrowheads="1"/>
          </p:cNvSpPr>
          <p:nvPr/>
        </p:nvSpPr>
        <p:spPr bwMode="auto">
          <a:xfrm>
            <a:off x="3886200" y="1985433"/>
            <a:ext cx="9076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oper Black" pitchFamily="18" charset="0"/>
              </a:rPr>
              <a:t>DEAD</a:t>
            </a:r>
          </a:p>
        </p:txBody>
      </p:sp>
      <p:sp>
        <p:nvSpPr>
          <p:cNvPr id="72716" name="Text Box 15"/>
          <p:cNvSpPr txBox="1">
            <a:spLocks noChangeArrowheads="1"/>
          </p:cNvSpPr>
          <p:nvPr/>
        </p:nvSpPr>
        <p:spPr bwMode="auto">
          <a:xfrm>
            <a:off x="3352801" y="2819401"/>
            <a:ext cx="20185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oper Black" pitchFamily="18" charset="0"/>
              </a:rPr>
              <a:t>SERIOUS INJURIES</a:t>
            </a:r>
          </a:p>
        </p:txBody>
      </p:sp>
      <p:sp>
        <p:nvSpPr>
          <p:cNvPr id="72717" name="Text Box 16"/>
          <p:cNvSpPr txBox="1">
            <a:spLocks noChangeArrowheads="1"/>
          </p:cNvSpPr>
          <p:nvPr/>
        </p:nvSpPr>
        <p:spPr bwMode="auto">
          <a:xfrm>
            <a:off x="3032126" y="5526618"/>
            <a:ext cx="2741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oper Black" pitchFamily="18" charset="0"/>
              </a:rPr>
              <a:t>UNSAFE </a:t>
            </a:r>
            <a:r>
              <a:rPr lang="en-US" altLang="en-US" sz="1800" b="1">
                <a:solidFill>
                  <a:srgbClr val="000000"/>
                </a:solidFill>
                <a:latin typeface="Cooper Black" pitchFamily="18" charset="0"/>
              </a:rPr>
              <a:t>BEHAVIORS</a:t>
            </a:r>
          </a:p>
        </p:txBody>
      </p:sp>
      <p:sp>
        <p:nvSpPr>
          <p:cNvPr id="72718" name="Text Box 17"/>
          <p:cNvSpPr txBox="1">
            <a:spLocks noChangeArrowheads="1"/>
          </p:cNvSpPr>
          <p:nvPr/>
        </p:nvSpPr>
        <p:spPr bwMode="auto">
          <a:xfrm>
            <a:off x="3048000" y="4576233"/>
            <a:ext cx="26311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oper Black" pitchFamily="18" charset="0"/>
              </a:rPr>
              <a:t>NEAR MISS EVENTS</a:t>
            </a:r>
          </a:p>
        </p:txBody>
      </p:sp>
      <p:sp>
        <p:nvSpPr>
          <p:cNvPr id="72719" name="Text Box 18"/>
          <p:cNvSpPr txBox="1">
            <a:spLocks noChangeArrowheads="1"/>
          </p:cNvSpPr>
          <p:nvPr/>
        </p:nvSpPr>
        <p:spPr bwMode="auto">
          <a:xfrm>
            <a:off x="3200400" y="3433233"/>
            <a:ext cx="22981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oper Black" pitchFamily="18" charset="0"/>
              </a:rPr>
              <a:t>MINOR INJURIES</a:t>
            </a:r>
          </a:p>
        </p:txBody>
      </p:sp>
      <p:sp>
        <p:nvSpPr>
          <p:cNvPr id="72720" name="WordArt 19" descr="White marble"/>
          <p:cNvSpPr>
            <a:spLocks noChangeArrowheads="1" noChangeShapeType="1" noTextEdit="1"/>
          </p:cNvSpPr>
          <p:nvPr/>
        </p:nvSpPr>
        <p:spPr bwMode="auto">
          <a:xfrm>
            <a:off x="4895850" y="1729317"/>
            <a:ext cx="1485900" cy="3513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0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End Result</a:t>
            </a:r>
          </a:p>
        </p:txBody>
      </p:sp>
      <p:pic>
        <p:nvPicPr>
          <p:cNvPr id="18" name="Picture 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975" y="3802565"/>
            <a:ext cx="522288" cy="457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024" y="3824732"/>
            <a:ext cx="522288" cy="457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2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98600"/>
            <a:ext cx="7467600" cy="464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990600" y="177800"/>
            <a:ext cx="696876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Please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Do Your Part!</a:t>
            </a:r>
          </a:p>
        </p:txBody>
      </p:sp>
    </p:spTree>
    <p:extLst>
      <p:ext uri="{BB962C8B-B14F-4D97-AF65-F5344CB8AC3E}">
        <p14:creationId xmlns:p14="http://schemas.microsoft.com/office/powerpoint/2010/main" val="102319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Behavior , My Choices   Impacts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447800"/>
            <a:ext cx="7680960" cy="4724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My Life</a:t>
            </a:r>
          </a:p>
          <a:p>
            <a:pPr algn="ctr"/>
            <a:r>
              <a:rPr lang="en-US" sz="4400" dirty="0" smtClean="0"/>
              <a:t>My Family</a:t>
            </a:r>
          </a:p>
          <a:p>
            <a:pPr algn="ctr"/>
            <a:r>
              <a:rPr lang="en-US" sz="4400" dirty="0" smtClean="0"/>
              <a:t> Co-Workers</a:t>
            </a:r>
          </a:p>
          <a:p>
            <a:pPr algn="ctr"/>
            <a:r>
              <a:rPr lang="en-US" sz="4400" dirty="0" smtClean="0"/>
              <a:t> Friends</a:t>
            </a:r>
          </a:p>
          <a:p>
            <a:pPr algn="ctr"/>
            <a:r>
              <a:rPr lang="en-US" sz="4400" dirty="0" smtClean="0"/>
              <a:t>Job</a:t>
            </a:r>
          </a:p>
          <a:p>
            <a:pPr algn="ctr"/>
            <a:r>
              <a:rPr lang="en-US" sz="4400" dirty="0" smtClean="0"/>
              <a:t>Company</a:t>
            </a:r>
          </a:p>
          <a:p>
            <a:endParaRPr lang="en-US" sz="4400" dirty="0"/>
          </a:p>
        </p:txBody>
      </p:sp>
      <p:pic>
        <p:nvPicPr>
          <p:cNvPr id="1028" name="Picture 4" descr="C:\Users\ghaynes\AppData\Local\Microsoft\Windows\Temporary Internet Files\Content.IE5\TYQILQHC\MP90018281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2895600" cy="206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ghaynes\AppData\Local\Microsoft\Windows\Temporary Internet Files\Content.IE5\AIBJDL8P\MP90039930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18765"/>
            <a:ext cx="3100190" cy="254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What Is it ?</a:t>
            </a:r>
            <a:endParaRPr lang="en-US" sz="66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sz="5600" dirty="0" smtClean="0"/>
              <a:t>Definition – The condition of being safe. Freedom from danger, risk or injury</a:t>
            </a:r>
            <a:endParaRPr lang="en-US" sz="5600" dirty="0"/>
          </a:p>
          <a:p>
            <a:r>
              <a:rPr lang="en-US" sz="5600" dirty="0" smtClean="0"/>
              <a:t>Something we learn?  </a:t>
            </a:r>
            <a:r>
              <a:rPr lang="en-US" sz="5600" dirty="0"/>
              <a:t>W</a:t>
            </a:r>
            <a:r>
              <a:rPr lang="en-US" sz="5600" dirty="0" smtClean="0"/>
              <a:t>ho?</a:t>
            </a:r>
          </a:p>
          <a:p>
            <a:r>
              <a:rPr lang="en-US" sz="5600" dirty="0" smtClean="0"/>
              <a:t>Something we see? When?</a:t>
            </a:r>
          </a:p>
          <a:p>
            <a:r>
              <a:rPr lang="en-US" sz="5600" dirty="0" smtClean="0"/>
              <a:t>A habit? How?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5715000"/>
            <a:ext cx="510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**An Attitude**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4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4" descr="pe0183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843" y="1219200"/>
            <a:ext cx="3581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5"/>
          <p:cNvSpPr>
            <a:spLocks noChangeArrowheads="1"/>
          </p:cNvSpPr>
          <p:nvPr/>
        </p:nvSpPr>
        <p:spPr bwMode="auto">
          <a:xfrm rot="708380">
            <a:off x="5620788" y="1559634"/>
            <a:ext cx="3429000" cy="1547284"/>
          </a:xfrm>
          <a:prstGeom prst="wedgeEllipseCallout">
            <a:avLst>
              <a:gd name="adj1" fmla="val -86111"/>
              <a:gd name="adj2" fmla="val 41495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4756" name="Text Box 6"/>
          <p:cNvSpPr txBox="1">
            <a:spLocks noChangeArrowheads="1"/>
          </p:cNvSpPr>
          <p:nvPr/>
        </p:nvSpPr>
        <p:spPr bwMode="auto">
          <a:xfrm rot="309634">
            <a:off x="6077989" y="1825444"/>
            <a:ext cx="2514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solidFill>
                  <a:srgbClr val="000000"/>
                </a:solidFill>
              </a:rPr>
              <a:t>I am going to work safe and injury free!</a:t>
            </a:r>
            <a:endParaRPr lang="en-US" altLang="en-US" sz="2000" b="1" u="sng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0682" y="5934670"/>
            <a:ext cx="535460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43066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78486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Most accidents are caused by unsafe acts.</a:t>
            </a:r>
            <a:r>
              <a:rPr lang="en-US" sz="3200" dirty="0"/>
              <a:t> 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</a:t>
            </a:r>
            <a:r>
              <a:rPr lang="en-US" dirty="0"/>
              <a:t>work hard to create a safe workplace for your workers and eliminate unsafe conditions.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But </a:t>
            </a:r>
            <a:r>
              <a:rPr lang="en-US" dirty="0"/>
              <a:t>what about employees'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</a:t>
            </a:r>
            <a:r>
              <a:rPr lang="en-US" dirty="0"/>
              <a:t> unsafe behavior?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you examined your accident records for the past few years, you'd likely find that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root-cause</a:t>
            </a:r>
            <a:r>
              <a:rPr lang="en-US" dirty="0"/>
              <a:t> of most of the accidents was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unsafe acts rather than unsafe conditions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you read between the lines of the accident reports, you might find that the workers involved in the incidents had become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complacent about safety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They'd </a:t>
            </a:r>
            <a:r>
              <a:rPr lang="en-US" dirty="0"/>
              <a:t>gone on "autopilot" and stopped </a:t>
            </a:r>
            <a:r>
              <a:rPr lang="en-US" b="1" u="sng" dirty="0"/>
              <a:t>paying attention</a:t>
            </a:r>
            <a:r>
              <a:rPr lang="en-US" dirty="0"/>
              <a:t> to what they were doing.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They'd </a:t>
            </a:r>
            <a:r>
              <a:rPr lang="en-US" dirty="0"/>
              <a:t>taken </a:t>
            </a:r>
            <a:r>
              <a:rPr lang="en-US" u="sng" dirty="0"/>
              <a:t>shortcuts. </a:t>
            </a:r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They'd </a:t>
            </a:r>
            <a:r>
              <a:rPr lang="en-US" dirty="0"/>
              <a:t>taken </a:t>
            </a:r>
            <a:r>
              <a:rPr lang="en-US" u="sng" dirty="0"/>
              <a:t>risks</a:t>
            </a:r>
            <a:r>
              <a:rPr lang="en-US" dirty="0"/>
              <a:t>. They'd developed an </a:t>
            </a:r>
            <a:r>
              <a:rPr lang="en-US" sz="3200" dirty="0">
                <a:solidFill>
                  <a:srgbClr val="FF0000"/>
                </a:solidFill>
              </a:rPr>
              <a:t>"It won't happen to me" </a:t>
            </a:r>
            <a:r>
              <a:rPr lang="en-US" dirty="0"/>
              <a:t>attitude.</a:t>
            </a:r>
          </a:p>
        </p:txBody>
      </p:sp>
    </p:spTree>
    <p:extLst>
      <p:ext uri="{BB962C8B-B14F-4D97-AF65-F5344CB8AC3E}">
        <p14:creationId xmlns:p14="http://schemas.microsoft.com/office/powerpoint/2010/main" val="300212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777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could go </a:t>
            </a:r>
            <a:r>
              <a:rPr lang="en-US" sz="3200" b="1" dirty="0" smtClean="0"/>
              <a:t>wrong</a:t>
            </a:r>
            <a:r>
              <a:rPr lang="en-US" sz="32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If you are not 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thinking</a:t>
            </a:r>
            <a:r>
              <a:rPr lang="en-US" sz="3200" dirty="0" smtClean="0"/>
              <a:t> </a:t>
            </a:r>
            <a:r>
              <a:rPr lang="en-US" sz="3200" dirty="0"/>
              <a:t>about what could go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</a:t>
            </a:r>
            <a:r>
              <a:rPr lang="en-US" sz="3200" dirty="0"/>
              <a:t> every day, all day, while </a:t>
            </a:r>
            <a:r>
              <a:rPr lang="en-US" sz="3200" dirty="0" smtClean="0"/>
              <a:t>you </a:t>
            </a:r>
            <a:r>
              <a:rPr lang="en-US" sz="3200" dirty="0"/>
              <a:t>work, </a:t>
            </a:r>
            <a:r>
              <a:rPr lang="en-US" sz="3200" dirty="0" smtClean="0"/>
              <a:t>you are </a:t>
            </a:r>
            <a:r>
              <a:rPr lang="en-US" sz="3200" dirty="0"/>
              <a:t>not going to be completely safe.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You </a:t>
            </a:r>
            <a:r>
              <a:rPr lang="en-US" sz="3200" dirty="0"/>
              <a:t>need to be trained to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ahead</a:t>
            </a:r>
            <a:r>
              <a:rPr lang="en-US" sz="3200" dirty="0"/>
              <a:t> as </a:t>
            </a:r>
            <a:r>
              <a:rPr lang="en-US" sz="3200" dirty="0" smtClean="0"/>
              <a:t>we </a:t>
            </a:r>
            <a:r>
              <a:rPr lang="en-US" sz="3200" dirty="0"/>
              <a:t>approach each task and </a:t>
            </a:r>
            <a:r>
              <a:rPr lang="en-US" sz="3200" dirty="0" smtClean="0"/>
              <a:t>consider: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What </a:t>
            </a:r>
            <a:r>
              <a:rPr lang="en-US" sz="3200" dirty="0" smtClean="0"/>
              <a:t>we are </a:t>
            </a:r>
            <a:r>
              <a:rPr lang="en-US" sz="3200" dirty="0"/>
              <a:t>working </a:t>
            </a:r>
            <a:r>
              <a:rPr lang="en-US" sz="3200" dirty="0" smtClean="0"/>
              <a:t>with;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What </a:t>
            </a:r>
            <a:r>
              <a:rPr lang="en-US" sz="3200" dirty="0" smtClean="0"/>
              <a:t>we are doing</a:t>
            </a:r>
            <a:r>
              <a:rPr lang="en-US" sz="3200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Where </a:t>
            </a:r>
            <a:r>
              <a:rPr lang="en-US" sz="3200" dirty="0" smtClean="0"/>
              <a:t>we are </a:t>
            </a:r>
            <a:r>
              <a:rPr lang="en-US" sz="3200" dirty="0" smtClean="0"/>
              <a:t>going;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What </a:t>
            </a:r>
            <a:r>
              <a:rPr lang="en-US" sz="3200" dirty="0"/>
              <a:t>could go </a:t>
            </a:r>
            <a:r>
              <a:rPr lang="en-US" sz="3200" dirty="0" smtClean="0"/>
              <a:t>wrong;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80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</a:t>
            </a:r>
            <a:r>
              <a:rPr lang="en-US" sz="2800" dirty="0" smtClean="0"/>
              <a:t> </a:t>
            </a:r>
            <a:r>
              <a:rPr lang="en-US" sz="2800" dirty="0"/>
              <a:t>the </a:t>
            </a:r>
            <a:r>
              <a:rPr lang="en-US" sz="2800" dirty="0" smtClean="0"/>
              <a:t>substances –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Equipment</a:t>
            </a:r>
            <a:r>
              <a:rPr lang="en-US" sz="2800" dirty="0"/>
              <a:t>, procedures, and situations that are part of their job and look for possible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hazards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Remind yourself </a:t>
            </a:r>
            <a:r>
              <a:rPr lang="en-US" sz="2800" dirty="0"/>
              <a:t>to be </a:t>
            </a:r>
            <a:r>
              <a:rPr lang="en-US" sz="2800" dirty="0" smtClean="0"/>
              <a:t>safe;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n-US" sz="2800" dirty="0" smtClean="0"/>
              <a:t> </a:t>
            </a:r>
            <a:r>
              <a:rPr lang="en-US" sz="2800" dirty="0"/>
              <a:t>physically and mentally on </a:t>
            </a:r>
            <a:r>
              <a:rPr lang="en-US" sz="2800" dirty="0" smtClean="0"/>
              <a:t>your </a:t>
            </a:r>
            <a:r>
              <a:rPr lang="en-US" sz="2800" dirty="0" smtClean="0"/>
              <a:t>work;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smtClean="0"/>
              <a:t>No </a:t>
            </a:r>
            <a:r>
              <a:rPr lang="en-US" sz="2800" u="sng" dirty="0"/>
              <a:t>matter how many times </a:t>
            </a:r>
            <a:r>
              <a:rPr lang="en-US" sz="2800" u="sng" dirty="0" smtClean="0"/>
              <a:t>you </a:t>
            </a:r>
            <a:r>
              <a:rPr lang="en-US" sz="2800" u="sng" dirty="0"/>
              <a:t>may have done the same job.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3413343"/>
            <a:ext cx="8153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Impress upon </a:t>
            </a:r>
            <a:r>
              <a:rPr lang="en-US" sz="2800" dirty="0" smtClean="0"/>
              <a:t>yourself </a:t>
            </a:r>
            <a:r>
              <a:rPr lang="en-US" sz="2800" dirty="0"/>
              <a:t>the fact that accidents occur in the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blink of an eye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All </a:t>
            </a:r>
            <a:r>
              <a:rPr lang="en-US" sz="2800" dirty="0"/>
              <a:t>it takes is one second of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inattention</a:t>
            </a:r>
            <a:r>
              <a:rPr lang="en-US" sz="2800" dirty="0"/>
              <a:t>, one moment of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carelessness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102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342" y="152400"/>
            <a:ext cx="80772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</a:t>
            </a:r>
            <a:r>
              <a:rPr lang="en-US" sz="3600" b="1" dirty="0"/>
              <a:t> complacency in its tracks.</a:t>
            </a:r>
            <a:r>
              <a:rPr lang="en-US" sz="3600" dirty="0"/>
              <a:t> </a:t>
            </a: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Complacency </a:t>
            </a:r>
            <a:r>
              <a:rPr lang="en-US" sz="2400" dirty="0"/>
              <a:t>on the job injures and kills.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Spreads </a:t>
            </a:r>
            <a:r>
              <a:rPr lang="en-US" sz="2400" dirty="0"/>
              <a:t>like a disease from one worker to another.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One </a:t>
            </a:r>
            <a:r>
              <a:rPr lang="en-US" sz="2400" dirty="0"/>
              <a:t>employee sees a co-worker taking a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shortcut</a:t>
            </a:r>
            <a:r>
              <a:rPr lang="en-US" sz="2400" dirty="0"/>
              <a:t> and figures, "If he can do it, why can't I?"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You </a:t>
            </a:r>
            <a:r>
              <a:rPr lang="en-US" sz="2400" dirty="0"/>
              <a:t>can't afford to let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complacency</a:t>
            </a:r>
            <a:r>
              <a:rPr lang="en-US" sz="2400" dirty="0"/>
              <a:t> take over in your workplace.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Complacency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dangerous</a:t>
            </a:r>
            <a:r>
              <a:rPr lang="en-US" sz="2400" dirty="0"/>
              <a:t>—as dangerous as any machine, chemical, or other recognized workplace </a:t>
            </a:r>
            <a:r>
              <a:rPr lang="en-US" sz="2400" dirty="0">
                <a:solidFill>
                  <a:srgbClr val="FF0000"/>
                </a:solidFill>
              </a:rPr>
              <a:t>hazard.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Through </a:t>
            </a:r>
            <a:r>
              <a:rPr lang="en-US" sz="2400" dirty="0"/>
              <a:t>a strong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 to safety </a:t>
            </a:r>
            <a:r>
              <a:rPr lang="en-US" sz="2400" dirty="0"/>
              <a:t>training and awareness, you can create a </a:t>
            </a:r>
            <a:r>
              <a:rPr lang="en-US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</a:t>
            </a: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Emphasis </a:t>
            </a:r>
            <a:r>
              <a:rPr lang="en-US" sz="2400" dirty="0"/>
              <a:t>on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alertness</a:t>
            </a:r>
            <a:r>
              <a:rPr lang="en-US" sz="2400" dirty="0" smtClean="0"/>
              <a:t>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Planning;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</a:t>
            </a:r>
            <a:r>
              <a:rPr lang="en-US" sz="2400" dirty="0" smtClean="0"/>
              <a:t>azard identification;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Problem </a:t>
            </a:r>
            <a:r>
              <a:rPr lang="en-US" sz="2400" dirty="0"/>
              <a:t>solving, </a:t>
            </a:r>
            <a:r>
              <a:rPr lang="en-US" sz="2400" dirty="0" smtClean="0"/>
              <a:t>and;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Injury </a:t>
            </a:r>
            <a:r>
              <a:rPr lang="en-US" sz="2400" dirty="0"/>
              <a:t>prevention</a:t>
            </a:r>
          </a:p>
        </p:txBody>
      </p:sp>
    </p:spTree>
    <p:extLst>
      <p:ext uri="{BB962C8B-B14F-4D97-AF65-F5344CB8AC3E}">
        <p14:creationId xmlns:p14="http://schemas.microsoft.com/office/powerpoint/2010/main" val="79604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0678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If </a:t>
            </a:r>
          </a:p>
          <a:p>
            <a:r>
              <a:rPr lang="en-US" sz="3600" dirty="0" smtClean="0"/>
              <a:t>A,B,C,E,F,G,H,I,J,K,L,M,N,O,P,Q,R,S,T,U,V,W,X,Y,Z</a:t>
            </a:r>
          </a:p>
          <a:p>
            <a:endParaRPr lang="en-US" sz="3600" dirty="0"/>
          </a:p>
          <a:p>
            <a:r>
              <a:rPr lang="en-US" sz="3600" b="1" dirty="0" smtClean="0"/>
              <a:t>EQUALS</a:t>
            </a:r>
          </a:p>
          <a:p>
            <a:r>
              <a:rPr lang="en-US" sz="2700" dirty="0" smtClean="0"/>
              <a:t>1,2,3,4,5,6,7,8,9,10,11,12,13,14,15,16,17,18,19,20,21,22,23,24,25,26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598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95400"/>
            <a:ext cx="9220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THEN…</a:t>
            </a:r>
          </a:p>
          <a:p>
            <a:endParaRPr lang="en-US" sz="4000" b="1" dirty="0"/>
          </a:p>
          <a:p>
            <a:r>
              <a:rPr lang="en-US" sz="4000" b="1" dirty="0" smtClean="0"/>
              <a:t>K  +  N</a:t>
            </a:r>
            <a:r>
              <a:rPr lang="en-US" sz="4000" b="1" dirty="0"/>
              <a:t> +</a:t>
            </a:r>
            <a:r>
              <a:rPr lang="en-US" sz="4000" b="1" dirty="0" smtClean="0"/>
              <a:t> O </a:t>
            </a:r>
            <a:r>
              <a:rPr lang="en-US" sz="4000" b="1" dirty="0"/>
              <a:t>+ </a:t>
            </a:r>
            <a:r>
              <a:rPr lang="en-US" sz="4000" b="1" dirty="0" smtClean="0"/>
              <a:t>W </a:t>
            </a:r>
            <a:r>
              <a:rPr lang="en-US" sz="4000" b="1" dirty="0"/>
              <a:t>+ </a:t>
            </a:r>
            <a:r>
              <a:rPr lang="en-US" sz="4000" b="1" dirty="0" smtClean="0"/>
              <a:t>L </a:t>
            </a:r>
            <a:r>
              <a:rPr lang="en-US" sz="4000" b="1" dirty="0"/>
              <a:t>+ </a:t>
            </a:r>
            <a:r>
              <a:rPr lang="en-US" sz="4000" b="1" dirty="0" smtClean="0"/>
              <a:t>E </a:t>
            </a:r>
            <a:r>
              <a:rPr lang="en-US" sz="4000" b="1" dirty="0"/>
              <a:t>+ </a:t>
            </a:r>
            <a:r>
              <a:rPr lang="en-US" sz="4000" b="1" dirty="0" smtClean="0"/>
              <a:t>D </a:t>
            </a:r>
            <a:r>
              <a:rPr lang="en-US" sz="4000" b="1" dirty="0"/>
              <a:t>+</a:t>
            </a:r>
            <a:r>
              <a:rPr lang="en-US" sz="4000" b="1" dirty="0" smtClean="0"/>
              <a:t> G </a:t>
            </a:r>
            <a:r>
              <a:rPr lang="en-US" sz="4000" b="1" dirty="0"/>
              <a:t>+ </a:t>
            </a:r>
            <a:r>
              <a:rPr lang="en-US" sz="4000" b="1" dirty="0" smtClean="0"/>
              <a:t>E</a:t>
            </a:r>
          </a:p>
          <a:p>
            <a:endParaRPr lang="en-US" sz="4000" b="1" dirty="0"/>
          </a:p>
          <a:p>
            <a:r>
              <a:rPr lang="en-US" sz="4000" b="1" dirty="0" smtClean="0"/>
              <a:t>11 + 14 + 15 + 23 + 12 + 5 + 4 + 7 + 5 = 96%</a:t>
            </a:r>
          </a:p>
          <a:p>
            <a:endParaRPr lang="en-US" sz="4000" b="1" dirty="0" smtClean="0"/>
          </a:p>
          <a:p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6178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95400"/>
            <a:ext cx="9220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THEN…</a:t>
            </a:r>
          </a:p>
          <a:p>
            <a:endParaRPr lang="en-US" sz="4000" b="1" dirty="0"/>
          </a:p>
          <a:p>
            <a:r>
              <a:rPr lang="en-US" sz="4000" b="1" dirty="0" smtClean="0"/>
              <a:t>H  +  A </a:t>
            </a:r>
            <a:r>
              <a:rPr lang="en-US" sz="4000" b="1" dirty="0"/>
              <a:t>+</a:t>
            </a:r>
            <a:r>
              <a:rPr lang="en-US" sz="4000" b="1" dirty="0" smtClean="0"/>
              <a:t> R </a:t>
            </a:r>
            <a:r>
              <a:rPr lang="en-US" sz="4000" b="1" dirty="0"/>
              <a:t>+ </a:t>
            </a:r>
            <a:r>
              <a:rPr lang="en-US" sz="4000" b="1" dirty="0" smtClean="0"/>
              <a:t>D </a:t>
            </a:r>
            <a:r>
              <a:rPr lang="en-US" sz="4000" b="1" dirty="0"/>
              <a:t>+ </a:t>
            </a:r>
            <a:r>
              <a:rPr lang="en-US" sz="4000" b="1" dirty="0" smtClean="0"/>
              <a:t>W </a:t>
            </a:r>
            <a:r>
              <a:rPr lang="en-US" sz="4000" b="1" dirty="0"/>
              <a:t>+ </a:t>
            </a:r>
            <a:r>
              <a:rPr lang="en-US" sz="4000" b="1" dirty="0" smtClean="0"/>
              <a:t>O </a:t>
            </a:r>
            <a:r>
              <a:rPr lang="en-US" sz="4000" b="1" dirty="0"/>
              <a:t>+ </a:t>
            </a:r>
            <a:r>
              <a:rPr lang="en-US" sz="4000" b="1" dirty="0" smtClean="0"/>
              <a:t>R </a:t>
            </a:r>
            <a:r>
              <a:rPr lang="en-US" sz="4000" b="1" dirty="0"/>
              <a:t>+</a:t>
            </a:r>
            <a:r>
              <a:rPr lang="en-US" sz="4000" b="1" dirty="0" smtClean="0"/>
              <a:t> K </a:t>
            </a:r>
          </a:p>
          <a:p>
            <a:endParaRPr lang="en-US" sz="4000" b="1" dirty="0"/>
          </a:p>
          <a:p>
            <a:r>
              <a:rPr lang="en-US" sz="4000" b="1" dirty="0"/>
              <a:t>8</a:t>
            </a:r>
            <a:r>
              <a:rPr lang="en-US" sz="4000" b="1" dirty="0" smtClean="0"/>
              <a:t> + 1 + 18 + </a:t>
            </a:r>
            <a:r>
              <a:rPr lang="en-US" sz="4000" b="1" dirty="0"/>
              <a:t>4</a:t>
            </a:r>
            <a:r>
              <a:rPr lang="en-US" sz="4000" b="1" dirty="0" smtClean="0"/>
              <a:t> + 23 + 15 + 18 + 11 = 98%</a:t>
            </a:r>
          </a:p>
          <a:p>
            <a:endParaRPr lang="en-US" sz="4000" b="1" dirty="0" smtClean="0"/>
          </a:p>
          <a:p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4123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1063</TotalTime>
  <Words>884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Horizon</vt:lpstr>
      <vt:lpstr>SAFETY</vt:lpstr>
      <vt:lpstr>What Is it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Positive or Negative ?</vt:lpstr>
      <vt:lpstr>Attitude IS THE Key </vt:lpstr>
      <vt:lpstr>Are we Leaders or Followers?</vt:lpstr>
      <vt:lpstr>What Does This Mean For Me?</vt:lpstr>
      <vt:lpstr>PowerPoint Presentation</vt:lpstr>
      <vt:lpstr>PowerPoint Presentation</vt:lpstr>
      <vt:lpstr>PowerPoint Presentation</vt:lpstr>
      <vt:lpstr>My Behavior , My Choices   Impacts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SAFETY?</dc:title>
  <dc:creator>Haynes, Gary</dc:creator>
  <cp:lastModifiedBy>Vanhorne, Ron</cp:lastModifiedBy>
  <cp:revision>57</cp:revision>
  <cp:lastPrinted>2012-11-15T16:07:45Z</cp:lastPrinted>
  <dcterms:created xsi:type="dcterms:W3CDTF">2012-11-13T16:04:01Z</dcterms:created>
  <dcterms:modified xsi:type="dcterms:W3CDTF">2015-02-25T20:14:29Z</dcterms:modified>
</cp:coreProperties>
</file>