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5" r:id="rId3"/>
    <p:sldId id="257" r:id="rId4"/>
    <p:sldId id="258" r:id="rId5"/>
    <p:sldId id="262" r:id="rId6"/>
    <p:sldId id="264" r:id="rId7"/>
    <p:sldId id="263" r:id="rId8"/>
    <p:sldId id="259" r:id="rId9"/>
    <p:sldId id="261"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90"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F258A24-B4EE-4F2B-ADAC-034829128047}" type="datetimeFigureOut">
              <a:rPr lang="en-US" smtClean="0"/>
              <a:t>2/25/2013</a:t>
            </a:fld>
            <a:endParaRPr lang="en-US"/>
          </a:p>
        </p:txBody>
      </p:sp>
      <p:sp>
        <p:nvSpPr>
          <p:cNvPr id="23" name="Slide Number Placeholder 22"/>
          <p:cNvSpPr>
            <a:spLocks noGrp="1"/>
          </p:cNvSpPr>
          <p:nvPr>
            <p:ph type="sldNum" sz="quarter" idx="11"/>
          </p:nvPr>
        </p:nvSpPr>
        <p:spPr/>
        <p:txBody>
          <a:bodyPr/>
          <a:lstStyle/>
          <a:p>
            <a:fld id="{98DBCC48-E09C-4BFF-A669-ABAABE3A1CF5}"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58A24-B4EE-4F2B-ADAC-034829128047}"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CC48-E09C-4BFF-A669-ABAABE3A1C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58A24-B4EE-4F2B-ADAC-034829128047}"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BCC48-E09C-4BFF-A669-ABAABE3A1C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F258A24-B4EE-4F2B-ADAC-034829128047}" type="datetimeFigureOut">
              <a:rPr lang="en-US" smtClean="0"/>
              <a:t>2/25/2013</a:t>
            </a:fld>
            <a:endParaRPr lang="en-US"/>
          </a:p>
        </p:txBody>
      </p:sp>
      <p:sp>
        <p:nvSpPr>
          <p:cNvPr id="19" name="Slide Number Placeholder 18"/>
          <p:cNvSpPr>
            <a:spLocks noGrp="1"/>
          </p:cNvSpPr>
          <p:nvPr>
            <p:ph type="sldNum" sz="quarter" idx="15"/>
          </p:nvPr>
        </p:nvSpPr>
        <p:spPr/>
        <p:txBody>
          <a:bodyPr/>
          <a:lstStyle/>
          <a:p>
            <a:fld id="{98DBCC48-E09C-4BFF-A669-ABAABE3A1CF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F258A24-B4EE-4F2B-ADAC-034829128047}" type="datetimeFigureOut">
              <a:rPr lang="en-US" smtClean="0"/>
              <a:t>2/25/2013</a:t>
            </a:fld>
            <a:endParaRPr lang="en-US"/>
          </a:p>
        </p:txBody>
      </p:sp>
      <p:sp>
        <p:nvSpPr>
          <p:cNvPr id="20" name="Slide Number Placeholder 19"/>
          <p:cNvSpPr>
            <a:spLocks noGrp="1"/>
          </p:cNvSpPr>
          <p:nvPr>
            <p:ph type="sldNum" sz="quarter" idx="11"/>
          </p:nvPr>
        </p:nvSpPr>
        <p:spPr/>
        <p:txBody>
          <a:bodyPr/>
          <a:lstStyle/>
          <a:p>
            <a:fld id="{98DBCC48-E09C-4BFF-A669-ABAABE3A1CF5}"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F258A24-B4EE-4F2B-ADAC-034829128047}" type="datetimeFigureOut">
              <a:rPr lang="en-US" smtClean="0"/>
              <a:t>2/25/2013</a:t>
            </a:fld>
            <a:endParaRPr lang="en-US"/>
          </a:p>
        </p:txBody>
      </p:sp>
      <p:sp>
        <p:nvSpPr>
          <p:cNvPr id="25" name="Slide Number Placeholder 24"/>
          <p:cNvSpPr>
            <a:spLocks noGrp="1"/>
          </p:cNvSpPr>
          <p:nvPr>
            <p:ph type="sldNum" sz="quarter" idx="16"/>
          </p:nvPr>
        </p:nvSpPr>
        <p:spPr/>
        <p:txBody>
          <a:bodyPr/>
          <a:lstStyle/>
          <a:p>
            <a:fld id="{98DBCC48-E09C-4BFF-A669-ABAABE3A1CF5}"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F258A24-B4EE-4F2B-ADAC-034829128047}" type="datetimeFigureOut">
              <a:rPr lang="en-US" smtClean="0"/>
              <a:t>2/25/2013</a:t>
            </a:fld>
            <a:endParaRPr lang="en-US"/>
          </a:p>
        </p:txBody>
      </p:sp>
      <p:sp>
        <p:nvSpPr>
          <p:cNvPr id="24" name="Slide Number Placeholder 23"/>
          <p:cNvSpPr>
            <a:spLocks noGrp="1"/>
          </p:cNvSpPr>
          <p:nvPr>
            <p:ph type="sldNum" sz="quarter" idx="17"/>
          </p:nvPr>
        </p:nvSpPr>
        <p:spPr/>
        <p:txBody>
          <a:bodyPr/>
          <a:lstStyle/>
          <a:p>
            <a:fld id="{98DBCC48-E09C-4BFF-A669-ABAABE3A1CF5}"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F258A24-B4EE-4F2B-ADAC-034829128047}" type="datetimeFigureOut">
              <a:rPr lang="en-US" smtClean="0"/>
              <a:t>2/25/2013</a:t>
            </a:fld>
            <a:endParaRPr lang="en-US"/>
          </a:p>
        </p:txBody>
      </p:sp>
      <p:sp>
        <p:nvSpPr>
          <p:cNvPr id="14" name="Slide Number Placeholder 13"/>
          <p:cNvSpPr>
            <a:spLocks noGrp="1"/>
          </p:cNvSpPr>
          <p:nvPr>
            <p:ph type="sldNum" sz="quarter" idx="11"/>
          </p:nvPr>
        </p:nvSpPr>
        <p:spPr/>
        <p:txBody>
          <a:bodyPr/>
          <a:lstStyle/>
          <a:p>
            <a:fld id="{98DBCC48-E09C-4BFF-A669-ABAABE3A1CF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F258A24-B4EE-4F2B-ADAC-034829128047}" type="datetimeFigureOut">
              <a:rPr lang="en-US" smtClean="0"/>
              <a:t>2/25/2013</a:t>
            </a:fld>
            <a:endParaRPr lang="en-US"/>
          </a:p>
        </p:txBody>
      </p:sp>
      <p:sp>
        <p:nvSpPr>
          <p:cNvPr id="12" name="Slide Number Placeholder 11"/>
          <p:cNvSpPr>
            <a:spLocks noGrp="1"/>
          </p:cNvSpPr>
          <p:nvPr>
            <p:ph type="sldNum" sz="quarter" idx="11"/>
          </p:nvPr>
        </p:nvSpPr>
        <p:spPr/>
        <p:txBody>
          <a:bodyPr/>
          <a:lstStyle/>
          <a:p>
            <a:fld id="{98DBCC48-E09C-4BFF-A669-ABAABE3A1CF5}"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F258A24-B4EE-4F2B-ADAC-034829128047}" type="datetimeFigureOut">
              <a:rPr lang="en-US" smtClean="0"/>
              <a:t>2/25/2013</a:t>
            </a:fld>
            <a:endParaRPr lang="en-US"/>
          </a:p>
        </p:txBody>
      </p:sp>
      <p:sp>
        <p:nvSpPr>
          <p:cNvPr id="18" name="Slide Number Placeholder 17"/>
          <p:cNvSpPr>
            <a:spLocks noGrp="1"/>
          </p:cNvSpPr>
          <p:nvPr>
            <p:ph type="sldNum" sz="quarter" idx="16"/>
          </p:nvPr>
        </p:nvSpPr>
        <p:spPr/>
        <p:txBody>
          <a:bodyPr/>
          <a:lstStyle/>
          <a:p>
            <a:fld id="{98DBCC48-E09C-4BFF-A669-ABAABE3A1CF5}"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F258A24-B4EE-4F2B-ADAC-034829128047}" type="datetimeFigureOut">
              <a:rPr lang="en-US" smtClean="0"/>
              <a:t>2/25/2013</a:t>
            </a:fld>
            <a:endParaRPr lang="en-US"/>
          </a:p>
        </p:txBody>
      </p:sp>
      <p:sp>
        <p:nvSpPr>
          <p:cNvPr id="20" name="Slide Number Placeholder 19"/>
          <p:cNvSpPr>
            <a:spLocks noGrp="1"/>
          </p:cNvSpPr>
          <p:nvPr>
            <p:ph type="sldNum" sz="quarter" idx="15"/>
          </p:nvPr>
        </p:nvSpPr>
        <p:spPr/>
        <p:txBody>
          <a:bodyPr/>
          <a:lstStyle/>
          <a:p>
            <a:fld id="{98DBCC48-E09C-4BFF-A669-ABAABE3A1CF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F258A24-B4EE-4F2B-ADAC-034829128047}" type="datetimeFigureOut">
              <a:rPr lang="en-US" smtClean="0"/>
              <a:t>2/25/2013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8DBCC48-E09C-4BFF-A669-ABAABE3A1CF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dirty="0"/>
              <a:t>“ Rolling the Dice -- Gambling with Safety”</a:t>
            </a:r>
            <a:r>
              <a:rPr lang="en-US" dirty="0"/>
              <a:t/>
            </a:r>
            <a:br>
              <a:rPr lang="en-US" dirty="0"/>
            </a:br>
            <a:endParaRPr lang="en-US" dirty="0"/>
          </a:p>
        </p:txBody>
      </p:sp>
    </p:spTree>
    <p:extLst>
      <p:ext uri="{BB962C8B-B14F-4D97-AF65-F5344CB8AC3E}">
        <p14:creationId xmlns:p14="http://schemas.microsoft.com/office/powerpoint/2010/main" val="923134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52426" y="228600"/>
            <a:ext cx="5514974" cy="5201602"/>
          </a:xfrm>
        </p:spPr>
        <p:txBody>
          <a:bodyPr>
            <a:noAutofit/>
          </a:bodyPr>
          <a:lstStyle/>
          <a:p>
            <a:pPr marL="285750" indent="-285750">
              <a:buFont typeface="Wingdings" pitchFamily="2" charset="2"/>
              <a:buChar char="Ø"/>
            </a:pPr>
            <a:r>
              <a:rPr lang="en-029" sz="2200" b="1" dirty="0"/>
              <a:t>Consider taking a stand for safety. By committing to safety 100% of the time, you can help reverse the peer pressure that sometimes causes unsafe </a:t>
            </a:r>
            <a:r>
              <a:rPr lang="en-029" sz="2200" b="1" dirty="0" smtClean="0"/>
              <a:t>behaviour. </a:t>
            </a:r>
          </a:p>
          <a:p>
            <a:pPr marL="285750" indent="-285750">
              <a:buFont typeface="Wingdings" pitchFamily="2" charset="2"/>
              <a:buChar char="Ø"/>
            </a:pPr>
            <a:endParaRPr lang="en-US" sz="2200" dirty="0"/>
          </a:p>
          <a:p>
            <a:pPr marL="285750" indent="-285750">
              <a:buFont typeface="Wingdings" pitchFamily="2" charset="2"/>
              <a:buChar char="Ø"/>
            </a:pPr>
            <a:r>
              <a:rPr lang="en-029" sz="2200" b="1" dirty="0"/>
              <a:t>Keep up this exemplary </a:t>
            </a:r>
            <a:r>
              <a:rPr lang="en-029" sz="2200" b="1" dirty="0" smtClean="0"/>
              <a:t>behaviour. Someday </a:t>
            </a:r>
            <a:r>
              <a:rPr lang="en-029" sz="2200" b="1" dirty="0"/>
              <a:t>you may find that the old peer pressure has given way to something new-the respect of your peers earned by setting a safe example</a:t>
            </a:r>
            <a:r>
              <a:rPr lang="en-029" sz="2200" dirty="0"/>
              <a:t>. </a:t>
            </a:r>
            <a:endParaRPr lang="en-US" sz="2200" dirty="0"/>
          </a:p>
          <a:p>
            <a:pPr marL="285750" indent="-285750">
              <a:buFont typeface="Wingdings" pitchFamily="2" charset="2"/>
              <a:buChar char="Ø"/>
            </a:pPr>
            <a:endParaRPr lang="en-US" sz="2200" dirty="0"/>
          </a:p>
        </p:txBody>
      </p:sp>
      <p:pic>
        <p:nvPicPr>
          <p:cNvPr id="7170" name="Picture 2" descr="C:\Users\kris\AppData\Local\Microsoft\Windows\Temporary Internet Files\Content.IE5\BEIPGSI9\MP900387295[1].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943600" y="2057400"/>
            <a:ext cx="3016665" cy="2151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813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80">
                                          <p:stCondLst>
                                            <p:cond delay="0"/>
                                          </p:stCondLst>
                                        </p:cTn>
                                        <p:tgtEl>
                                          <p:spTgt spid="7170"/>
                                        </p:tgtEl>
                                      </p:cBhvr>
                                    </p:animEffect>
                                    <p:anim calcmode="lin" valueType="num">
                                      <p:cBhvr>
                                        <p:cTn id="8"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0"/>
                                        </p:tgtEl>
                                      </p:cBhvr>
                                      <p:to x="100000" y="60000"/>
                                    </p:animScale>
                                    <p:animScale>
                                      <p:cBhvr>
                                        <p:cTn id="14" dur="166" decel="50000">
                                          <p:stCondLst>
                                            <p:cond delay="676"/>
                                          </p:stCondLst>
                                        </p:cTn>
                                        <p:tgtEl>
                                          <p:spTgt spid="7170"/>
                                        </p:tgtEl>
                                      </p:cBhvr>
                                      <p:to x="100000" y="100000"/>
                                    </p:animScale>
                                    <p:animScale>
                                      <p:cBhvr>
                                        <p:cTn id="15" dur="26">
                                          <p:stCondLst>
                                            <p:cond delay="1312"/>
                                          </p:stCondLst>
                                        </p:cTn>
                                        <p:tgtEl>
                                          <p:spTgt spid="7170"/>
                                        </p:tgtEl>
                                      </p:cBhvr>
                                      <p:to x="100000" y="80000"/>
                                    </p:animScale>
                                    <p:animScale>
                                      <p:cBhvr>
                                        <p:cTn id="16" dur="166" decel="50000">
                                          <p:stCondLst>
                                            <p:cond delay="1338"/>
                                          </p:stCondLst>
                                        </p:cTn>
                                        <p:tgtEl>
                                          <p:spTgt spid="7170"/>
                                        </p:tgtEl>
                                      </p:cBhvr>
                                      <p:to x="100000" y="100000"/>
                                    </p:animScale>
                                    <p:animScale>
                                      <p:cBhvr>
                                        <p:cTn id="17" dur="26">
                                          <p:stCondLst>
                                            <p:cond delay="1642"/>
                                          </p:stCondLst>
                                        </p:cTn>
                                        <p:tgtEl>
                                          <p:spTgt spid="7170"/>
                                        </p:tgtEl>
                                      </p:cBhvr>
                                      <p:to x="100000" y="90000"/>
                                    </p:animScale>
                                    <p:animScale>
                                      <p:cBhvr>
                                        <p:cTn id="18" dur="166" decel="50000">
                                          <p:stCondLst>
                                            <p:cond delay="1668"/>
                                          </p:stCondLst>
                                        </p:cTn>
                                        <p:tgtEl>
                                          <p:spTgt spid="7170"/>
                                        </p:tgtEl>
                                      </p:cBhvr>
                                      <p:to x="100000" y="100000"/>
                                    </p:animScale>
                                    <p:animScale>
                                      <p:cBhvr>
                                        <p:cTn id="19" dur="26">
                                          <p:stCondLst>
                                            <p:cond delay="1808"/>
                                          </p:stCondLst>
                                        </p:cTn>
                                        <p:tgtEl>
                                          <p:spTgt spid="7170"/>
                                        </p:tgtEl>
                                      </p:cBhvr>
                                      <p:to x="100000" y="95000"/>
                                    </p:animScale>
                                    <p:animScale>
                                      <p:cBhvr>
                                        <p:cTn id="20" dur="166" decel="50000">
                                          <p:stCondLst>
                                            <p:cond delay="1834"/>
                                          </p:stCondLst>
                                        </p:cTn>
                                        <p:tgtEl>
                                          <p:spTgt spid="717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dirty="0"/>
              <a:t>I</a:t>
            </a:r>
            <a:r>
              <a:rPr lang="en-029" b="1" dirty="0"/>
              <a:t>t's normal for your commitment to safety to fluctuate</a:t>
            </a:r>
            <a:r>
              <a:rPr lang="en-029" b="1" dirty="0" smtClean="0"/>
              <a:t>.</a:t>
            </a:r>
            <a:endParaRPr lang="en-US" dirty="0"/>
          </a:p>
        </p:txBody>
      </p:sp>
      <p:sp>
        <p:nvSpPr>
          <p:cNvPr id="3" name="Text Placeholder 2"/>
          <p:cNvSpPr>
            <a:spLocks noGrp="1"/>
          </p:cNvSpPr>
          <p:nvPr>
            <p:ph type="body" sz="half" idx="2"/>
          </p:nvPr>
        </p:nvSpPr>
        <p:spPr>
          <a:xfrm>
            <a:off x="352426" y="1676400"/>
            <a:ext cx="7724774" cy="3753802"/>
          </a:xfrm>
        </p:spPr>
        <p:txBody>
          <a:bodyPr>
            <a:noAutofit/>
          </a:bodyPr>
          <a:lstStyle/>
          <a:p>
            <a:pPr marL="285750" indent="-285750">
              <a:buFont typeface="Wingdings" pitchFamily="2" charset="2"/>
              <a:buChar char="Ø"/>
            </a:pPr>
            <a:r>
              <a:rPr lang="en-029" sz="2200" b="1" dirty="0" smtClean="0"/>
              <a:t>Sometimes </a:t>
            </a:r>
            <a:r>
              <a:rPr lang="en-029" sz="2200" b="1" dirty="0"/>
              <a:t>it's strong, at other times it's weak. Unfortunately, it tends to be strong just after a close call, or perhaps for a few days after you hear of an accident. </a:t>
            </a:r>
            <a:endParaRPr lang="en-029" sz="2200" b="1" dirty="0" smtClean="0"/>
          </a:p>
          <a:p>
            <a:pPr marL="285750" indent="-285750">
              <a:buFont typeface="Wingdings" pitchFamily="2" charset="2"/>
              <a:buChar char="Ø"/>
            </a:pPr>
            <a:endParaRPr lang="en-US" sz="2200" b="1" dirty="0"/>
          </a:p>
          <a:p>
            <a:pPr marL="285750" indent="-285750">
              <a:buFont typeface="Wingdings" pitchFamily="2" charset="2"/>
              <a:buChar char="Ø"/>
            </a:pPr>
            <a:r>
              <a:rPr lang="en-029" sz="2200" b="1" dirty="0"/>
              <a:t>Then the commitment wanes, only to be strengthened again by another tragedy. Simply recognizing this pattern can help you avoid it. </a:t>
            </a:r>
            <a:endParaRPr lang="en-US" sz="2200" b="1" dirty="0"/>
          </a:p>
        </p:txBody>
      </p:sp>
    </p:spTree>
    <p:extLst>
      <p:ext uri="{BB962C8B-B14F-4D97-AF65-F5344CB8AC3E}">
        <p14:creationId xmlns:p14="http://schemas.microsoft.com/office/powerpoint/2010/main" val="377599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Think about your work </a:t>
            </a:r>
            <a:r>
              <a:rPr lang="en-029" b="1" dirty="0" smtClean="0"/>
              <a:t>habits.</a:t>
            </a:r>
            <a:endParaRPr lang="en-US" dirty="0"/>
          </a:p>
        </p:txBody>
      </p:sp>
      <p:sp>
        <p:nvSpPr>
          <p:cNvPr id="3" name="Text Placeholder 2"/>
          <p:cNvSpPr>
            <a:spLocks noGrp="1"/>
          </p:cNvSpPr>
          <p:nvPr>
            <p:ph type="body" sz="half" idx="2"/>
          </p:nvPr>
        </p:nvSpPr>
        <p:spPr>
          <a:xfrm>
            <a:off x="352426" y="1463040"/>
            <a:ext cx="6200774" cy="3967162"/>
          </a:xfrm>
        </p:spPr>
        <p:txBody>
          <a:bodyPr/>
          <a:lstStyle/>
          <a:p>
            <a:pPr marL="342900" indent="-342900">
              <a:buFont typeface="Wingdings" pitchFamily="2" charset="2"/>
              <a:buChar char="Ø"/>
            </a:pPr>
            <a:r>
              <a:rPr lang="en-029" sz="2200" dirty="0" smtClean="0"/>
              <a:t>Have </a:t>
            </a:r>
            <a:r>
              <a:rPr lang="en-029" sz="2200" dirty="0"/>
              <a:t>there been times when you're more likely to take a chance? </a:t>
            </a:r>
            <a:endParaRPr lang="en-US" sz="2200" dirty="0"/>
          </a:p>
          <a:p>
            <a:pPr marL="342900" indent="-342900">
              <a:buFont typeface="Wingdings" pitchFamily="2" charset="2"/>
              <a:buChar char="Ø"/>
            </a:pPr>
            <a:r>
              <a:rPr lang="en-029" sz="2200" dirty="0"/>
              <a:t>How about those times when you've been extra careful? </a:t>
            </a:r>
            <a:endParaRPr lang="en-029" sz="2200" dirty="0" smtClean="0"/>
          </a:p>
          <a:p>
            <a:pPr marL="342900" indent="-342900">
              <a:buFont typeface="Wingdings" pitchFamily="2" charset="2"/>
              <a:buChar char="Ø"/>
            </a:pPr>
            <a:r>
              <a:rPr lang="en-029" sz="2200" dirty="0" smtClean="0"/>
              <a:t>Did </a:t>
            </a:r>
            <a:r>
              <a:rPr lang="en-029" sz="2200" dirty="0"/>
              <a:t>the strength of your safety commitment depend on an outside event-like another person being involved in an accident?</a:t>
            </a:r>
            <a:endParaRPr lang="en-US" sz="2200" dirty="0"/>
          </a:p>
          <a:p>
            <a:endParaRPr lang="en-US" dirty="0"/>
          </a:p>
        </p:txBody>
      </p:sp>
      <p:pic>
        <p:nvPicPr>
          <p:cNvPr id="8196" name="Picture 4" descr="C:\Users\kris\AppData\Local\Microsoft\Windows\Temporary Internet Files\Content.IE5\MIG2LJY2\MM900286728[1].gif"/>
          <p:cNvPicPr>
            <a:picLocks noGrp="1" noChangeAspect="1" noChangeArrowheads="1" noCrop="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019800" y="1447800"/>
            <a:ext cx="2977199" cy="301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72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fade">
                                      <p:cBhvr>
                                        <p:cTn id="11" dur="500"/>
                                        <p:tgtEl>
                                          <p:spTgt spid="819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04801" y="457200"/>
            <a:ext cx="8573536" cy="4973002"/>
          </a:xfrm>
        </p:spPr>
        <p:txBody>
          <a:bodyPr>
            <a:normAutofit lnSpcReduction="10000"/>
          </a:bodyPr>
          <a:lstStyle/>
          <a:p>
            <a:pPr marL="285750" indent="-285750">
              <a:buFont typeface="Wingdings" pitchFamily="2" charset="2"/>
              <a:buChar char="Ø"/>
            </a:pPr>
            <a:r>
              <a:rPr lang="en-029" sz="2200" b="1" dirty="0"/>
              <a:t>You can keep your commitment to safety strong by remembering the commitment is for you. </a:t>
            </a:r>
            <a:endParaRPr lang="en-029" sz="2200" b="1" dirty="0" smtClean="0"/>
          </a:p>
          <a:p>
            <a:pPr marL="285750" indent="-285750">
              <a:buFont typeface="Wingdings" pitchFamily="2" charset="2"/>
              <a:buChar char="Ø"/>
            </a:pPr>
            <a:endParaRPr lang="en-US" sz="2200" b="1" dirty="0"/>
          </a:p>
          <a:p>
            <a:pPr marL="285750" indent="-285750">
              <a:buFont typeface="Wingdings" pitchFamily="2" charset="2"/>
              <a:buChar char="Ø"/>
            </a:pPr>
            <a:r>
              <a:rPr lang="en-029" sz="2200" b="1" dirty="0"/>
              <a:t>If you allow things that happen to other people determine the strength of your commitment, it is likely to fluctuate a lot. </a:t>
            </a:r>
            <a:endParaRPr lang="en-029" sz="2200" b="1" dirty="0" smtClean="0"/>
          </a:p>
          <a:p>
            <a:pPr marL="285750" indent="-285750">
              <a:buFont typeface="Wingdings" pitchFamily="2" charset="2"/>
              <a:buChar char="Ø"/>
            </a:pPr>
            <a:endParaRPr lang="en-US" sz="2200" b="1" dirty="0"/>
          </a:p>
          <a:p>
            <a:pPr marL="285750" indent="-285750">
              <a:buFont typeface="Wingdings" pitchFamily="2" charset="2"/>
              <a:buChar char="Ø"/>
            </a:pPr>
            <a:r>
              <a:rPr lang="en-029" sz="2200" b="1" dirty="0"/>
              <a:t>You can always learn from things that happen to other people, but to keep your commitment strong all the time, stay focused on your personal safety and those things you do that affect it. </a:t>
            </a:r>
            <a:endParaRPr lang="en-US" sz="2200" b="1" dirty="0"/>
          </a:p>
          <a:p>
            <a:endParaRPr lang="en-US" dirty="0"/>
          </a:p>
        </p:txBody>
      </p:sp>
    </p:spTree>
    <p:extLst>
      <p:ext uri="{BB962C8B-B14F-4D97-AF65-F5344CB8AC3E}">
        <p14:creationId xmlns:p14="http://schemas.microsoft.com/office/powerpoint/2010/main" val="293337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52426" y="685800"/>
            <a:ext cx="5514974" cy="4744402"/>
          </a:xfrm>
        </p:spPr>
        <p:txBody>
          <a:bodyPr>
            <a:normAutofit/>
          </a:bodyPr>
          <a:lstStyle/>
          <a:p>
            <a:pPr marL="342900" indent="-342900">
              <a:buFont typeface="Wingdings" pitchFamily="2" charset="2"/>
              <a:buChar char="Ø"/>
            </a:pPr>
            <a:r>
              <a:rPr lang="en-029" sz="2200" b="1" dirty="0"/>
              <a:t>Having a personal commitment to safety and keeping it strong are more important than any safety program, procedure, or rule. </a:t>
            </a:r>
            <a:endParaRPr lang="en-029" sz="2200" b="1" dirty="0" smtClean="0"/>
          </a:p>
          <a:p>
            <a:pPr marL="342900" indent="-342900">
              <a:buFont typeface="Wingdings" pitchFamily="2" charset="2"/>
              <a:buChar char="Ø"/>
            </a:pPr>
            <a:endParaRPr lang="en-US" sz="2200" b="1" dirty="0"/>
          </a:p>
          <a:p>
            <a:pPr marL="342900" indent="-342900">
              <a:buFont typeface="Wingdings" pitchFamily="2" charset="2"/>
              <a:buChar char="Ø"/>
            </a:pPr>
            <a:r>
              <a:rPr lang="en-029" sz="2200" b="1" dirty="0"/>
              <a:t>In fact, programs, procedures, and rules depend on a strong personal commitment to safety. </a:t>
            </a:r>
            <a:endParaRPr lang="en-US" sz="2200" b="1" dirty="0"/>
          </a:p>
          <a:p>
            <a:pPr marL="342900" indent="-342900">
              <a:buFont typeface="Wingdings" pitchFamily="2" charset="2"/>
              <a:buChar char="Ø"/>
            </a:pPr>
            <a:endParaRPr lang="en-US" sz="2200" b="1" dirty="0"/>
          </a:p>
        </p:txBody>
      </p:sp>
      <p:pic>
        <p:nvPicPr>
          <p:cNvPr id="10242" name="Picture 2" descr="C:\Users\kris\AppData\Local\Microsoft\Windows\Temporary Internet Files\Content.IE5\MIG2LJY2\MP900178017[1].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6248400" y="2362200"/>
            <a:ext cx="2538413" cy="169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65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52426" y="838200"/>
            <a:ext cx="8562974" cy="4592002"/>
          </a:xfrm>
        </p:spPr>
        <p:txBody>
          <a:bodyPr>
            <a:noAutofit/>
          </a:bodyPr>
          <a:lstStyle/>
          <a:p>
            <a:pPr marL="285750" indent="-285750">
              <a:buFont typeface="Wingdings" pitchFamily="2" charset="2"/>
              <a:buChar char="Ø"/>
            </a:pPr>
            <a:r>
              <a:rPr lang="en-029" sz="2200" b="1" dirty="0"/>
              <a:t>Ask yourself where you are with your own safety attitude and </a:t>
            </a:r>
            <a:r>
              <a:rPr lang="en-029" sz="2200" b="1" dirty="0" smtClean="0"/>
              <a:t>behaviour. </a:t>
            </a:r>
          </a:p>
          <a:p>
            <a:pPr marL="285750" indent="-285750">
              <a:buFont typeface="Wingdings" pitchFamily="2" charset="2"/>
              <a:buChar char="Ø"/>
            </a:pPr>
            <a:endParaRPr lang="en-029" sz="2200" b="1" dirty="0"/>
          </a:p>
          <a:p>
            <a:pPr marL="285750" indent="-285750">
              <a:buFont typeface="Wingdings" pitchFamily="2" charset="2"/>
              <a:buChar char="Ø"/>
            </a:pPr>
            <a:r>
              <a:rPr lang="en-029" sz="2200" b="1" dirty="0" smtClean="0"/>
              <a:t>Are </a:t>
            </a:r>
            <a:r>
              <a:rPr lang="en-029" sz="2200" b="1" dirty="0"/>
              <a:t>you 100% committed to safety, 100% of the time? </a:t>
            </a:r>
            <a:endParaRPr lang="en-029" sz="2200" b="1" dirty="0" smtClean="0"/>
          </a:p>
          <a:p>
            <a:pPr marL="742950" lvl="1" indent="-285750">
              <a:buFont typeface="Wingdings" pitchFamily="2" charset="2"/>
              <a:buChar char="Ø"/>
            </a:pPr>
            <a:r>
              <a:rPr lang="en-029" sz="1800" b="1" dirty="0" smtClean="0"/>
              <a:t>You </a:t>
            </a:r>
            <a:r>
              <a:rPr lang="en-029" sz="1800" b="1" dirty="0"/>
              <a:t>are? </a:t>
            </a:r>
            <a:r>
              <a:rPr lang="en-029" sz="1800" b="1" dirty="0" smtClean="0"/>
              <a:t>Great</a:t>
            </a:r>
            <a:r>
              <a:rPr lang="en-029" sz="1800" b="1" dirty="0"/>
              <a:t>! </a:t>
            </a:r>
            <a:endParaRPr lang="en-029" sz="1800" b="1" dirty="0" smtClean="0"/>
          </a:p>
          <a:p>
            <a:pPr marL="742950" lvl="1" indent="-285750">
              <a:buFont typeface="Wingdings" pitchFamily="2" charset="2"/>
              <a:buChar char="Ø"/>
            </a:pPr>
            <a:r>
              <a:rPr lang="en-029" sz="1800" b="1" dirty="0" smtClean="0"/>
              <a:t>Need </a:t>
            </a:r>
            <a:r>
              <a:rPr lang="en-029" sz="1800" b="1" dirty="0"/>
              <a:t>some improvement</a:t>
            </a:r>
            <a:r>
              <a:rPr lang="en-029" sz="1800" b="1" dirty="0" smtClean="0"/>
              <a:t>?</a:t>
            </a:r>
          </a:p>
          <a:p>
            <a:pPr marL="285750" indent="-285750">
              <a:buFont typeface="Wingdings" pitchFamily="2" charset="2"/>
              <a:buChar char="Ø"/>
            </a:pPr>
            <a:endParaRPr lang="en-US" sz="2200" b="1" dirty="0"/>
          </a:p>
          <a:p>
            <a:pPr marL="285750" indent="-285750">
              <a:buFont typeface="Wingdings" pitchFamily="2" charset="2"/>
              <a:buChar char="Ø"/>
            </a:pPr>
            <a:r>
              <a:rPr lang="en-029" sz="2200" b="1" dirty="0"/>
              <a:t>Promise yourself to work on it-and keep that promise. </a:t>
            </a:r>
            <a:r>
              <a:rPr lang="en-029" sz="2200" b="1" dirty="0" smtClean="0"/>
              <a:t>You'll </a:t>
            </a:r>
            <a:r>
              <a:rPr lang="en-029" sz="2200" b="1" dirty="0"/>
              <a:t>be glad you did.</a:t>
            </a:r>
            <a:endParaRPr lang="en-US" sz="2200" b="1" dirty="0"/>
          </a:p>
          <a:p>
            <a:endParaRPr lang="en-US" dirty="0"/>
          </a:p>
        </p:txBody>
      </p:sp>
    </p:spTree>
    <p:extLst>
      <p:ext uri="{BB962C8B-B14F-4D97-AF65-F5344CB8AC3E}">
        <p14:creationId xmlns:p14="http://schemas.microsoft.com/office/powerpoint/2010/main" val="52381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52426" y="838200"/>
            <a:ext cx="5133974" cy="4592002"/>
          </a:xfrm>
        </p:spPr>
        <p:txBody>
          <a:bodyPr>
            <a:normAutofit/>
          </a:bodyPr>
          <a:lstStyle/>
          <a:p>
            <a:pPr marL="342900" indent="-342900">
              <a:buFont typeface="Wingdings" pitchFamily="2" charset="2"/>
              <a:buChar char="Ø"/>
            </a:pPr>
            <a:r>
              <a:rPr lang="en-029" sz="2000" b="1" dirty="0"/>
              <a:t>Today’s </a:t>
            </a:r>
            <a:r>
              <a:rPr lang="en-029" sz="2000" b="1" dirty="0" smtClean="0"/>
              <a:t>presentation offers </a:t>
            </a:r>
            <a:r>
              <a:rPr lang="en-029" sz="2000" b="1" dirty="0"/>
              <a:t>you an opportunity to think about your personal safety </a:t>
            </a:r>
            <a:r>
              <a:rPr lang="en-029" sz="2000" b="1" dirty="0" smtClean="0"/>
              <a:t>behaviour, </a:t>
            </a:r>
            <a:r>
              <a:rPr lang="en-029" sz="2000" b="1" dirty="0"/>
              <a:t>both on and off the job. </a:t>
            </a:r>
            <a:endParaRPr lang="en-029" sz="2000" b="1" dirty="0" smtClean="0"/>
          </a:p>
          <a:p>
            <a:pPr marL="342900" indent="-342900">
              <a:buFont typeface="Wingdings" pitchFamily="2" charset="2"/>
              <a:buChar char="Ø"/>
            </a:pPr>
            <a:endParaRPr lang="en-029" sz="2000" b="1" dirty="0" smtClean="0"/>
          </a:p>
          <a:p>
            <a:pPr marL="342900" indent="-342900">
              <a:buFont typeface="Wingdings" pitchFamily="2" charset="2"/>
              <a:buChar char="Ø"/>
            </a:pPr>
            <a:r>
              <a:rPr lang="en-029" sz="2000" b="1" dirty="0" smtClean="0"/>
              <a:t>We'll </a:t>
            </a:r>
            <a:r>
              <a:rPr lang="en-029" sz="2000" b="1" dirty="0"/>
              <a:t>talk specifically about taking chances, your personal commitment to safety and what you can do to keep that commitment strong</a:t>
            </a:r>
            <a:r>
              <a:rPr lang="en-029" sz="2000" dirty="0"/>
              <a:t>.</a:t>
            </a:r>
            <a:endParaRPr lang="en-US" sz="2000" dirty="0"/>
          </a:p>
          <a:p>
            <a:endParaRPr lang="en-US" sz="2000" dirty="0"/>
          </a:p>
        </p:txBody>
      </p:sp>
      <p:pic>
        <p:nvPicPr>
          <p:cNvPr id="2050" name="Picture 2" descr="C:\Users\kris\AppData\Local\Microsoft\Windows\Temporary Internet Files\Content.IE5\JB0YM4IV\MP900185051[1].jpg"/>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983852" y="1981200"/>
            <a:ext cx="2305508"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62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2426" y="762000"/>
            <a:ext cx="5362574" cy="4668202"/>
          </a:xfrm>
        </p:spPr>
        <p:txBody>
          <a:bodyPr>
            <a:normAutofit/>
          </a:bodyPr>
          <a:lstStyle/>
          <a:p>
            <a:pPr marL="342900" indent="-342900">
              <a:buFont typeface="Wingdings" pitchFamily="2" charset="2"/>
              <a:buChar char="Ø"/>
            </a:pPr>
            <a:r>
              <a:rPr lang="en-029" sz="2200" b="1" dirty="0"/>
              <a:t>Have you ever made a decision to break a safety rule? </a:t>
            </a:r>
            <a:endParaRPr lang="en-029" sz="2200" b="1" dirty="0" smtClean="0"/>
          </a:p>
          <a:p>
            <a:pPr marL="342900" indent="-342900">
              <a:buFont typeface="Wingdings" pitchFamily="2" charset="2"/>
              <a:buChar char="Ø"/>
            </a:pPr>
            <a:r>
              <a:rPr lang="en-029" sz="2200" b="1" dirty="0" smtClean="0"/>
              <a:t>How </a:t>
            </a:r>
            <a:r>
              <a:rPr lang="en-029" sz="2200" b="1" dirty="0"/>
              <a:t>long did it take for you to reach that decision? </a:t>
            </a:r>
            <a:endParaRPr lang="en-US" sz="2200" b="1" dirty="0"/>
          </a:p>
          <a:p>
            <a:pPr marL="342900" indent="-342900">
              <a:buFont typeface="Wingdings" pitchFamily="2" charset="2"/>
              <a:buChar char="Ø"/>
            </a:pPr>
            <a:r>
              <a:rPr lang="en-029" sz="2200" b="1" dirty="0"/>
              <a:t>What did you gain by taking a chance? It only takes a moment to decide to break a safety rule, yet that one moment could change your life forever. </a:t>
            </a:r>
            <a:endParaRPr lang="en-US" sz="2200" b="1" dirty="0"/>
          </a:p>
        </p:txBody>
      </p:sp>
      <p:pic>
        <p:nvPicPr>
          <p:cNvPr id="1026" name="Picture 2" descr="C:\Users\kris\AppData\Local\Microsoft\Windows\Temporary Internet Files\Content.IE5\GD3NJWKH\MP900439284[1].jpg"/>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609600"/>
            <a:ext cx="29718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32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2426" y="381000"/>
            <a:ext cx="4143374" cy="5049202"/>
          </a:xfrm>
        </p:spPr>
        <p:txBody>
          <a:bodyPr>
            <a:normAutofit fontScale="92500" lnSpcReduction="10000"/>
          </a:bodyPr>
          <a:lstStyle/>
          <a:p>
            <a:pPr marL="342900" indent="-342900">
              <a:buFont typeface="Wingdings" pitchFamily="2" charset="2"/>
              <a:buChar char="Ø"/>
            </a:pPr>
            <a:r>
              <a:rPr lang="en-029" sz="2400" b="1" dirty="0" smtClean="0"/>
              <a:t>Do you always work safely? </a:t>
            </a:r>
          </a:p>
          <a:p>
            <a:pPr marL="342900" indent="-342900">
              <a:buFont typeface="Wingdings" pitchFamily="2" charset="2"/>
              <a:buChar char="Ø"/>
            </a:pPr>
            <a:endParaRPr lang="en-029" sz="2400" b="1" dirty="0" smtClean="0"/>
          </a:p>
          <a:p>
            <a:pPr marL="342900" indent="-342900">
              <a:buFont typeface="Wingdings" pitchFamily="2" charset="2"/>
              <a:buChar char="Ø"/>
            </a:pPr>
            <a:r>
              <a:rPr lang="en-029" sz="2400" b="1" dirty="0" smtClean="0"/>
              <a:t>Are you 100% committed to the safety of yourself, your co-workers, friends, and family? </a:t>
            </a:r>
          </a:p>
          <a:p>
            <a:pPr marL="342900" indent="-342900">
              <a:buFont typeface="Wingdings" pitchFamily="2" charset="2"/>
              <a:buChar char="Ø"/>
            </a:pPr>
            <a:endParaRPr lang="en-US" sz="2400" dirty="0" smtClean="0"/>
          </a:p>
          <a:p>
            <a:pPr marL="342900" indent="-342900">
              <a:buFont typeface="Wingdings" pitchFamily="2" charset="2"/>
              <a:buChar char="Ø"/>
            </a:pPr>
            <a:r>
              <a:rPr lang="en-029" sz="2400" b="1" dirty="0" smtClean="0"/>
              <a:t>Are there times when your commitment to safety is not as strong as it should be?</a:t>
            </a:r>
            <a:r>
              <a:rPr lang="en-029" sz="2100" b="1" dirty="0" smtClean="0"/>
              <a:t> </a:t>
            </a:r>
            <a:r>
              <a:rPr lang="en-029" sz="2000" b="1" dirty="0" smtClean="0"/>
              <a:t>. </a:t>
            </a:r>
            <a:endParaRPr lang="en-US" sz="2000" dirty="0"/>
          </a:p>
        </p:txBody>
      </p:sp>
      <p:sp>
        <p:nvSpPr>
          <p:cNvPr id="3" name="Content Placeholder 2"/>
          <p:cNvSpPr>
            <a:spLocks noGrp="1"/>
          </p:cNvSpPr>
          <p:nvPr>
            <p:ph sz="quarter" idx="14"/>
          </p:nvPr>
        </p:nvSpPr>
        <p:spPr>
          <a:xfrm>
            <a:off x="4800601" y="457200"/>
            <a:ext cx="3986212" cy="4974336"/>
          </a:xfrm>
        </p:spPr>
        <p:txBody>
          <a:bodyPr>
            <a:normAutofit/>
          </a:bodyPr>
          <a:lstStyle/>
          <a:p>
            <a:pPr marL="342900" indent="-342900">
              <a:buFont typeface="Wingdings" pitchFamily="2" charset="2"/>
              <a:buChar char="Ø"/>
            </a:pPr>
            <a:r>
              <a:rPr lang="en-029" sz="2200" b="1" i="1" dirty="0"/>
              <a:t>Have you been taking chances and getting away with it? </a:t>
            </a:r>
            <a:endParaRPr lang="en-029" sz="2200" b="1" i="1" dirty="0" smtClean="0"/>
          </a:p>
          <a:p>
            <a:pPr marL="342900" indent="-342900">
              <a:buFont typeface="Wingdings" pitchFamily="2" charset="2"/>
              <a:buChar char="Ø"/>
            </a:pPr>
            <a:endParaRPr lang="en-029" sz="2200" b="1" i="1" dirty="0"/>
          </a:p>
          <a:p>
            <a:pPr marL="342900" indent="-342900">
              <a:buFont typeface="Wingdings" pitchFamily="2" charset="2"/>
              <a:buChar char="Ø"/>
            </a:pPr>
            <a:r>
              <a:rPr lang="en-029" sz="2200" b="1" i="1" dirty="0"/>
              <a:t>Don't expect your luck to hold. </a:t>
            </a:r>
            <a:endParaRPr lang="en-029" sz="2200" b="1" i="1" dirty="0" smtClean="0"/>
          </a:p>
          <a:p>
            <a:pPr marL="342900" indent="-342900">
              <a:buFont typeface="Wingdings" pitchFamily="2" charset="2"/>
              <a:buChar char="Ø"/>
            </a:pPr>
            <a:endParaRPr lang="en-029" sz="2200" b="1" i="1" dirty="0"/>
          </a:p>
          <a:p>
            <a:pPr marL="342900" indent="-342900">
              <a:buFont typeface="Wingdings" pitchFamily="2" charset="2"/>
              <a:buChar char="Ø"/>
            </a:pPr>
            <a:r>
              <a:rPr lang="en-029" sz="2200" b="1" i="1" dirty="0"/>
              <a:t>No one </a:t>
            </a:r>
            <a:r>
              <a:rPr lang="en-029" sz="2200" b="1" i="1" dirty="0" smtClean="0"/>
              <a:t>ever </a:t>
            </a:r>
            <a:r>
              <a:rPr lang="en-029" sz="2200" b="1" i="1" dirty="0"/>
              <a:t>plans an accident</a:t>
            </a:r>
            <a:endParaRPr lang="en-US" sz="2200" i="1" dirty="0"/>
          </a:p>
        </p:txBody>
      </p:sp>
    </p:spTree>
    <p:extLst>
      <p:ext uri="{BB962C8B-B14F-4D97-AF65-F5344CB8AC3E}">
        <p14:creationId xmlns:p14="http://schemas.microsoft.com/office/powerpoint/2010/main" val="405922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029" dirty="0"/>
              <a:t>An accident, by definition, is an unplanned event. </a:t>
            </a:r>
            <a:endParaRPr lang="en-US" dirty="0"/>
          </a:p>
        </p:txBody>
      </p:sp>
      <p:sp>
        <p:nvSpPr>
          <p:cNvPr id="4" name="Text Placeholder 3"/>
          <p:cNvSpPr>
            <a:spLocks noGrp="1"/>
          </p:cNvSpPr>
          <p:nvPr>
            <p:ph type="body" sz="half" idx="2"/>
          </p:nvPr>
        </p:nvSpPr>
        <p:spPr>
          <a:xfrm>
            <a:off x="352426" y="1463040"/>
            <a:ext cx="5438774" cy="3967162"/>
          </a:xfrm>
        </p:spPr>
        <p:txBody>
          <a:bodyPr>
            <a:normAutofit fontScale="77500" lnSpcReduction="20000"/>
          </a:bodyPr>
          <a:lstStyle/>
          <a:p>
            <a:pPr marL="342900" indent="-342900">
              <a:buFont typeface="Wingdings" pitchFamily="2" charset="2"/>
              <a:buChar char="Ø"/>
            </a:pPr>
            <a:r>
              <a:rPr lang="en-029" sz="2800" b="1" dirty="0" smtClean="0"/>
              <a:t>No </a:t>
            </a:r>
            <a:r>
              <a:rPr lang="en-029" sz="2800" b="1" dirty="0"/>
              <a:t>one wakes up in the morning and drives to work thinking, "I will have an accident today so I'd better buckle up." </a:t>
            </a:r>
            <a:endParaRPr lang="en-029" sz="2800" b="1" dirty="0" smtClean="0"/>
          </a:p>
          <a:p>
            <a:pPr marL="342900" indent="-342900">
              <a:buFont typeface="Wingdings" pitchFamily="2" charset="2"/>
              <a:buChar char="Ø"/>
            </a:pPr>
            <a:endParaRPr lang="en-US" sz="2800" b="1" dirty="0"/>
          </a:p>
          <a:p>
            <a:pPr marL="342900" indent="-342900">
              <a:buFont typeface="Wingdings" pitchFamily="2" charset="2"/>
              <a:buChar char="Ø"/>
            </a:pPr>
            <a:r>
              <a:rPr lang="en-029" sz="2800" b="1" dirty="0"/>
              <a:t>No one ever climbs to the very top of a ladder and knows for sure they won't fall. </a:t>
            </a:r>
            <a:endParaRPr lang="en-US" sz="2800" b="1" dirty="0"/>
          </a:p>
          <a:p>
            <a:endParaRPr lang="en-US" dirty="0"/>
          </a:p>
        </p:txBody>
      </p:sp>
      <p:pic>
        <p:nvPicPr>
          <p:cNvPr id="3075" name="Picture 3" descr="C:\Users\kris\AppData\Local\Microsoft\Windows\Temporary Internet Files\Content.IE5\BEIPGSI9\MC90025074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2307" y="762000"/>
            <a:ext cx="2004588" cy="24526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kris\AppData\Local\Microsoft\Windows\Temporary Internet Files\Content.IE5\MOM9YG0S\MC9000200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3428999"/>
            <a:ext cx="2286073" cy="1978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2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2426" y="457200"/>
            <a:ext cx="7343774" cy="4953000"/>
          </a:xfrm>
        </p:spPr>
        <p:txBody>
          <a:bodyPr>
            <a:normAutofit lnSpcReduction="10000"/>
          </a:bodyPr>
          <a:lstStyle/>
          <a:p>
            <a:pPr marL="342900" indent="-342900">
              <a:buFont typeface="Wingdings" pitchFamily="2" charset="2"/>
              <a:buChar char="Ø"/>
            </a:pPr>
            <a:r>
              <a:rPr lang="en-029" sz="2200" b="1" dirty="0"/>
              <a:t>That's why it's so important to have a personal commitment to safety; a commitment to do the right things to prevent an accident--or minimize the damage done in case an accident does occur</a:t>
            </a:r>
            <a:r>
              <a:rPr lang="en-029" sz="2200" b="1" dirty="0" smtClean="0"/>
              <a:t>.</a:t>
            </a:r>
            <a:r>
              <a:rPr lang="en-029" sz="2200" b="1" dirty="0"/>
              <a:t> </a:t>
            </a:r>
            <a:endParaRPr lang="en-029" sz="2200" b="1" dirty="0" smtClean="0"/>
          </a:p>
          <a:p>
            <a:pPr marL="342900" indent="-342900">
              <a:buFont typeface="Wingdings" pitchFamily="2" charset="2"/>
              <a:buChar char="Ø"/>
            </a:pPr>
            <a:endParaRPr lang="en-029" sz="2200" b="1" dirty="0" smtClean="0"/>
          </a:p>
          <a:p>
            <a:pPr marL="342900" indent="-342900">
              <a:buFont typeface="Wingdings" pitchFamily="2" charset="2"/>
              <a:buChar char="Ø"/>
            </a:pPr>
            <a:r>
              <a:rPr lang="en-029" sz="2200" b="1" dirty="0" smtClean="0"/>
              <a:t>What </a:t>
            </a:r>
            <a:r>
              <a:rPr lang="en-029" sz="2200" b="1" dirty="0"/>
              <a:t>is gained by taking a chance? </a:t>
            </a:r>
            <a:endParaRPr lang="en-029" sz="2200" b="1" dirty="0" smtClean="0"/>
          </a:p>
          <a:p>
            <a:pPr marL="342900" indent="-342900">
              <a:buFont typeface="Wingdings" pitchFamily="2" charset="2"/>
              <a:buChar char="Ø"/>
            </a:pPr>
            <a:r>
              <a:rPr lang="en-029" sz="2200" b="1" dirty="0" smtClean="0"/>
              <a:t>Think </a:t>
            </a:r>
            <a:r>
              <a:rPr lang="en-029" sz="2200" b="1" dirty="0"/>
              <a:t>about a time when you've risked your personal safety. </a:t>
            </a:r>
            <a:endParaRPr lang="en-029" sz="2200" b="1" dirty="0" smtClean="0"/>
          </a:p>
          <a:p>
            <a:pPr marL="342900" indent="-342900">
              <a:buFont typeface="Wingdings" pitchFamily="2" charset="2"/>
              <a:buChar char="Ø"/>
            </a:pPr>
            <a:r>
              <a:rPr lang="en-029" sz="2200" b="1" dirty="0" smtClean="0"/>
              <a:t>Have </a:t>
            </a:r>
            <a:r>
              <a:rPr lang="en-029" sz="2200" b="1" dirty="0"/>
              <a:t>you ever bypassed lockout-tag out procedures? </a:t>
            </a:r>
            <a:endParaRPr lang="en-US" sz="2200" b="1" dirty="0"/>
          </a:p>
        </p:txBody>
      </p:sp>
    </p:spTree>
    <p:extLst>
      <p:ext uri="{BB962C8B-B14F-4D97-AF65-F5344CB8AC3E}">
        <p14:creationId xmlns:p14="http://schemas.microsoft.com/office/powerpoint/2010/main" val="249343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2426" y="609600"/>
            <a:ext cx="4295774" cy="4820602"/>
          </a:xfrm>
        </p:spPr>
        <p:txBody>
          <a:bodyPr>
            <a:normAutofit fontScale="92500" lnSpcReduction="20000"/>
          </a:bodyPr>
          <a:lstStyle/>
          <a:p>
            <a:pPr marL="342900" indent="-342900">
              <a:buFont typeface="Wingdings" pitchFamily="2" charset="2"/>
              <a:buChar char="Ø"/>
            </a:pPr>
            <a:r>
              <a:rPr lang="en-029" sz="2400" b="1" dirty="0"/>
              <a:t>Have you ever driven a car after you had too much to drink? </a:t>
            </a:r>
            <a:endParaRPr lang="en-029" sz="2400" b="1" dirty="0" smtClean="0"/>
          </a:p>
          <a:p>
            <a:pPr marL="342900" indent="-342900">
              <a:buFont typeface="Wingdings" pitchFamily="2" charset="2"/>
              <a:buChar char="Ø"/>
            </a:pPr>
            <a:endParaRPr lang="en-029" sz="2400" b="1" dirty="0" smtClean="0"/>
          </a:p>
          <a:p>
            <a:pPr marL="342900" indent="-342900">
              <a:buFont typeface="Wingdings" pitchFamily="2" charset="2"/>
              <a:buChar char="Ø"/>
            </a:pPr>
            <a:r>
              <a:rPr lang="en-029" sz="2400" b="1" dirty="0" smtClean="0"/>
              <a:t>Have </a:t>
            </a:r>
            <a:r>
              <a:rPr lang="en-029" sz="2400" b="1" dirty="0"/>
              <a:t>you failed to use fall-protection equipment because it was just too much trouble? </a:t>
            </a:r>
            <a:endParaRPr lang="en-029" sz="2400" b="1" dirty="0" smtClean="0"/>
          </a:p>
          <a:p>
            <a:endParaRPr lang="en-029" sz="2400" b="1" dirty="0" smtClean="0"/>
          </a:p>
          <a:p>
            <a:pPr marL="342900" indent="-342900">
              <a:buFont typeface="Wingdings" pitchFamily="2" charset="2"/>
              <a:buChar char="Ø"/>
            </a:pPr>
            <a:r>
              <a:rPr lang="en-029" sz="2400" b="1" dirty="0" smtClean="0"/>
              <a:t>What </a:t>
            </a:r>
            <a:r>
              <a:rPr lang="en-029" sz="2400" b="1" dirty="0"/>
              <a:t>did you gain in that situation? </a:t>
            </a:r>
            <a:endParaRPr lang="en-US" sz="2400" dirty="0"/>
          </a:p>
          <a:p>
            <a:endParaRPr lang="en-US" dirty="0"/>
          </a:p>
        </p:txBody>
      </p:sp>
      <p:sp>
        <p:nvSpPr>
          <p:cNvPr id="3" name="Content Placeholder 2"/>
          <p:cNvSpPr>
            <a:spLocks noGrp="1"/>
          </p:cNvSpPr>
          <p:nvPr>
            <p:ph sz="quarter" idx="14"/>
          </p:nvPr>
        </p:nvSpPr>
        <p:spPr>
          <a:xfrm>
            <a:off x="4572000" y="609600"/>
            <a:ext cx="4419599" cy="4821936"/>
          </a:xfrm>
        </p:spPr>
        <p:txBody>
          <a:bodyPr>
            <a:normAutofit/>
          </a:bodyPr>
          <a:lstStyle/>
          <a:p>
            <a:pPr marL="342900" indent="-342900">
              <a:buFont typeface="Wingdings" pitchFamily="2" charset="2"/>
              <a:buChar char="Ø"/>
            </a:pPr>
            <a:r>
              <a:rPr lang="en-029" sz="2200" b="1" i="1" dirty="0"/>
              <a:t>A minute of time, an ounce of convenience? </a:t>
            </a:r>
            <a:endParaRPr lang="en-029" sz="2200" b="1" i="1" dirty="0" smtClean="0"/>
          </a:p>
          <a:p>
            <a:pPr marL="342900" indent="-342900">
              <a:buFont typeface="Wingdings" pitchFamily="2" charset="2"/>
              <a:buChar char="Ø"/>
            </a:pPr>
            <a:endParaRPr lang="en-029" sz="2200" b="1" i="1" dirty="0"/>
          </a:p>
          <a:p>
            <a:pPr marL="342900" indent="-342900">
              <a:buFont typeface="Wingdings" pitchFamily="2" charset="2"/>
              <a:buChar char="Ø"/>
            </a:pPr>
            <a:r>
              <a:rPr lang="en-029" sz="2200" b="1" i="1" dirty="0" smtClean="0"/>
              <a:t>Now </a:t>
            </a:r>
            <a:r>
              <a:rPr lang="en-029" sz="2200" b="1" i="1" dirty="0"/>
              <a:t>honestly ask yourself if those gains were worth it. </a:t>
            </a:r>
            <a:endParaRPr lang="en-US" sz="2200" b="1" i="1" dirty="0"/>
          </a:p>
          <a:p>
            <a:pPr marL="342900" indent="-342900">
              <a:buFont typeface="Wingdings" pitchFamily="2" charset="2"/>
              <a:buChar char="Ø"/>
            </a:pPr>
            <a:endParaRPr lang="en-029" sz="2200" b="1" i="1" dirty="0" smtClean="0"/>
          </a:p>
          <a:p>
            <a:pPr marL="342900" indent="-342900">
              <a:buFont typeface="Wingdings" pitchFamily="2" charset="2"/>
              <a:buChar char="Ø"/>
            </a:pPr>
            <a:r>
              <a:rPr lang="en-029" sz="2200" b="1" i="1" dirty="0" smtClean="0"/>
              <a:t>Is </a:t>
            </a:r>
            <a:r>
              <a:rPr lang="en-029" sz="2200" b="1" i="1" dirty="0"/>
              <a:t>a little bit of time or convenience really worth chancing electrocution, a car accident, or a bad </a:t>
            </a:r>
            <a:r>
              <a:rPr lang="en-029" sz="2200" b="1" i="1" dirty="0" smtClean="0"/>
              <a:t>fall?</a:t>
            </a:r>
            <a:endParaRPr lang="en-US" sz="2200" b="1" i="1" dirty="0"/>
          </a:p>
        </p:txBody>
      </p:sp>
      <p:pic>
        <p:nvPicPr>
          <p:cNvPr id="5123" name="Picture 3" descr="C:\Users\kris\AppData\Local\Microsoft\Windows\Temporary Internet Files\Content.IE5\JB0YM4IV\MC90034183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4901184"/>
            <a:ext cx="2207434" cy="177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74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5123"/>
                                        </p:tgtEl>
                                        <p:attrNameLst>
                                          <p:attrName>style.visibility</p:attrName>
                                        </p:attrNameLst>
                                      </p:cBhvr>
                                      <p:to>
                                        <p:strVal val="visible"/>
                                      </p:to>
                                    </p:set>
                                    <p:animEffect transition="in" filter="wipe(down)">
                                      <p:cBhvr>
                                        <p:cTn id="19" dur="580">
                                          <p:stCondLst>
                                            <p:cond delay="0"/>
                                          </p:stCondLst>
                                        </p:cTn>
                                        <p:tgtEl>
                                          <p:spTgt spid="5123"/>
                                        </p:tgtEl>
                                      </p:cBhvr>
                                    </p:animEffect>
                                    <p:anim calcmode="lin" valueType="num">
                                      <p:cBhvr>
                                        <p:cTn id="20"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25" dur="26">
                                          <p:stCondLst>
                                            <p:cond delay="650"/>
                                          </p:stCondLst>
                                        </p:cTn>
                                        <p:tgtEl>
                                          <p:spTgt spid="5123"/>
                                        </p:tgtEl>
                                      </p:cBhvr>
                                      <p:to x="100000" y="60000"/>
                                    </p:animScale>
                                    <p:animScale>
                                      <p:cBhvr>
                                        <p:cTn id="26" dur="166" decel="50000">
                                          <p:stCondLst>
                                            <p:cond delay="676"/>
                                          </p:stCondLst>
                                        </p:cTn>
                                        <p:tgtEl>
                                          <p:spTgt spid="5123"/>
                                        </p:tgtEl>
                                      </p:cBhvr>
                                      <p:to x="100000" y="100000"/>
                                    </p:animScale>
                                    <p:animScale>
                                      <p:cBhvr>
                                        <p:cTn id="27" dur="26">
                                          <p:stCondLst>
                                            <p:cond delay="1312"/>
                                          </p:stCondLst>
                                        </p:cTn>
                                        <p:tgtEl>
                                          <p:spTgt spid="5123"/>
                                        </p:tgtEl>
                                      </p:cBhvr>
                                      <p:to x="100000" y="80000"/>
                                    </p:animScale>
                                    <p:animScale>
                                      <p:cBhvr>
                                        <p:cTn id="28" dur="166" decel="50000">
                                          <p:stCondLst>
                                            <p:cond delay="1338"/>
                                          </p:stCondLst>
                                        </p:cTn>
                                        <p:tgtEl>
                                          <p:spTgt spid="5123"/>
                                        </p:tgtEl>
                                      </p:cBhvr>
                                      <p:to x="100000" y="100000"/>
                                    </p:animScale>
                                    <p:animScale>
                                      <p:cBhvr>
                                        <p:cTn id="29" dur="26">
                                          <p:stCondLst>
                                            <p:cond delay="1642"/>
                                          </p:stCondLst>
                                        </p:cTn>
                                        <p:tgtEl>
                                          <p:spTgt spid="5123"/>
                                        </p:tgtEl>
                                      </p:cBhvr>
                                      <p:to x="100000" y="90000"/>
                                    </p:animScale>
                                    <p:animScale>
                                      <p:cBhvr>
                                        <p:cTn id="30" dur="166" decel="50000">
                                          <p:stCondLst>
                                            <p:cond delay="1668"/>
                                          </p:stCondLst>
                                        </p:cTn>
                                        <p:tgtEl>
                                          <p:spTgt spid="5123"/>
                                        </p:tgtEl>
                                      </p:cBhvr>
                                      <p:to x="100000" y="100000"/>
                                    </p:animScale>
                                    <p:animScale>
                                      <p:cBhvr>
                                        <p:cTn id="31" dur="26">
                                          <p:stCondLst>
                                            <p:cond delay="1808"/>
                                          </p:stCondLst>
                                        </p:cTn>
                                        <p:tgtEl>
                                          <p:spTgt spid="5123"/>
                                        </p:tgtEl>
                                      </p:cBhvr>
                                      <p:to x="100000" y="95000"/>
                                    </p:animScale>
                                    <p:animScale>
                                      <p:cBhvr>
                                        <p:cTn id="32" dur="166" decel="50000">
                                          <p:stCondLst>
                                            <p:cond delay="1834"/>
                                          </p:stCondLst>
                                        </p:cTn>
                                        <p:tgtEl>
                                          <p:spTgt spid="5123"/>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352426" y="381000"/>
            <a:ext cx="5362574" cy="5049202"/>
          </a:xfrm>
        </p:spPr>
        <p:txBody>
          <a:bodyPr/>
          <a:lstStyle/>
          <a:p>
            <a:pPr marL="285750" indent="-285750">
              <a:buFont typeface="Wingdings" pitchFamily="2" charset="2"/>
              <a:buChar char="Ø"/>
            </a:pPr>
            <a:r>
              <a:rPr lang="en-029" sz="2200" b="1" dirty="0"/>
              <a:t>Don't sacrifice your healthy future by taking a chance Every time you're tempted to take a chance with your safety ask yourself if it's really worth the risk. </a:t>
            </a:r>
            <a:endParaRPr lang="en-029" sz="2200" b="1" dirty="0" smtClean="0"/>
          </a:p>
          <a:p>
            <a:pPr marL="285750" indent="-285750">
              <a:buFont typeface="Wingdings" pitchFamily="2" charset="2"/>
              <a:buChar char="Ø"/>
            </a:pPr>
            <a:endParaRPr lang="en-US" sz="2200" dirty="0"/>
          </a:p>
          <a:p>
            <a:pPr marL="285750" indent="-285750">
              <a:buFont typeface="Wingdings" pitchFamily="2" charset="2"/>
              <a:buChar char="Ø"/>
            </a:pPr>
            <a:r>
              <a:rPr lang="en-029" sz="2200" b="1" dirty="0"/>
              <a:t>Your family and friends will thank you for making the right decision.</a:t>
            </a:r>
            <a:endParaRPr lang="en-US" sz="2200" dirty="0"/>
          </a:p>
          <a:p>
            <a:endParaRPr lang="en-US" dirty="0"/>
          </a:p>
        </p:txBody>
      </p:sp>
      <p:pic>
        <p:nvPicPr>
          <p:cNvPr id="6155" name="Picture 11" descr="C:\Users\kris\AppData\Local\Microsoft\Windows\Temporary Internet Files\Content.IE5\JZV97HW8\MC9001830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1066800"/>
            <a:ext cx="2519863" cy="2426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6155"/>
                                        </p:tgtEl>
                                        <p:attrNameLst>
                                          <p:attrName>style.visibility</p:attrName>
                                        </p:attrNameLst>
                                      </p:cBhvr>
                                      <p:to>
                                        <p:strVal val="visible"/>
                                      </p:to>
                                    </p:set>
                                    <p:animEffect transition="in" filter="circle(in)">
                                      <p:cBhvr>
                                        <p:cTn id="11" dur="2000"/>
                                        <p:tgtEl>
                                          <p:spTgt spid="615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interferes with your commitment to Safety?</a:t>
            </a:r>
            <a:endParaRPr lang="en-US" dirty="0"/>
          </a:p>
        </p:txBody>
      </p:sp>
      <p:sp>
        <p:nvSpPr>
          <p:cNvPr id="3" name="Text Placeholder 2"/>
          <p:cNvSpPr>
            <a:spLocks noGrp="1"/>
          </p:cNvSpPr>
          <p:nvPr>
            <p:ph type="body" sz="half" idx="2"/>
          </p:nvPr>
        </p:nvSpPr>
        <p:spPr>
          <a:xfrm>
            <a:off x="352426" y="1752600"/>
            <a:ext cx="7496174" cy="3677602"/>
          </a:xfrm>
        </p:spPr>
        <p:txBody>
          <a:bodyPr>
            <a:normAutofit lnSpcReduction="10000"/>
          </a:bodyPr>
          <a:lstStyle/>
          <a:p>
            <a:pPr marL="285750" indent="-285750">
              <a:buFont typeface="Wingdings" pitchFamily="2" charset="2"/>
              <a:buChar char="Ø"/>
            </a:pPr>
            <a:r>
              <a:rPr lang="en-029" sz="2200" b="1" dirty="0"/>
              <a:t>Keeping a strong commitment to safety is not easy. </a:t>
            </a:r>
            <a:endParaRPr lang="en-029" sz="2200" b="1" dirty="0" smtClean="0"/>
          </a:p>
          <a:p>
            <a:pPr marL="285750" indent="-285750">
              <a:buFont typeface="Wingdings" pitchFamily="2" charset="2"/>
              <a:buChar char="Ø"/>
            </a:pPr>
            <a:endParaRPr lang="en-029" sz="2200" b="1" dirty="0" smtClean="0"/>
          </a:p>
          <a:p>
            <a:pPr marL="285750" indent="-285750">
              <a:buFont typeface="Wingdings" pitchFamily="2" charset="2"/>
              <a:buChar char="Ø"/>
            </a:pPr>
            <a:r>
              <a:rPr lang="en-029" sz="2200" b="1" dirty="0" smtClean="0"/>
              <a:t>Is </a:t>
            </a:r>
            <a:r>
              <a:rPr lang="en-029" sz="2200" b="1" dirty="0"/>
              <a:t>peer pressure a problem? </a:t>
            </a:r>
            <a:endParaRPr lang="en-029" sz="2200" b="1" dirty="0" smtClean="0"/>
          </a:p>
          <a:p>
            <a:pPr marL="285750" indent="-285750">
              <a:buFont typeface="Wingdings" pitchFamily="2" charset="2"/>
              <a:buChar char="Ø"/>
            </a:pPr>
            <a:endParaRPr lang="en-US" sz="2200" b="1" dirty="0"/>
          </a:p>
          <a:p>
            <a:pPr marL="285750" indent="-285750">
              <a:buFont typeface="Wingdings" pitchFamily="2" charset="2"/>
              <a:buChar char="Ø"/>
            </a:pPr>
            <a:r>
              <a:rPr lang="en-029" sz="2200" b="1" dirty="0"/>
              <a:t>Do your peers think it's silly to take time for safety? You can set a safe example for your peers.</a:t>
            </a:r>
            <a:endParaRPr lang="en-US" sz="2200" b="1" dirty="0"/>
          </a:p>
          <a:p>
            <a:endParaRPr lang="en-US" dirty="0"/>
          </a:p>
        </p:txBody>
      </p:sp>
    </p:spTree>
    <p:extLst>
      <p:ext uri="{BB962C8B-B14F-4D97-AF65-F5344CB8AC3E}">
        <p14:creationId xmlns:p14="http://schemas.microsoft.com/office/powerpoint/2010/main" val="345855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202</TotalTime>
  <Words>788</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Mylar</vt:lpstr>
      <vt:lpstr>“ Rolling the Dice -- Gambling with Safety” </vt:lpstr>
      <vt:lpstr>PowerPoint Presentation</vt:lpstr>
      <vt:lpstr>PowerPoint Presentation</vt:lpstr>
      <vt:lpstr>PowerPoint Presentation</vt:lpstr>
      <vt:lpstr>An accident, by definition, is an unplanned event. </vt:lpstr>
      <vt:lpstr>PowerPoint Presentation</vt:lpstr>
      <vt:lpstr>PowerPoint Presentation</vt:lpstr>
      <vt:lpstr>PowerPoint Presentation</vt:lpstr>
      <vt:lpstr>What interferes with your commitment to Safety?</vt:lpstr>
      <vt:lpstr>PowerPoint Presentation</vt:lpstr>
      <vt:lpstr>It's normal for your commitment to safety to fluctuate.</vt:lpstr>
      <vt:lpstr>Think about your work habits.</vt:lpstr>
      <vt:lpstr>PowerPoint Presentation</vt:lpstr>
      <vt:lpstr>PowerPoint Presentation</vt:lpstr>
      <vt:lpstr>PowerPoint Presentation</vt:lpstr>
    </vt:vector>
  </TitlesOfParts>
  <Company>Dry Fork Mine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Rolling the Dice -- Gambling with Safety”</dc:title>
  <dc:creator>Kris</dc:creator>
  <cp:lastModifiedBy>Kris</cp:lastModifiedBy>
  <cp:revision>22</cp:revision>
  <dcterms:created xsi:type="dcterms:W3CDTF">2013-02-25T20:41:38Z</dcterms:created>
  <dcterms:modified xsi:type="dcterms:W3CDTF">2013-02-26T00:04:08Z</dcterms:modified>
</cp:coreProperties>
</file>