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2F29F444-87E4-40C3-9D9C-3E22D5B8F94C}" type="datetimeFigureOut">
              <a:rPr lang="en-US" smtClean="0"/>
              <a:t>5/6/2014</a:t>
            </a:fld>
            <a:endParaRPr lang="en-US"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9390EC7-2402-4C74-807D-0E32A91175E3}" type="slidenum">
              <a:rPr lang="en-US" smtClean="0"/>
              <a:t>‹#›</a:t>
            </a:fld>
            <a:endParaRPr lang="en-US" dirty="0"/>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29F444-87E4-40C3-9D9C-3E22D5B8F94C}" type="datetimeFigureOut">
              <a:rPr lang="en-US" smtClean="0"/>
              <a:t>5/6/2014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390EC7-2402-4C74-807D-0E32A91175E3}" type="slidenum">
              <a:rPr lang="en-US" smtClean="0"/>
              <a:t>‹#›</a:t>
            </a:fld>
            <a:endParaRPr lang="en-US" dirty="0"/>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29F444-87E4-40C3-9D9C-3E22D5B8F94C}" type="datetimeFigureOut">
              <a:rPr lang="en-US" smtClean="0"/>
              <a:t>5/6/2014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390EC7-2402-4C74-807D-0E32A91175E3}" type="slidenum">
              <a:rPr lang="en-US" smtClean="0"/>
              <a:t>‹#›</a:t>
            </a:fld>
            <a:endParaRPr lang="en-US" dirty="0"/>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2F29F444-87E4-40C3-9D9C-3E22D5B8F94C}" type="datetimeFigureOut">
              <a:rPr lang="en-US" smtClean="0"/>
              <a:t>5/6/2014</a:t>
            </a:fld>
            <a:endParaRPr lang="en-US" dirty="0"/>
          </a:p>
        </p:txBody>
      </p:sp>
      <p:sp>
        <p:nvSpPr>
          <p:cNvPr id="5" name="Footer Placeholder 4"/>
          <p:cNvSpPr>
            <a:spLocks noGrp="1"/>
          </p:cNvSpPr>
          <p:nvPr>
            <p:ph type="ftr" sz="quarter" idx="11"/>
          </p:nvPr>
        </p:nvSpPr>
        <p:spPr>
          <a:xfrm>
            <a:off x="457200" y="6480969"/>
            <a:ext cx="4260056" cy="300831"/>
          </a:xfrm>
        </p:spPr>
        <p:txBody>
          <a:bodyPr/>
          <a:lstStyle/>
          <a:p>
            <a:endParaRPr lang="en-US" dirty="0"/>
          </a:p>
        </p:txBody>
      </p:sp>
      <p:sp>
        <p:nvSpPr>
          <p:cNvPr id="6" name="Slide Number Placeholder 5"/>
          <p:cNvSpPr>
            <a:spLocks noGrp="1"/>
          </p:cNvSpPr>
          <p:nvPr>
            <p:ph type="sldNum" sz="quarter" idx="12"/>
          </p:nvPr>
        </p:nvSpPr>
        <p:spPr/>
        <p:txBody>
          <a:bodyPr/>
          <a:lstStyle/>
          <a:p>
            <a:fld id="{09390EC7-2402-4C74-807D-0E32A91175E3}" type="slidenum">
              <a:rPr lang="en-US" smtClean="0"/>
              <a:t>‹#›</a:t>
            </a:fld>
            <a:endParaRPr lang="en-US" dirty="0"/>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Date Placeholder 3"/>
          <p:cNvSpPr>
            <a:spLocks noGrp="1"/>
          </p:cNvSpPr>
          <p:nvPr>
            <p:ph type="dt" sz="half" idx="10"/>
          </p:nvPr>
        </p:nvSpPr>
        <p:spPr>
          <a:xfrm>
            <a:off x="6955632" y="6477000"/>
            <a:ext cx="2133600" cy="304800"/>
          </a:xfrm>
        </p:spPr>
        <p:txBody>
          <a:bodyPr/>
          <a:lstStyle/>
          <a:p>
            <a:fld id="{2F29F444-87E4-40C3-9D9C-3E22D5B8F94C}" type="datetimeFigureOut">
              <a:rPr lang="en-US" smtClean="0"/>
              <a:t>5/6/2014</a:t>
            </a:fld>
            <a:endParaRPr lang="en-US" dirty="0"/>
          </a:p>
        </p:txBody>
      </p:sp>
      <p:sp>
        <p:nvSpPr>
          <p:cNvPr id="5" name="Footer Placeholder 4"/>
          <p:cNvSpPr>
            <a:spLocks noGrp="1"/>
          </p:cNvSpPr>
          <p:nvPr>
            <p:ph type="ftr" sz="quarter" idx="11"/>
          </p:nvPr>
        </p:nvSpPr>
        <p:spPr>
          <a:xfrm>
            <a:off x="2619376" y="6480969"/>
            <a:ext cx="4260056" cy="300831"/>
          </a:xfrm>
        </p:spPr>
        <p:txBody>
          <a:bodyPr/>
          <a:lstStyle/>
          <a:p>
            <a:endParaRPr lang="en-US" dirty="0"/>
          </a:p>
        </p:txBody>
      </p:sp>
      <p:sp>
        <p:nvSpPr>
          <p:cNvPr id="6" name="Slide Number Placeholder 5"/>
          <p:cNvSpPr>
            <a:spLocks noGrp="1"/>
          </p:cNvSpPr>
          <p:nvPr>
            <p:ph type="sldNum" sz="quarter" idx="12"/>
          </p:nvPr>
        </p:nvSpPr>
        <p:spPr>
          <a:xfrm>
            <a:off x="8451056" y="809624"/>
            <a:ext cx="502920" cy="300831"/>
          </a:xfrm>
        </p:spPr>
        <p:txBody>
          <a:bodyPr/>
          <a:lstStyle/>
          <a:p>
            <a:fld id="{09390EC7-2402-4C74-807D-0E32A91175E3}" type="slidenum">
              <a:rPr lang="en-US" smtClean="0"/>
              <a:t>‹#›</a:t>
            </a:fld>
            <a:endParaRPr lang="en-US"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2F29F444-87E4-40C3-9D9C-3E22D5B8F94C}" type="datetimeFigureOut">
              <a:rPr lang="en-US" smtClean="0"/>
              <a:t>5/6/2014</a:t>
            </a:fld>
            <a:endParaRPr lang="en-US" dirty="0"/>
          </a:p>
        </p:txBody>
      </p:sp>
      <p:sp>
        <p:nvSpPr>
          <p:cNvPr id="6" name="Footer Placeholder 5"/>
          <p:cNvSpPr>
            <a:spLocks noGrp="1"/>
          </p:cNvSpPr>
          <p:nvPr>
            <p:ph type="ftr" sz="quarter" idx="11"/>
          </p:nvPr>
        </p:nvSpPr>
        <p:spPr>
          <a:xfrm>
            <a:off x="457200" y="6480969"/>
            <a:ext cx="4260056" cy="301752"/>
          </a:xfrm>
        </p:spPr>
        <p:txBody>
          <a:bodyPr/>
          <a:lstStyle/>
          <a:p>
            <a:endParaRPr lang="en-US" dirty="0"/>
          </a:p>
        </p:txBody>
      </p:sp>
      <p:sp>
        <p:nvSpPr>
          <p:cNvPr id="7" name="Slide Number Placeholder 6"/>
          <p:cNvSpPr>
            <a:spLocks noGrp="1"/>
          </p:cNvSpPr>
          <p:nvPr>
            <p:ph type="sldNum" sz="quarter" idx="12"/>
          </p:nvPr>
        </p:nvSpPr>
        <p:spPr>
          <a:xfrm>
            <a:off x="7589520" y="6480969"/>
            <a:ext cx="502920" cy="301752"/>
          </a:xfrm>
        </p:spPr>
        <p:txBody>
          <a:bodyPr/>
          <a:lstStyle/>
          <a:p>
            <a:fld id="{09390EC7-2402-4C74-807D-0E32A91175E3}" type="slidenum">
              <a:rPr lang="en-US" smtClean="0"/>
              <a:t>‹#›</a:t>
            </a:fld>
            <a:endParaRPr lang="en-US" dirty="0"/>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2F29F444-87E4-40C3-9D9C-3E22D5B8F94C}" type="datetimeFigureOut">
              <a:rPr lang="en-US" smtClean="0"/>
              <a:t>5/6/2014</a:t>
            </a:fld>
            <a:endParaRPr lang="en-US" dirty="0"/>
          </a:p>
        </p:txBody>
      </p:sp>
      <p:sp>
        <p:nvSpPr>
          <p:cNvPr id="8" name="Footer Placeholder 7"/>
          <p:cNvSpPr>
            <a:spLocks noGrp="1"/>
          </p:cNvSpPr>
          <p:nvPr>
            <p:ph type="ftr" sz="quarter" idx="11"/>
          </p:nvPr>
        </p:nvSpPr>
        <p:spPr>
          <a:xfrm>
            <a:off x="457200" y="6480969"/>
            <a:ext cx="4261104" cy="301752"/>
          </a:xfrm>
        </p:spPr>
        <p:txBody>
          <a:bodyPr/>
          <a:lstStyle/>
          <a:p>
            <a:endParaRPr lang="en-US"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09390EC7-2402-4C74-807D-0E32A91175E3}"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29F444-87E4-40C3-9D9C-3E22D5B8F94C}" type="datetimeFigureOut">
              <a:rPr lang="en-US" smtClean="0"/>
              <a:t>5/6/2014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9390EC7-2402-4C74-807D-0E32A91175E3}" type="slidenum">
              <a:rPr lang="en-US" smtClean="0"/>
              <a:t>‹#›</a:t>
            </a:fld>
            <a:endParaRPr lang="en-US" dirty="0"/>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2F29F444-87E4-40C3-9D9C-3E22D5B8F94C}" type="datetimeFigureOut">
              <a:rPr lang="en-US" smtClean="0"/>
              <a:t>5/6/2014</a:t>
            </a:fld>
            <a:endParaRPr lang="en-US" dirty="0"/>
          </a:p>
        </p:txBody>
      </p:sp>
      <p:sp>
        <p:nvSpPr>
          <p:cNvPr id="3" name="Footer Placeholder 2"/>
          <p:cNvSpPr>
            <a:spLocks noGrp="1"/>
          </p:cNvSpPr>
          <p:nvPr>
            <p:ph type="ftr" sz="quarter" idx="11"/>
          </p:nvPr>
        </p:nvSpPr>
        <p:spPr>
          <a:xfrm>
            <a:off x="457200" y="6481890"/>
            <a:ext cx="4260056" cy="300831"/>
          </a:xfrm>
        </p:spPr>
        <p:txBody>
          <a:bodyPr/>
          <a:lstStyle/>
          <a:p>
            <a:endParaRPr lang="en-US" dirty="0"/>
          </a:p>
        </p:txBody>
      </p:sp>
      <p:sp>
        <p:nvSpPr>
          <p:cNvPr id="4" name="Slide Number Placeholder 3"/>
          <p:cNvSpPr>
            <a:spLocks noGrp="1"/>
          </p:cNvSpPr>
          <p:nvPr>
            <p:ph type="sldNum" sz="quarter" idx="12"/>
          </p:nvPr>
        </p:nvSpPr>
        <p:spPr>
          <a:xfrm>
            <a:off x="7589520" y="6480969"/>
            <a:ext cx="502920" cy="301752"/>
          </a:xfrm>
        </p:spPr>
        <p:txBody>
          <a:bodyPr/>
          <a:lstStyle/>
          <a:p>
            <a:fld id="{09390EC7-2402-4C74-807D-0E32A91175E3}" type="slidenum">
              <a:rPr lang="en-US" smtClean="0"/>
              <a:t>‹#›</a:t>
            </a:fld>
            <a:endParaRPr lang="en-US" dirty="0"/>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2F29F444-87E4-40C3-9D9C-3E22D5B8F94C}" type="datetimeFigureOut">
              <a:rPr lang="en-US" smtClean="0"/>
              <a:t>5/6/2014</a:t>
            </a:fld>
            <a:endParaRPr lang="en-US"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09390EC7-2402-4C74-807D-0E32A91175E3}"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2F29F444-87E4-40C3-9D9C-3E22D5B8F94C}" type="datetimeFigureOut">
              <a:rPr lang="en-US" smtClean="0"/>
              <a:t>5/6/2014</a:t>
            </a:fld>
            <a:endParaRPr lang="en-US"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09390EC7-2402-4C74-807D-0E32A91175E3}"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F29F444-87E4-40C3-9D9C-3E22D5B8F94C}" type="datetimeFigureOut">
              <a:rPr lang="en-US" smtClean="0"/>
              <a:t>5/6/2014</a:t>
            </a:fld>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9390EC7-2402-4C74-807D-0E32A91175E3}"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776288"/>
            <a:ext cx="8062912" cy="4100512"/>
          </a:xfrm>
        </p:spPr>
        <p:txBody>
          <a:bodyPr>
            <a:normAutofit/>
          </a:bodyPr>
          <a:lstStyle/>
          <a:p>
            <a:pPr algn="ctr"/>
            <a:r>
              <a:rPr lang="en-US" sz="4800" dirty="0" smtClean="0"/>
              <a:t>BEHAVIOR-BASED SAFETY</a:t>
            </a:r>
            <a:r>
              <a:rPr lang="en-US" dirty="0" smtClean="0"/>
              <a:t/>
            </a:r>
            <a:br>
              <a:rPr lang="en-US" dirty="0" smtClean="0"/>
            </a:br>
            <a:r>
              <a:rPr lang="en-US" sz="2200" dirty="0" smtClean="0"/>
              <a:t>What influences employee behavior and how can you change that behavior to prevent accidents and illness. By the way, everything you learn in this session can be used to influence employee behavior in other ways as well.</a:t>
            </a:r>
            <a:endParaRPr lang="en-US" sz="2200" dirty="0"/>
          </a:p>
        </p:txBody>
      </p:sp>
      <p:sp>
        <p:nvSpPr>
          <p:cNvPr id="3" name="Subtitle 2"/>
          <p:cNvSpPr>
            <a:spLocks noGrp="1"/>
          </p:cNvSpPr>
          <p:nvPr>
            <p:ph type="subTitle" idx="1"/>
          </p:nvPr>
        </p:nvSpPr>
        <p:spPr>
          <a:xfrm>
            <a:off x="540544" y="5105400"/>
            <a:ext cx="8062912" cy="1676400"/>
          </a:xfrm>
        </p:spPr>
        <p:txBody>
          <a:bodyPr>
            <a:normAutofit fontScale="92500" lnSpcReduction="10000"/>
          </a:bodyPr>
          <a:lstStyle/>
          <a:p>
            <a:pPr algn="ctr"/>
            <a:r>
              <a:rPr lang="en-US" dirty="0" smtClean="0"/>
              <a:t>Presented by:</a:t>
            </a:r>
          </a:p>
          <a:p>
            <a:pPr algn="ctr"/>
            <a:r>
              <a:rPr lang="en-US" dirty="0" smtClean="0"/>
              <a:t>Harry Cheff, CSRM </a:t>
            </a:r>
          </a:p>
          <a:p>
            <a:pPr algn="ctr"/>
            <a:r>
              <a:rPr lang="en-US" dirty="0" smtClean="0"/>
              <a:t>and </a:t>
            </a:r>
          </a:p>
          <a:p>
            <a:pPr algn="ctr"/>
            <a:r>
              <a:rPr lang="en-US" dirty="0" smtClean="0"/>
              <a:t>Annette Satterly, MS, CIC, CRM, CIC</a:t>
            </a:r>
            <a:endParaRPr lang="en-US" dirty="0"/>
          </a:p>
        </p:txBody>
      </p:sp>
    </p:spTree>
    <p:extLst>
      <p:ext uri="{BB962C8B-B14F-4D97-AF65-F5344CB8AC3E}">
        <p14:creationId xmlns:p14="http://schemas.microsoft.com/office/powerpoint/2010/main" val="164483220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Reinforcement</a:t>
            </a:r>
            <a:endParaRPr lang="en-US" dirty="0"/>
          </a:p>
        </p:txBody>
      </p:sp>
      <p:sp>
        <p:nvSpPr>
          <p:cNvPr id="3" name="Content Placeholder 2"/>
          <p:cNvSpPr>
            <a:spLocks noGrp="1"/>
          </p:cNvSpPr>
          <p:nvPr>
            <p:ph idx="1"/>
          </p:nvPr>
        </p:nvSpPr>
        <p:spPr/>
        <p:txBody>
          <a:bodyPr/>
          <a:lstStyle/>
          <a:p>
            <a:r>
              <a:rPr lang="en-US" dirty="0" smtClean="0"/>
              <a:t>Not getting what you don’t want</a:t>
            </a:r>
          </a:p>
          <a:p>
            <a:r>
              <a:rPr lang="en-US" dirty="0" smtClean="0"/>
              <a:t>Avoiding criticism, unpleasant tasks, or accidents</a:t>
            </a:r>
          </a:p>
          <a:p>
            <a:r>
              <a:rPr lang="en-US" dirty="0" smtClean="0"/>
              <a:t>Performing desired behavior to avoid punishment</a:t>
            </a:r>
          </a:p>
          <a:p>
            <a:r>
              <a:rPr lang="en-US" dirty="0" smtClean="0"/>
              <a:t>Performing desired behavior only when boss is watching</a:t>
            </a:r>
          </a:p>
        </p:txBody>
      </p:sp>
      <p:pic>
        <p:nvPicPr>
          <p:cNvPr id="5122" name="Picture 2" descr="C:\Users\asatterly\AppData\Local\Microsoft\Windows\Temporary Internet Files\Content.IE5\K2XW9ZZF\MP9004231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1" y="5020271"/>
            <a:ext cx="2666998" cy="183772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satterly\AppData\Local\Microsoft\Windows\Temporary Internet Files\Content.IE5\QJZVT5UX\MP90042662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7270" y="1"/>
            <a:ext cx="1490596" cy="1490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63970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a:t>
            </a:r>
            <a:br>
              <a:rPr lang="en-US" dirty="0" smtClean="0"/>
            </a:br>
            <a:r>
              <a:rPr lang="en-US" dirty="0" smtClean="0"/>
              <a:t>Reinforcement</a:t>
            </a:r>
            <a:endParaRPr lang="en-US" dirty="0"/>
          </a:p>
        </p:txBody>
      </p:sp>
      <p:sp>
        <p:nvSpPr>
          <p:cNvPr id="3" name="Content Placeholder 2"/>
          <p:cNvSpPr>
            <a:spLocks noGrp="1"/>
          </p:cNvSpPr>
          <p:nvPr>
            <p:ph idx="1"/>
          </p:nvPr>
        </p:nvSpPr>
        <p:spPr/>
        <p:txBody>
          <a:bodyPr/>
          <a:lstStyle/>
          <a:p>
            <a:r>
              <a:rPr lang="en-US" dirty="0" smtClean="0"/>
              <a:t>Getting what you want</a:t>
            </a:r>
          </a:p>
          <a:p>
            <a:r>
              <a:rPr lang="en-US" dirty="0" smtClean="0"/>
              <a:t>Acknowledgement, recognition, better work assignments</a:t>
            </a:r>
          </a:p>
          <a:p>
            <a:r>
              <a:rPr lang="en-US" dirty="0" smtClean="0"/>
              <a:t>Maintains or increases desired behavior</a:t>
            </a:r>
          </a:p>
          <a:p>
            <a:r>
              <a:rPr lang="en-US" dirty="0" smtClean="0"/>
              <a:t>Gives discretionary effort (more than asked)</a:t>
            </a:r>
          </a:p>
          <a:p>
            <a:r>
              <a:rPr lang="en-US" dirty="0" smtClean="0"/>
              <a:t>Behavior occurs more frequently</a:t>
            </a:r>
            <a:endParaRPr lang="en-US" dirty="0"/>
          </a:p>
        </p:txBody>
      </p:sp>
      <p:pic>
        <p:nvPicPr>
          <p:cNvPr id="6146" name="Picture 2" descr="C:\Users\asatterly\AppData\Local\Microsoft\Windows\Temporary Internet Files\Content.IE5\IJGK2IKB\MP90044847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0"/>
            <a:ext cx="3124200" cy="208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12900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Examine the Behavior</a:t>
            </a:r>
            <a:endParaRPr lang="en-US" dirty="0"/>
          </a:p>
        </p:txBody>
      </p:sp>
      <p:sp>
        <p:nvSpPr>
          <p:cNvPr id="3" name="Content Placeholder 2"/>
          <p:cNvSpPr>
            <a:spLocks noGrp="1"/>
          </p:cNvSpPr>
          <p:nvPr>
            <p:ph idx="1"/>
          </p:nvPr>
        </p:nvSpPr>
        <p:spPr/>
        <p:txBody>
          <a:bodyPr/>
          <a:lstStyle/>
          <a:p>
            <a:r>
              <a:rPr lang="en-US" dirty="0" smtClean="0"/>
              <a:t>Results of the consequences</a:t>
            </a:r>
          </a:p>
          <a:p>
            <a:r>
              <a:rPr lang="en-US" dirty="0" smtClean="0"/>
              <a:t>How employee receives it</a:t>
            </a:r>
          </a:p>
          <a:p>
            <a:r>
              <a:rPr lang="en-US" dirty="0" smtClean="0"/>
              <a:t>Behavior increasing</a:t>
            </a:r>
          </a:p>
          <a:p>
            <a:r>
              <a:rPr lang="en-US" dirty="0" smtClean="0"/>
              <a:t>Behavior decreasing</a:t>
            </a:r>
            <a:endParaRPr lang="en-US" dirty="0"/>
          </a:p>
        </p:txBody>
      </p:sp>
      <p:pic>
        <p:nvPicPr>
          <p:cNvPr id="7170" name="Picture 2" descr="C:\Users\asatterly\AppData\Local\Microsoft\Windows\Temporary Internet Files\Content.IE5\SKWHD9QS\MC90043779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4953000"/>
            <a:ext cx="185420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86526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 of Consequences</a:t>
            </a:r>
            <a:endParaRPr lang="en-US" dirty="0"/>
          </a:p>
        </p:txBody>
      </p:sp>
      <p:sp>
        <p:nvSpPr>
          <p:cNvPr id="3" name="Content Placeholder 2"/>
          <p:cNvSpPr>
            <a:spLocks noGrp="1"/>
          </p:cNvSpPr>
          <p:nvPr>
            <p:ph idx="1"/>
          </p:nvPr>
        </p:nvSpPr>
        <p:spPr/>
        <p:txBody>
          <a:bodyPr/>
          <a:lstStyle/>
          <a:p>
            <a:r>
              <a:rPr lang="en-US" dirty="0" smtClean="0"/>
              <a:t>Type – positive or negative</a:t>
            </a:r>
          </a:p>
          <a:p>
            <a:r>
              <a:rPr lang="en-US" dirty="0" smtClean="0"/>
              <a:t>When – immediate or future</a:t>
            </a:r>
          </a:p>
          <a:p>
            <a:r>
              <a:rPr lang="en-US" dirty="0" smtClean="0"/>
              <a:t>Probability – certain or uncertain</a:t>
            </a:r>
            <a:endParaRPr lang="en-US" dirty="0"/>
          </a:p>
        </p:txBody>
      </p:sp>
      <p:pic>
        <p:nvPicPr>
          <p:cNvPr id="8194" name="Picture 2" descr="C:\Users\asatterly\AppData\Local\Microsoft\Windows\Temporary Internet Files\Content.IE5\QJZVT5UX\MC90014039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6405" y="4982723"/>
            <a:ext cx="2247595" cy="1880921"/>
          </a:xfrm>
          <a:prstGeom prst="rect">
            <a:avLst/>
          </a:prstGeom>
          <a:solidFill>
            <a:schemeClr val="accent1">
              <a:lumMod val="20000"/>
              <a:lumOff val="80000"/>
            </a:schemeClr>
          </a:solidFill>
        </p:spPr>
      </p:pic>
    </p:spTree>
    <p:extLst>
      <p:ext uri="{BB962C8B-B14F-4D97-AF65-F5344CB8AC3E}">
        <p14:creationId xmlns:p14="http://schemas.microsoft.com/office/powerpoint/2010/main" val="67677857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Powerful Consequences</a:t>
            </a:r>
            <a:endParaRPr lang="en-US" dirty="0"/>
          </a:p>
        </p:txBody>
      </p:sp>
      <p:sp>
        <p:nvSpPr>
          <p:cNvPr id="3" name="Content Placeholder 2"/>
          <p:cNvSpPr>
            <a:spLocks noGrp="1"/>
          </p:cNvSpPr>
          <p:nvPr>
            <p:ph idx="1"/>
          </p:nvPr>
        </p:nvSpPr>
        <p:spPr/>
        <p:txBody>
          <a:bodyPr/>
          <a:lstStyle/>
          <a:p>
            <a:r>
              <a:rPr lang="en-US" dirty="0" smtClean="0"/>
              <a:t>Most powerful – both immediate and certain</a:t>
            </a:r>
          </a:p>
          <a:p>
            <a:r>
              <a:rPr lang="en-US" dirty="0" smtClean="0"/>
              <a:t>Moderately powerful – either immediate or certain</a:t>
            </a:r>
          </a:p>
          <a:p>
            <a:r>
              <a:rPr lang="en-US" dirty="0" smtClean="0"/>
              <a:t>Least powerful – both future and uncertain</a:t>
            </a:r>
            <a:endParaRPr lang="en-US" dirty="0"/>
          </a:p>
        </p:txBody>
      </p:sp>
    </p:spTree>
    <p:extLst>
      <p:ext uri="{BB962C8B-B14F-4D97-AF65-F5344CB8AC3E}">
        <p14:creationId xmlns:p14="http://schemas.microsoft.com/office/powerpoint/2010/main" val="33961593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ABC Analysis</a:t>
            </a:r>
            <a:endParaRPr lang="en-US" dirty="0"/>
          </a:p>
        </p:txBody>
      </p:sp>
      <p:sp>
        <p:nvSpPr>
          <p:cNvPr id="3" name="Content Placeholder 2"/>
          <p:cNvSpPr>
            <a:spLocks noGrp="1"/>
          </p:cNvSpPr>
          <p:nvPr>
            <p:ph idx="1"/>
          </p:nvPr>
        </p:nvSpPr>
        <p:spPr/>
        <p:txBody>
          <a:bodyPr/>
          <a:lstStyle/>
          <a:p>
            <a:r>
              <a:rPr lang="en-US" dirty="0" smtClean="0"/>
              <a:t>Describe the behavior</a:t>
            </a:r>
          </a:p>
          <a:p>
            <a:r>
              <a:rPr lang="en-US" dirty="0" smtClean="0"/>
              <a:t>List all antecedents and consequences and describe strength of consequence</a:t>
            </a:r>
          </a:p>
          <a:p>
            <a:r>
              <a:rPr lang="en-US" dirty="0" smtClean="0"/>
              <a:t>Determine which consequences are motivating behavior</a:t>
            </a:r>
          </a:p>
          <a:p>
            <a:r>
              <a:rPr lang="en-US" dirty="0" smtClean="0"/>
              <a:t>Solution to problem behavior – make weak consequences strong</a:t>
            </a:r>
            <a:endParaRPr lang="en-US" dirty="0"/>
          </a:p>
        </p:txBody>
      </p:sp>
    </p:spTree>
    <p:extLst>
      <p:ext uri="{BB962C8B-B14F-4D97-AF65-F5344CB8AC3E}">
        <p14:creationId xmlns:p14="http://schemas.microsoft.com/office/powerpoint/2010/main" val="2829754348"/>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Safety Basic</a:t>
            </a:r>
            <a:endParaRPr lang="en-US" dirty="0"/>
          </a:p>
        </p:txBody>
      </p:sp>
      <p:sp>
        <p:nvSpPr>
          <p:cNvPr id="3" name="Content Placeholder 2"/>
          <p:cNvSpPr>
            <a:spLocks noGrp="1"/>
          </p:cNvSpPr>
          <p:nvPr>
            <p:ph idx="1"/>
          </p:nvPr>
        </p:nvSpPr>
        <p:spPr/>
        <p:txBody>
          <a:bodyPr/>
          <a:lstStyle/>
          <a:p>
            <a:r>
              <a:rPr lang="en-US" dirty="0" smtClean="0"/>
              <a:t>Do you understand the information presented in the previous slides?</a:t>
            </a:r>
            <a:endParaRPr lang="en-US" dirty="0"/>
          </a:p>
        </p:txBody>
      </p:sp>
      <p:pic>
        <p:nvPicPr>
          <p:cNvPr id="9218" name="Picture 2" descr="C:\Users\asatterly\AppData\Local\Microsoft\Windows\Temporary Internet Files\Content.IE5\SKWHD9QS\MP90043877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505200"/>
            <a:ext cx="33528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50558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Pinpointing Behavior</a:t>
            </a:r>
            <a:endParaRPr lang="en-US" dirty="0"/>
          </a:p>
        </p:txBody>
      </p:sp>
      <p:sp>
        <p:nvSpPr>
          <p:cNvPr id="3" name="Content Placeholder 2"/>
          <p:cNvSpPr>
            <a:spLocks noGrp="1"/>
          </p:cNvSpPr>
          <p:nvPr>
            <p:ph idx="1"/>
          </p:nvPr>
        </p:nvSpPr>
        <p:spPr/>
        <p:txBody>
          <a:bodyPr/>
          <a:lstStyle/>
          <a:p>
            <a:r>
              <a:rPr lang="en-US" dirty="0" smtClean="0"/>
              <a:t>Measurable</a:t>
            </a:r>
          </a:p>
          <a:p>
            <a:r>
              <a:rPr lang="en-US" dirty="0" smtClean="0"/>
              <a:t>Observable</a:t>
            </a:r>
          </a:p>
          <a:p>
            <a:r>
              <a:rPr lang="en-US" dirty="0" smtClean="0"/>
              <a:t>Reliable</a:t>
            </a:r>
          </a:p>
          <a:p>
            <a:r>
              <a:rPr lang="en-US" dirty="0" smtClean="0"/>
              <a:t>Controllable</a:t>
            </a:r>
            <a:endParaRPr lang="en-US" dirty="0"/>
          </a:p>
        </p:txBody>
      </p:sp>
      <p:pic>
        <p:nvPicPr>
          <p:cNvPr id="10243" name="Picture 3" descr="C:\Users\asatterly\AppData\Local\Microsoft\Windows\Temporary Internet Files\Content.IE5\K2XW9ZZF\MP9003414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4912" y="3183467"/>
            <a:ext cx="26090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8855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Observation</a:t>
            </a:r>
            <a:endParaRPr lang="en-US" dirty="0"/>
          </a:p>
        </p:txBody>
      </p:sp>
      <p:sp>
        <p:nvSpPr>
          <p:cNvPr id="3" name="Content Placeholder 2"/>
          <p:cNvSpPr>
            <a:spLocks noGrp="1"/>
          </p:cNvSpPr>
          <p:nvPr>
            <p:ph idx="1"/>
          </p:nvPr>
        </p:nvSpPr>
        <p:spPr/>
        <p:txBody>
          <a:bodyPr/>
          <a:lstStyle/>
          <a:p>
            <a:r>
              <a:rPr lang="en-US" dirty="0" smtClean="0"/>
              <a:t>Observation checklist</a:t>
            </a:r>
          </a:p>
          <a:p>
            <a:r>
              <a:rPr lang="en-US" dirty="0" smtClean="0"/>
              <a:t>Spot check behaviors</a:t>
            </a:r>
          </a:p>
          <a:p>
            <a:r>
              <a:rPr lang="en-US" dirty="0" smtClean="0"/>
              <a:t>If safe behavior, mark “safe”</a:t>
            </a:r>
          </a:p>
          <a:p>
            <a:r>
              <a:rPr lang="en-US" dirty="0" smtClean="0"/>
              <a:t>In unsafe behavior, mark “unsafe”</a:t>
            </a:r>
          </a:p>
          <a:p>
            <a:r>
              <a:rPr lang="en-US" dirty="0" smtClean="0"/>
              <a:t>Turn card in</a:t>
            </a:r>
          </a:p>
          <a:p>
            <a:pPr marL="64008"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40305236"/>
              </p:ext>
            </p:extLst>
          </p:nvPr>
        </p:nvGraphicFramePr>
        <p:xfrm>
          <a:off x="304800" y="4953000"/>
          <a:ext cx="8534400" cy="1524000"/>
        </p:xfrm>
        <a:graphic>
          <a:graphicData uri="http://schemas.openxmlformats.org/drawingml/2006/table">
            <a:tbl>
              <a:tblPr firstRow="1" firstCol="1" bandRow="1">
                <a:tableStyleId>{5C22544A-7EE6-4342-B048-85BDC9FD1C3A}</a:tableStyleId>
              </a:tblPr>
              <a:tblGrid>
                <a:gridCol w="1422400"/>
                <a:gridCol w="1422400"/>
                <a:gridCol w="1422400"/>
                <a:gridCol w="1422400"/>
                <a:gridCol w="1422400"/>
                <a:gridCol w="1422400"/>
              </a:tblGrid>
              <a:tr h="304800">
                <a:tc rowSpan="2">
                  <a:txBody>
                    <a:bodyPr/>
                    <a:lstStyle/>
                    <a:p>
                      <a:pPr marL="0" marR="0" algn="ctr">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gridSpan="2">
                  <a:txBody>
                    <a:bodyPr/>
                    <a:lstStyle/>
                    <a:p>
                      <a:pPr marL="0" marR="0" algn="ctr">
                        <a:spcBef>
                          <a:spcPts val="0"/>
                        </a:spcBef>
                        <a:spcAft>
                          <a:spcPts val="0"/>
                        </a:spcAft>
                      </a:pPr>
                      <a:r>
                        <a:rPr lang="en-US" sz="1100" dirty="0">
                          <a:effectLst/>
                        </a:rPr>
                        <a:t>Observations</a:t>
                      </a:r>
                      <a:endParaRPr lang="en-US" sz="1100" dirty="0">
                        <a:effectLst/>
                        <a:latin typeface="Calibri"/>
                        <a:ea typeface="Calibri"/>
                        <a:cs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1100" dirty="0">
                          <a:effectLst/>
                        </a:rPr>
                        <a:t>Feedback</a:t>
                      </a:r>
                      <a:endParaRPr lang="en-US" sz="1100" dirty="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gn="ctr">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r>
              <a:tr h="304800">
                <a:tc vMerge="1">
                  <a:txBody>
                    <a:bodyPr/>
                    <a:lstStyle/>
                    <a:p>
                      <a:endParaRPr lang="en-US"/>
                    </a:p>
                  </a:txBody>
                  <a:tcPr/>
                </a:tc>
                <a:tc>
                  <a:txBody>
                    <a:bodyPr/>
                    <a:lstStyle/>
                    <a:p>
                      <a:pPr marL="0" marR="0" algn="ctr">
                        <a:spcBef>
                          <a:spcPts val="0"/>
                        </a:spcBef>
                        <a:spcAft>
                          <a:spcPts val="0"/>
                        </a:spcAft>
                      </a:pPr>
                      <a:r>
                        <a:rPr lang="en-US" sz="1100" dirty="0">
                          <a:effectLst/>
                        </a:rPr>
                        <a:t>Safe</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Unsafe</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Positive</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Corrective</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Comments</a:t>
                      </a:r>
                      <a:endParaRPr lang="en-US" sz="1100" dirty="0">
                        <a:effectLst/>
                        <a:latin typeface="Calibri"/>
                        <a:ea typeface="Calibri"/>
                        <a:cs typeface="Times New Roman"/>
                      </a:endParaRPr>
                    </a:p>
                  </a:txBody>
                  <a:tcPr marL="68580" marR="68580" marT="0" marB="0"/>
                </a:tc>
              </a:tr>
              <a:tr h="304800">
                <a:tc>
                  <a:txBody>
                    <a:bodyPr/>
                    <a:lstStyle/>
                    <a:p>
                      <a:pPr marL="0" marR="0" algn="ctr">
                        <a:spcBef>
                          <a:spcPts val="0"/>
                        </a:spcBef>
                        <a:spcAft>
                          <a:spcPts val="0"/>
                        </a:spcAft>
                      </a:pPr>
                      <a:r>
                        <a:rPr lang="en-US" sz="1100" dirty="0">
                          <a:effectLst/>
                        </a:rPr>
                        <a:t>Pinpoint 1</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xxx</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xx</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xxx</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x</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r>
              <a:tr h="304800">
                <a:tc>
                  <a:txBody>
                    <a:bodyPr/>
                    <a:lstStyle/>
                    <a:p>
                      <a:pPr marL="0" marR="0" algn="ctr">
                        <a:spcBef>
                          <a:spcPts val="0"/>
                        </a:spcBef>
                        <a:spcAft>
                          <a:spcPts val="0"/>
                        </a:spcAft>
                      </a:pPr>
                      <a:r>
                        <a:rPr lang="en-US" sz="1100" dirty="0">
                          <a:effectLst/>
                        </a:rPr>
                        <a:t>Pinpoint 2</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x</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xxx</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x</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xxx</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r>
              <a:tr h="304800">
                <a:tc>
                  <a:txBody>
                    <a:bodyPr/>
                    <a:lstStyle/>
                    <a:p>
                      <a:pPr marL="0" marR="0" algn="ctr">
                        <a:spcBef>
                          <a:spcPts val="0"/>
                        </a:spcBef>
                        <a:spcAft>
                          <a:spcPts val="0"/>
                        </a:spcAft>
                      </a:pPr>
                      <a:r>
                        <a:rPr lang="en-US" sz="1100" dirty="0">
                          <a:effectLst/>
                        </a:rPr>
                        <a:t>Pinpoint 3</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xxx</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x</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xxx</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x</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73875610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a:t>
            </a:r>
            <a:endParaRPr lang="en-US" dirty="0"/>
          </a:p>
        </p:txBody>
      </p:sp>
      <p:sp>
        <p:nvSpPr>
          <p:cNvPr id="3" name="Content Placeholder 2"/>
          <p:cNvSpPr>
            <a:spLocks noGrp="1"/>
          </p:cNvSpPr>
          <p:nvPr>
            <p:ph idx="1"/>
          </p:nvPr>
        </p:nvSpPr>
        <p:spPr/>
        <p:txBody>
          <a:bodyPr/>
          <a:lstStyle/>
          <a:p>
            <a:r>
              <a:rPr lang="en-US" dirty="0" smtClean="0"/>
              <a:t>Records observations and analyzes</a:t>
            </a:r>
          </a:p>
          <a:p>
            <a:r>
              <a:rPr lang="en-US" dirty="0" smtClean="0"/>
              <a:t>Uses objective measurement</a:t>
            </a:r>
          </a:p>
          <a:p>
            <a:r>
              <a:rPr lang="en-US" dirty="0" smtClean="0"/>
              <a:t>Measures safety process, not just results</a:t>
            </a:r>
          </a:p>
          <a:p>
            <a:r>
              <a:rPr lang="en-US" dirty="0" smtClean="0"/>
              <a:t>Gives feedback to employees and capture small improvements</a:t>
            </a:r>
          </a:p>
          <a:p>
            <a:r>
              <a:rPr lang="en-US" dirty="0" smtClean="0"/>
              <a:t>Is specific about performance and becomes positive reinforcement</a:t>
            </a:r>
            <a:endParaRPr lang="en-US" dirty="0"/>
          </a:p>
        </p:txBody>
      </p:sp>
    </p:spTree>
    <p:extLst>
      <p:ext uri="{BB962C8B-B14F-4D97-AF65-F5344CB8AC3E}">
        <p14:creationId xmlns:p14="http://schemas.microsoft.com/office/powerpoint/2010/main" val="353421621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3" name="Content Placeholder 2"/>
          <p:cNvSpPr>
            <a:spLocks noGrp="1"/>
          </p:cNvSpPr>
          <p:nvPr>
            <p:ph idx="1"/>
          </p:nvPr>
        </p:nvSpPr>
        <p:spPr/>
        <p:txBody>
          <a:bodyPr/>
          <a:lstStyle/>
          <a:p>
            <a:r>
              <a:rPr lang="en-US" dirty="0" smtClean="0"/>
              <a:t>Understand how safety behavior is shaped</a:t>
            </a:r>
          </a:p>
          <a:p>
            <a:r>
              <a:rPr lang="en-US" dirty="0" smtClean="0"/>
              <a:t>Analyze employee behavior</a:t>
            </a:r>
          </a:p>
          <a:p>
            <a:r>
              <a:rPr lang="en-US" dirty="0" smtClean="0"/>
              <a:t>Pinpoint, observe, and measure specific behaviors</a:t>
            </a:r>
          </a:p>
          <a:p>
            <a:r>
              <a:rPr lang="en-US" dirty="0" smtClean="0"/>
              <a:t>Provide positive feedback</a:t>
            </a:r>
          </a:p>
          <a:p>
            <a:r>
              <a:rPr lang="en-US" dirty="0" smtClean="0"/>
              <a:t>Use positive reinforcement successfully to improve safety performance</a:t>
            </a:r>
            <a:endParaRPr lang="en-US" dirty="0"/>
          </a:p>
        </p:txBody>
      </p:sp>
    </p:spTree>
    <p:extLst>
      <p:ext uri="{BB962C8B-B14F-4D97-AF65-F5344CB8AC3E}">
        <p14:creationId xmlns:p14="http://schemas.microsoft.com/office/powerpoint/2010/main" val="173072917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Verbal Feedback</a:t>
            </a:r>
            <a:endParaRPr lang="en-US" dirty="0"/>
          </a:p>
        </p:txBody>
      </p:sp>
      <p:sp>
        <p:nvSpPr>
          <p:cNvPr id="3" name="Content Placeholder 2"/>
          <p:cNvSpPr>
            <a:spLocks noGrp="1"/>
          </p:cNvSpPr>
          <p:nvPr>
            <p:ph idx="1"/>
          </p:nvPr>
        </p:nvSpPr>
        <p:spPr/>
        <p:txBody>
          <a:bodyPr/>
          <a:lstStyle/>
          <a:p>
            <a:r>
              <a:rPr lang="en-US" dirty="0" smtClean="0"/>
              <a:t>Be specific</a:t>
            </a:r>
          </a:p>
          <a:p>
            <a:r>
              <a:rPr lang="en-US" dirty="0" smtClean="0"/>
              <a:t>Be sincere</a:t>
            </a:r>
          </a:p>
          <a:p>
            <a:r>
              <a:rPr lang="en-US" dirty="0" smtClean="0"/>
              <a:t>Deliver immediately</a:t>
            </a:r>
          </a:p>
          <a:p>
            <a:r>
              <a:rPr lang="en-US" dirty="0" smtClean="0"/>
              <a:t>Be personal</a:t>
            </a:r>
          </a:p>
          <a:p>
            <a:r>
              <a:rPr lang="en-US" dirty="0" smtClean="0"/>
              <a:t>Don’t use “but” or “however”</a:t>
            </a:r>
            <a:endParaRPr lang="en-US" dirty="0"/>
          </a:p>
        </p:txBody>
      </p:sp>
      <p:sp>
        <p:nvSpPr>
          <p:cNvPr id="4" name="Rectangular Callout 3"/>
          <p:cNvSpPr/>
          <p:nvPr/>
        </p:nvSpPr>
        <p:spPr>
          <a:xfrm>
            <a:off x="6172200" y="4914900"/>
            <a:ext cx="2362200" cy="15621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50800"/>
                <a:solidFill>
                  <a:schemeClr val="bg1">
                    <a:shade val="50000"/>
                  </a:schemeClr>
                </a:solidFill>
              </a:rPr>
              <a:t>Way to go!</a:t>
            </a:r>
            <a:endParaRPr lang="en-US" sz="2800" b="1" dirty="0">
              <a:ln w="50800"/>
              <a:solidFill>
                <a:schemeClr val="bg1">
                  <a:shade val="50000"/>
                </a:schemeClr>
              </a:solidFill>
            </a:endParaRPr>
          </a:p>
        </p:txBody>
      </p:sp>
    </p:spTree>
    <p:extLst>
      <p:ext uri="{BB962C8B-B14F-4D97-AF65-F5344CB8AC3E}">
        <p14:creationId xmlns:p14="http://schemas.microsoft.com/office/powerpoint/2010/main" val="1782970924"/>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Corrective Verbal Feedback</a:t>
            </a:r>
            <a:endParaRPr lang="en-US" dirty="0"/>
          </a:p>
        </p:txBody>
      </p:sp>
      <p:sp>
        <p:nvSpPr>
          <p:cNvPr id="3" name="Content Placeholder 2"/>
          <p:cNvSpPr>
            <a:spLocks noGrp="1"/>
          </p:cNvSpPr>
          <p:nvPr>
            <p:ph idx="1"/>
          </p:nvPr>
        </p:nvSpPr>
        <p:spPr/>
        <p:txBody>
          <a:bodyPr/>
          <a:lstStyle/>
          <a:p>
            <a:r>
              <a:rPr lang="en-US" dirty="0" smtClean="0"/>
              <a:t>Don’t ignore unsafe behavior</a:t>
            </a:r>
          </a:p>
          <a:p>
            <a:r>
              <a:rPr lang="en-US" dirty="0" smtClean="0"/>
              <a:t>Acknowledge small improvements</a:t>
            </a:r>
          </a:p>
          <a:p>
            <a:r>
              <a:rPr lang="en-US" dirty="0" smtClean="0"/>
              <a:t>Be objective</a:t>
            </a:r>
          </a:p>
          <a:p>
            <a:r>
              <a:rPr lang="en-US" dirty="0" smtClean="0"/>
              <a:t>Be specific</a:t>
            </a:r>
          </a:p>
          <a:p>
            <a:r>
              <a:rPr lang="en-US" dirty="0" smtClean="0"/>
              <a:t>Use a questioning approach</a:t>
            </a:r>
          </a:p>
          <a:p>
            <a:r>
              <a:rPr lang="en-US" dirty="0" smtClean="0"/>
              <a:t>Use a 4:1 ration</a:t>
            </a:r>
            <a:endParaRPr lang="en-US" dirty="0"/>
          </a:p>
        </p:txBody>
      </p:sp>
    </p:spTree>
    <p:extLst>
      <p:ext uri="{BB962C8B-B14F-4D97-AF65-F5344CB8AC3E}">
        <p14:creationId xmlns:p14="http://schemas.microsoft.com/office/powerpoint/2010/main" val="266796966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Feedback</a:t>
            </a:r>
            <a:endParaRPr lang="en-US" dirty="0"/>
          </a:p>
        </p:txBody>
      </p:sp>
      <p:sp>
        <p:nvSpPr>
          <p:cNvPr id="3" name="Content Placeholder 2"/>
          <p:cNvSpPr>
            <a:spLocks noGrp="1"/>
          </p:cNvSpPr>
          <p:nvPr>
            <p:ph idx="1"/>
          </p:nvPr>
        </p:nvSpPr>
        <p:spPr/>
        <p:txBody>
          <a:bodyPr/>
          <a:lstStyle/>
          <a:p>
            <a:r>
              <a:rPr lang="en-US" dirty="0" smtClean="0"/>
              <a:t>Past performance or baseline</a:t>
            </a:r>
          </a:p>
          <a:p>
            <a:r>
              <a:rPr lang="en-US" dirty="0" smtClean="0"/>
              <a:t>Current goals</a:t>
            </a:r>
          </a:p>
          <a:p>
            <a:r>
              <a:rPr lang="en-US" dirty="0" smtClean="0"/>
              <a:t>Presented and discussed frequently</a:t>
            </a:r>
          </a:p>
          <a:p>
            <a:endParaRPr lang="en-US" dirty="0"/>
          </a:p>
        </p:txBody>
      </p:sp>
      <p:pic>
        <p:nvPicPr>
          <p:cNvPr id="13314" name="Picture 2" descr="C:\Users\asatterly\AppData\Local\Microsoft\Windows\Temporary Internet Files\Content.IE5\K2XW9ZZF\MC9004418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5105400"/>
            <a:ext cx="1787525"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25175"/>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Setting</a:t>
            </a:r>
            <a:endParaRPr lang="en-US" dirty="0"/>
          </a:p>
        </p:txBody>
      </p:sp>
      <p:sp>
        <p:nvSpPr>
          <p:cNvPr id="3" name="Content Placeholder 2"/>
          <p:cNvSpPr>
            <a:spLocks noGrp="1"/>
          </p:cNvSpPr>
          <p:nvPr>
            <p:ph idx="1"/>
          </p:nvPr>
        </p:nvSpPr>
        <p:spPr/>
        <p:txBody>
          <a:bodyPr/>
          <a:lstStyle/>
          <a:p>
            <a:r>
              <a:rPr lang="en-US" dirty="0" smtClean="0"/>
              <a:t>Short-term and achievable</a:t>
            </a:r>
          </a:p>
          <a:p>
            <a:r>
              <a:rPr lang="en-US" dirty="0" smtClean="0"/>
              <a:t>Employee input</a:t>
            </a:r>
          </a:p>
          <a:p>
            <a:r>
              <a:rPr lang="en-US" dirty="0" smtClean="0"/>
              <a:t>More opportunities for positive reinforcement</a:t>
            </a:r>
            <a:endParaRPr lang="en-US" dirty="0"/>
          </a:p>
        </p:txBody>
      </p:sp>
      <p:pic>
        <p:nvPicPr>
          <p:cNvPr id="14339" name="Picture 3" descr="C:\Users\asatterly\AppData\Local\Microsoft\Windows\Temporary Internet Files\Content.IE5\QJZVT5UX\MP90030897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417" y="3352800"/>
            <a:ext cx="2325116"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27778"/>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7494"/>
            <a:ext cx="8839200" cy="1399032"/>
          </a:xfrm>
        </p:spPr>
        <p:txBody>
          <a:bodyPr/>
          <a:lstStyle/>
          <a:p>
            <a:r>
              <a:rPr lang="en-US" dirty="0" smtClean="0"/>
              <a:t>Types of Positive Reinforcement</a:t>
            </a:r>
            <a:endParaRPr lang="en-US" dirty="0"/>
          </a:p>
        </p:txBody>
      </p:sp>
      <p:sp>
        <p:nvSpPr>
          <p:cNvPr id="3" name="Content Placeholder 2"/>
          <p:cNvSpPr>
            <a:spLocks noGrp="1"/>
          </p:cNvSpPr>
          <p:nvPr>
            <p:ph idx="1"/>
          </p:nvPr>
        </p:nvSpPr>
        <p:spPr/>
        <p:txBody>
          <a:bodyPr/>
          <a:lstStyle/>
          <a:p>
            <a:pPr marL="64008" indent="0">
              <a:buNone/>
            </a:pPr>
            <a:r>
              <a:rPr lang="en-US" dirty="0" smtClean="0"/>
              <a:t>Social reinforcement</a:t>
            </a:r>
          </a:p>
          <a:p>
            <a:r>
              <a:rPr lang="en-US" dirty="0" smtClean="0"/>
              <a:t>Written</a:t>
            </a:r>
          </a:p>
          <a:p>
            <a:r>
              <a:rPr lang="en-US" dirty="0" smtClean="0"/>
              <a:t>Verbal</a:t>
            </a:r>
          </a:p>
          <a:p>
            <a:r>
              <a:rPr lang="en-US" dirty="0" smtClean="0"/>
              <a:t>Physical</a:t>
            </a:r>
          </a:p>
          <a:p>
            <a:r>
              <a:rPr lang="en-US" dirty="0" smtClean="0"/>
              <a:t>Smile</a:t>
            </a:r>
          </a:p>
          <a:p>
            <a:r>
              <a:rPr lang="en-US" dirty="0" smtClean="0"/>
              <a:t>Humor</a:t>
            </a:r>
          </a:p>
          <a:p>
            <a:r>
              <a:rPr lang="en-US" dirty="0" smtClean="0"/>
              <a:t>Time or attention</a:t>
            </a:r>
          </a:p>
          <a:p>
            <a:r>
              <a:rPr lang="en-US" dirty="0"/>
              <a:t> </a:t>
            </a:r>
            <a:r>
              <a:rPr lang="en-US" dirty="0" smtClean="0"/>
              <a:t>Just say “Thank you”</a:t>
            </a:r>
            <a:endParaRPr lang="en-US" dirty="0"/>
          </a:p>
        </p:txBody>
      </p:sp>
      <p:pic>
        <p:nvPicPr>
          <p:cNvPr id="16386" name="Picture 2" descr="C:\Users\asatterly\AppData\Local\Microsoft\Windows\Temporary Internet Files\Content.IE5\SKWHD9QS\MP90040112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657600"/>
            <a:ext cx="2496312" cy="312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562241"/>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9144000" cy="1399032"/>
          </a:xfrm>
        </p:spPr>
        <p:txBody>
          <a:bodyPr/>
          <a:lstStyle/>
          <a:p>
            <a:r>
              <a:rPr lang="en-US" dirty="0" smtClean="0"/>
              <a:t>Types of Positive Reinforcement</a:t>
            </a:r>
            <a:endParaRPr lang="en-US" dirty="0"/>
          </a:p>
        </p:txBody>
      </p:sp>
      <p:sp>
        <p:nvSpPr>
          <p:cNvPr id="3" name="Content Placeholder 2"/>
          <p:cNvSpPr>
            <a:spLocks noGrp="1"/>
          </p:cNvSpPr>
          <p:nvPr>
            <p:ph idx="1"/>
          </p:nvPr>
        </p:nvSpPr>
        <p:spPr/>
        <p:txBody>
          <a:bodyPr/>
          <a:lstStyle/>
          <a:p>
            <a:pPr marL="64008" indent="0">
              <a:buNone/>
            </a:pPr>
            <a:r>
              <a:rPr lang="en-US" dirty="0" smtClean="0"/>
              <a:t>Tangible reinforcement</a:t>
            </a:r>
          </a:p>
          <a:p>
            <a:r>
              <a:rPr lang="en-US" dirty="0" smtClean="0"/>
              <a:t>Food</a:t>
            </a:r>
          </a:p>
          <a:p>
            <a:r>
              <a:rPr lang="en-US" dirty="0" smtClean="0"/>
              <a:t>Gifts</a:t>
            </a:r>
          </a:p>
          <a:p>
            <a:r>
              <a:rPr lang="en-US" dirty="0" smtClean="0"/>
              <a:t>Certificates</a:t>
            </a:r>
          </a:p>
          <a:p>
            <a:r>
              <a:rPr lang="en-US" dirty="0" smtClean="0"/>
              <a:t>Privileges</a:t>
            </a:r>
          </a:p>
          <a:p>
            <a:r>
              <a:rPr lang="en-US" dirty="0"/>
              <a:t>Money</a:t>
            </a:r>
          </a:p>
          <a:p>
            <a:endParaRPr lang="en-US" dirty="0"/>
          </a:p>
        </p:txBody>
      </p:sp>
      <p:pic>
        <p:nvPicPr>
          <p:cNvPr id="17410" name="Picture 2" descr="C:\Users\asatterly\AppData\Local\Microsoft\Windows\Temporary Internet Files\Content.IE5\QJZVT5UX\MP90034187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4912" y="3200400"/>
            <a:ext cx="26090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492986"/>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Tangibles</a:t>
            </a:r>
            <a:endParaRPr lang="en-US" dirty="0"/>
          </a:p>
        </p:txBody>
      </p:sp>
      <p:sp>
        <p:nvSpPr>
          <p:cNvPr id="3" name="Content Placeholder 2"/>
          <p:cNvSpPr>
            <a:spLocks noGrp="1"/>
          </p:cNvSpPr>
          <p:nvPr>
            <p:ph idx="1"/>
          </p:nvPr>
        </p:nvSpPr>
        <p:spPr/>
        <p:txBody>
          <a:bodyPr/>
          <a:lstStyle/>
          <a:p>
            <a:r>
              <a:rPr lang="en-US" dirty="0" smtClean="0"/>
              <a:t>Anchor the memory</a:t>
            </a:r>
          </a:p>
          <a:p>
            <a:r>
              <a:rPr lang="en-US" dirty="0" smtClean="0"/>
              <a:t>Be spontaneous</a:t>
            </a:r>
          </a:p>
          <a:p>
            <a:r>
              <a:rPr lang="en-US" dirty="0" smtClean="0"/>
              <a:t>Discuss behavior</a:t>
            </a:r>
          </a:p>
          <a:p>
            <a:r>
              <a:rPr lang="en-US" dirty="0" smtClean="0"/>
              <a:t>Different tangibles</a:t>
            </a:r>
          </a:p>
          <a:p>
            <a:r>
              <a:rPr lang="en-US" dirty="0" smtClean="0"/>
              <a:t>Avoid high-value tangibles</a:t>
            </a:r>
          </a:p>
          <a:p>
            <a:r>
              <a:rPr lang="en-US" dirty="0" smtClean="0"/>
              <a:t>Do not overuse tangibles</a:t>
            </a:r>
            <a:endParaRPr lang="en-US" dirty="0"/>
          </a:p>
        </p:txBody>
      </p:sp>
    </p:spTree>
    <p:extLst>
      <p:ext uri="{BB962C8B-B14F-4D97-AF65-F5344CB8AC3E}">
        <p14:creationId xmlns:p14="http://schemas.microsoft.com/office/powerpoint/2010/main" val="277870647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 </a:t>
            </a:r>
            <a:endParaRPr lang="en-US" dirty="0"/>
          </a:p>
        </p:txBody>
      </p:sp>
      <p:sp>
        <p:nvSpPr>
          <p:cNvPr id="3" name="Content Placeholder 2"/>
          <p:cNvSpPr>
            <a:spLocks noGrp="1"/>
          </p:cNvSpPr>
          <p:nvPr>
            <p:ph idx="1"/>
          </p:nvPr>
        </p:nvSpPr>
        <p:spPr/>
        <p:txBody>
          <a:bodyPr/>
          <a:lstStyle/>
          <a:p>
            <a:r>
              <a:rPr lang="en-US" dirty="0" smtClean="0"/>
              <a:t>Do you understand the information presented in the previous slides?</a:t>
            </a:r>
          </a:p>
          <a:p>
            <a:endParaRPr lang="en-US" dirty="0"/>
          </a:p>
        </p:txBody>
      </p:sp>
      <p:pic>
        <p:nvPicPr>
          <p:cNvPr id="15362" name="Picture 2" descr="C:\Users\asatterly\AppData\Local\Microsoft\Windows\Temporary Internet Files\Content.IE5\IJGK2IKB\MC90043440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4572000"/>
            <a:ext cx="1362075" cy="190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244742"/>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 Mistakes</a:t>
            </a:r>
            <a:endParaRPr lang="en-US" dirty="0"/>
          </a:p>
        </p:txBody>
      </p:sp>
      <p:sp>
        <p:nvSpPr>
          <p:cNvPr id="3" name="Content Placeholder 2"/>
          <p:cNvSpPr>
            <a:spLocks noGrp="1"/>
          </p:cNvSpPr>
          <p:nvPr>
            <p:ph idx="1"/>
          </p:nvPr>
        </p:nvSpPr>
        <p:spPr/>
        <p:txBody>
          <a:bodyPr/>
          <a:lstStyle/>
          <a:p>
            <a:r>
              <a:rPr lang="en-US" dirty="0" smtClean="0"/>
              <a:t>Too much positive reinforcement</a:t>
            </a:r>
          </a:p>
          <a:p>
            <a:r>
              <a:rPr lang="en-US" dirty="0" smtClean="0"/>
              <a:t>Expecting behavior to change too soon</a:t>
            </a:r>
          </a:p>
          <a:p>
            <a:r>
              <a:rPr lang="en-US" dirty="0" smtClean="0"/>
              <a:t>Reinforcement before behavior</a:t>
            </a:r>
          </a:p>
          <a:p>
            <a:r>
              <a:rPr lang="en-US" dirty="0" smtClean="0"/>
              <a:t>Giving unearned positive reinforcement</a:t>
            </a:r>
            <a:endParaRPr lang="en-US" dirty="0"/>
          </a:p>
        </p:txBody>
      </p:sp>
    </p:spTree>
    <p:extLst>
      <p:ext uri="{BB962C8B-B14F-4D97-AF65-F5344CB8AC3E}">
        <p14:creationId xmlns:p14="http://schemas.microsoft.com/office/powerpoint/2010/main" val="53305775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 to Remember </a:t>
            </a:r>
            <a:endParaRPr lang="en-US" dirty="0"/>
          </a:p>
        </p:txBody>
      </p:sp>
      <p:sp>
        <p:nvSpPr>
          <p:cNvPr id="3" name="Content Placeholder 2"/>
          <p:cNvSpPr>
            <a:spLocks noGrp="1"/>
          </p:cNvSpPr>
          <p:nvPr>
            <p:ph idx="1"/>
          </p:nvPr>
        </p:nvSpPr>
        <p:spPr/>
        <p:txBody>
          <a:bodyPr>
            <a:normAutofit fontScale="92500"/>
          </a:bodyPr>
          <a:lstStyle/>
          <a:p>
            <a:r>
              <a:rPr lang="en-US" dirty="0" smtClean="0"/>
              <a:t>Learn how to use consequences effectively</a:t>
            </a:r>
          </a:p>
          <a:p>
            <a:r>
              <a:rPr lang="en-US" dirty="0" smtClean="0"/>
              <a:t>Analyze safety behavior with the ABC model</a:t>
            </a:r>
          </a:p>
          <a:p>
            <a:r>
              <a:rPr lang="en-US" dirty="0" smtClean="0"/>
              <a:t>Pinpoint behaviors and make observations</a:t>
            </a:r>
          </a:p>
          <a:p>
            <a:r>
              <a:rPr lang="en-US" dirty="0" smtClean="0"/>
              <a:t>Study collected data to measure results objectively</a:t>
            </a:r>
          </a:p>
          <a:p>
            <a:r>
              <a:rPr lang="en-US" dirty="0" smtClean="0"/>
              <a:t>Give positive feedback for safe performance and corrective feedback for unsafe behavior</a:t>
            </a:r>
            <a:endParaRPr lang="en-US" dirty="0"/>
          </a:p>
        </p:txBody>
      </p:sp>
    </p:spTree>
    <p:extLst>
      <p:ext uri="{BB962C8B-B14F-4D97-AF65-F5344CB8AC3E}">
        <p14:creationId xmlns:p14="http://schemas.microsoft.com/office/powerpoint/2010/main" val="133507337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 to Know</a:t>
            </a:r>
            <a:endParaRPr lang="en-US" dirty="0"/>
          </a:p>
        </p:txBody>
      </p:sp>
      <p:sp>
        <p:nvSpPr>
          <p:cNvPr id="3" name="Content Placeholder 2"/>
          <p:cNvSpPr>
            <a:spLocks noGrp="1"/>
          </p:cNvSpPr>
          <p:nvPr>
            <p:ph idx="1"/>
          </p:nvPr>
        </p:nvSpPr>
        <p:spPr/>
        <p:txBody>
          <a:bodyPr>
            <a:normAutofit lnSpcReduction="10000"/>
          </a:bodyPr>
          <a:lstStyle/>
          <a:p>
            <a:r>
              <a:rPr lang="en-US" dirty="0" smtClean="0"/>
              <a:t>ABC Analysis</a:t>
            </a:r>
          </a:p>
          <a:p>
            <a:pPr lvl="1"/>
            <a:r>
              <a:rPr lang="en-US" dirty="0" smtClean="0"/>
              <a:t>Antecedents, Behavior, Consequences</a:t>
            </a:r>
          </a:p>
          <a:p>
            <a:r>
              <a:rPr lang="en-US" dirty="0" smtClean="0"/>
              <a:t>Types of consequences</a:t>
            </a:r>
          </a:p>
          <a:p>
            <a:r>
              <a:rPr lang="en-US" dirty="0" smtClean="0"/>
              <a:t>How to strengthen consequences</a:t>
            </a:r>
          </a:p>
          <a:p>
            <a:r>
              <a:rPr lang="en-US" dirty="0" smtClean="0"/>
              <a:t>Pinpointing, observation and measurement</a:t>
            </a:r>
          </a:p>
          <a:p>
            <a:r>
              <a:rPr lang="en-US" dirty="0" smtClean="0"/>
              <a:t>Feedback and goal setting</a:t>
            </a:r>
          </a:p>
          <a:p>
            <a:r>
              <a:rPr lang="en-US" dirty="0" smtClean="0"/>
              <a:t>Types of positive reinforcement</a:t>
            </a:r>
          </a:p>
          <a:p>
            <a:r>
              <a:rPr lang="en-US" dirty="0" smtClean="0"/>
              <a:t>Reinforcement mistakes</a:t>
            </a:r>
          </a:p>
          <a:p>
            <a:pPr marL="162306" indent="0">
              <a:buNone/>
            </a:pPr>
            <a:endParaRPr lang="en-US" dirty="0"/>
          </a:p>
        </p:txBody>
      </p:sp>
    </p:spTree>
    <p:extLst>
      <p:ext uri="{BB962C8B-B14F-4D97-AF65-F5344CB8AC3E}">
        <p14:creationId xmlns:p14="http://schemas.microsoft.com/office/powerpoint/2010/main" val="101867031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Employees Engage in At-Risk Behaviors</a:t>
            </a:r>
            <a:endParaRPr lang="en-US" dirty="0"/>
          </a:p>
        </p:txBody>
      </p:sp>
      <p:sp>
        <p:nvSpPr>
          <p:cNvPr id="3" name="Content Placeholder 2"/>
          <p:cNvSpPr>
            <a:spLocks noGrp="1"/>
          </p:cNvSpPr>
          <p:nvPr>
            <p:ph idx="1"/>
          </p:nvPr>
        </p:nvSpPr>
        <p:spPr/>
        <p:txBody>
          <a:bodyPr/>
          <a:lstStyle/>
          <a:p>
            <a:r>
              <a:rPr lang="en-US" dirty="0" smtClean="0"/>
              <a:t>Jobs get done faster</a:t>
            </a:r>
          </a:p>
          <a:p>
            <a:r>
              <a:rPr lang="en-US" dirty="0" smtClean="0"/>
              <a:t>Perception that risk is low</a:t>
            </a:r>
          </a:p>
          <a:p>
            <a:r>
              <a:rPr lang="en-US" dirty="0" smtClean="0"/>
              <a:t>“Nothing is going to happen to me” attitude</a:t>
            </a:r>
          </a:p>
          <a:p>
            <a:r>
              <a:rPr lang="en-US" dirty="0" smtClean="0"/>
              <a:t>At-risk behavior is </a:t>
            </a:r>
            <a:r>
              <a:rPr lang="en-US" dirty="0" smtClean="0"/>
              <a:t>reinforced</a:t>
            </a:r>
            <a:endParaRPr lang="en-US" dirty="0" smtClean="0"/>
          </a:p>
          <a:p>
            <a:r>
              <a:rPr lang="en-US" dirty="0" smtClean="0"/>
              <a:t>Lack of awareness that behavior is risky</a:t>
            </a:r>
            <a:endParaRPr lang="en-US" dirty="0"/>
          </a:p>
        </p:txBody>
      </p:sp>
    </p:spTree>
    <p:extLst>
      <p:ext uri="{BB962C8B-B14F-4D97-AF65-F5344CB8AC3E}">
        <p14:creationId xmlns:p14="http://schemas.microsoft.com/office/powerpoint/2010/main" val="154374197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ABC Model</a:t>
            </a:r>
            <a:endParaRPr lang="en-US" dirty="0"/>
          </a:p>
        </p:txBody>
      </p:sp>
      <p:sp>
        <p:nvSpPr>
          <p:cNvPr id="3" name="Content Placeholder 2"/>
          <p:cNvSpPr>
            <a:spLocks noGrp="1"/>
          </p:cNvSpPr>
          <p:nvPr>
            <p:ph idx="1"/>
          </p:nvPr>
        </p:nvSpPr>
        <p:spPr/>
        <p:txBody>
          <a:bodyPr/>
          <a:lstStyle/>
          <a:p>
            <a:r>
              <a:rPr lang="en-US" dirty="0" smtClean="0"/>
              <a:t>Antecedent</a:t>
            </a:r>
          </a:p>
          <a:p>
            <a:r>
              <a:rPr lang="en-US" dirty="0" smtClean="0"/>
              <a:t>Behavior</a:t>
            </a:r>
          </a:p>
          <a:p>
            <a:r>
              <a:rPr lang="en-US" dirty="0" smtClean="0"/>
              <a:t>Consequences</a:t>
            </a:r>
            <a:endParaRPr lang="en-US" dirty="0"/>
          </a:p>
        </p:txBody>
      </p:sp>
      <p:pic>
        <p:nvPicPr>
          <p:cNvPr id="1026" name="Picture 2" descr="C:\Users\asatterly\AppData\Local\Microsoft\Windows\Temporary Internet Files\Content.IE5\QJZVT5UX\MP90039955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3736848"/>
            <a:ext cx="2667000" cy="312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96736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Antecedents</a:t>
            </a:r>
            <a:endParaRPr lang="en-US" dirty="0"/>
          </a:p>
        </p:txBody>
      </p:sp>
      <p:sp>
        <p:nvSpPr>
          <p:cNvPr id="3" name="Content Placeholder 2"/>
          <p:cNvSpPr>
            <a:spLocks noGrp="1"/>
          </p:cNvSpPr>
          <p:nvPr>
            <p:ph idx="1"/>
          </p:nvPr>
        </p:nvSpPr>
        <p:spPr/>
        <p:txBody>
          <a:bodyPr/>
          <a:lstStyle/>
          <a:p>
            <a:r>
              <a:rPr lang="en-US" dirty="0" smtClean="0"/>
              <a:t>Prompt people to act</a:t>
            </a:r>
          </a:p>
          <a:p>
            <a:r>
              <a:rPr lang="en-US" dirty="0" smtClean="0"/>
              <a:t>Precede the behavior</a:t>
            </a:r>
          </a:p>
          <a:p>
            <a:r>
              <a:rPr lang="en-US" dirty="0" smtClean="0"/>
              <a:t>Communicate information</a:t>
            </a:r>
          </a:p>
          <a:p>
            <a:r>
              <a:rPr lang="en-US" dirty="0" smtClean="0"/>
              <a:t>Work best with consequences</a:t>
            </a:r>
          </a:p>
          <a:p>
            <a:r>
              <a:rPr lang="en-US" dirty="0" smtClean="0"/>
              <a:t>Work only in short term if no consequences</a:t>
            </a:r>
            <a:endParaRPr lang="en-US" dirty="0"/>
          </a:p>
        </p:txBody>
      </p:sp>
      <p:pic>
        <p:nvPicPr>
          <p:cNvPr id="2050" name="Picture 2" descr="C:\Users\asatterly\AppData\Local\Microsoft\Windows\Temporary Internet Files\Content.IE5\IJGK2IKB\MC90043472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4296"/>
            <a:ext cx="2285714" cy="228571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satterly\AppData\Local\Microsoft\Windows\Temporary Internet Files\Content.IE5\K2XW9ZZF\MP90043928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3166" y="5520267"/>
            <a:ext cx="2010834" cy="13405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satterly\AppData\Local\Microsoft\Windows\Temporary Internet Files\Content.IE5\IJGK2IKB\MC90009787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4993109"/>
            <a:ext cx="1680667" cy="180502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satterly\AppData\Local\Microsoft\Windows\Temporary Internet Files\Content.IE5\IJGK2IKB\MC9003631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520267"/>
            <a:ext cx="1169952" cy="1181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90636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Stronger than antecedents</a:t>
            </a:r>
          </a:p>
          <a:p>
            <a:r>
              <a:rPr lang="en-US" dirty="0" smtClean="0"/>
              <a:t>“Consequences” has negative connotation</a:t>
            </a:r>
          </a:p>
          <a:p>
            <a:r>
              <a:rPr lang="en-US" dirty="0" smtClean="0"/>
              <a:t>Positive consequences change behavior</a:t>
            </a:r>
          </a:p>
          <a:p>
            <a:r>
              <a:rPr lang="en-US" dirty="0" smtClean="0"/>
              <a:t>Consequences strengthen or weaken behavior</a:t>
            </a:r>
          </a:p>
          <a:p>
            <a:r>
              <a:rPr lang="en-US" dirty="0" smtClean="0"/>
              <a:t>Four categories of consequences</a:t>
            </a:r>
          </a:p>
          <a:p>
            <a:pPr lvl="1"/>
            <a:r>
              <a:rPr lang="en-US" dirty="0" smtClean="0"/>
              <a:t>Punishment</a:t>
            </a:r>
          </a:p>
          <a:p>
            <a:pPr lvl="1"/>
            <a:r>
              <a:rPr lang="en-US" dirty="0" smtClean="0"/>
              <a:t>Extinction</a:t>
            </a:r>
          </a:p>
          <a:p>
            <a:pPr lvl="1"/>
            <a:r>
              <a:rPr lang="en-US" dirty="0" smtClean="0"/>
              <a:t>Negative Reinforcement</a:t>
            </a:r>
          </a:p>
          <a:p>
            <a:pPr lvl="1"/>
            <a:r>
              <a:rPr lang="en-US" dirty="0" smtClean="0"/>
              <a:t>Positive Reinforcement</a:t>
            </a:r>
            <a:endParaRPr lang="en-US" dirty="0"/>
          </a:p>
        </p:txBody>
      </p:sp>
    </p:spTree>
    <p:extLst>
      <p:ext uri="{BB962C8B-B14F-4D97-AF65-F5344CB8AC3E}">
        <p14:creationId xmlns:p14="http://schemas.microsoft.com/office/powerpoint/2010/main" val="319031003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Punishment</a:t>
            </a:r>
            <a:endParaRPr lang="en-US" dirty="0"/>
          </a:p>
        </p:txBody>
      </p:sp>
      <p:sp>
        <p:nvSpPr>
          <p:cNvPr id="3" name="Content Placeholder 2"/>
          <p:cNvSpPr>
            <a:spLocks noGrp="1"/>
          </p:cNvSpPr>
          <p:nvPr>
            <p:ph idx="1"/>
          </p:nvPr>
        </p:nvSpPr>
        <p:spPr/>
        <p:txBody>
          <a:bodyPr/>
          <a:lstStyle/>
          <a:p>
            <a:r>
              <a:rPr lang="en-US" dirty="0" smtClean="0"/>
              <a:t>Getting what you don’t want</a:t>
            </a:r>
          </a:p>
          <a:p>
            <a:r>
              <a:rPr lang="en-US" dirty="0" smtClean="0"/>
              <a:t>Criticism, injury, written warning</a:t>
            </a:r>
          </a:p>
          <a:p>
            <a:r>
              <a:rPr lang="en-US" dirty="0" smtClean="0"/>
              <a:t>Stops unwanted behavior</a:t>
            </a:r>
            <a:endParaRPr lang="en-US" dirty="0"/>
          </a:p>
        </p:txBody>
      </p:sp>
      <p:pic>
        <p:nvPicPr>
          <p:cNvPr id="3074" name="Picture 2" descr="C:\Users\asatterly\AppData\Local\Microsoft\Windows\Temporary Internet Files\Content.IE5\QJZVT5UX\MC90028085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564455"/>
            <a:ext cx="1637168" cy="229354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satterly\AppData\Local\Microsoft\Windows\Temporary Internet Files\Content.IE5\QJZVT5UX\MC9002321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76200"/>
            <a:ext cx="994372" cy="2830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32963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Extinction</a:t>
            </a:r>
            <a:endParaRPr lang="en-US" dirty="0"/>
          </a:p>
        </p:txBody>
      </p:sp>
      <p:sp>
        <p:nvSpPr>
          <p:cNvPr id="3" name="Content Placeholder 2"/>
          <p:cNvSpPr>
            <a:spLocks noGrp="1"/>
          </p:cNvSpPr>
          <p:nvPr>
            <p:ph idx="1"/>
          </p:nvPr>
        </p:nvSpPr>
        <p:spPr/>
        <p:txBody>
          <a:bodyPr/>
          <a:lstStyle/>
          <a:p>
            <a:r>
              <a:rPr lang="en-US" dirty="0" smtClean="0"/>
              <a:t>Is not getting what you want</a:t>
            </a:r>
          </a:p>
          <a:p>
            <a:r>
              <a:rPr lang="en-US" dirty="0" smtClean="0"/>
              <a:t>Is no recognition, no acknowledgement</a:t>
            </a:r>
          </a:p>
          <a:p>
            <a:r>
              <a:rPr lang="en-US" dirty="0" smtClean="0"/>
              <a:t>Often decreases </a:t>
            </a:r>
            <a:r>
              <a:rPr lang="en-US" smtClean="0"/>
              <a:t>wanted </a:t>
            </a:r>
            <a:r>
              <a:rPr lang="en-US" smtClean="0"/>
              <a:t>or </a:t>
            </a:r>
            <a:r>
              <a:rPr lang="en-US" dirty="0" smtClean="0"/>
              <a:t>safe behavior</a:t>
            </a:r>
          </a:p>
          <a:p>
            <a:r>
              <a:rPr lang="en-US" dirty="0" smtClean="0"/>
              <a:t>Can cause safe performers to slip</a:t>
            </a:r>
            <a:endParaRPr lang="en-US" dirty="0"/>
          </a:p>
        </p:txBody>
      </p:sp>
      <p:pic>
        <p:nvPicPr>
          <p:cNvPr id="4098" name="Picture 2" descr="C:\Users\asatterly\AppData\Local\Microsoft\Windows\Temporary Internet Files\Content.IE5\IJGK2IKB\MC90005734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5071194"/>
            <a:ext cx="1776679" cy="1719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920663"/>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228</TotalTime>
  <Words>655</Words>
  <Application>Microsoft Office PowerPoint</Application>
  <PresentationFormat>On-screen Show (4:3)</PresentationFormat>
  <Paragraphs>188</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Verve</vt:lpstr>
      <vt:lpstr>BEHAVIOR-BASED SAFETY What influences employee behavior and how can you change that behavior to prevent accidents and illness. By the way, everything you learn in this session can be used to influence employee behavior in other ways as well.</vt:lpstr>
      <vt:lpstr>Session Objectives</vt:lpstr>
      <vt:lpstr>What You Need to Know</vt:lpstr>
      <vt:lpstr>Why Employees Engage in At-Risk Behaviors</vt:lpstr>
      <vt:lpstr>ABC Model</vt:lpstr>
      <vt:lpstr>Antecedents</vt:lpstr>
      <vt:lpstr>Consequences</vt:lpstr>
      <vt:lpstr>Punishment</vt:lpstr>
      <vt:lpstr>Extinction</vt:lpstr>
      <vt:lpstr>Negative Reinforcement</vt:lpstr>
      <vt:lpstr>Positive  Reinforcement</vt:lpstr>
      <vt:lpstr>Examine the Behavior</vt:lpstr>
      <vt:lpstr>Strength of Consequences</vt:lpstr>
      <vt:lpstr>Powerful Consequences</vt:lpstr>
      <vt:lpstr>ABC Analysis</vt:lpstr>
      <vt:lpstr>Behavioral Safety Basic</vt:lpstr>
      <vt:lpstr>Pinpointing Behavior</vt:lpstr>
      <vt:lpstr>Behavior Observation</vt:lpstr>
      <vt:lpstr>Measurement</vt:lpstr>
      <vt:lpstr>Positive Verbal Feedback</vt:lpstr>
      <vt:lpstr>Corrective Verbal Feedback</vt:lpstr>
      <vt:lpstr>Graphic Feedback</vt:lpstr>
      <vt:lpstr>Goal Setting</vt:lpstr>
      <vt:lpstr>Types of Positive Reinforcement</vt:lpstr>
      <vt:lpstr>Types of Positive Reinforcement</vt:lpstr>
      <vt:lpstr>Using Tangibles</vt:lpstr>
      <vt:lpstr>Reinforcement </vt:lpstr>
      <vt:lpstr>Reinforcement Mistakes</vt:lpstr>
      <vt:lpstr>Key Points to Remember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Annette Satterly</dc:creator>
  <cp:lastModifiedBy>Annette Satterly</cp:lastModifiedBy>
  <cp:revision>14</cp:revision>
  <dcterms:created xsi:type="dcterms:W3CDTF">2014-04-22T16:18:59Z</dcterms:created>
  <dcterms:modified xsi:type="dcterms:W3CDTF">2014-05-06T13:25:55Z</dcterms:modified>
</cp:coreProperties>
</file>