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4" r:id="rId2"/>
    <p:sldId id="275" r:id="rId3"/>
    <p:sldId id="273" r:id="rId4"/>
    <p:sldId id="276" r:id="rId5"/>
    <p:sldId id="257" r:id="rId6"/>
    <p:sldId id="256" r:id="rId7"/>
    <p:sldId id="262" r:id="rId8"/>
    <p:sldId id="263" r:id="rId9"/>
    <p:sldId id="259" r:id="rId10"/>
    <p:sldId id="264" r:id="rId11"/>
    <p:sldId id="265" r:id="rId12"/>
    <p:sldId id="266" r:id="rId13"/>
    <p:sldId id="278" r:id="rId14"/>
    <p:sldId id="279" r:id="rId15"/>
    <p:sldId id="267" r:id="rId16"/>
    <p:sldId id="269" r:id="rId17"/>
    <p:sldId id="271" r:id="rId18"/>
    <p:sldId id="270" r:id="rId19"/>
    <p:sldId id="272" r:id="rId20"/>
    <p:sldId id="280" r:id="rId21"/>
    <p:sldId id="281" r:id="rId22"/>
    <p:sldId id="28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vonne Tha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4147" autoAdjust="0"/>
  </p:normalViewPr>
  <p:slideViewPr>
    <p:cSldViewPr snapToGrid="0">
      <p:cViewPr varScale="1">
        <p:scale>
          <a:sx n="86" d="100"/>
          <a:sy n="86" d="100"/>
        </p:scale>
        <p:origin x="155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Overall - try to keep the text to a minimum (the presentation guideline for the cardio/resp/renal presentations says 4-6 lines of text) and minimum 18 pt font.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5CCB1-1BFF-4A4D-864F-3773E3436E33}" type="datetimeFigureOut">
              <a:rPr lang="en-CA" smtClean="0"/>
              <a:t>2015-10-06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41D84-103F-4E41-8A28-C5BA40212C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898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google.com/scholar?q=%22Dietary+Supplements+and+Sports+Performance:+Minerals.%22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38843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247638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112457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001480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41D84-103F-4E41-8A28-C5BA40212C9A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65241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41D84-103F-4E41-8A28-C5BA40212C9A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4028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139769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Glycolysis inhibition for anticancer treatment (image)</a:t>
            </a:r>
          </a:p>
          <a:p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41D84-103F-4E41-8A28-C5BA40212C9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1766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Source:</a:t>
            </a:r>
            <a:r>
              <a:rPr lang="en-US" altLang="zh-CN" baseline="0" dirty="0" smtClean="0"/>
              <a:t> https://www.niehs.nih.gov/research/supported/dert/programs/peph/podcasts/arsenic/index.cfm (image)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Source 2: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Reduction of Arsenate to </a:t>
            </a:r>
            <a:r>
              <a:rPr lang="en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Arsenite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Human Erythrocyte Lysate and Rat Liver Cytosol – Characterization of a Glutathione- and </a:t>
            </a:r>
            <a:r>
              <a:rPr lang="en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NADDependent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Arsenate Reduction Linked to Glycolysis (information)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41D84-103F-4E41-8A28-C5BA40212C9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9822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Source: http://dipbsf.uninsubria.it/toxicology/materiale%20tossicologia/arsenico%20caso%20clinico.pdf (image)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Source 2: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arsenate replacing phosphate: alternative life chemistries and ion promiscuity  (information)</a:t>
            </a:r>
            <a:endParaRPr lang="en-US" altLang="zh-CN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41D84-103F-4E41-8A28-C5BA40212C9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0750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http://dipbsf.uninsubria.it/toxicology/materiale%20tossicologia/arsenico%20caso%20clinico.pdf (image)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41D84-103F-4E41-8A28-C5BA40212C9A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1186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MELVIN H. WILLIAM.: '</a:t>
            </a: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Dietary Supplements and Sports Performance: Minerals.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 JOURNAL OF THE INTERNATIONAL SOCIETY OF SPORTS NUTRITION vol. 2, no. 1, 2005, pages 43 – 49 (image)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 2: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deficiencies of glycolytic enzymes as a possible cause of hemolytic anemia </a:t>
            </a:r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41D84-103F-4E41-8A28-C5BA40212C9A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4974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914484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66426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0F533-67E1-4CBC-973B-6F2859F3B0E7}" type="datetimeFigureOut">
              <a:rPr lang="en-CA" smtClean="0"/>
              <a:t>2015-10-06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8A02-C8AE-4CC4-A813-8027130D3D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422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0F533-67E1-4CBC-973B-6F2859F3B0E7}" type="datetimeFigureOut">
              <a:rPr lang="en-CA" smtClean="0"/>
              <a:t>2015-10-06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8A02-C8AE-4CC4-A813-8027130D3D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163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0F533-67E1-4CBC-973B-6F2859F3B0E7}" type="datetimeFigureOut">
              <a:rPr lang="en-CA" smtClean="0"/>
              <a:t>2015-10-06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8A02-C8AE-4CC4-A813-8027130D3D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55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0F533-67E1-4CBC-973B-6F2859F3B0E7}" type="datetimeFigureOut">
              <a:rPr lang="en-CA" smtClean="0"/>
              <a:t>2015-10-06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8A02-C8AE-4CC4-A813-8027130D3D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080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0F533-67E1-4CBC-973B-6F2859F3B0E7}" type="datetimeFigureOut">
              <a:rPr lang="en-CA" smtClean="0"/>
              <a:t>2015-10-06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8A02-C8AE-4CC4-A813-8027130D3D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537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0F533-67E1-4CBC-973B-6F2859F3B0E7}" type="datetimeFigureOut">
              <a:rPr lang="en-CA" smtClean="0"/>
              <a:t>2015-10-06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8A02-C8AE-4CC4-A813-8027130D3D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235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0F533-67E1-4CBC-973B-6F2859F3B0E7}" type="datetimeFigureOut">
              <a:rPr lang="en-CA" smtClean="0"/>
              <a:t>2015-10-06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8A02-C8AE-4CC4-A813-8027130D3D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134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0F533-67E1-4CBC-973B-6F2859F3B0E7}" type="datetimeFigureOut">
              <a:rPr lang="en-CA" smtClean="0"/>
              <a:t>2015-10-06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8A02-C8AE-4CC4-A813-8027130D3D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514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0F533-67E1-4CBC-973B-6F2859F3B0E7}" type="datetimeFigureOut">
              <a:rPr lang="en-CA" smtClean="0"/>
              <a:t>2015-10-06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8A02-C8AE-4CC4-A813-8027130D3D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1992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0F533-67E1-4CBC-973B-6F2859F3B0E7}" type="datetimeFigureOut">
              <a:rPr lang="en-CA" smtClean="0"/>
              <a:t>2015-10-06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8A02-C8AE-4CC4-A813-8027130D3D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05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0F533-67E1-4CBC-973B-6F2859F3B0E7}" type="datetimeFigureOut">
              <a:rPr lang="en-CA" smtClean="0"/>
              <a:t>2015-10-06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8A02-C8AE-4CC4-A813-8027130D3D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926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0F533-67E1-4CBC-973B-6F2859F3B0E7}" type="datetimeFigureOut">
              <a:rPr lang="en-CA" smtClean="0"/>
              <a:t>2015-10-06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78A02-C8AE-4CC4-A813-8027130D3D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65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pi.edu/dept/bcbp/molbiochem/MBWeb/mb1/part2/kreb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niehs.nih.gov/research/supported/dert/programs/peph/podcasts/arsenic/index.cfm" TargetMode="External"/><Relationship Id="rId4" Type="http://schemas.openxmlformats.org/officeDocument/2006/relationships/hyperlink" Target="http://www.atsdr.cdc.gov/csem/csem.asp?csem=1&amp;po=9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.umd.edu/biochem/jollie/462-99/pyrdh.htm" TargetMode="External"/><Relationship Id="rId2" Type="http://schemas.openxmlformats.org/officeDocument/2006/relationships/hyperlink" Target="http://dwb4.unl.edu/Chem/CHEM869P/CHEM869PLinks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cbi.nlm.nih.gov/books/NBK22340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"/>
            <a:ext cx="12237720" cy="6858001"/>
          </a:xfrm>
          <a:prstGeom prst="rect">
            <a:avLst/>
          </a:prstGeom>
          <a:solidFill>
            <a:srgbClr val="4BCABF">
              <a:alpha val="5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3800" b="1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ctrTitle" idx="4294967295"/>
          </p:nvPr>
        </p:nvSpPr>
        <p:spPr>
          <a:xfrm>
            <a:off x="483772" y="824743"/>
            <a:ext cx="11201197" cy="2874383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en-US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Mechanism of arsenic poisoning</a:t>
            </a:r>
            <a:endParaRPr lang="en" sz="600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subTitle" idx="4294967295"/>
          </p:nvPr>
        </p:nvSpPr>
        <p:spPr>
          <a:xfrm>
            <a:off x="783647" y="4036393"/>
            <a:ext cx="10363200" cy="104563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CA" sz="2000" dirty="0" smtClean="0">
                <a:solidFill>
                  <a:srgbClr val="5C5C5C"/>
                </a:solidFill>
              </a:rPr>
              <a:t>Adrian </a:t>
            </a:r>
            <a:r>
              <a:rPr lang="en-CA" sz="2000" dirty="0" err="1" smtClean="0">
                <a:solidFill>
                  <a:srgbClr val="5C5C5C"/>
                </a:solidFill>
              </a:rPr>
              <a:t>Bumstead</a:t>
            </a:r>
            <a:r>
              <a:rPr lang="en-CA" sz="2000" dirty="0" smtClean="0">
                <a:solidFill>
                  <a:srgbClr val="5C5C5C"/>
                </a:solidFill>
              </a:rPr>
              <a:t>, Xiao Qi Li, Jessica So, Jin (Donna) Yang</a:t>
            </a:r>
            <a:endParaRPr lang="en" sz="2000" dirty="0">
              <a:solidFill>
                <a:srgbClr val="5C5C5C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162319" y="3936003"/>
            <a:ext cx="9956021" cy="0"/>
          </a:xfrm>
          <a:prstGeom prst="line">
            <a:avLst/>
          </a:prstGeom>
          <a:ln w="38100" cmpd="sng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980982" y="301523"/>
            <a:ext cx="28164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pitchFamily="34" charset="0"/>
                <a:ea typeface="ＭＳ Ｐゴシック"/>
                <a:cs typeface="ＭＳ Ｐゴシック"/>
                <a:sym typeface="Arial" pitchFamily="34" charset="0"/>
              </a:rPr>
              <a:t> PHM142    Fall </a:t>
            </a:r>
            <a:r>
              <a:rPr lang="en-US" altLang="en-US" sz="1400" dirty="0" smtClean="0">
                <a:latin typeface="Arial" pitchFamily="34" charset="0"/>
                <a:ea typeface="ＭＳ Ｐゴシック"/>
                <a:cs typeface="ＭＳ Ｐゴシック"/>
                <a:sym typeface="Arial" pitchFamily="34" charset="0"/>
              </a:rPr>
              <a:t>2015</a:t>
            </a:r>
            <a:endParaRPr lang="en-US" altLang="en-US" sz="1400" dirty="0">
              <a:latin typeface="Arial" pitchFamily="34" charset="0"/>
              <a:ea typeface="ＭＳ Ｐゴシック"/>
              <a:cs typeface="ＭＳ Ｐゴシック"/>
              <a:sym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pitchFamily="34" charset="0"/>
                <a:ea typeface="ＭＳ Ｐゴシック"/>
                <a:cs typeface="ＭＳ Ｐゴシック"/>
                <a:sym typeface="Arial" pitchFamily="34" charset="0"/>
              </a:rPr>
              <a:t> Instructor: Dr. Jeffrey Henderson</a:t>
            </a:r>
          </a:p>
        </p:txBody>
      </p:sp>
    </p:spTree>
    <p:extLst>
      <p:ext uri="{BB962C8B-B14F-4D97-AF65-F5344CB8AC3E}">
        <p14:creationId xmlns:p14="http://schemas.microsoft.com/office/powerpoint/2010/main" val="54183614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&#10;F21-06.jpg                                                     000832D8Macintosh HD                   B74677AA: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76" r="83518"/>
          <a:stretch/>
        </p:blipFill>
        <p:spPr>
          <a:xfrm>
            <a:off x="3554488" y="3010112"/>
            <a:ext cx="1522037" cy="2883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68545" y="715623"/>
            <a:ext cx="51056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Citric Acid Cycle</a:t>
            </a:r>
            <a:endParaRPr lang="en-CA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074076" y="2146164"/>
            <a:ext cx="8742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3600" dirty="0">
                <a:sym typeface="Wingdings" panose="05000000000000000000" pitchFamily="2" charset="2"/>
              </a:rPr>
              <a:t>c</a:t>
            </a:r>
            <a:r>
              <a:rPr lang="en-US" sz="3600" dirty="0" smtClean="0">
                <a:sym typeface="Wingdings" panose="05000000000000000000" pitchFamily="2" charset="2"/>
              </a:rPr>
              <a:t>onversion to </a:t>
            </a:r>
            <a:r>
              <a:rPr lang="en-US" sz="3600" dirty="0" smtClean="0">
                <a:solidFill>
                  <a:srgbClr val="3DA197"/>
                </a:solidFill>
                <a:sym typeface="Wingdings" panose="05000000000000000000" pitchFamily="2" charset="2"/>
              </a:rPr>
              <a:t>acetyl CoA </a:t>
            </a:r>
            <a:r>
              <a:rPr lang="en-US" sz="3600" dirty="0" smtClean="0">
                <a:solidFill>
                  <a:srgbClr val="000000"/>
                </a:solidFill>
                <a:sym typeface="Wingdings" panose="05000000000000000000" pitchFamily="2" charset="2"/>
              </a:rPr>
              <a:t>via pyruvate  dehydrogenase complex </a:t>
            </a:r>
          </a:p>
        </p:txBody>
      </p:sp>
      <p:pic>
        <p:nvPicPr>
          <p:cNvPr id="11" name="Picture 10" descr="&#10;F21-06.jpg                                                     000832D8Macintosh HD                   B74677AA: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11" t="55143"/>
          <a:stretch/>
        </p:blipFill>
        <p:spPr>
          <a:xfrm>
            <a:off x="6427721" y="3569539"/>
            <a:ext cx="1818107" cy="2237021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5299131" y="4702693"/>
            <a:ext cx="1005671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987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&#10;F21-06.jpg                                                     000832D8Macintosh HD                   B74677AA: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92010" y="1624071"/>
            <a:ext cx="9234124" cy="49870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43145" y="80623"/>
            <a:ext cx="51056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Citric Acid Cycle</a:t>
            </a:r>
            <a:endParaRPr lang="en-C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09502" y="1489916"/>
            <a:ext cx="8742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3600" dirty="0" smtClean="0">
                <a:solidFill>
                  <a:srgbClr val="7F7F7F"/>
                </a:solidFill>
                <a:sym typeface="Wingdings" panose="05000000000000000000" pitchFamily="2" charset="2"/>
              </a:rPr>
              <a:t> </a:t>
            </a:r>
            <a:r>
              <a:rPr lang="en-US" sz="3600" dirty="0" smtClean="0">
                <a:solidFill>
                  <a:srgbClr val="3DA197"/>
                </a:solidFill>
                <a:sym typeface="Wingdings" panose="05000000000000000000" pitchFamily="2" charset="2"/>
              </a:rPr>
              <a:t>Pyruvate Dehydrogenase </a:t>
            </a:r>
            <a:br>
              <a:rPr lang="en-US" sz="3600" dirty="0" smtClean="0">
                <a:solidFill>
                  <a:srgbClr val="3DA197"/>
                </a:solidFill>
                <a:sym typeface="Wingdings" panose="05000000000000000000" pitchFamily="2" charset="2"/>
              </a:rPr>
            </a:br>
            <a:r>
              <a:rPr lang="en-US" sz="3600" dirty="0" smtClean="0">
                <a:solidFill>
                  <a:srgbClr val="3DA197"/>
                </a:solidFill>
                <a:sym typeface="Wingdings" panose="05000000000000000000" pitchFamily="2" charset="2"/>
              </a:rPr>
              <a:t>  Complex </a:t>
            </a:r>
            <a:r>
              <a:rPr lang="en-US" sz="3600" dirty="0" smtClean="0">
                <a:solidFill>
                  <a:srgbClr val="7F7F7F"/>
                </a:solidFill>
                <a:sym typeface="Wingdings" panose="05000000000000000000" pitchFamily="2" charset="2"/>
              </a:rPr>
              <a:t>(PDC)</a:t>
            </a:r>
          </a:p>
        </p:txBody>
      </p:sp>
    </p:spTree>
    <p:extLst>
      <p:ext uri="{BB962C8B-B14F-4D97-AF65-F5344CB8AC3E}">
        <p14:creationId xmlns:p14="http://schemas.microsoft.com/office/powerpoint/2010/main" val="961464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../../../ch17f2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45" y="2621418"/>
            <a:ext cx="10864755" cy="37766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89000" y="177800"/>
            <a:ext cx="104647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3DA197"/>
                </a:solidFill>
              </a:rPr>
              <a:t>Inactivation of </a:t>
            </a:r>
            <a:br>
              <a:rPr lang="en-US" sz="6000" dirty="0" smtClean="0">
                <a:solidFill>
                  <a:srgbClr val="3DA197"/>
                </a:solidFill>
              </a:rPr>
            </a:br>
            <a:r>
              <a:rPr lang="en-US" sz="6000" dirty="0" err="1" smtClean="0">
                <a:solidFill>
                  <a:srgbClr val="3DA197"/>
                </a:solidFill>
              </a:rPr>
              <a:t>Dihydrolipoamide</a:t>
            </a:r>
            <a:endParaRPr lang="en-CA" sz="2800" dirty="0">
              <a:solidFill>
                <a:srgbClr val="3DA197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04702" y="2455116"/>
            <a:ext cx="8742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3600" dirty="0" smtClean="0">
                <a:solidFill>
                  <a:srgbClr val="7F7F7F"/>
                </a:solidFill>
                <a:sym typeface="Wingdings" panose="05000000000000000000" pitchFamily="2" charset="2"/>
              </a:rPr>
              <a:t> </a:t>
            </a:r>
            <a:r>
              <a:rPr lang="en-US" sz="3600" dirty="0" smtClean="0">
                <a:sym typeface="Wingdings" panose="05000000000000000000" pitchFamily="2" charset="2"/>
              </a:rPr>
              <a:t>formation of </a:t>
            </a:r>
            <a:br>
              <a:rPr lang="en-US" sz="3600" dirty="0" smtClean="0">
                <a:sym typeface="Wingdings" panose="05000000000000000000" pitchFamily="2" charset="2"/>
              </a:rPr>
            </a:br>
            <a:r>
              <a:rPr lang="en-US" sz="3600" dirty="0" smtClean="0">
                <a:sym typeface="Wingdings" panose="05000000000000000000" pitchFamily="2" charset="2"/>
              </a:rPr>
              <a:t>   </a:t>
            </a:r>
            <a:r>
              <a:rPr lang="en-US" sz="3600" dirty="0" err="1" smtClean="0">
                <a:solidFill>
                  <a:srgbClr val="3DA197"/>
                </a:solidFill>
                <a:sym typeface="Wingdings" panose="05000000000000000000" pitchFamily="2" charset="2"/>
              </a:rPr>
              <a:t>arsenite</a:t>
            </a:r>
            <a:r>
              <a:rPr lang="en-US" sz="3600" dirty="0" smtClean="0">
                <a:solidFill>
                  <a:srgbClr val="3DA197"/>
                </a:solidFill>
                <a:sym typeface="Wingdings" panose="05000000000000000000" pitchFamily="2" charset="2"/>
              </a:rPr>
              <a:t> chelate</a:t>
            </a:r>
          </a:p>
        </p:txBody>
      </p:sp>
    </p:spTree>
    <p:extLst>
      <p:ext uri="{BB962C8B-B14F-4D97-AF65-F5344CB8AC3E}">
        <p14:creationId xmlns:p14="http://schemas.microsoft.com/office/powerpoint/2010/main" val="3477214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"/>
            <a:ext cx="12237720" cy="6858001"/>
          </a:xfrm>
          <a:prstGeom prst="rect">
            <a:avLst/>
          </a:prstGeom>
          <a:solidFill>
            <a:srgbClr val="4BCABF">
              <a:alpha val="5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3800" b="1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title" idx="4294967295"/>
          </p:nvPr>
        </p:nvSpPr>
        <p:spPr>
          <a:xfrm>
            <a:off x="1135006" y="2266708"/>
            <a:ext cx="9956021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5C5C5C"/>
                </a:solidFill>
                <a:latin typeface="Calibri"/>
                <a:cs typeface="Calibri"/>
              </a:rPr>
              <a:t>Acute Symptoms</a:t>
            </a:r>
            <a:endParaRPr lang="en" sz="8000" dirty="0">
              <a:solidFill>
                <a:srgbClr val="5C5C5C"/>
              </a:solidFill>
              <a:latin typeface="Calibri"/>
              <a:cs typeface="Calibri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body" idx="4294967295"/>
          </p:nvPr>
        </p:nvSpPr>
        <p:spPr>
          <a:xfrm>
            <a:off x="5162723" y="3753548"/>
            <a:ext cx="10972800" cy="181889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200" dirty="0" smtClean="0">
                <a:latin typeface="Calibri"/>
                <a:cs typeface="Calibri"/>
              </a:rPr>
              <a:t>Vomiting </a:t>
            </a:r>
          </a:p>
          <a:p>
            <a:r>
              <a:rPr lang="en-US" sz="2200" dirty="0" smtClean="0">
                <a:latin typeface="Calibri"/>
                <a:cs typeface="Calibri"/>
              </a:rPr>
              <a:t>Dark urine </a:t>
            </a:r>
          </a:p>
          <a:p>
            <a:r>
              <a:rPr lang="en-US" sz="2200" dirty="0" smtClean="0">
                <a:latin typeface="Calibri"/>
                <a:cs typeface="Calibri"/>
              </a:rPr>
              <a:t>Hemolysis</a:t>
            </a:r>
          </a:p>
          <a:p>
            <a:r>
              <a:rPr lang="en-US" sz="2200" dirty="0" smtClean="0">
                <a:latin typeface="Calibri"/>
                <a:cs typeface="Calibri"/>
              </a:rPr>
              <a:t>Death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135006" y="3507704"/>
            <a:ext cx="9956021" cy="0"/>
          </a:xfrm>
          <a:prstGeom prst="line">
            <a:avLst/>
          </a:prstGeom>
          <a:ln w="381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16934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"/>
            <a:ext cx="12237720" cy="6858001"/>
          </a:xfrm>
          <a:prstGeom prst="rect">
            <a:avLst/>
          </a:prstGeom>
          <a:solidFill>
            <a:srgbClr val="4BCABF">
              <a:alpha val="5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3800" b="1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title" idx="4294967295"/>
          </p:nvPr>
        </p:nvSpPr>
        <p:spPr>
          <a:xfrm>
            <a:off x="1135006" y="2266708"/>
            <a:ext cx="9956021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5C5C5C"/>
                </a:solidFill>
                <a:latin typeface="Calibri"/>
                <a:cs typeface="Calibri"/>
              </a:rPr>
              <a:t>Chronic Symptoms</a:t>
            </a:r>
            <a:endParaRPr lang="en" sz="8000" dirty="0">
              <a:solidFill>
                <a:srgbClr val="5C5C5C"/>
              </a:solidFill>
              <a:latin typeface="Calibri"/>
              <a:cs typeface="Calibri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body" idx="4294967295"/>
          </p:nvPr>
        </p:nvSpPr>
        <p:spPr>
          <a:xfrm>
            <a:off x="4934123" y="3728148"/>
            <a:ext cx="10972800" cy="181889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200" dirty="0" smtClean="0">
                <a:latin typeface="Calibri"/>
                <a:cs typeface="Calibri"/>
              </a:rPr>
              <a:t>Keratosis </a:t>
            </a:r>
          </a:p>
          <a:p>
            <a:r>
              <a:rPr lang="en-US" sz="2200" dirty="0" smtClean="0">
                <a:latin typeface="Calibri"/>
                <a:cs typeface="Calibri"/>
              </a:rPr>
              <a:t>Cancer</a:t>
            </a:r>
          </a:p>
          <a:p>
            <a:r>
              <a:rPr lang="en-US" sz="2200" dirty="0" err="1" smtClean="0">
                <a:latin typeface="Calibri"/>
                <a:cs typeface="Calibri"/>
              </a:rPr>
              <a:t>Mees</a:t>
            </a:r>
            <a:r>
              <a:rPr lang="en-US" sz="2200" dirty="0" smtClean="0">
                <a:latin typeface="Calibri"/>
                <a:cs typeface="Calibri"/>
              </a:rPr>
              <a:t>’ lines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135006" y="3507704"/>
            <a:ext cx="9956021" cy="0"/>
          </a:xfrm>
          <a:prstGeom prst="line">
            <a:avLst/>
          </a:prstGeom>
          <a:ln w="381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800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139721"/>
            <a:ext cx="12237720" cy="1738436"/>
          </a:xfrm>
          <a:prstGeom prst="rect">
            <a:avLst/>
          </a:prstGeom>
          <a:solidFill>
            <a:srgbClr val="337D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300" dirty="0" smtClean="0">
                <a:solidFill>
                  <a:srgbClr val="FFFFFF"/>
                </a:solidFill>
                <a:latin typeface="Calibri"/>
                <a:cs typeface="Calibri"/>
              </a:rPr>
              <a:t>Supporting treatment </a:t>
            </a:r>
            <a:endParaRPr lang="en-US" sz="23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406324"/>
            <a:ext cx="12237720" cy="1733405"/>
          </a:xfrm>
          <a:prstGeom prst="rect">
            <a:avLst/>
          </a:prstGeom>
          <a:solidFill>
            <a:srgbClr val="429D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300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lvl="0" algn="ctr"/>
            <a:r>
              <a:rPr lang="en-US" sz="2300" dirty="0" smtClean="0">
                <a:solidFill>
                  <a:srgbClr val="FFFFFF"/>
                </a:solidFill>
                <a:latin typeface="Calibri"/>
                <a:cs typeface="Calibri"/>
              </a:rPr>
              <a:t>Keratosis treatment</a:t>
            </a:r>
            <a:endParaRPr lang="en-US" sz="2300" dirty="0">
              <a:solidFill>
                <a:srgbClr val="FFFFFF"/>
              </a:solidFill>
              <a:latin typeface="Calibri"/>
              <a:cs typeface="Calibri"/>
            </a:endParaRPr>
          </a:p>
          <a:p>
            <a:pPr algn="ctr"/>
            <a:endParaRPr lang="en-US" sz="2300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0320" y="1672929"/>
            <a:ext cx="12237720" cy="1741807"/>
          </a:xfrm>
          <a:prstGeom prst="rect">
            <a:avLst/>
          </a:prstGeom>
          <a:solidFill>
            <a:srgbClr val="55C6B2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300" dirty="0" smtClean="0">
                <a:solidFill>
                  <a:srgbClr val="FFFFFF"/>
                </a:solidFill>
                <a:latin typeface="Calibri"/>
                <a:cs typeface="Calibri"/>
              </a:rPr>
              <a:t>Chelating agents</a:t>
            </a:r>
            <a:endParaRPr lang="en-US" sz="23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12237720" cy="1672929"/>
          </a:xfrm>
          <a:prstGeom prst="rect">
            <a:avLst/>
          </a:prstGeom>
          <a:solidFill>
            <a:srgbClr val="4BCABF">
              <a:alpha val="5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TREATMENT</a:t>
            </a:r>
            <a:endParaRPr lang="en-US" sz="3800" b="1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2081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"/>
            <a:ext cx="12237720" cy="6858001"/>
          </a:xfrm>
          <a:prstGeom prst="rect">
            <a:avLst/>
          </a:prstGeom>
          <a:solidFill>
            <a:srgbClr val="4BCABF">
              <a:alpha val="5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3800" b="1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title" idx="4294967295"/>
          </p:nvPr>
        </p:nvSpPr>
        <p:spPr>
          <a:xfrm>
            <a:off x="1135006" y="2266708"/>
            <a:ext cx="9956021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5C5C5C"/>
                </a:solidFill>
                <a:latin typeface="Calibri"/>
                <a:cs typeface="Calibri"/>
              </a:rPr>
              <a:t>Chelating Agents</a:t>
            </a:r>
            <a:endParaRPr lang="en" sz="8000" dirty="0">
              <a:solidFill>
                <a:srgbClr val="5C5C5C"/>
              </a:solidFill>
              <a:latin typeface="Calibri"/>
              <a:cs typeface="Calibri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body" idx="4294967295"/>
          </p:nvPr>
        </p:nvSpPr>
        <p:spPr>
          <a:xfrm>
            <a:off x="438323" y="3753548"/>
            <a:ext cx="10972800" cy="181889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200" dirty="0" smtClean="0">
                <a:latin typeface="Calibri"/>
                <a:cs typeface="Calibri"/>
              </a:rPr>
              <a:t>Chelating agents form a ring around the metal </a:t>
            </a:r>
            <a:r>
              <a:rPr lang="en-US" sz="2200" dirty="0" smtClean="0">
                <a:latin typeface="Calibri"/>
                <a:cs typeface="Calibri"/>
                <a:sym typeface="Wingdings"/>
              </a:rPr>
              <a:t> making it more water soluble for excretion</a:t>
            </a:r>
          </a:p>
          <a:p>
            <a:r>
              <a:rPr lang="en-US" sz="2200" dirty="0" smtClean="0">
                <a:latin typeface="Calibri"/>
                <a:cs typeface="Calibri"/>
                <a:sym typeface="Wingdings"/>
              </a:rPr>
              <a:t>Examples: </a:t>
            </a:r>
            <a:r>
              <a:rPr lang="en-US" sz="2200" dirty="0" err="1" smtClean="0">
                <a:latin typeface="Calibri"/>
                <a:cs typeface="Calibri"/>
                <a:sym typeface="Wingdings"/>
              </a:rPr>
              <a:t>Dimercaperol</a:t>
            </a:r>
            <a:r>
              <a:rPr lang="en-US" sz="2200" dirty="0" smtClean="0">
                <a:latin typeface="Calibri"/>
                <a:cs typeface="Calibri"/>
                <a:sym typeface="Wingdings"/>
              </a:rPr>
              <a:t> and </a:t>
            </a:r>
            <a:r>
              <a:rPr lang="en-US" sz="2200" dirty="0" err="1" smtClean="0">
                <a:latin typeface="Calibri"/>
                <a:cs typeface="Calibri"/>
                <a:sym typeface="Wingdings"/>
              </a:rPr>
              <a:t>Succimer</a:t>
            </a:r>
            <a:r>
              <a:rPr lang="en-US" sz="2200" dirty="0" smtClean="0">
                <a:latin typeface="Calibri"/>
                <a:cs typeface="Calibri"/>
                <a:sym typeface="Wingdings"/>
              </a:rPr>
              <a:t> (</a:t>
            </a:r>
            <a:r>
              <a:rPr lang="en-US" sz="2200" dirty="0" err="1" smtClean="0">
                <a:latin typeface="Calibri"/>
                <a:cs typeface="Calibri"/>
                <a:sym typeface="Wingdings"/>
              </a:rPr>
              <a:t>Dimercaptosuccinic</a:t>
            </a:r>
            <a:r>
              <a:rPr lang="en-US" sz="2200" dirty="0" smtClean="0">
                <a:latin typeface="Calibri"/>
                <a:cs typeface="Calibri"/>
                <a:sym typeface="Wingdings"/>
              </a:rPr>
              <a:t> acid)</a:t>
            </a:r>
          </a:p>
          <a:p>
            <a:r>
              <a:rPr lang="en-US" sz="2200" dirty="0" smtClean="0">
                <a:latin typeface="Calibri"/>
                <a:cs typeface="Calibri"/>
                <a:sym typeface="Wingdings"/>
              </a:rPr>
              <a:t>Only form of treatment </a:t>
            </a:r>
            <a:endParaRPr lang="en-US" sz="2200" dirty="0" smtClean="0">
              <a:latin typeface="Calibri"/>
              <a:cs typeface="Calibri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135006" y="3507704"/>
            <a:ext cx="9956021" cy="0"/>
          </a:xfrm>
          <a:prstGeom prst="line">
            <a:avLst/>
          </a:prstGeom>
          <a:ln w="381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0152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279400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Chelating Agents</a:t>
            </a:r>
            <a:endParaRPr lang="en-CA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4349" y="2833686"/>
            <a:ext cx="2585452" cy="1535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2" y="2971800"/>
            <a:ext cx="2646164" cy="15493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08768" y="2109537"/>
            <a:ext cx="3237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3DA197"/>
                </a:solidFill>
                <a:sym typeface="Wingdings" panose="05000000000000000000" pitchFamily="2" charset="2"/>
              </a:rPr>
              <a:t>Dimercaperol</a:t>
            </a:r>
            <a:endParaRPr lang="en-US" sz="3600" dirty="0" smtClean="0">
              <a:solidFill>
                <a:srgbClr val="3DA197"/>
              </a:solidFill>
              <a:sym typeface="Wingdings" panose="05000000000000000000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3968" y="2109537"/>
            <a:ext cx="2323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3DA197"/>
                </a:solidFill>
                <a:sym typeface="Wingdings" panose="05000000000000000000" pitchFamily="2" charset="2"/>
              </a:rPr>
              <a:t>Succimer</a:t>
            </a:r>
            <a:endParaRPr lang="en-US" sz="3600" dirty="0" smtClean="0">
              <a:solidFill>
                <a:srgbClr val="3DA197"/>
              </a:solidFill>
              <a:sym typeface="Wingdings" panose="05000000000000000000" pitchFamily="2" charset="2"/>
            </a:endParaRPr>
          </a:p>
        </p:txBody>
      </p:sp>
      <p:pic>
        <p:nvPicPr>
          <p:cNvPr id="8" name="Picture 7" descr="http://scifun.chem.wisc.edu/chemweek/ChelatingAgents/hg_rxn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35" y="4495800"/>
            <a:ext cx="5633865" cy="1150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http://www.chemistry.wustl.edu/~coursedev/Online%20tutorials/Quizzes/chemforms/DMSAchelate.gi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909" y="4165600"/>
            <a:ext cx="4580891" cy="1625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7455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"/>
            <a:ext cx="12237720" cy="6858001"/>
          </a:xfrm>
          <a:prstGeom prst="rect">
            <a:avLst/>
          </a:prstGeom>
          <a:solidFill>
            <a:srgbClr val="4BCABF">
              <a:alpha val="5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3800" b="1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title" idx="4294967295"/>
          </p:nvPr>
        </p:nvSpPr>
        <p:spPr>
          <a:xfrm>
            <a:off x="762000" y="2292108"/>
            <a:ext cx="10710027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5C5C5C"/>
                </a:solidFill>
                <a:latin typeface="Calibri"/>
                <a:cs typeface="Calibri"/>
              </a:rPr>
              <a:t>Keratosis Treatment</a:t>
            </a:r>
            <a:endParaRPr lang="en" sz="8000" dirty="0">
              <a:solidFill>
                <a:srgbClr val="5C5C5C"/>
              </a:solidFill>
              <a:latin typeface="Calibri"/>
              <a:cs typeface="Calibri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body" idx="4294967295"/>
          </p:nvPr>
        </p:nvSpPr>
        <p:spPr>
          <a:xfrm>
            <a:off x="1041400" y="3702748"/>
            <a:ext cx="10972800" cy="181889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2"/>
            <a:r>
              <a:rPr lang="en-US" sz="2200" dirty="0" smtClean="0">
                <a:latin typeface="Calibri"/>
                <a:cs typeface="Calibri"/>
              </a:rPr>
              <a:t>can treat with chelating agents </a:t>
            </a:r>
            <a:r>
              <a:rPr lang="en-US" sz="2200" dirty="0" smtClean="0">
                <a:latin typeface="Calibri"/>
                <a:cs typeface="Calibri"/>
                <a:sym typeface="Wingdings"/>
              </a:rPr>
              <a:t> not suitable for long term exposure</a:t>
            </a:r>
          </a:p>
          <a:p>
            <a:pPr lvl="2"/>
            <a:r>
              <a:rPr lang="en-US" sz="2200" dirty="0" smtClean="0">
                <a:latin typeface="Calibri"/>
                <a:cs typeface="Calibri"/>
                <a:sym typeface="Wingdings"/>
              </a:rPr>
              <a:t>Retinoid  mechanism of action still unknown </a:t>
            </a:r>
          </a:p>
          <a:p>
            <a:pPr algn="ctr"/>
            <a:endParaRPr lang="en-US" sz="2200" dirty="0" smtClean="0">
              <a:latin typeface="Calibri"/>
              <a:cs typeface="Calibri"/>
              <a:sym typeface="Wingdings"/>
            </a:endParaRPr>
          </a:p>
          <a:p>
            <a:pPr algn="ctr"/>
            <a:endParaRPr lang="en-US" sz="2200" dirty="0" smtClean="0">
              <a:latin typeface="Calibri"/>
              <a:cs typeface="Calibri"/>
            </a:endParaRPr>
          </a:p>
          <a:p>
            <a:pPr algn="ctr"/>
            <a:endParaRPr lang="en-US" sz="2200" dirty="0" smtClean="0">
              <a:latin typeface="Calibri"/>
              <a:cs typeface="Calibri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135006" y="3507704"/>
            <a:ext cx="9956021" cy="0"/>
          </a:xfrm>
          <a:prstGeom prst="line">
            <a:avLst/>
          </a:prstGeom>
          <a:ln w="381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0100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"/>
            <a:ext cx="12237720" cy="6858001"/>
          </a:xfrm>
          <a:prstGeom prst="rect">
            <a:avLst/>
          </a:prstGeom>
          <a:solidFill>
            <a:srgbClr val="4BCABF">
              <a:alpha val="5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3800" b="1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title" idx="4294967295"/>
          </p:nvPr>
        </p:nvSpPr>
        <p:spPr>
          <a:xfrm>
            <a:off x="762000" y="2292108"/>
            <a:ext cx="10710027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5C5C5C"/>
                </a:solidFill>
                <a:latin typeface="Calibri"/>
                <a:cs typeface="Calibri"/>
              </a:rPr>
              <a:t>Supportive Therapy</a:t>
            </a:r>
            <a:endParaRPr lang="en" sz="8000" dirty="0">
              <a:solidFill>
                <a:srgbClr val="5C5C5C"/>
              </a:solidFill>
              <a:latin typeface="Calibri"/>
              <a:cs typeface="Calibri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body" idx="4294967295"/>
          </p:nvPr>
        </p:nvSpPr>
        <p:spPr>
          <a:xfrm>
            <a:off x="2698923" y="3753548"/>
            <a:ext cx="10972800" cy="181889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200" dirty="0" smtClean="0">
                <a:latin typeface="Calibri"/>
                <a:cs typeface="Calibri"/>
                <a:sym typeface="Wingdings"/>
              </a:rPr>
              <a:t>Non-drug related or drugs that help patients indirectly </a:t>
            </a:r>
          </a:p>
          <a:p>
            <a:r>
              <a:rPr lang="en-US" sz="2200" dirty="0" smtClean="0">
                <a:latin typeface="Calibri"/>
                <a:cs typeface="Calibri"/>
                <a:sym typeface="Wingdings"/>
              </a:rPr>
              <a:t>Remove from source of arsenic </a:t>
            </a:r>
          </a:p>
          <a:p>
            <a:r>
              <a:rPr lang="en-US" sz="2200" dirty="0" smtClean="0">
                <a:latin typeface="Calibri"/>
                <a:cs typeface="Calibri"/>
                <a:sym typeface="Wingdings"/>
              </a:rPr>
              <a:t>High protein diet </a:t>
            </a:r>
          </a:p>
          <a:p>
            <a:pPr algn="ctr"/>
            <a:endParaRPr lang="en-US" sz="2200" dirty="0" smtClean="0">
              <a:latin typeface="Calibri"/>
              <a:cs typeface="Calibri"/>
              <a:sym typeface="Wingdings"/>
            </a:endParaRPr>
          </a:p>
          <a:p>
            <a:pPr algn="ctr"/>
            <a:endParaRPr lang="en-US" sz="2200" dirty="0" smtClean="0">
              <a:latin typeface="Calibri"/>
              <a:cs typeface="Calibri"/>
            </a:endParaRPr>
          </a:p>
          <a:p>
            <a:pPr algn="ctr"/>
            <a:endParaRPr lang="en-US" sz="2200" dirty="0" smtClean="0">
              <a:latin typeface="Calibri"/>
              <a:cs typeface="Calibri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135006" y="3507704"/>
            <a:ext cx="9956021" cy="0"/>
          </a:xfrm>
          <a:prstGeom prst="line">
            <a:avLst/>
          </a:prstGeom>
          <a:ln w="381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61549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"/>
            <a:ext cx="12237720" cy="6858001"/>
          </a:xfrm>
          <a:prstGeom prst="rect">
            <a:avLst/>
          </a:prstGeom>
          <a:solidFill>
            <a:srgbClr val="4BCABF">
              <a:alpha val="5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3800" b="1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title" idx="4294967295"/>
          </p:nvPr>
        </p:nvSpPr>
        <p:spPr>
          <a:xfrm>
            <a:off x="1135006" y="2266708"/>
            <a:ext cx="9956021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5C5C5C"/>
                </a:solidFill>
                <a:latin typeface="Calibri"/>
                <a:cs typeface="Calibri"/>
              </a:rPr>
              <a:t>Arsenic (As)</a:t>
            </a:r>
            <a:endParaRPr lang="en" sz="8000" dirty="0">
              <a:solidFill>
                <a:srgbClr val="5C5C5C"/>
              </a:solidFill>
              <a:latin typeface="Calibri"/>
              <a:cs typeface="Calibri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body" idx="4294967295"/>
          </p:nvPr>
        </p:nvSpPr>
        <p:spPr>
          <a:xfrm>
            <a:off x="4273723" y="3753548"/>
            <a:ext cx="10972800" cy="181889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200" dirty="0" smtClean="0">
                <a:latin typeface="Calibri"/>
                <a:cs typeface="Calibri"/>
              </a:rPr>
              <a:t>Toxic metalloid</a:t>
            </a:r>
          </a:p>
          <a:p>
            <a:r>
              <a:rPr lang="en-US" sz="2200" dirty="0" err="1" smtClean="0">
                <a:latin typeface="Calibri"/>
                <a:cs typeface="Calibri"/>
              </a:rPr>
              <a:t>Arsenite</a:t>
            </a:r>
            <a:r>
              <a:rPr lang="en-US" sz="2200" dirty="0" smtClean="0">
                <a:latin typeface="Calibri"/>
                <a:cs typeface="Calibri"/>
              </a:rPr>
              <a:t> (</a:t>
            </a:r>
            <a:r>
              <a:rPr lang="pt-BR" sz="2200" dirty="0" smtClean="0">
                <a:latin typeface="Calibri"/>
                <a:cs typeface="Calibri"/>
              </a:rPr>
              <a:t>As</a:t>
            </a:r>
            <a:r>
              <a:rPr lang="pt-BR" sz="2200" baseline="-25000" dirty="0" smtClean="0">
                <a:latin typeface="Calibri"/>
                <a:cs typeface="Calibri"/>
              </a:rPr>
              <a:t>2</a:t>
            </a:r>
            <a:r>
              <a:rPr lang="pt-BR" sz="2200" dirty="0" smtClean="0">
                <a:latin typeface="Calibri"/>
                <a:cs typeface="Calibri"/>
              </a:rPr>
              <a:t>O</a:t>
            </a:r>
            <a:r>
              <a:rPr lang="pt-BR" sz="2200" baseline="-25000" dirty="0" smtClean="0">
                <a:latin typeface="Calibri"/>
                <a:cs typeface="Calibri"/>
              </a:rPr>
              <a:t>3</a:t>
            </a:r>
            <a:r>
              <a:rPr lang="pt-BR" sz="2200" dirty="0">
                <a:latin typeface="Calibri"/>
                <a:cs typeface="Calibri"/>
              </a:rPr>
              <a:t>; As </a:t>
            </a:r>
            <a:r>
              <a:rPr lang="pt-BR" sz="2200" dirty="0" smtClean="0">
                <a:latin typeface="Calibri"/>
                <a:cs typeface="Calibri"/>
              </a:rPr>
              <a:t>III)</a:t>
            </a:r>
          </a:p>
          <a:p>
            <a:r>
              <a:rPr lang="pt-BR" sz="2200" dirty="0" err="1" smtClean="0">
                <a:latin typeface="Calibri"/>
                <a:cs typeface="Calibri"/>
              </a:rPr>
              <a:t>Arsenate</a:t>
            </a:r>
            <a:r>
              <a:rPr lang="pt-BR" sz="2200" dirty="0" smtClean="0">
                <a:latin typeface="Calibri"/>
                <a:cs typeface="Calibri"/>
              </a:rPr>
              <a:t> (As</a:t>
            </a:r>
            <a:r>
              <a:rPr lang="pt-BR" sz="2200" baseline="-25000" dirty="0" smtClean="0">
                <a:latin typeface="Calibri"/>
                <a:cs typeface="Calibri"/>
              </a:rPr>
              <a:t>2</a:t>
            </a:r>
            <a:r>
              <a:rPr lang="pt-BR" sz="2200" dirty="0" smtClean="0">
                <a:latin typeface="Calibri"/>
                <a:cs typeface="Calibri"/>
              </a:rPr>
              <a:t>O</a:t>
            </a:r>
            <a:r>
              <a:rPr lang="pt-BR" sz="2200" baseline="-25000" dirty="0" smtClean="0">
                <a:latin typeface="Calibri"/>
                <a:cs typeface="Calibri"/>
              </a:rPr>
              <a:t>5</a:t>
            </a:r>
            <a:r>
              <a:rPr lang="pt-BR" sz="2200" dirty="0">
                <a:latin typeface="Calibri"/>
                <a:cs typeface="Calibri"/>
              </a:rPr>
              <a:t>; As </a:t>
            </a:r>
            <a:r>
              <a:rPr lang="pt-BR" sz="2200" dirty="0" smtClean="0">
                <a:latin typeface="Calibri"/>
                <a:cs typeface="Calibri"/>
              </a:rPr>
              <a:t>V)</a:t>
            </a:r>
          </a:p>
          <a:p>
            <a:r>
              <a:rPr lang="pt-BR" sz="2200" dirty="0" err="1" smtClean="0">
                <a:latin typeface="Calibri"/>
                <a:cs typeface="Calibri"/>
              </a:rPr>
              <a:t>Organic</a:t>
            </a:r>
            <a:r>
              <a:rPr lang="pt-BR" sz="2200" dirty="0" smtClean="0">
                <a:latin typeface="Calibri"/>
                <a:cs typeface="Calibri"/>
              </a:rPr>
              <a:t> </a:t>
            </a:r>
            <a:r>
              <a:rPr lang="pt-BR" sz="2200" dirty="0" err="1" smtClean="0">
                <a:latin typeface="Calibri"/>
                <a:cs typeface="Calibri"/>
              </a:rPr>
              <a:t>arsenic</a:t>
            </a:r>
            <a:r>
              <a:rPr lang="pt-BR" sz="2200" dirty="0" smtClean="0">
                <a:latin typeface="Calibri"/>
                <a:cs typeface="Calibri"/>
              </a:rPr>
              <a:t> </a:t>
            </a:r>
            <a:r>
              <a:rPr lang="pt-BR" sz="2200" dirty="0" err="1" smtClean="0">
                <a:latin typeface="Calibri"/>
                <a:cs typeface="Calibri"/>
              </a:rPr>
              <a:t>is</a:t>
            </a:r>
            <a:r>
              <a:rPr lang="pt-BR" sz="2200" dirty="0" smtClean="0">
                <a:latin typeface="Calibri"/>
                <a:cs typeface="Calibri"/>
              </a:rPr>
              <a:t> non-</a:t>
            </a:r>
            <a:r>
              <a:rPr lang="pt-BR" sz="2200" dirty="0" err="1" smtClean="0">
                <a:latin typeface="Calibri"/>
                <a:cs typeface="Calibri"/>
              </a:rPr>
              <a:t>toxic</a:t>
            </a:r>
            <a:endParaRPr lang="pt-BR" sz="2200" dirty="0" smtClean="0">
              <a:latin typeface="Calibri"/>
              <a:cs typeface="Calibri"/>
            </a:endParaRPr>
          </a:p>
          <a:p>
            <a:r>
              <a:rPr lang="en-US" sz="2200" dirty="0" smtClean="0">
                <a:latin typeface="Calibri"/>
                <a:cs typeface="Calibri"/>
              </a:rPr>
              <a:t>I</a:t>
            </a:r>
            <a:r>
              <a:rPr lang="pt-BR" sz="2200" dirty="0" err="1" smtClean="0">
                <a:latin typeface="Calibri"/>
                <a:cs typeface="Calibri"/>
              </a:rPr>
              <a:t>norganic</a:t>
            </a:r>
            <a:r>
              <a:rPr lang="pt-BR" sz="2200" dirty="0" smtClean="0">
                <a:latin typeface="Calibri"/>
                <a:cs typeface="Calibri"/>
              </a:rPr>
              <a:t> </a:t>
            </a:r>
            <a:r>
              <a:rPr lang="pt-BR" sz="2200" dirty="0" err="1" smtClean="0">
                <a:latin typeface="Calibri"/>
                <a:cs typeface="Calibri"/>
              </a:rPr>
              <a:t>arsenic</a:t>
            </a:r>
            <a:r>
              <a:rPr lang="pt-BR" sz="2200" dirty="0" smtClean="0">
                <a:latin typeface="Calibri"/>
                <a:cs typeface="Calibri"/>
              </a:rPr>
              <a:t> </a:t>
            </a:r>
            <a:r>
              <a:rPr lang="pt-BR" sz="2200" dirty="0" err="1" smtClean="0">
                <a:latin typeface="Calibri"/>
                <a:cs typeface="Calibri"/>
              </a:rPr>
              <a:t>is</a:t>
            </a:r>
            <a:r>
              <a:rPr lang="pt-BR" sz="2200" dirty="0" smtClean="0">
                <a:latin typeface="Calibri"/>
                <a:cs typeface="Calibri"/>
              </a:rPr>
              <a:t> </a:t>
            </a:r>
            <a:r>
              <a:rPr lang="pt-BR" sz="2200" dirty="0" err="1" smtClean="0">
                <a:latin typeface="Calibri"/>
                <a:cs typeface="Calibri"/>
              </a:rPr>
              <a:t>toxic</a:t>
            </a:r>
            <a:r>
              <a:rPr lang="pt-BR" sz="2200" dirty="0" smtClean="0">
                <a:latin typeface="Calibri"/>
                <a:cs typeface="Calibri"/>
              </a:rPr>
              <a:t> </a:t>
            </a:r>
            <a:endParaRPr lang="en-US" sz="2200" dirty="0" smtClean="0">
              <a:latin typeface="Calibri"/>
              <a:cs typeface="Calibri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135006" y="3507704"/>
            <a:ext cx="9956021" cy="0"/>
          </a:xfrm>
          <a:prstGeom prst="line">
            <a:avLst/>
          </a:prstGeom>
          <a:ln w="381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22491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400" y="203200"/>
            <a:ext cx="51056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References</a:t>
            </a:r>
            <a:endParaRPr lang="en-CA" sz="5000" dirty="0"/>
          </a:p>
        </p:txBody>
      </p:sp>
      <p:sp>
        <p:nvSpPr>
          <p:cNvPr id="3" name="Shape 90"/>
          <p:cNvSpPr txBox="1">
            <a:spLocks/>
          </p:cNvSpPr>
          <p:nvPr/>
        </p:nvSpPr>
        <p:spPr>
          <a:xfrm>
            <a:off x="362122" y="1111948"/>
            <a:ext cx="11525077" cy="5415852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pl-PL" sz="1600" dirty="0" err="1"/>
              <a:t>Diwan</a:t>
            </a:r>
            <a:r>
              <a:rPr lang="pl-PL" sz="1600" dirty="0"/>
              <a:t>, Joyce. "</a:t>
            </a:r>
            <a:r>
              <a:rPr lang="pl-PL" sz="1600" dirty="0" err="1"/>
              <a:t>Pyruvate</a:t>
            </a:r>
            <a:r>
              <a:rPr lang="pl-PL" sz="1600" dirty="0"/>
              <a:t> </a:t>
            </a:r>
            <a:r>
              <a:rPr lang="pl-PL" sz="1600" dirty="0" err="1"/>
              <a:t>Dehydrogenase</a:t>
            </a:r>
            <a:r>
              <a:rPr lang="pl-PL" sz="1600" dirty="0"/>
              <a:t> &amp; Krebs </a:t>
            </a:r>
            <a:r>
              <a:rPr lang="pl-PL" sz="1600" dirty="0" err="1"/>
              <a:t>Cycle</a:t>
            </a:r>
            <a:r>
              <a:rPr lang="pl-PL" sz="1600" dirty="0"/>
              <a:t>." </a:t>
            </a:r>
            <a:r>
              <a:rPr lang="pl-PL" sz="1600" dirty="0" err="1"/>
              <a:t>Pyruvate</a:t>
            </a:r>
            <a:r>
              <a:rPr lang="pl-PL" sz="1600" dirty="0"/>
              <a:t> </a:t>
            </a:r>
            <a:r>
              <a:rPr lang="pl-PL" sz="1600" dirty="0" err="1"/>
              <a:t>Dehydrogenase</a:t>
            </a:r>
            <a:r>
              <a:rPr lang="pl-PL" sz="1600" dirty="0"/>
              <a:t> &amp; Krebs </a:t>
            </a:r>
            <a:r>
              <a:rPr lang="pl-PL" sz="1600" dirty="0" err="1"/>
              <a:t>Cycle</a:t>
            </a:r>
            <a:r>
              <a:rPr lang="pl-PL" sz="1600" dirty="0"/>
              <a:t>. Web. 5 </a:t>
            </a:r>
            <a:r>
              <a:rPr lang="pl-PL" sz="1600" dirty="0" err="1"/>
              <a:t>Oct</a:t>
            </a:r>
            <a:r>
              <a:rPr lang="pl-PL" sz="1600" dirty="0"/>
              <a:t>. 2015. </a:t>
            </a:r>
            <a:r>
              <a:rPr lang="pl-PL" sz="1600" dirty="0" smtClean="0"/>
              <a:t>&lt;		</a:t>
            </a:r>
            <a:r>
              <a:rPr lang="pl-PL" sz="1600" dirty="0" smtClean="0">
                <a:hlinkClick r:id="rId3"/>
              </a:rPr>
              <a:t>https</a:t>
            </a:r>
            <a:r>
              <a:rPr lang="pl-PL" sz="1600" dirty="0">
                <a:hlinkClick r:id="rId3"/>
              </a:rPr>
              <a:t>://www.rpi.edu/dept/bcbp/molbiochem/MBWeb/mb1/part2/krebs.htm&gt;.</a:t>
            </a:r>
            <a:endParaRPr lang="en-US" sz="1600" dirty="0" smtClean="0"/>
          </a:p>
          <a:p>
            <a:pPr marL="0" lvl="0" indent="0">
              <a:buNone/>
            </a:pPr>
            <a:r>
              <a:rPr lang="en-US" sz="1600" dirty="0" smtClean="0"/>
              <a:t>Environmental </a:t>
            </a:r>
            <a:r>
              <a:rPr lang="en-US" sz="1600" dirty="0"/>
              <a:t>Health and Medicine Education." </a:t>
            </a:r>
            <a:r>
              <a:rPr lang="en-US" sz="1600" i="1" dirty="0"/>
              <a:t>Arsenic Toxicity Case Study: Home Page</a:t>
            </a:r>
            <a:r>
              <a:rPr lang="en-US" sz="1600" dirty="0"/>
              <a:t>. Agency for Toxic Substances and Disease </a:t>
            </a:r>
            <a:r>
              <a:rPr lang="en-US" sz="1600" dirty="0" smtClean="0"/>
              <a:t>	Registry</a:t>
            </a:r>
            <a:r>
              <a:rPr lang="en-US" sz="1600" dirty="0"/>
              <a:t>. Web. 26 Sept. 2015. </a:t>
            </a:r>
            <a:r>
              <a:rPr lang="en-US" sz="1600" dirty="0" smtClean="0">
                <a:hlinkClick r:id="rId4"/>
              </a:rPr>
              <a:t>http</a:t>
            </a:r>
            <a:r>
              <a:rPr lang="en-US" sz="1600" dirty="0">
                <a:hlinkClick r:id="rId4"/>
              </a:rPr>
              <a:t>://www.atsdr.cdc.gov/csem/csem.asp?csem=1&amp;po=</a:t>
            </a:r>
            <a:r>
              <a:rPr lang="en-US" sz="1600" dirty="0" smtClean="0">
                <a:hlinkClick r:id="rId4"/>
              </a:rPr>
              <a:t>9</a:t>
            </a:r>
            <a:r>
              <a:rPr lang="en-US" sz="1600" dirty="0" smtClean="0"/>
              <a:t>.</a:t>
            </a:r>
            <a:endParaRPr lang="en-CA" sz="1600" dirty="0" smtClean="0"/>
          </a:p>
          <a:p>
            <a:pPr marL="0" indent="0">
              <a:buNone/>
            </a:pPr>
            <a:r>
              <a:rPr lang="en-CA" sz="1600" dirty="0" err="1" smtClean="0"/>
              <a:t>Guerinot</a:t>
            </a:r>
            <a:r>
              <a:rPr lang="en-CA" sz="1600" dirty="0"/>
              <a:t>, M. L. “Arsenic in Rice and Other Foods” </a:t>
            </a:r>
            <a:r>
              <a:rPr lang="en-CA" sz="1600" i="1" dirty="0"/>
              <a:t>National Institute of Environmental Health Science</a:t>
            </a:r>
            <a:r>
              <a:rPr lang="en-CA" sz="1600" dirty="0"/>
              <a:t> (2014) Web. Sep 28, 2015 &lt;https://	</a:t>
            </a:r>
            <a:r>
              <a:rPr lang="en-CA" sz="1600" dirty="0">
                <a:hlinkClick r:id="rId5"/>
              </a:rPr>
              <a:t>www.niehs.nih.gov/research/supported/dert/programs/peph/podcasts/arsenic/</a:t>
            </a:r>
            <a:r>
              <a:rPr lang="en-CA" sz="1600" dirty="0" smtClean="0">
                <a:hlinkClick r:id="rId5"/>
              </a:rPr>
              <a:t>index.cfm</a:t>
            </a:r>
            <a:r>
              <a:rPr lang="en-CA" sz="1600" dirty="0" smtClean="0"/>
              <a:t>&gt;</a:t>
            </a:r>
          </a:p>
          <a:p>
            <a:pPr marL="0" indent="0">
              <a:buNone/>
            </a:pPr>
            <a:r>
              <a:rPr lang="en-CA" sz="1600" dirty="0"/>
              <a:t>Hughes, Michael F., et al. "Arsenic exposure and toxicology: a historical perspective." </a:t>
            </a:r>
            <a:r>
              <a:rPr lang="en-CA" sz="1600" i="1" dirty="0"/>
              <a:t>Toxicological Sciences</a:t>
            </a:r>
            <a:r>
              <a:rPr lang="en-CA" sz="1600" dirty="0"/>
              <a:t> 123.2 (2011): 305-332</a:t>
            </a:r>
            <a:r>
              <a:rPr lang="en-CA" sz="1600" dirty="0" smtClean="0"/>
              <a:t>.</a:t>
            </a:r>
          </a:p>
          <a:p>
            <a:pPr marL="0" indent="0">
              <a:buNone/>
            </a:pPr>
            <a:r>
              <a:rPr lang="en-CA" sz="1600" dirty="0"/>
              <a:t>Lai, Melisa W., et al. "Acute arsenic poisoning in two siblings." </a:t>
            </a:r>
            <a:r>
              <a:rPr lang="en-CA" sz="1600" i="1" dirty="0" err="1"/>
              <a:t>Pediatrics</a:t>
            </a:r>
            <a:r>
              <a:rPr lang="en-CA" sz="1600" dirty="0"/>
              <a:t> 116.1 (2005): 249-257</a:t>
            </a:r>
            <a:r>
              <a:rPr lang="en-CA" sz="1600" dirty="0" smtClean="0"/>
              <a:t>.</a:t>
            </a:r>
          </a:p>
          <a:p>
            <a:pPr marL="0" indent="0">
              <a:buNone/>
            </a:pPr>
            <a:r>
              <a:rPr lang="en-CA" sz="1600" dirty="0" err="1"/>
              <a:t>Martinov</a:t>
            </a:r>
            <a:r>
              <a:rPr lang="en-CA" sz="1600" dirty="0"/>
              <a:t>, Michael V., et al. "Deficiencies of glycolytic enzymes as a possible cause of </a:t>
            </a:r>
            <a:r>
              <a:rPr lang="en-CA" sz="1600" dirty="0" err="1"/>
              <a:t>hemolytic</a:t>
            </a:r>
            <a:r>
              <a:rPr lang="en-CA" sz="1600" dirty="0"/>
              <a:t> </a:t>
            </a:r>
            <a:r>
              <a:rPr lang="en-CA" sz="1600" dirty="0" err="1" smtClean="0"/>
              <a:t>anemia</a:t>
            </a:r>
            <a:r>
              <a:rPr lang="en-CA" sz="1600" dirty="0"/>
              <a:t>." </a:t>
            </a:r>
            <a:r>
              <a:rPr lang="en-CA" sz="1600" i="1" dirty="0" err="1"/>
              <a:t>Biochimica</a:t>
            </a:r>
            <a:r>
              <a:rPr lang="en-CA" sz="1600" i="1" dirty="0"/>
              <a:t> et </a:t>
            </a:r>
            <a:r>
              <a:rPr lang="en-CA" sz="1600" i="1" dirty="0" err="1"/>
              <a:t>Biophysica</a:t>
            </a:r>
            <a:r>
              <a:rPr lang="en-CA" sz="1600" i="1" dirty="0"/>
              <a:t> </a:t>
            </a:r>
            <a:r>
              <a:rPr lang="en-CA" sz="1600" i="1" dirty="0" err="1"/>
              <a:t>Acta</a:t>
            </a:r>
            <a:r>
              <a:rPr lang="en-CA" sz="1600" i="1" dirty="0"/>
              <a:t> 	(BBA)-General Subjects</a:t>
            </a:r>
            <a:r>
              <a:rPr lang="en-CA" sz="1600" dirty="0"/>
              <a:t> 1474.1 (2000): 75-87</a:t>
            </a:r>
            <a:r>
              <a:rPr lang="en-CA" sz="1600" dirty="0" smtClean="0"/>
              <a:t>.</a:t>
            </a:r>
          </a:p>
          <a:p>
            <a:pPr marL="0" indent="0">
              <a:buNone/>
            </a:pPr>
            <a:r>
              <a:rPr lang="en-CA" sz="1600" dirty="0"/>
              <a:t>Mathieu, D., M. Mathieu-</a:t>
            </a:r>
            <a:r>
              <a:rPr lang="en-CA" sz="1600" dirty="0" err="1"/>
              <a:t>Nolf</a:t>
            </a:r>
            <a:r>
              <a:rPr lang="en-CA" sz="1600" dirty="0"/>
              <a:t>, M. </a:t>
            </a:r>
            <a:r>
              <a:rPr lang="en-CA" sz="1600" dirty="0" err="1"/>
              <a:t>Germain</a:t>
            </a:r>
            <a:r>
              <a:rPr lang="en-CA" sz="1600" dirty="0"/>
              <a:t>-Alonso, R. </a:t>
            </a:r>
            <a:r>
              <a:rPr lang="en-CA" sz="1600" dirty="0" err="1"/>
              <a:t>Neviere</a:t>
            </a:r>
            <a:r>
              <a:rPr lang="en-CA" sz="1600" dirty="0"/>
              <a:t>, D. </a:t>
            </a:r>
            <a:r>
              <a:rPr lang="en-CA" sz="1600" dirty="0" err="1"/>
              <a:t>Furon</a:t>
            </a:r>
            <a:r>
              <a:rPr lang="en-CA" sz="1600" dirty="0"/>
              <a:t>, and F. </a:t>
            </a:r>
            <a:r>
              <a:rPr lang="en-CA" sz="1600" dirty="0" err="1"/>
              <a:t>Wattel</a:t>
            </a:r>
            <a:r>
              <a:rPr lang="en-CA" sz="1600" dirty="0"/>
              <a:t>. "Massive Arsenic Poisoning — Effect of 	Hemodialysis and </a:t>
            </a:r>
            <a:r>
              <a:rPr lang="en-CA" sz="1600" dirty="0" err="1"/>
              <a:t>Dimercaprol</a:t>
            </a:r>
            <a:r>
              <a:rPr lang="en-CA" sz="1600" dirty="0"/>
              <a:t> on Arsenic Kinetics." </a:t>
            </a:r>
            <a:r>
              <a:rPr lang="en-CA" sz="1600" i="1" dirty="0"/>
              <a:t>Intensive Care Med Intensive Care Medicine</a:t>
            </a:r>
            <a:r>
              <a:rPr lang="en-CA" sz="1600" dirty="0"/>
              <a:t> 18.1 (1992): 47-50. Web</a:t>
            </a:r>
            <a:r>
              <a:rPr lang="en-CA" sz="1600" dirty="0" smtClean="0"/>
              <a:t>.</a:t>
            </a:r>
          </a:p>
          <a:p>
            <a:pPr marL="0" indent="0">
              <a:buNone/>
            </a:pPr>
            <a:r>
              <a:rPr lang="en-CA" sz="1600" dirty="0" err="1" smtClean="0"/>
              <a:t>Mondal</a:t>
            </a:r>
            <a:r>
              <a:rPr lang="en-CA" sz="1600" dirty="0"/>
              <a:t>, </a:t>
            </a:r>
            <a:r>
              <a:rPr lang="en-CA" sz="1600" dirty="0" err="1"/>
              <a:t>Srabanti</a:t>
            </a:r>
            <a:r>
              <a:rPr lang="en-CA" sz="1600" dirty="0"/>
              <a:t>, </a:t>
            </a:r>
            <a:r>
              <a:rPr lang="en-CA" sz="1600" dirty="0" err="1"/>
              <a:t>Sanjit</a:t>
            </a:r>
            <a:r>
              <a:rPr lang="en-CA" sz="1600" dirty="0"/>
              <a:t> Mukherjee, </a:t>
            </a:r>
            <a:r>
              <a:rPr lang="en-CA" sz="1600" dirty="0" err="1"/>
              <a:t>Keya</a:t>
            </a:r>
            <a:r>
              <a:rPr lang="en-CA" sz="1600" dirty="0"/>
              <a:t> </a:t>
            </a:r>
            <a:r>
              <a:rPr lang="en-CA" sz="1600" dirty="0" err="1"/>
              <a:t>Chaudhuri</a:t>
            </a:r>
            <a:r>
              <a:rPr lang="en-CA" sz="1600" dirty="0"/>
              <a:t>, Syed N. </a:t>
            </a:r>
            <a:r>
              <a:rPr lang="en-CA" sz="1600" dirty="0" err="1"/>
              <a:t>Kabir</a:t>
            </a:r>
            <a:r>
              <a:rPr lang="en-CA" sz="1600" dirty="0"/>
              <a:t>, and </a:t>
            </a:r>
            <a:r>
              <a:rPr lang="en-CA" sz="1600" dirty="0" err="1"/>
              <a:t>Prabir</a:t>
            </a:r>
            <a:r>
              <a:rPr lang="en-CA" sz="1600" dirty="0"/>
              <a:t> Kumar </a:t>
            </a:r>
            <a:r>
              <a:rPr lang="en-CA" sz="1600" dirty="0" err="1"/>
              <a:t>Mukhopadhyay</a:t>
            </a:r>
            <a:r>
              <a:rPr lang="en-CA" sz="1600" dirty="0"/>
              <a:t>. "Prevention of Arsenic-mediated 	Reproductive Toxicity in Adult Female Rats by High Protein Diet." </a:t>
            </a:r>
            <a:r>
              <a:rPr lang="en-CA" sz="1600" i="1" dirty="0"/>
              <a:t>Pharmaceutical Biology</a:t>
            </a:r>
            <a:r>
              <a:rPr lang="en-CA" sz="1600" dirty="0"/>
              <a:t> 51.11 (2013): 1363-371. Web</a:t>
            </a:r>
            <a:r>
              <a:rPr lang="en-CA" sz="1600" dirty="0" smtClean="0"/>
              <a:t>.</a:t>
            </a:r>
          </a:p>
          <a:p>
            <a:pPr marL="0" indent="0">
              <a:buNone/>
            </a:pPr>
            <a:r>
              <a:rPr lang="en-CA" sz="1600" dirty="0" err="1" smtClean="0"/>
              <a:t>Németi</a:t>
            </a:r>
            <a:r>
              <a:rPr lang="en-CA" sz="1600" dirty="0"/>
              <a:t>, </a:t>
            </a:r>
            <a:r>
              <a:rPr lang="en-CA" sz="1600" dirty="0" err="1"/>
              <a:t>Balázs</a:t>
            </a:r>
            <a:r>
              <a:rPr lang="en-CA" sz="1600" dirty="0"/>
              <a:t>, and </a:t>
            </a:r>
            <a:r>
              <a:rPr lang="en-CA" sz="1600" dirty="0" err="1"/>
              <a:t>Zoltán</a:t>
            </a:r>
            <a:r>
              <a:rPr lang="en-CA" sz="1600" dirty="0"/>
              <a:t> </a:t>
            </a:r>
            <a:r>
              <a:rPr lang="en-CA" sz="1600" dirty="0" err="1"/>
              <a:t>Gregus</a:t>
            </a:r>
            <a:r>
              <a:rPr lang="en-CA" sz="1600" dirty="0"/>
              <a:t>. "Reduction of arsenate to </a:t>
            </a:r>
            <a:r>
              <a:rPr lang="en-CA" sz="1600" dirty="0" err="1"/>
              <a:t>arsenite</a:t>
            </a:r>
            <a:r>
              <a:rPr lang="en-CA" sz="1600" dirty="0"/>
              <a:t> by human erythrocyte lysate and rat liver cytosol–characterization </a:t>
            </a:r>
            <a:r>
              <a:rPr lang="en-CA" sz="1600" dirty="0" smtClean="0"/>
              <a:t>	of </a:t>
            </a:r>
            <a:r>
              <a:rPr lang="en-CA" sz="1600" dirty="0"/>
              <a:t>a glutathione-and NAD-dependent arsenate reduction linked to glycolysis." </a:t>
            </a:r>
            <a:r>
              <a:rPr lang="en-CA" sz="1600" i="1" dirty="0"/>
              <a:t>Toxicological Sciences</a:t>
            </a:r>
            <a:r>
              <a:rPr lang="en-CA" sz="1600" dirty="0"/>
              <a:t> 85.2 (2005): 847-858</a:t>
            </a:r>
            <a:r>
              <a:rPr lang="en-CA" sz="1600" dirty="0" smtClean="0"/>
              <a:t>.</a:t>
            </a:r>
          </a:p>
          <a:p>
            <a:pPr marL="0" lvl="0" indent="0">
              <a:buNone/>
            </a:pPr>
            <a:r>
              <a:rPr lang="en-US" sz="1600" dirty="0"/>
              <a:t>Patel, </a:t>
            </a:r>
            <a:r>
              <a:rPr lang="en-US" sz="1600" dirty="0" err="1"/>
              <a:t>Mulchand</a:t>
            </a:r>
            <a:r>
              <a:rPr lang="en-US" sz="1600" dirty="0"/>
              <a:t> S., and Thomas E. Roche. "Molecular biology and biochemistry of pyruvate dehydrogenase complexes." </a:t>
            </a:r>
            <a:r>
              <a:rPr lang="en-US" sz="1600" i="1" dirty="0"/>
              <a:t>The FASEB </a:t>
            </a:r>
            <a:r>
              <a:rPr lang="en-US" sz="1600" i="1" dirty="0" smtClean="0"/>
              <a:t>	Journal</a:t>
            </a:r>
            <a:r>
              <a:rPr lang="en-US" sz="1600" dirty="0"/>
              <a:t> 4.14 (1990): 3224-</a:t>
            </a:r>
            <a:r>
              <a:rPr lang="en-US" sz="1600" dirty="0" smtClean="0"/>
              <a:t>3233</a:t>
            </a:r>
            <a:endParaRPr lang="en-US" sz="22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217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400" y="203200"/>
            <a:ext cx="51056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References</a:t>
            </a:r>
            <a:endParaRPr lang="en-CA" sz="5000" dirty="0"/>
          </a:p>
        </p:txBody>
      </p:sp>
      <p:sp>
        <p:nvSpPr>
          <p:cNvPr id="3" name="Shape 90"/>
          <p:cNvSpPr txBox="1">
            <a:spLocks/>
          </p:cNvSpPr>
          <p:nvPr/>
        </p:nvSpPr>
        <p:spPr>
          <a:xfrm>
            <a:off x="362122" y="1111948"/>
            <a:ext cx="11525077" cy="5415852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1600" dirty="0"/>
              <a:t>Picture 1: Pyruvate dehydrogenase. (</a:t>
            </a:r>
            <a:r>
              <a:rPr lang="en-US" sz="1600" dirty="0" err="1"/>
              <a:t>n.d.</a:t>
            </a:r>
            <a:r>
              <a:rPr lang="en-US" sz="1600" dirty="0"/>
              <a:t>). Retrieved September 21, 2015, from </a:t>
            </a:r>
            <a:r>
              <a:rPr lang="en-US" sz="1600" dirty="0">
                <a:hlinkClick r:id="rId2"/>
              </a:rPr>
              <a:t>http://dwb4.unl.edu/Chem/CHEM869P/CHEM869PLinks/</a:t>
            </a:r>
            <a:r>
              <a:rPr lang="en-US" sz="1600" dirty="0"/>
              <a:t>	</a:t>
            </a:r>
            <a:r>
              <a:rPr lang="en-US" sz="1600" dirty="0">
                <a:hlinkClick r:id="rId3"/>
              </a:rPr>
              <a:t>www.chem.umd.edu/biochem/jollie/462-99/</a:t>
            </a:r>
            <a:r>
              <a:rPr lang="en-US" sz="1600" dirty="0" smtClean="0">
                <a:hlinkClick r:id="rId3"/>
              </a:rPr>
              <a:t>pyrdh.htm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Picture </a:t>
            </a:r>
            <a:r>
              <a:rPr lang="en-US" sz="1600" dirty="0"/>
              <a:t>2: Berg JM, </a:t>
            </a:r>
            <a:r>
              <a:rPr lang="en-US" sz="1600" dirty="0" err="1"/>
              <a:t>Tymoczko</a:t>
            </a:r>
            <a:r>
              <a:rPr lang="en-US" sz="1600" dirty="0"/>
              <a:t> JL, </a:t>
            </a:r>
            <a:r>
              <a:rPr lang="en-US" sz="1600" dirty="0" err="1"/>
              <a:t>Stryer</a:t>
            </a:r>
            <a:r>
              <a:rPr lang="en-US" sz="1600" dirty="0"/>
              <a:t> L. Biochemistry. 5th edition. New York: W H Freeman; 2002. Section 17.3, The Citric Acid Cycle Is a </a:t>
            </a:r>
            <a:r>
              <a:rPr lang="en-US" sz="1600" dirty="0" smtClean="0"/>
              <a:t>	Source </a:t>
            </a:r>
            <a:r>
              <a:rPr lang="en-US" sz="1600" dirty="0"/>
              <a:t>of Biosynthetic Precursors. Available from: </a:t>
            </a:r>
            <a:r>
              <a:rPr lang="en-US" sz="1600" u="sng" dirty="0">
                <a:hlinkClick r:id="rId4"/>
              </a:rPr>
              <a:t>http://www.ncbi.nlm.nih.gov/books/NBK22340</a:t>
            </a:r>
            <a:r>
              <a:rPr lang="en-US" sz="1600" u="sng" dirty="0" smtClean="0">
                <a:hlinkClick r:id="rId4"/>
              </a:rPr>
              <a:t>/</a:t>
            </a:r>
            <a:endParaRPr lang="en-CA" sz="1600" dirty="0" smtClean="0"/>
          </a:p>
          <a:p>
            <a:pPr marL="0" indent="0">
              <a:buNone/>
            </a:pPr>
            <a:r>
              <a:rPr lang="en-CA" sz="1600" dirty="0" err="1"/>
              <a:t>Pelicano</a:t>
            </a:r>
            <a:r>
              <a:rPr lang="en-CA" sz="1600" dirty="0"/>
              <a:t>, H., et al. "Glycolysis inhibition for anticancer treatment." </a:t>
            </a:r>
            <a:r>
              <a:rPr lang="en-CA" sz="1600" i="1" dirty="0"/>
              <a:t>Oncogene</a:t>
            </a:r>
            <a:r>
              <a:rPr lang="en-CA" sz="1600" dirty="0"/>
              <a:t>25.34 (2006): 4633-4646</a:t>
            </a:r>
            <a:r>
              <a:rPr lang="en-CA" sz="1600" dirty="0" smtClean="0"/>
              <a:t>.</a:t>
            </a:r>
            <a:br>
              <a:rPr lang="en-CA" sz="1600" dirty="0" smtClean="0"/>
            </a:br>
            <a:endParaRPr lang="en-CA" sz="1600" dirty="0" smtClean="0"/>
          </a:p>
          <a:p>
            <a:pPr marL="0" indent="0">
              <a:buNone/>
            </a:pPr>
            <a:r>
              <a:rPr lang="en-CA" sz="1600" dirty="0" err="1"/>
              <a:t>Ratnaike</a:t>
            </a:r>
            <a:r>
              <a:rPr lang="en-CA" sz="1600" dirty="0"/>
              <a:t>, R. "Acute and Chronic Arsenic Toxicity." </a:t>
            </a:r>
            <a:r>
              <a:rPr lang="en-CA" sz="1600" i="1" dirty="0"/>
              <a:t>Postgraduate Medical Journal</a:t>
            </a:r>
            <a:r>
              <a:rPr lang="en-CA" sz="1600" dirty="0"/>
              <a:t>. BMJ Group, 31 Mar. 2003. Web. 05 Oct. 2015</a:t>
            </a:r>
            <a:r>
              <a:rPr lang="en-CA" sz="1600" dirty="0" smtClean="0"/>
              <a:t>.</a:t>
            </a:r>
          </a:p>
          <a:p>
            <a:pPr marL="0" indent="0">
              <a:buNone/>
            </a:pPr>
            <a:r>
              <a:rPr lang="en-CA" sz="1600" dirty="0" smtClean="0"/>
              <a:t>Sharma, </a:t>
            </a:r>
            <a:r>
              <a:rPr lang="en-CA" sz="1600" dirty="0" err="1" smtClean="0"/>
              <a:t>Anitha</a:t>
            </a:r>
            <a:r>
              <a:rPr lang="en-CA" sz="1600" dirty="0" smtClean="0"/>
              <a:t> K. et al. “Review of arsenic contamination, exposure through water and food and low cost mitigation options for rural 	areas.” </a:t>
            </a:r>
            <a:r>
              <a:rPr lang="en-CA" sz="1600" i="1" dirty="0" smtClean="0"/>
              <a:t>Applied Geochemistry </a:t>
            </a:r>
            <a:r>
              <a:rPr lang="en-CA" sz="1600" dirty="0" smtClean="0"/>
              <a:t>41 (2014): 11-33.</a:t>
            </a:r>
            <a:endParaRPr lang="en-US" sz="1600" dirty="0"/>
          </a:p>
          <a:p>
            <a:pPr marL="0" indent="0">
              <a:buNone/>
            </a:pPr>
            <a:r>
              <a:rPr lang="en-CA" sz="1600" dirty="0" err="1" smtClean="0"/>
              <a:t>Tawfik</a:t>
            </a:r>
            <a:r>
              <a:rPr lang="en-CA" sz="1600" dirty="0"/>
              <a:t>, Dan S., and Ronald E. Viola. "Arsenate replacing phosphate: alternative life chemistries and ion promiscuity." </a:t>
            </a:r>
            <a:r>
              <a:rPr lang="en-CA" sz="1600" i="1" dirty="0"/>
              <a:t>Biochemistry</a:t>
            </a:r>
            <a:r>
              <a:rPr lang="en-CA" sz="1600" dirty="0"/>
              <a:t> 50.7 </a:t>
            </a:r>
            <a:r>
              <a:rPr lang="en-CA" sz="1600" dirty="0" smtClean="0"/>
              <a:t>	(</a:t>
            </a:r>
            <a:r>
              <a:rPr lang="en-CA" sz="1600" dirty="0"/>
              <a:t>2011): 1128-1134.</a:t>
            </a:r>
            <a:endParaRPr lang="en-US" sz="1600" dirty="0"/>
          </a:p>
          <a:p>
            <a:pPr marL="0" indent="0">
              <a:buNone/>
            </a:pPr>
            <a:r>
              <a:rPr lang="en-CA" sz="1600" dirty="0" smtClean="0"/>
              <a:t>Williams</a:t>
            </a:r>
            <a:r>
              <a:rPr lang="en-CA" sz="1600" dirty="0"/>
              <a:t>, Melvin H. "Dietary supplements and sports performance: minerals." </a:t>
            </a:r>
            <a:r>
              <a:rPr lang="en-CA" sz="1600" i="1" dirty="0"/>
              <a:t>J </a:t>
            </a:r>
            <a:r>
              <a:rPr lang="en-CA" sz="1600" i="1" dirty="0" err="1"/>
              <a:t>Int</a:t>
            </a:r>
            <a:r>
              <a:rPr lang="en-CA" sz="1600" i="1" dirty="0"/>
              <a:t> </a:t>
            </a:r>
            <a:r>
              <a:rPr lang="en-CA" sz="1600" i="1" dirty="0" err="1"/>
              <a:t>Soc</a:t>
            </a:r>
            <a:r>
              <a:rPr lang="en-CA" sz="1600" i="1" dirty="0"/>
              <a:t> Sports </a:t>
            </a:r>
            <a:r>
              <a:rPr lang="en-CA" sz="1600" i="1" dirty="0" err="1"/>
              <a:t>Nutr</a:t>
            </a:r>
            <a:r>
              <a:rPr lang="en-CA" sz="1600" dirty="0"/>
              <a:t> 2.1 (2005): 43-9.</a:t>
            </a:r>
            <a:endParaRPr lang="en-US" sz="1600" dirty="0"/>
          </a:p>
          <a:p>
            <a:pPr marL="0" indent="0">
              <a:buNone/>
            </a:pPr>
            <a:endParaRPr lang="en-US" sz="2200" dirty="0" smtClean="0">
              <a:latin typeface="Calibri"/>
              <a:cs typeface="Calibri"/>
              <a:sym typeface="Wingdings"/>
            </a:endParaRPr>
          </a:p>
          <a:p>
            <a:pPr algn="ctr"/>
            <a:endParaRPr lang="en-US" sz="2200" dirty="0" smtClean="0">
              <a:latin typeface="Calibri"/>
              <a:cs typeface="Calibri"/>
            </a:endParaRPr>
          </a:p>
          <a:p>
            <a:pPr algn="ctr"/>
            <a:endParaRPr lang="en-US" sz="22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4309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400" y="203200"/>
            <a:ext cx="51056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Summary</a:t>
            </a:r>
            <a:endParaRPr lang="en-CA" sz="5000" dirty="0"/>
          </a:p>
        </p:txBody>
      </p:sp>
      <p:sp>
        <p:nvSpPr>
          <p:cNvPr id="3" name="Shape 90"/>
          <p:cNvSpPr txBox="1">
            <a:spLocks/>
          </p:cNvSpPr>
          <p:nvPr/>
        </p:nvSpPr>
        <p:spPr>
          <a:xfrm>
            <a:off x="362122" y="1111948"/>
            <a:ext cx="11525077" cy="5415852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dirty="0" smtClean="0">
                <a:sym typeface="Wingdings"/>
              </a:rPr>
              <a:t>Arsenic if a toxic metalloid, which exist in two oxidation states: </a:t>
            </a:r>
            <a:r>
              <a:rPr lang="en-US" sz="1700" dirty="0" err="1" smtClean="0">
                <a:sym typeface="Wingdings"/>
              </a:rPr>
              <a:t>arsenite</a:t>
            </a:r>
            <a:r>
              <a:rPr lang="en-US" sz="1700" dirty="0" smtClean="0">
                <a:sym typeface="Wingdings"/>
              </a:rPr>
              <a:t> </a:t>
            </a:r>
            <a:r>
              <a:rPr lang="en-US" sz="1700" dirty="0" smtClean="0">
                <a:sym typeface="Wingdings"/>
              </a:rPr>
              <a:t>(</a:t>
            </a:r>
            <a:r>
              <a:rPr lang="pt-BR" sz="1700" dirty="0" smtClean="0">
                <a:cs typeface="Calibri"/>
              </a:rPr>
              <a:t>As</a:t>
            </a:r>
            <a:r>
              <a:rPr lang="pt-BR" sz="1700" baseline="-25000" dirty="0" smtClean="0">
                <a:cs typeface="Calibri"/>
              </a:rPr>
              <a:t>2</a:t>
            </a:r>
            <a:r>
              <a:rPr lang="pt-BR" sz="1700" dirty="0" smtClean="0">
                <a:cs typeface="Calibri"/>
              </a:rPr>
              <a:t>O</a:t>
            </a:r>
            <a:r>
              <a:rPr lang="pt-BR" sz="1700" baseline="-25000" dirty="0" smtClean="0">
                <a:cs typeface="Calibri"/>
              </a:rPr>
              <a:t>3</a:t>
            </a:r>
            <a:r>
              <a:rPr lang="pt-BR" sz="1700" dirty="0">
                <a:cs typeface="Calibri"/>
              </a:rPr>
              <a:t>; As III</a:t>
            </a:r>
            <a:r>
              <a:rPr lang="pt-BR" sz="1700" dirty="0" smtClean="0">
                <a:cs typeface="Calibri"/>
              </a:rPr>
              <a:t>) </a:t>
            </a:r>
            <a:r>
              <a:rPr lang="pt-BR" sz="1700" dirty="0" smtClean="0">
                <a:cs typeface="Calibri"/>
              </a:rPr>
              <a:t>and</a:t>
            </a:r>
            <a:r>
              <a:rPr lang="pt-BR" sz="1700" dirty="0">
                <a:cs typeface="Calibri"/>
              </a:rPr>
              <a:t> </a:t>
            </a:r>
            <a:r>
              <a:rPr lang="pt-BR" sz="1700" dirty="0" smtClean="0">
                <a:cs typeface="Calibri"/>
              </a:rPr>
              <a:t>arsenate </a:t>
            </a:r>
            <a:r>
              <a:rPr lang="pt-BR" sz="1700" dirty="0">
                <a:cs typeface="Calibri"/>
              </a:rPr>
              <a:t>(As</a:t>
            </a:r>
            <a:r>
              <a:rPr lang="pt-BR" sz="1700" baseline="-25000" dirty="0">
                <a:cs typeface="Calibri"/>
              </a:rPr>
              <a:t>2</a:t>
            </a:r>
            <a:r>
              <a:rPr lang="pt-BR" sz="1700" dirty="0">
                <a:cs typeface="Calibri"/>
              </a:rPr>
              <a:t>O</a:t>
            </a:r>
            <a:r>
              <a:rPr lang="pt-BR" sz="1700" baseline="-25000" dirty="0">
                <a:cs typeface="Calibri"/>
              </a:rPr>
              <a:t>5</a:t>
            </a:r>
            <a:r>
              <a:rPr lang="pt-BR" sz="1700" dirty="0">
                <a:cs typeface="Calibri"/>
              </a:rPr>
              <a:t>; As V</a:t>
            </a:r>
            <a:r>
              <a:rPr lang="pt-BR" sz="1700" dirty="0" smtClean="0">
                <a:cs typeface="Calibri"/>
              </a:rPr>
              <a:t>)</a:t>
            </a:r>
          </a:p>
          <a:p>
            <a:r>
              <a:rPr lang="en-US" sz="1700" dirty="0" smtClean="0">
                <a:cs typeface="Calibri"/>
              </a:rPr>
              <a:t>Arsenic exposure can occur from inhalation, absorption through the skin, and ingestion (contaminated ground water and food)</a:t>
            </a:r>
          </a:p>
          <a:p>
            <a:pPr lvl="0"/>
            <a:r>
              <a:rPr lang="en-CA" sz="1700" dirty="0"/>
              <a:t>Arsenate are similar in size and charge as phosphate</a:t>
            </a:r>
            <a:endParaRPr lang="en-US" sz="1700" dirty="0"/>
          </a:p>
          <a:p>
            <a:pPr lvl="0"/>
            <a:r>
              <a:rPr lang="en-CA" sz="1700" dirty="0"/>
              <a:t>Product at step 6 in glycolysis becomes 1-arseno-3-phosphoglycerate instead of 1, 3-biosphoglycerate </a:t>
            </a:r>
            <a:endParaRPr lang="en-US" sz="1700" dirty="0"/>
          </a:p>
          <a:p>
            <a:pPr lvl="0"/>
            <a:r>
              <a:rPr lang="en-CA" sz="1700" dirty="0"/>
              <a:t>Conversion of 1-arseno-3-phosphoglycerate to 3-phosphoglycerate does NOT produce ATP, so net ATP production is 0 for glycolysis </a:t>
            </a:r>
            <a:endParaRPr lang="en-US" sz="1700" dirty="0"/>
          </a:p>
          <a:p>
            <a:pPr lvl="0"/>
            <a:r>
              <a:rPr lang="en-CA" sz="1700" dirty="0"/>
              <a:t>Consequence: prevents the conversion of 1, 3-biosphoglycerate to 2, 3-biosphoglycerate, thus affect oxygen delivery by </a:t>
            </a:r>
            <a:r>
              <a:rPr lang="en-CA" sz="1700" dirty="0" smtClean="0"/>
              <a:t>erythrocyte</a:t>
            </a:r>
          </a:p>
          <a:p>
            <a:r>
              <a:rPr lang="en-US" sz="1700" dirty="0" err="1" smtClean="0"/>
              <a:t>Arsenite</a:t>
            </a:r>
            <a:r>
              <a:rPr lang="en-US" sz="1700" dirty="0" smtClean="0"/>
              <a:t> </a:t>
            </a:r>
            <a:r>
              <a:rPr lang="en-US" sz="1700" dirty="0"/>
              <a:t>can interfere with the citric acid cycle (and thus aerobic respiration) by inactivating E2 of the pyruvate dehydrogenase </a:t>
            </a:r>
            <a:r>
              <a:rPr lang="en-US" sz="1700" dirty="0" smtClean="0"/>
              <a:t>complex</a:t>
            </a:r>
          </a:p>
          <a:p>
            <a:r>
              <a:rPr lang="en-US" sz="1700" dirty="0"/>
              <a:t>T</a:t>
            </a:r>
            <a:r>
              <a:rPr lang="en-US" sz="1700" dirty="0" smtClean="0"/>
              <a:t>reatment</a:t>
            </a:r>
            <a:r>
              <a:rPr lang="en-US" sz="1700" dirty="0"/>
              <a:t>: sulfhydryl reagents (e.g. 2,3-dimercaptopropanol</a:t>
            </a:r>
            <a:r>
              <a:rPr lang="en-US" sz="1700" dirty="0" smtClean="0"/>
              <a:t>)</a:t>
            </a:r>
          </a:p>
          <a:p>
            <a:r>
              <a:rPr lang="en-CA" sz="1700" dirty="0"/>
              <a:t>Symptoms are more severe in acute arsenic poisoning than chronic</a:t>
            </a:r>
            <a:endParaRPr lang="en-US" sz="1700" dirty="0"/>
          </a:p>
          <a:p>
            <a:r>
              <a:rPr lang="en-CA" sz="1700" dirty="0"/>
              <a:t>Only chelating agents can treat acute arsenic poisoning</a:t>
            </a:r>
            <a:endParaRPr lang="en-US" sz="1700" dirty="0"/>
          </a:p>
          <a:p>
            <a:r>
              <a:rPr lang="en-US" sz="1700" dirty="0"/>
              <a:t>Keratosis is caused by chronic exposure and can be treated with </a:t>
            </a:r>
            <a:r>
              <a:rPr lang="en-US" sz="1700" dirty="0" smtClean="0"/>
              <a:t>retinoid </a:t>
            </a:r>
            <a:r>
              <a:rPr lang="en-US" sz="1700" dirty="0"/>
              <a:t>and supportive therapy</a:t>
            </a:r>
          </a:p>
          <a:p>
            <a:endParaRPr lang="en-US" sz="1600" dirty="0"/>
          </a:p>
          <a:p>
            <a:endParaRPr lang="en-US" sz="1600" dirty="0" smtClean="0">
              <a:cs typeface="Calibri"/>
            </a:endParaRPr>
          </a:p>
          <a:p>
            <a:endParaRPr lang="pt-BR" sz="1600" dirty="0">
              <a:cs typeface="Calibri"/>
            </a:endParaRPr>
          </a:p>
          <a:p>
            <a:endParaRPr lang="en-US" sz="2200" dirty="0" smtClean="0">
              <a:latin typeface="Calibri"/>
              <a:cs typeface="Calibri"/>
              <a:sym typeface="Wingdings"/>
            </a:endParaRPr>
          </a:p>
          <a:p>
            <a:pPr algn="ctr"/>
            <a:endParaRPr lang="en-US" sz="2200" dirty="0" smtClean="0">
              <a:latin typeface="Calibri"/>
              <a:cs typeface="Calibri"/>
            </a:endParaRPr>
          </a:p>
          <a:p>
            <a:pPr algn="ctr"/>
            <a:endParaRPr lang="en-US" sz="22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463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15252" y="457200"/>
            <a:ext cx="8774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smtClean="0">
                <a:solidFill>
                  <a:srgbClr val="3DA197"/>
                </a:solidFill>
              </a:rPr>
              <a:t>Arsenic Exposure</a:t>
            </a:r>
            <a:endParaRPr lang="en-CA" sz="5400" dirty="0">
              <a:solidFill>
                <a:srgbClr val="3DA197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00" y="1905000"/>
            <a:ext cx="3492500" cy="3492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5151" t="10001" r="41516" b="13478"/>
          <a:stretch/>
        </p:blipFill>
        <p:spPr>
          <a:xfrm>
            <a:off x="4267200" y="1803400"/>
            <a:ext cx="3606800" cy="3606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0200" y="1854200"/>
            <a:ext cx="3556000" cy="3556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62768" y="5538537"/>
            <a:ext cx="23234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ym typeface="Wingdings" panose="05000000000000000000" pitchFamily="2" charset="2"/>
              </a:rPr>
              <a:t>Inhalation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6400" y="5538537"/>
            <a:ext cx="4546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ym typeface="Wingdings" panose="05000000000000000000" pitchFamily="2" charset="2"/>
              </a:rPr>
              <a:t>Absorption through skin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877968" y="5538537"/>
            <a:ext cx="23234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ym typeface="Wingdings" panose="05000000000000000000" pitchFamily="2" charset="2"/>
              </a:rPr>
              <a:t>Ingestion</a:t>
            </a:r>
          </a:p>
        </p:txBody>
      </p:sp>
    </p:spTree>
    <p:extLst>
      <p:ext uri="{BB962C8B-B14F-4D97-AF65-F5344CB8AC3E}">
        <p14:creationId xmlns:p14="http://schemas.microsoft.com/office/powerpoint/2010/main" val="4150322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763" t="5095" r="5645" b="9097"/>
          <a:stretch/>
        </p:blipFill>
        <p:spPr>
          <a:xfrm>
            <a:off x="1193800" y="101601"/>
            <a:ext cx="9584442" cy="670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61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fortunately we are unable to provide accessible alternative text for this. If you require assistance to access this image, please contact help@nature.com or the autho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2976" y="261936"/>
            <a:ext cx="4662488" cy="638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942976" y="2705100"/>
            <a:ext cx="2257424" cy="1905000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7067550" y="1219200"/>
            <a:ext cx="37719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Overview of </a:t>
            </a:r>
            <a:r>
              <a:rPr lang="en-US" sz="6000" dirty="0" smtClean="0">
                <a:solidFill>
                  <a:srgbClr val="3DA197"/>
                </a:solidFill>
              </a:rPr>
              <a:t>Glycolysis </a:t>
            </a:r>
            <a:endParaRPr lang="en-CA" sz="6000" dirty="0">
              <a:solidFill>
                <a:srgbClr val="3DA19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53064" y="6121955"/>
            <a:ext cx="2643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/>
              <a:t>Pelicano</a:t>
            </a:r>
            <a:r>
              <a:rPr lang="en-CA" dirty="0"/>
              <a:t>, H., et al. </a:t>
            </a:r>
            <a:r>
              <a:rPr lang="en-CA" dirty="0" smtClean="0"/>
              <a:t>(2006)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35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www.niehs.nih.gov/research/supported/dert/programs/peph/podcasts/arsenic/arsenate_and_phosphate_struct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18" y="2087483"/>
            <a:ext cx="8010914" cy="347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32060" y="5479026"/>
            <a:ext cx="3316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 smtClean="0">
                <a:solidFill>
                  <a:srgbClr val="3DA197"/>
                </a:solidFill>
              </a:rPr>
              <a:t>Phosphate</a:t>
            </a:r>
            <a:endParaRPr lang="en-CA" dirty="0">
              <a:solidFill>
                <a:srgbClr val="3DA197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94154" y="5478256"/>
            <a:ext cx="26252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 smtClean="0">
                <a:solidFill>
                  <a:srgbClr val="3DA197"/>
                </a:solidFill>
              </a:rPr>
              <a:t>Arsenate</a:t>
            </a:r>
            <a:endParaRPr lang="en-CA" dirty="0">
              <a:solidFill>
                <a:srgbClr val="3DA19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5252" y="0"/>
            <a:ext cx="87744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Chemical Structure of Phosphate and Arsenate </a:t>
            </a:r>
            <a:endParaRPr lang="en-CA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9944100" y="5558879"/>
            <a:ext cx="1809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/>
              <a:t>Guerinot</a:t>
            </a:r>
            <a:r>
              <a:rPr lang="en-CA" dirty="0"/>
              <a:t>, M. L. </a:t>
            </a:r>
            <a:r>
              <a:rPr lang="en-CA" dirty="0" smtClean="0"/>
              <a:t> (2014)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803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pediatrics.aappublications.org/content/116/1/249/F5/graphic-6.larg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4" r="68665" b="66497"/>
          <a:stretch/>
        </p:blipFill>
        <p:spPr bwMode="auto">
          <a:xfrm>
            <a:off x="1666568" y="876539"/>
            <a:ext cx="2182763" cy="256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3996467" y="1078977"/>
            <a:ext cx="5988117" cy="2362377"/>
            <a:chOff x="3996467" y="1078977"/>
            <a:chExt cx="5988117" cy="2362377"/>
          </a:xfrm>
        </p:grpSpPr>
        <p:pic>
          <p:nvPicPr>
            <p:cNvPr id="8" name="Picture 4" descr="http://pediatrics.aappublications.org/content/116/1/249/F5/graphic-6.large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65" t="34193" r="77570" b="30626"/>
            <a:stretch/>
          </p:blipFill>
          <p:spPr bwMode="auto">
            <a:xfrm rot="16200000" flipH="1">
              <a:off x="4762591" y="1265876"/>
              <a:ext cx="724256" cy="2256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5" name="Group 24"/>
            <p:cNvGrpSpPr/>
            <p:nvPr/>
          </p:nvGrpSpPr>
          <p:grpSpPr>
            <a:xfrm>
              <a:off x="6548286" y="1078977"/>
              <a:ext cx="3436298" cy="2362377"/>
              <a:chOff x="6548286" y="1078977"/>
              <a:chExt cx="3436298" cy="2362377"/>
            </a:xfrm>
          </p:grpSpPr>
          <p:pic>
            <p:nvPicPr>
              <p:cNvPr id="5" name="Picture 4" descr="http://pediatrics.aappublications.org/content/116/1/249/F5/graphic-6.large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97" t="37182" r="33915" b="31086"/>
              <a:stretch/>
            </p:blipFill>
            <p:spPr bwMode="auto">
              <a:xfrm>
                <a:off x="6548286" y="1078977"/>
                <a:ext cx="2875936" cy="23623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Rectangle 9"/>
              <p:cNvSpPr/>
              <p:nvPr/>
            </p:nvSpPr>
            <p:spPr>
              <a:xfrm>
                <a:off x="8791868" y="1480457"/>
                <a:ext cx="787561" cy="43542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8791868" y="1454221"/>
                <a:ext cx="11927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PO</a:t>
                </a:r>
                <a:r>
                  <a:rPr lang="en-US" sz="2400" b="1" baseline="-25000" dirty="0" smtClean="0"/>
                  <a:t>3</a:t>
                </a:r>
                <a:r>
                  <a:rPr lang="en-US" sz="2400" b="1" baseline="30000" dirty="0" smtClean="0"/>
                  <a:t>2-</a:t>
                </a:r>
                <a:endParaRPr lang="en-CA" sz="2400" b="1" dirty="0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541501" y="1570334"/>
              <a:ext cx="11927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P</a:t>
              </a:r>
              <a:r>
                <a:rPr lang="en-US" sz="2400" b="1" baseline="-25000" dirty="0" smtClean="0"/>
                <a:t>i</a:t>
              </a:r>
              <a:endParaRPr lang="en-CA" sz="2400" b="1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888174" y="3962200"/>
            <a:ext cx="6132406" cy="2394353"/>
            <a:chOff x="3888174" y="3962200"/>
            <a:chExt cx="6132406" cy="2394353"/>
          </a:xfrm>
        </p:grpSpPr>
        <p:pic>
          <p:nvPicPr>
            <p:cNvPr id="7" name="Picture 4" descr="http://pediatrics.aappublications.org/content/116/1/249/F5/graphic-6.large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87" t="34193" r="77570" b="30626"/>
            <a:stretch/>
          </p:blipFill>
          <p:spPr bwMode="auto">
            <a:xfrm rot="18024266">
              <a:off x="4651663" y="3198711"/>
              <a:ext cx="729526" cy="2256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6" name="Group 25"/>
            <p:cNvGrpSpPr/>
            <p:nvPr/>
          </p:nvGrpSpPr>
          <p:grpSpPr>
            <a:xfrm>
              <a:off x="6999640" y="4026308"/>
              <a:ext cx="3020940" cy="2330245"/>
              <a:chOff x="6999640" y="4026308"/>
              <a:chExt cx="3020940" cy="2330245"/>
            </a:xfrm>
          </p:grpSpPr>
          <p:pic>
            <p:nvPicPr>
              <p:cNvPr id="6" name="Picture 5" descr="http://pediatrics.aappublications.org/content/116/1/249/F5/graphic-6.large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8914" r="66059"/>
              <a:stretch/>
            </p:blipFill>
            <p:spPr bwMode="auto">
              <a:xfrm>
                <a:off x="6999640" y="4026308"/>
                <a:ext cx="2693694" cy="23302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8762839" y="4550229"/>
                <a:ext cx="1048818" cy="435429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8827864" y="4523993"/>
                <a:ext cx="11927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AsO</a:t>
                </a:r>
                <a:r>
                  <a:rPr lang="en-US" sz="2400" b="1" baseline="-25000" dirty="0" smtClean="0"/>
                  <a:t>3</a:t>
                </a:r>
                <a:r>
                  <a:rPr lang="en-US" sz="2400" b="1" baseline="30000" dirty="0" smtClean="0"/>
                  <a:t>2-</a:t>
                </a:r>
                <a:endParaRPr lang="en-CA" sz="2400" b="1" dirty="0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3932003" y="4326963"/>
              <a:ext cx="11927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AsO</a:t>
              </a:r>
              <a:r>
                <a:rPr lang="en-US" sz="2400" b="1" baseline="-25000" dirty="0" smtClean="0"/>
                <a:t>4</a:t>
              </a:r>
              <a:r>
                <a:rPr lang="en-US" sz="2400" b="1" baseline="30000" dirty="0" smtClean="0"/>
                <a:t>3-</a:t>
              </a:r>
              <a:endParaRPr lang="en-CA" sz="2400" b="1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19314" y="5191430"/>
            <a:ext cx="3831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Enzyme:   glyceraldehyde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-3-phosphate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	dehydrogenase 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G3PD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endParaRPr lang="en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15252" y="0"/>
            <a:ext cx="8774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3DA197"/>
                </a:solidFill>
              </a:rPr>
              <a:t>Step 6</a:t>
            </a:r>
            <a:r>
              <a:rPr lang="en-US" sz="5400" dirty="0" smtClean="0">
                <a:solidFill>
                  <a:srgbClr val="5BA2BC"/>
                </a:solidFill>
              </a:rPr>
              <a:t> </a:t>
            </a:r>
            <a:r>
              <a:rPr lang="en-US" sz="5400" dirty="0" smtClean="0"/>
              <a:t>in Glycolysis </a:t>
            </a:r>
            <a:endParaRPr lang="en-CA" sz="5400" dirty="0"/>
          </a:p>
        </p:txBody>
      </p:sp>
      <p:sp>
        <p:nvSpPr>
          <p:cNvPr id="20" name="TextBox 19"/>
          <p:cNvSpPr txBox="1"/>
          <p:nvPr/>
        </p:nvSpPr>
        <p:spPr>
          <a:xfrm>
            <a:off x="2300514" y="3226054"/>
            <a:ext cx="3831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G3P</a:t>
            </a:r>
            <a:endParaRPr lang="en-CA" dirty="0">
              <a:solidFill>
                <a:srgbClr val="7F7F7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64714" y="3161268"/>
            <a:ext cx="3831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1, 3 BPG</a:t>
            </a:r>
            <a:endParaRPr lang="en-CA" dirty="0">
              <a:solidFill>
                <a:srgbClr val="7F7F7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984584" y="5676900"/>
            <a:ext cx="1312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Lai, Melisa W., et </a:t>
            </a:r>
            <a:r>
              <a:rPr lang="en-CA" dirty="0" smtClean="0"/>
              <a:t>al (2005)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369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0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7036" y="964676"/>
            <a:ext cx="3436298" cy="2362377"/>
            <a:chOff x="6548286" y="1078977"/>
            <a:chExt cx="3436298" cy="2362377"/>
          </a:xfrm>
        </p:grpSpPr>
        <p:pic>
          <p:nvPicPr>
            <p:cNvPr id="6" name="Picture 5" descr="http://pediatrics.aappublications.org/content/116/1/249/F5/graphic-6.large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97" t="37182" r="33915" b="31086"/>
            <a:stretch/>
          </p:blipFill>
          <p:spPr bwMode="auto">
            <a:xfrm>
              <a:off x="6548286" y="1078977"/>
              <a:ext cx="2875936" cy="2362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8791868" y="1480457"/>
              <a:ext cx="787561" cy="4354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791868" y="1454221"/>
              <a:ext cx="11927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PO</a:t>
              </a:r>
              <a:r>
                <a:rPr lang="en-US" sz="2400" b="1" baseline="-25000" dirty="0" smtClean="0"/>
                <a:t>3</a:t>
              </a:r>
              <a:r>
                <a:rPr lang="en-US" sz="2400" b="1" baseline="30000" dirty="0" smtClean="0"/>
                <a:t>2-</a:t>
              </a:r>
              <a:endParaRPr lang="en-CA" sz="2400" b="1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152900" y="2818835"/>
            <a:ext cx="6477000" cy="3532599"/>
            <a:chOff x="4152900" y="2818835"/>
            <a:chExt cx="6477000" cy="3532599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4152900" y="2818835"/>
              <a:ext cx="2476500" cy="781615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4" descr="http://pediatrics.aappublications.org/content/116/1/249/F5/graphic-6.large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066" t="66807"/>
            <a:stretch/>
          </p:blipFill>
          <p:spPr bwMode="auto">
            <a:xfrm>
              <a:off x="8096250" y="3032456"/>
              <a:ext cx="2533650" cy="3318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" name="Group 40"/>
          <p:cNvGrpSpPr/>
          <p:nvPr/>
        </p:nvGrpSpPr>
        <p:grpSpPr>
          <a:xfrm>
            <a:off x="772394" y="4216808"/>
            <a:ext cx="5847481" cy="2330245"/>
            <a:chOff x="772394" y="4216808"/>
            <a:chExt cx="5847481" cy="2330245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4143375" y="4933950"/>
              <a:ext cx="2476500" cy="6096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/>
            <p:cNvGrpSpPr/>
            <p:nvPr/>
          </p:nvGrpSpPr>
          <p:grpSpPr>
            <a:xfrm>
              <a:off x="772394" y="4216808"/>
              <a:ext cx="3020940" cy="2330245"/>
              <a:chOff x="6999640" y="4026308"/>
              <a:chExt cx="3020940" cy="2330245"/>
            </a:xfrm>
          </p:grpSpPr>
          <p:pic>
            <p:nvPicPr>
              <p:cNvPr id="21" name="Picture 20" descr="http://pediatrics.aappublications.org/content/116/1/249/F5/graphic-6.large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8914" r="66059"/>
              <a:stretch/>
            </p:blipFill>
            <p:spPr bwMode="auto">
              <a:xfrm>
                <a:off x="6999640" y="4026308"/>
                <a:ext cx="2693694" cy="23302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2" name="Rectangle 21"/>
              <p:cNvSpPr/>
              <p:nvPr/>
            </p:nvSpPr>
            <p:spPr>
              <a:xfrm>
                <a:off x="8762839" y="4550229"/>
                <a:ext cx="1048818" cy="435429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8827864" y="4523993"/>
                <a:ext cx="11927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AsO</a:t>
                </a:r>
                <a:r>
                  <a:rPr lang="en-US" sz="2400" b="1" baseline="-25000" dirty="0" smtClean="0"/>
                  <a:t>3</a:t>
                </a:r>
                <a:r>
                  <a:rPr lang="en-US" sz="2400" b="1" baseline="30000" dirty="0" smtClean="0"/>
                  <a:t>2-</a:t>
                </a:r>
                <a:endParaRPr lang="en-CA" sz="2400" b="1" dirty="0"/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4591909" y="2069664"/>
            <a:ext cx="2018441" cy="1149220"/>
            <a:chOff x="4591909" y="2069664"/>
            <a:chExt cx="2018441" cy="1149220"/>
          </a:xfrm>
        </p:grpSpPr>
        <p:pic>
          <p:nvPicPr>
            <p:cNvPr id="1026" name="Picture 2" descr="http://www.homeschoolmath.net/teaching/d/images/arrow-arc-4upsidedown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99124">
              <a:off x="4695825" y="2685484"/>
              <a:ext cx="1371600" cy="53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4591909" y="2069664"/>
              <a:ext cx="7420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33CC33"/>
                  </a:solidFill>
                </a:rPr>
                <a:t>ADP</a:t>
              </a:r>
              <a:endParaRPr lang="en-CA" sz="2400" b="1" dirty="0">
                <a:solidFill>
                  <a:srgbClr val="33CC33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68259" y="2580314"/>
              <a:ext cx="7420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ATP</a:t>
              </a:r>
              <a:endParaRPr lang="en-CA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668032" y="5153330"/>
            <a:ext cx="1942317" cy="1116874"/>
            <a:chOff x="4668032" y="5153330"/>
            <a:chExt cx="1942317" cy="1116874"/>
          </a:xfrm>
        </p:grpSpPr>
        <p:pic>
          <p:nvPicPr>
            <p:cNvPr id="27" name="Picture 2" descr="http://www.homeschoolmath.net/teaching/d/images/arrow-arc-4upsidedown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978182" flipH="1">
              <a:off x="4893645" y="5153330"/>
              <a:ext cx="1371600" cy="53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/>
            <p:cNvSpPr txBox="1"/>
            <p:nvPr/>
          </p:nvSpPr>
          <p:spPr>
            <a:xfrm>
              <a:off x="4668032" y="5808539"/>
              <a:ext cx="7420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33CC33"/>
                  </a:solidFill>
                </a:rPr>
                <a:t>ADP</a:t>
              </a:r>
              <a:endParaRPr lang="en-CA" sz="2400" b="1" dirty="0">
                <a:solidFill>
                  <a:srgbClr val="33CC33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68258" y="5468926"/>
              <a:ext cx="7420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ATP</a:t>
              </a:r>
              <a:endParaRPr lang="en-CA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832643" y="5296421"/>
            <a:ext cx="839773" cy="816531"/>
            <a:chOff x="5832643" y="5296421"/>
            <a:chExt cx="839773" cy="816531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5832643" y="5296421"/>
              <a:ext cx="777706" cy="742950"/>
            </a:xfrm>
            <a:prstGeom prst="line">
              <a:avLst/>
            </a:prstGeom>
            <a:ln w="635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5832643" y="5357768"/>
              <a:ext cx="839773" cy="755184"/>
            </a:xfrm>
            <a:prstGeom prst="line">
              <a:avLst/>
            </a:prstGeom>
            <a:ln w="635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1715252" y="0"/>
            <a:ext cx="8774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3DA197"/>
                </a:solidFill>
              </a:rPr>
              <a:t>Step 7</a:t>
            </a:r>
            <a:r>
              <a:rPr lang="en-US" sz="5400" dirty="0" smtClean="0">
                <a:solidFill>
                  <a:srgbClr val="5BA2BC"/>
                </a:solidFill>
              </a:rPr>
              <a:t> </a:t>
            </a:r>
            <a:r>
              <a:rPr lang="en-US" sz="5400" dirty="0" smtClean="0"/>
              <a:t>in Glycolysis </a:t>
            </a:r>
            <a:endParaRPr lang="en-CA" sz="5400" dirty="0"/>
          </a:p>
        </p:txBody>
      </p:sp>
      <p:sp>
        <p:nvSpPr>
          <p:cNvPr id="32" name="TextBox 31"/>
          <p:cNvSpPr txBox="1"/>
          <p:nvPr/>
        </p:nvSpPr>
        <p:spPr>
          <a:xfrm>
            <a:off x="1640114" y="3048254"/>
            <a:ext cx="3831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1, 3 BPG</a:t>
            </a:r>
            <a:endParaRPr lang="en-CA" dirty="0">
              <a:solidFill>
                <a:srgbClr val="7F7F7F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739070" y="5543550"/>
            <a:ext cx="13603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Lai, Melisa W., et al (2005)</a:t>
            </a:r>
          </a:p>
        </p:txBody>
      </p:sp>
    </p:spTree>
    <p:extLst>
      <p:ext uri="{BB962C8B-B14F-4D97-AF65-F5344CB8AC3E}">
        <p14:creationId xmlns:p14="http://schemas.microsoft.com/office/powerpoint/2010/main" val="69392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3768" y="1347537"/>
            <a:ext cx="8742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3600" dirty="0" smtClean="0">
                <a:solidFill>
                  <a:srgbClr val="3DA197"/>
                </a:solidFill>
                <a:sym typeface="Wingdings" panose="05000000000000000000" pitchFamily="2" charset="2"/>
              </a:rPr>
              <a:t>2, 3 BPG production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27802" y="177800"/>
            <a:ext cx="3875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Significance </a:t>
            </a:r>
            <a:r>
              <a:rPr lang="en-US" sz="2800" dirty="0" smtClean="0"/>
              <a:t> </a:t>
            </a:r>
            <a:endParaRPr lang="en-C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73768" y="5515318"/>
            <a:ext cx="8742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3600" dirty="0" smtClean="0">
                <a:solidFill>
                  <a:srgbClr val="3DA197"/>
                </a:solidFill>
                <a:sym typeface="Wingdings" panose="05000000000000000000" pitchFamily="2" charset="2"/>
              </a:rPr>
              <a:t>Hemolytic anemia </a:t>
            </a:r>
          </a:p>
        </p:txBody>
      </p:sp>
      <p:pic>
        <p:nvPicPr>
          <p:cNvPr id="1026" name="Picture 2" descr="http://patentimages.storage.googleapis.com/WO2014145037A1/imgf000006_000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48" b="52370"/>
          <a:stretch/>
        </p:blipFill>
        <p:spPr bwMode="auto">
          <a:xfrm>
            <a:off x="1948205" y="2104625"/>
            <a:ext cx="2350786" cy="207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7919571" y="2066685"/>
            <a:ext cx="1805354" cy="1913958"/>
            <a:chOff x="6752492" y="2142620"/>
            <a:chExt cx="2227386" cy="2651078"/>
          </a:xfrm>
        </p:grpSpPr>
        <p:pic>
          <p:nvPicPr>
            <p:cNvPr id="7" name="Picture 2" descr="http://patentimages.storage.googleapis.com/WO2014145037A1/imgf000006_0001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6" t="54471" r="38035"/>
            <a:stretch/>
          </p:blipFill>
          <p:spPr bwMode="auto">
            <a:xfrm>
              <a:off x="6752492" y="2142620"/>
              <a:ext cx="2180307" cy="26510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8464062" y="2142620"/>
              <a:ext cx="515816" cy="737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4697575" y="3165231"/>
            <a:ext cx="2743200" cy="23446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08899" y="418231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1, 3 </a:t>
            </a:r>
            <a:r>
              <a:rPr lang="en-US" dirty="0" err="1" smtClean="0"/>
              <a:t>Biphosphoglycerate</a:t>
            </a:r>
            <a:r>
              <a:rPr lang="en-US" dirty="0" smtClean="0"/>
              <a:t> (1,3 BPG)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7470639" y="421159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, 3 </a:t>
            </a:r>
            <a:r>
              <a:rPr lang="en-US" dirty="0" err="1" smtClean="0"/>
              <a:t>Biphosphoglycerate</a:t>
            </a:r>
            <a:r>
              <a:rPr lang="en-US" dirty="0" smtClean="0"/>
              <a:t> (2,3 BPG)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5008793" y="280762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Biphosphoglycerate</a:t>
            </a:r>
            <a:r>
              <a:rPr lang="en-US" altLang="zh-CN" dirty="0" smtClean="0"/>
              <a:t> 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5373565" y="3195063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Mutase 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10648950" y="3102730"/>
            <a:ext cx="1543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Williams, Melvin H. </a:t>
            </a:r>
            <a:r>
              <a:rPr lang="en-CA" dirty="0" smtClean="0"/>
              <a:t>(2005)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080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6868</TotalTime>
  <Words>660</Words>
  <Application>Microsoft Office PowerPoint</Application>
  <PresentationFormat>Widescreen</PresentationFormat>
  <Paragraphs>136</Paragraphs>
  <Slides>22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ＭＳ Ｐゴシック</vt:lpstr>
      <vt:lpstr>宋体</vt:lpstr>
      <vt:lpstr>Arial</vt:lpstr>
      <vt:lpstr>Calibri</vt:lpstr>
      <vt:lpstr>Calibri Light</vt:lpstr>
      <vt:lpstr>Trebuchet MS</vt:lpstr>
      <vt:lpstr>Wingdings</vt:lpstr>
      <vt:lpstr>Office Theme</vt:lpstr>
      <vt:lpstr>Mechanism of arsenic poisoning</vt:lpstr>
      <vt:lpstr>Arsenic (As)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Acute Symptoms</vt:lpstr>
      <vt:lpstr>Chronic Symptoms</vt:lpstr>
      <vt:lpstr>PowerPoint Presentation</vt:lpstr>
      <vt:lpstr>Chelating Agents</vt:lpstr>
      <vt:lpstr>PowerPoint Presentation</vt:lpstr>
      <vt:lpstr>Keratosis Treatment</vt:lpstr>
      <vt:lpstr>Supportive Therapy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</dc:creator>
  <cp:lastModifiedBy>JeffH</cp:lastModifiedBy>
  <cp:revision>47</cp:revision>
  <dcterms:created xsi:type="dcterms:W3CDTF">2015-09-27T03:57:25Z</dcterms:created>
  <dcterms:modified xsi:type="dcterms:W3CDTF">2015-10-06T17:22:47Z</dcterms:modified>
</cp:coreProperties>
</file>