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activeX"/>
  <Override PartName="/ppt/notesSlides/notesSlide1.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activeX/activeX1.xml" ContentType="application/vnd.ms-office.activeX+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30" y="-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FD1F4-0A3E-4222-A003-7413AF8440FE}" type="datetimeFigureOut">
              <a:rPr lang="en-US" smtClean="0"/>
              <a:t>11/30/2010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4C877-0B6D-4143-A627-33D1DDCD45C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youtube.com/v/EE43duUeywY&amp;feature=relate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hlinkClick r:id="rId3"/>
              </a:rPr>
              <a:t>http://www.youtube.com/v/EE43duUeywY&amp;feature=related</a:t>
            </a:r>
            <a:endParaRPr lang="en-US" b="1" dirty="0" smtClean="0"/>
          </a:p>
          <a:p>
            <a:endParaRPr lang="en-US" dirty="0"/>
          </a:p>
        </p:txBody>
      </p:sp>
      <p:sp>
        <p:nvSpPr>
          <p:cNvPr id="4" name="Slide Number Placeholder 3"/>
          <p:cNvSpPr>
            <a:spLocks noGrp="1"/>
          </p:cNvSpPr>
          <p:nvPr>
            <p:ph type="sldNum" sz="quarter" idx="10"/>
          </p:nvPr>
        </p:nvSpPr>
        <p:spPr/>
        <p:txBody>
          <a:bodyPr/>
          <a:lstStyle/>
          <a:p>
            <a:fld id="{0C84C877-0B6D-4143-A627-33D1DDCD45CC}"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39A886ED-DD17-A041-9C9F-5FF2B063212A}"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886ED-DD17-A041-9C9F-5FF2B063212A}"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886ED-DD17-A041-9C9F-5FF2B063212A}"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1BEBDF9-5507-B047-8D63-8D2B76054AAA}" type="datetimeFigureOut">
              <a:rPr lang="en-US" smtClean="0"/>
              <a:pPr/>
              <a:t>11/30/2010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886ED-DD17-A041-9C9F-5FF2B06321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61BEBDF9-5507-B047-8D63-8D2B76054AAA}" type="datetimeFigureOut">
              <a:rPr lang="en-US" smtClean="0"/>
              <a:pPr/>
              <a:t>11/30/2010</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39A886ED-DD17-A041-9C9F-5FF2B06321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ore.samhsa.gov/product/SMA08-4213" TargetMode="External"/><Relationship Id="rId2" Type="http://schemas.openxmlformats.org/officeDocument/2006/relationships/hyperlink" Target="http://www.samhsa.gov/" TargetMode="External"/><Relationship Id="rId1" Type="http://schemas.openxmlformats.org/officeDocument/2006/relationships/slideLayout" Target="../slideLayouts/slideLayout2.xml"/><Relationship Id="rId5" Type="http://schemas.openxmlformats.org/officeDocument/2006/relationships/hyperlink" Target="http://kap.samhsa.gov/products/manuals/pdfs/anger1.pdf" TargetMode="External"/><Relationship Id="rId4" Type="http://schemas.openxmlformats.org/officeDocument/2006/relationships/hyperlink" Target="http://store.samhsa.gov/product/SMA08-4210"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hyperlink" Target="http://www.youtube.com/watch?v=EE43duUeywY" TargetMode="Externa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Anger Management for Substance Abuse and Mental Health Clients</a:t>
            </a:r>
            <a:endParaRPr lang="en-US" dirty="0"/>
          </a:p>
        </p:txBody>
      </p:sp>
      <p:sp>
        <p:nvSpPr>
          <p:cNvPr id="51" name="Content Placeholder 50"/>
          <p:cNvSpPr>
            <a:spLocks noGrp="1"/>
          </p:cNvSpPr>
          <p:nvPr>
            <p:ph type="subTitle" idx="1"/>
          </p:nvPr>
        </p:nvSpPr>
        <p:spPr/>
        <p:txBody>
          <a:bodyPr>
            <a:normAutofit lnSpcReduction="10000"/>
          </a:bodyPr>
          <a:lstStyle/>
          <a:p>
            <a:pPr>
              <a:buNone/>
            </a:pPr>
            <a:r>
              <a:rPr lang="en-US" dirty="0" smtClean="0"/>
              <a:t>Andrew Berger, PhD  </a:t>
            </a:r>
          </a:p>
          <a:p>
            <a:pPr>
              <a:buNone/>
            </a:pPr>
            <a:r>
              <a:rPr lang="en-US" dirty="0" smtClean="0"/>
              <a:t>Mental Health Specialist, San Francisco and Dallas Regions</a:t>
            </a:r>
          </a:p>
          <a:p>
            <a:pPr>
              <a:buNone/>
            </a:pPr>
            <a:endParaRPr lang="en-US" dirty="0" smtClean="0"/>
          </a:p>
          <a:p>
            <a:pPr>
              <a:buNone/>
            </a:pPr>
            <a:r>
              <a:rPr lang="en-US" dirty="0" smtClean="0"/>
              <a:t>Janet Negley, PhD  </a:t>
            </a:r>
          </a:p>
          <a:p>
            <a:pPr>
              <a:buNone/>
            </a:pPr>
            <a:r>
              <a:rPr lang="en-US" dirty="0" smtClean="0"/>
              <a:t>Center Mental Health Consultant, San Jose Job Corps Center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That Trigger Anger</a:t>
            </a:r>
            <a:endParaRPr lang="en-US" dirty="0"/>
          </a:p>
        </p:txBody>
      </p:sp>
      <p:sp>
        <p:nvSpPr>
          <p:cNvPr id="3" name="Content Placeholder 2"/>
          <p:cNvSpPr>
            <a:spLocks noGrp="1"/>
          </p:cNvSpPr>
          <p:nvPr>
            <p:ph idx="1"/>
          </p:nvPr>
        </p:nvSpPr>
        <p:spPr/>
        <p:txBody>
          <a:bodyPr/>
          <a:lstStyle/>
          <a:p>
            <a:r>
              <a:rPr lang="en-US" dirty="0" smtClean="0"/>
              <a:t>When you get angry, it is because you have encountered an event in your life that has provoked your anger </a:t>
            </a:r>
          </a:p>
          <a:p>
            <a:r>
              <a:rPr lang="en-US" dirty="0" smtClean="0"/>
              <a:t>Many times, specific events touch on sensitive areas</a:t>
            </a:r>
          </a:p>
          <a:p>
            <a:r>
              <a:rPr lang="en-US" dirty="0" smtClean="0"/>
              <a:t>These sensitive areas or “red flags” usually refer to long-standing issues that can easily lead to anger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Cues To Anger</a:t>
            </a:r>
            <a:endParaRPr lang="en-US" dirty="0"/>
          </a:p>
        </p:txBody>
      </p:sp>
      <p:sp>
        <p:nvSpPr>
          <p:cNvPr id="3" name="Content Placeholder 2"/>
          <p:cNvSpPr>
            <a:spLocks noGrp="1"/>
          </p:cNvSpPr>
          <p:nvPr>
            <p:ph idx="1"/>
          </p:nvPr>
        </p:nvSpPr>
        <p:spPr/>
        <p:txBody>
          <a:bodyPr/>
          <a:lstStyle/>
          <a:p>
            <a:r>
              <a:rPr lang="en-US" dirty="0" smtClean="0"/>
              <a:t>A second important way to monitor anger is to identify the cues that occur in response to the anger-provoking event </a:t>
            </a:r>
          </a:p>
          <a:p>
            <a:r>
              <a:rPr lang="en-US" dirty="0" smtClean="0"/>
              <a:t>These cues serve as warning signs that you have become angry and that your anger is escalating </a:t>
            </a:r>
          </a:p>
          <a:p>
            <a:r>
              <a:rPr lang="en-US" dirty="0" smtClean="0"/>
              <a:t>Cues can be broken down into four cue categories: physical, behavioral, emotional, and cognitive (or thought) cues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Weekly Check In Procedure To Monitor Anger</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What was the highest number you reached on the anger meter during the past week?</a:t>
            </a:r>
          </a:p>
          <a:p>
            <a:pPr marL="457200" indent="-457200">
              <a:buFont typeface="+mj-lt"/>
              <a:buAutoNum type="arabicPeriod"/>
            </a:pPr>
            <a:r>
              <a:rPr lang="en-US" dirty="0" smtClean="0"/>
              <a:t>What was the event that triggered your anger?</a:t>
            </a:r>
          </a:p>
          <a:p>
            <a:pPr marL="457200" indent="-457200">
              <a:buFont typeface="+mj-lt"/>
              <a:buAutoNum type="arabicPeriod"/>
            </a:pPr>
            <a:r>
              <a:rPr lang="en-US" dirty="0" smtClean="0"/>
              <a:t>What cues were associated with the anger-provoking event?</a:t>
            </a:r>
          </a:p>
          <a:p>
            <a:pPr marL="457200" indent="-457200">
              <a:buFont typeface="+mj-lt"/>
              <a:buAutoNum type="arabicPeriod"/>
            </a:pPr>
            <a:r>
              <a:rPr lang="en-US" dirty="0" smtClean="0"/>
              <a:t>What strategies did you use to avoid reaching a 10 on the anger meter?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Control Plans</a:t>
            </a:r>
            <a:endParaRPr lang="en-US" dirty="0"/>
          </a:p>
        </p:txBody>
      </p:sp>
      <p:sp>
        <p:nvSpPr>
          <p:cNvPr id="3" name="Content Placeholder 2"/>
          <p:cNvSpPr>
            <a:spLocks noGrp="1"/>
          </p:cNvSpPr>
          <p:nvPr>
            <p:ph idx="1"/>
          </p:nvPr>
        </p:nvSpPr>
        <p:spPr/>
        <p:txBody>
          <a:bodyPr/>
          <a:lstStyle/>
          <a:p>
            <a:r>
              <a:rPr lang="en-US" dirty="0" smtClean="0"/>
              <a:t>Immediate strategies</a:t>
            </a:r>
          </a:p>
          <a:p>
            <a:r>
              <a:rPr lang="en-US" dirty="0" smtClean="0"/>
              <a:t>Preventative strategies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Aggression Cycle</a:t>
            </a:r>
            <a:endParaRPr lang="en-US" dirty="0"/>
          </a:p>
        </p:txBody>
      </p:sp>
      <p:sp>
        <p:nvSpPr>
          <p:cNvPr id="3" name="Content Placeholder 2"/>
          <p:cNvSpPr>
            <a:spLocks noGrp="1"/>
          </p:cNvSpPr>
          <p:nvPr>
            <p:ph idx="1"/>
          </p:nvPr>
        </p:nvSpPr>
        <p:spPr/>
        <p:txBody>
          <a:bodyPr/>
          <a:lstStyle/>
          <a:p>
            <a:r>
              <a:rPr lang="en-US" dirty="0" smtClean="0"/>
              <a:t>Escalation</a:t>
            </a:r>
          </a:p>
          <a:p>
            <a:r>
              <a:rPr lang="en-US" dirty="0" smtClean="0"/>
              <a:t>Explosion</a:t>
            </a:r>
          </a:p>
          <a:p>
            <a:r>
              <a:rPr lang="en-US" dirty="0" smtClean="0"/>
              <a:t>Post-explosion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Restructuring (ABCD) Model</a:t>
            </a:r>
            <a:endParaRPr lang="en-US" dirty="0"/>
          </a:p>
        </p:txBody>
      </p:sp>
      <p:sp>
        <p:nvSpPr>
          <p:cNvPr id="3" name="Content Placeholder 2"/>
          <p:cNvSpPr>
            <a:spLocks noGrp="1"/>
          </p:cNvSpPr>
          <p:nvPr>
            <p:ph idx="1"/>
          </p:nvPr>
        </p:nvSpPr>
        <p:spPr/>
        <p:txBody>
          <a:bodyPr/>
          <a:lstStyle/>
          <a:p>
            <a:r>
              <a:rPr lang="en-US" dirty="0" smtClean="0"/>
              <a:t>Activating event</a:t>
            </a:r>
          </a:p>
          <a:p>
            <a:r>
              <a:rPr lang="en-US" dirty="0" smtClean="0"/>
              <a:t>Beliefs about the event</a:t>
            </a:r>
          </a:p>
          <a:p>
            <a:r>
              <a:rPr lang="en-US" dirty="0" smtClean="0"/>
              <a:t>Emotional consequences</a:t>
            </a:r>
          </a:p>
          <a:p>
            <a:r>
              <a:rPr lang="en-US" dirty="0" smtClean="0"/>
              <a:t>Dispute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Responding To Anger</a:t>
            </a:r>
            <a:endParaRPr lang="en-US" dirty="0"/>
          </a:p>
        </p:txBody>
      </p:sp>
      <p:sp>
        <p:nvSpPr>
          <p:cNvPr id="3" name="Content Placeholder 2"/>
          <p:cNvSpPr>
            <a:spLocks noGrp="1"/>
          </p:cNvSpPr>
          <p:nvPr>
            <p:ph idx="1"/>
          </p:nvPr>
        </p:nvSpPr>
        <p:spPr/>
        <p:txBody>
          <a:bodyPr/>
          <a:lstStyle/>
          <a:p>
            <a:r>
              <a:rPr lang="en-US" dirty="0" smtClean="0"/>
              <a:t>Assertiveness</a:t>
            </a:r>
          </a:p>
          <a:p>
            <a:r>
              <a:rPr lang="en-US" dirty="0" smtClean="0"/>
              <a:t>Aggressiveness</a:t>
            </a:r>
          </a:p>
          <a:p>
            <a:r>
              <a:rPr lang="en-US" dirty="0" smtClean="0"/>
              <a:t>Passivity</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Resolution Model</a:t>
            </a:r>
            <a:endParaRPr lang="en-US" dirty="0"/>
          </a:p>
        </p:txBody>
      </p:sp>
      <p:sp>
        <p:nvSpPr>
          <p:cNvPr id="3" name="Content Placeholder 2"/>
          <p:cNvSpPr>
            <a:spLocks noGrp="1"/>
          </p:cNvSpPr>
          <p:nvPr>
            <p:ph idx="1"/>
          </p:nvPr>
        </p:nvSpPr>
        <p:spPr/>
        <p:txBody>
          <a:bodyPr/>
          <a:lstStyle/>
          <a:p>
            <a:r>
              <a:rPr lang="en-US" dirty="0" smtClean="0"/>
              <a:t>Identifying the problem </a:t>
            </a:r>
          </a:p>
          <a:p>
            <a:r>
              <a:rPr lang="en-US" dirty="0" smtClean="0"/>
              <a:t>Identifying the feelings </a:t>
            </a:r>
          </a:p>
          <a:p>
            <a:r>
              <a:rPr lang="en-US" dirty="0" smtClean="0"/>
              <a:t>Identifying the specific impact </a:t>
            </a:r>
          </a:p>
          <a:p>
            <a:r>
              <a:rPr lang="en-US" dirty="0" smtClean="0"/>
              <a:t>Deciding whether to resolve the conflict </a:t>
            </a:r>
          </a:p>
          <a:p>
            <a:r>
              <a:rPr lang="en-US" dirty="0" smtClean="0"/>
              <a:t>Addressing and resolving the conflict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and The Family and Culture</a:t>
            </a:r>
            <a:endParaRPr lang="en-US" dirty="0"/>
          </a:p>
        </p:txBody>
      </p:sp>
      <p:sp>
        <p:nvSpPr>
          <p:cNvPr id="3" name="Content Placeholder 2"/>
          <p:cNvSpPr>
            <a:spLocks noGrp="1"/>
          </p:cNvSpPr>
          <p:nvPr>
            <p:ph idx="1"/>
          </p:nvPr>
        </p:nvSpPr>
        <p:spPr/>
        <p:txBody>
          <a:bodyPr/>
          <a:lstStyle/>
          <a:p>
            <a:r>
              <a:rPr lang="en-US" dirty="0" smtClean="0"/>
              <a:t>For many of us, the interactions we had with our parents have strongly influenced our behaviors, thoughts, feelings, and attitudes as adults. With regard to anger and its expression, these feelings and behaviors were usually modeled for us by our parents or parental figures or the culture in which we grew up.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SAHMSA Materials</a:t>
            </a:r>
            <a:endParaRPr lang="en-US" dirty="0"/>
          </a:p>
        </p:txBody>
      </p:sp>
      <p:sp>
        <p:nvSpPr>
          <p:cNvPr id="3" name="Content Placeholder 2"/>
          <p:cNvSpPr>
            <a:spLocks noGrp="1"/>
          </p:cNvSpPr>
          <p:nvPr>
            <p:ph idx="1"/>
          </p:nvPr>
        </p:nvSpPr>
        <p:spPr/>
        <p:txBody>
          <a:bodyPr>
            <a:normAutofit/>
          </a:bodyPr>
          <a:lstStyle/>
          <a:p>
            <a:pPr>
              <a:buNone/>
            </a:pPr>
            <a:r>
              <a:rPr lang="en-US" dirty="0" smtClean="0"/>
              <a:t>SAHMSA Website   </a:t>
            </a:r>
            <a:r>
              <a:rPr lang="en-US" u="sng" dirty="0" smtClean="0">
                <a:hlinkClick r:id="rId2"/>
              </a:rPr>
              <a:t>http://www.samhsa.gov/</a:t>
            </a:r>
            <a:endParaRPr lang="en-US" dirty="0" smtClean="0"/>
          </a:p>
          <a:p>
            <a:pPr>
              <a:buNone/>
            </a:pPr>
            <a:r>
              <a:rPr lang="en-US" dirty="0" smtClean="0"/>
              <a:t>Anger Management Manual</a:t>
            </a:r>
            <a:r>
              <a:rPr lang="en-US" u="sng" dirty="0" smtClean="0">
                <a:hlinkClick r:id="rId3"/>
              </a:rPr>
              <a:t>http://store.samhsa.gov/product/SMA08-4213</a:t>
            </a:r>
            <a:endParaRPr lang="en-US" dirty="0" smtClean="0"/>
          </a:p>
          <a:p>
            <a:pPr>
              <a:buNone/>
            </a:pPr>
            <a:r>
              <a:rPr lang="en-US" dirty="0" smtClean="0"/>
              <a:t>Anger Management Workbook</a:t>
            </a:r>
            <a:r>
              <a:rPr lang="en-US" u="sng" dirty="0" smtClean="0">
                <a:hlinkClick r:id="rId4"/>
              </a:rPr>
              <a:t>http://store.samhsa.gov/product/SMA08-4210</a:t>
            </a:r>
            <a:endParaRPr lang="en-US" dirty="0" smtClean="0"/>
          </a:p>
          <a:p>
            <a:r>
              <a:rPr lang="en-US" dirty="0" smtClean="0"/>
              <a:t>Anger Management Online Manual with Bibliography</a:t>
            </a:r>
            <a:r>
              <a:rPr lang="en-US" u="sng" dirty="0" smtClean="0">
                <a:hlinkClick r:id="rId5"/>
              </a:rPr>
              <a:t>http://kap.samhsa.gov/products/manuals/pdfs/anger1.pdf</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u="sng" dirty="0" smtClean="0">
                <a:hlinkClick r:id="rId5"/>
              </a:rPr>
              <a:t>http://www.youtube.com/watch?v=EE43duUeywY&amp;feature=related</a:t>
            </a:r>
            <a:endParaRPr lang="en-US" b="1" dirty="0" smtClean="0"/>
          </a:p>
          <a:p>
            <a:endParaRPr lang="en-US" dirty="0"/>
          </a:p>
        </p:txBody>
      </p:sp>
      <p:sp>
        <p:nvSpPr>
          <p:cNvPr id="4" name="TextBox 3"/>
          <p:cNvSpPr txBox="1"/>
          <p:nvPr/>
        </p:nvSpPr>
        <p:spPr>
          <a:xfrm>
            <a:off x="5707586" y="2400562"/>
            <a:ext cx="184666" cy="369332"/>
          </a:xfrm>
          <a:prstGeom prst="rect">
            <a:avLst/>
          </a:prstGeom>
          <a:noFill/>
        </p:spPr>
        <p:txBody>
          <a:bodyPr wrap="none" rtlCol="0">
            <a:spAutoFit/>
          </a:bodyPr>
          <a:lstStyle/>
          <a:p>
            <a:endParaRPr lang="en-US" dirty="0"/>
          </a:p>
        </p:txBody>
      </p:sp>
    </p:spTree>
    <p:controls>
      <p:control spid="1026" name="ShockwaveFlash1" r:id="rId2" imgW="7965276" imgH="6053367"/>
    </p:controls>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Is Anger?</a:t>
            </a:r>
            <a:endParaRPr lang="en-US" dirty="0"/>
          </a:p>
        </p:txBody>
      </p:sp>
      <p:sp>
        <p:nvSpPr>
          <p:cNvPr id="6" name="Content Placeholder 5"/>
          <p:cNvSpPr>
            <a:spLocks noGrp="1"/>
          </p:cNvSpPr>
          <p:nvPr>
            <p:ph idx="1"/>
          </p:nvPr>
        </p:nvSpPr>
        <p:spPr/>
        <p:txBody>
          <a:bodyPr/>
          <a:lstStyle/>
          <a:p>
            <a:r>
              <a:rPr lang="en-US" dirty="0" smtClean="0"/>
              <a:t>Anger vs. Aggression</a:t>
            </a:r>
          </a:p>
          <a:p>
            <a:r>
              <a:rPr lang="en-US" dirty="0" smtClean="0"/>
              <a:t>Anger vs. Hostility</a:t>
            </a:r>
          </a:p>
          <a:p>
            <a:r>
              <a:rPr lang="en-US" dirty="0" smtClean="0"/>
              <a:t>When anger becomes a problem?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SAMHSA Model</a:t>
            </a:r>
            <a:endParaRPr lang="en-US" dirty="0"/>
          </a:p>
        </p:txBody>
      </p:sp>
      <p:sp>
        <p:nvSpPr>
          <p:cNvPr id="4" name="Content Placeholder 3"/>
          <p:cNvSpPr>
            <a:spLocks noGrp="1"/>
          </p:cNvSpPr>
          <p:nvPr>
            <p:ph idx="1"/>
          </p:nvPr>
        </p:nvSpPr>
        <p:spPr/>
        <p:txBody>
          <a:bodyPr/>
          <a:lstStyle/>
          <a:p>
            <a:r>
              <a:rPr lang="en-US" dirty="0" smtClean="0"/>
              <a:t>For use by qualified mental health and substance abuse clinicians</a:t>
            </a:r>
          </a:p>
          <a:p>
            <a:r>
              <a:rPr lang="en-US" dirty="0" smtClean="0"/>
              <a:t>12-week cognitive behavioral model</a:t>
            </a:r>
          </a:p>
          <a:p>
            <a:r>
              <a:rPr lang="en-US" dirty="0" smtClean="0"/>
              <a:t>90-minute weekly group therapy meetings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Management Participant Workbook </a:t>
            </a:r>
            <a:endParaRPr lang="en-US" dirty="0"/>
          </a:p>
        </p:txBody>
      </p:sp>
      <p:sp>
        <p:nvSpPr>
          <p:cNvPr id="3" name="Content Placeholder 2"/>
          <p:cNvSpPr>
            <a:spLocks noGrp="1"/>
          </p:cNvSpPr>
          <p:nvPr>
            <p:ph idx="1"/>
          </p:nvPr>
        </p:nvSpPr>
        <p:spPr/>
        <p:txBody>
          <a:bodyPr/>
          <a:lstStyle/>
          <a:p>
            <a:r>
              <a:rPr lang="en-US" dirty="0" smtClean="0"/>
              <a:t>SAMHSA website</a:t>
            </a:r>
          </a:p>
          <a:p>
            <a:r>
              <a:rPr lang="en-US" smtClean="0"/>
              <a:t>Core concepts </a:t>
            </a:r>
            <a:endParaRPr lang="en-US" dirty="0" smtClean="0"/>
          </a:p>
          <a:p>
            <a:r>
              <a:rPr lang="en-US" dirty="0" smtClean="0"/>
              <a:t>Worksheets </a:t>
            </a:r>
          </a:p>
          <a:p>
            <a:r>
              <a:rPr lang="en-US" dirty="0" smtClean="0"/>
              <a:t>Homework assignments</a:t>
            </a:r>
          </a:p>
          <a:p>
            <a:r>
              <a:rPr lang="en-US" dirty="0" smtClean="0"/>
              <a:t>Notes for each session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Management Manual</a:t>
            </a:r>
            <a:endParaRPr lang="en-US" dirty="0"/>
          </a:p>
        </p:txBody>
      </p:sp>
      <p:sp>
        <p:nvSpPr>
          <p:cNvPr id="3" name="Content Placeholder 2"/>
          <p:cNvSpPr>
            <a:spLocks noGrp="1"/>
          </p:cNvSpPr>
          <p:nvPr>
            <p:ph idx="1"/>
          </p:nvPr>
        </p:nvSpPr>
        <p:spPr/>
        <p:txBody>
          <a:bodyPr/>
          <a:lstStyle/>
          <a:p>
            <a:r>
              <a:rPr lang="en-US" dirty="0" smtClean="0"/>
              <a:t>Effectiveness</a:t>
            </a:r>
          </a:p>
          <a:p>
            <a:r>
              <a:rPr lang="en-US" dirty="0" smtClean="0"/>
              <a:t>Diversity of populations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Rules</a:t>
            </a:r>
            <a:endParaRPr lang="en-US" dirty="0"/>
          </a:p>
        </p:txBody>
      </p:sp>
      <p:sp>
        <p:nvSpPr>
          <p:cNvPr id="3" name="Content Placeholder 2"/>
          <p:cNvSpPr>
            <a:spLocks noGrp="1"/>
          </p:cNvSpPr>
          <p:nvPr>
            <p:ph idx="1"/>
          </p:nvPr>
        </p:nvSpPr>
        <p:spPr/>
        <p:txBody>
          <a:bodyPr/>
          <a:lstStyle/>
          <a:p>
            <a:r>
              <a:rPr lang="en-US" dirty="0" smtClean="0"/>
              <a:t>Group safety</a:t>
            </a:r>
          </a:p>
          <a:p>
            <a:r>
              <a:rPr lang="en-US" dirty="0" smtClean="0"/>
              <a:t>Confidentiality</a:t>
            </a:r>
          </a:p>
          <a:p>
            <a:r>
              <a:rPr lang="en-US" dirty="0" smtClean="0"/>
              <a:t>Homework assignments</a:t>
            </a:r>
          </a:p>
          <a:p>
            <a:r>
              <a:rPr lang="en-US" dirty="0" smtClean="0"/>
              <a:t>Absences and cancellations</a:t>
            </a:r>
          </a:p>
          <a:p>
            <a:r>
              <a:rPr lang="en-US" dirty="0" smtClean="0"/>
              <a:t>Timeouts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Anger</a:t>
            </a:r>
            <a:endParaRPr lang="en-US" dirty="0"/>
          </a:p>
        </p:txBody>
      </p:sp>
      <p:sp>
        <p:nvSpPr>
          <p:cNvPr id="3" name="Content Placeholder 2"/>
          <p:cNvSpPr>
            <a:spLocks noGrp="1"/>
          </p:cNvSpPr>
          <p:nvPr>
            <p:ph idx="1"/>
          </p:nvPr>
        </p:nvSpPr>
        <p:spPr/>
        <p:txBody>
          <a:bodyPr/>
          <a:lstStyle/>
          <a:p>
            <a:r>
              <a:rPr lang="en-US" dirty="0" smtClean="0"/>
              <a:t>Anger is inherited</a:t>
            </a:r>
          </a:p>
          <a:p>
            <a:r>
              <a:rPr lang="en-US" dirty="0" smtClean="0"/>
              <a:t>Anger automatically leads to aggression</a:t>
            </a:r>
          </a:p>
          <a:p>
            <a:r>
              <a:rPr lang="en-US" dirty="0" smtClean="0"/>
              <a:t>You must be aggressive to get what you want</a:t>
            </a:r>
          </a:p>
          <a:p>
            <a:r>
              <a:rPr lang="en-US" dirty="0" smtClean="0"/>
              <a:t>Venting anger is always desirable</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Anger Meter</a:t>
            </a:r>
            <a:endParaRPr lang="en-US" dirty="0"/>
          </a:p>
        </p:txBody>
      </p:sp>
      <p:sp>
        <p:nvSpPr>
          <p:cNvPr id="3" name="Content Placeholder 2"/>
          <p:cNvSpPr>
            <a:spLocks noGrp="1"/>
          </p:cNvSpPr>
          <p:nvPr>
            <p:ph idx="1"/>
          </p:nvPr>
        </p:nvSpPr>
        <p:spPr/>
        <p:txBody>
          <a:bodyPr/>
          <a:lstStyle/>
          <a:p>
            <a:pPr marL="0">
              <a:buNone/>
            </a:pPr>
            <a:r>
              <a:rPr lang="en-US" dirty="0" smtClean="0"/>
              <a:t>A simple way to monitor your anger is to use a 1 to 10 scale called the anger meter. A score of 1 on the anger meter represents a complete lack of anger or a total state of calm, whereas 10 represents an angry and explosive loss of control that leads to negative consequences.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2CD46F3BE81345BC2BBAE3CC4A1805" ma:contentTypeVersion="2" ma:contentTypeDescription="Create a new document." ma:contentTypeScope="" ma:versionID="6ace8cad26c69ec48e39406d832337cc">
  <xsd:schema xmlns:xsd="http://www.w3.org/2001/XMLSchema" xmlns:xs="http://www.w3.org/2001/XMLSchema" xmlns:p="http://schemas.microsoft.com/office/2006/metadata/properties" xmlns:ns1="http://schemas.microsoft.com/sharepoint/v3" targetNamespace="http://schemas.microsoft.com/office/2006/metadata/properties" ma:root="true" ma:fieldsID="27b6d4f77c3f88e4baa162ec4d7b1a8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5FF27E-E219-457F-8744-6C52F42B5393}"/>
</file>

<file path=customXml/itemProps2.xml><?xml version="1.0" encoding="utf-8"?>
<ds:datastoreItem xmlns:ds="http://schemas.openxmlformats.org/officeDocument/2006/customXml" ds:itemID="{00342A49-7D84-4A81-978C-CAC96BECB3A5}"/>
</file>

<file path=customXml/itemProps3.xml><?xml version="1.0" encoding="utf-8"?>
<ds:datastoreItem xmlns:ds="http://schemas.openxmlformats.org/officeDocument/2006/customXml" ds:itemID="{0F9D84DA-3B94-47DC-AB64-9EA807437E00}"/>
</file>

<file path=docProps/app.xml><?xml version="1.0" encoding="utf-8"?>
<Properties xmlns="http://schemas.openxmlformats.org/officeDocument/2006/extended-properties" xmlns:vt="http://schemas.openxmlformats.org/officeDocument/2006/docPropsVTypes">
  <Template>Revolution.thmx</Template>
  <TotalTime>151</TotalTime>
  <Words>509</Words>
  <Application>Microsoft Office PowerPoint</Application>
  <PresentationFormat>On-screen Show (4:3)</PresentationFormat>
  <Paragraphs>81</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Revolution</vt:lpstr>
      <vt:lpstr> Anger Management for Substance Abuse and Mental Health Clients</vt:lpstr>
      <vt:lpstr>Slide 2</vt:lpstr>
      <vt:lpstr>What Is Anger?</vt:lpstr>
      <vt:lpstr>SAMHSA Model</vt:lpstr>
      <vt:lpstr>Anger Management Participant Workbook </vt:lpstr>
      <vt:lpstr>Anger Management Manual</vt:lpstr>
      <vt:lpstr>Group Rules</vt:lpstr>
      <vt:lpstr>Myths About Anger</vt:lpstr>
      <vt:lpstr>Anger Meter</vt:lpstr>
      <vt:lpstr>Events That Trigger Anger</vt:lpstr>
      <vt:lpstr>Cues To Anger</vt:lpstr>
      <vt:lpstr>Weekly Check In Procedure To Monitor Anger</vt:lpstr>
      <vt:lpstr>Anger Control Plans</vt:lpstr>
      <vt:lpstr>The Aggression Cycle</vt:lpstr>
      <vt:lpstr>Cognitive Restructuring (ABCD) Model</vt:lpstr>
      <vt:lpstr>Responding To Anger</vt:lpstr>
      <vt:lpstr>Conflict Resolution Model</vt:lpstr>
      <vt:lpstr>Anger and The Family and Culture</vt:lpstr>
      <vt:lpstr> SAHMSA Materials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Anger Management for Substance Abuse and Mental Health Clients</dc:title>
  <dc:creator>Andrew Berger</dc:creator>
  <cp:lastModifiedBy>cvaldenegro</cp:lastModifiedBy>
  <cp:revision>29</cp:revision>
  <dcterms:created xsi:type="dcterms:W3CDTF">2010-11-16T18:09:20Z</dcterms:created>
  <dcterms:modified xsi:type="dcterms:W3CDTF">2010-11-30T18:44:59Z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0x010100E42CD46F3BE81345BC2BBAE3CC4A1805</vt:lpwstr>
  </property>
</Properties>
</file>