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74" r:id="rId5"/>
    <p:sldId id="275" r:id="rId6"/>
    <p:sldId id="276" r:id="rId7"/>
    <p:sldId id="260" r:id="rId8"/>
    <p:sldId id="263" r:id="rId9"/>
    <p:sldId id="264" r:id="rId10"/>
    <p:sldId id="265" r:id="rId11"/>
    <p:sldId id="266" r:id="rId12"/>
    <p:sldId id="267" r:id="rId13"/>
    <p:sldId id="261" r:id="rId14"/>
    <p:sldId id="268" r:id="rId15"/>
    <p:sldId id="270" r:id="rId16"/>
    <p:sldId id="271" r:id="rId17"/>
    <p:sldId id="26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53" autoAdjust="0"/>
    <p:restoredTop sz="94647"/>
  </p:normalViewPr>
  <p:slideViewPr>
    <p:cSldViewPr>
      <p:cViewPr varScale="1">
        <p:scale>
          <a:sx n="146" d="100"/>
          <a:sy n="146" d="100"/>
        </p:scale>
        <p:origin x="208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54B85A98-C863-4650-B142-30EE67814216}" type="datetimeFigureOut">
              <a:rPr lang="en-US" smtClean="0"/>
              <a:pPr/>
              <a:t>3/14/17</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21DA1FC-B644-482B-8060-C85AAD236E0F}"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B85A98-C863-4650-B142-30EE67814216}" type="datetimeFigureOut">
              <a:rPr lang="en-US" smtClean="0"/>
              <a:pPr/>
              <a:t>3/14/17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21DA1FC-B644-482B-8060-C85AAD236E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B85A98-C863-4650-B142-30EE67814216}" type="datetimeFigureOut">
              <a:rPr lang="en-US" smtClean="0"/>
              <a:pPr/>
              <a:t>3/14/17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21DA1FC-B644-482B-8060-C85AAD236E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B85A98-C863-4650-B142-30EE67814216}" type="datetimeFigureOut">
              <a:rPr lang="en-US" smtClean="0"/>
              <a:pPr/>
              <a:t>3/14/17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21DA1FC-B644-482B-8060-C85AAD236E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54B85A98-C863-4650-B142-30EE67814216}" type="datetimeFigureOut">
              <a:rPr lang="en-US" smtClean="0"/>
              <a:pPr/>
              <a:t>3/14/17</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21DA1FC-B644-482B-8060-C85AAD236E0F}"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B85A98-C863-4650-B142-30EE67814216}" type="datetimeFigureOut">
              <a:rPr lang="en-US" smtClean="0"/>
              <a:pPr/>
              <a:t>3/14/17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421DA1FC-B644-482B-8060-C85AAD236E0F}"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B85A98-C863-4650-B142-30EE67814216}" type="datetimeFigureOut">
              <a:rPr lang="en-US" smtClean="0"/>
              <a:pPr/>
              <a:t>3/14/17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421DA1FC-B644-482B-8060-C85AAD236E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B85A98-C863-4650-B142-30EE67814216}" type="datetimeFigureOut">
              <a:rPr lang="en-US" smtClean="0"/>
              <a:pPr/>
              <a:t>3/14/17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21DA1FC-B644-482B-8060-C85AAD236E0F}"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4B85A98-C863-4650-B142-30EE67814216}" type="datetimeFigureOut">
              <a:rPr lang="en-US" smtClean="0"/>
              <a:pPr/>
              <a:t>3/14/17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21DA1FC-B644-482B-8060-C85AAD236E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54B85A98-C863-4650-B142-30EE67814216}" type="datetimeFigureOut">
              <a:rPr lang="en-US" smtClean="0"/>
              <a:pPr/>
              <a:t>3/14/17</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21DA1FC-B644-482B-8060-C85AAD236E0F}"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54B85A98-C863-4650-B142-30EE67814216}" type="datetimeFigureOut">
              <a:rPr lang="en-US" smtClean="0"/>
              <a:pPr/>
              <a:t>3/14/17</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21DA1FC-B644-482B-8060-C85AAD236E0F}"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4B85A98-C863-4650-B142-30EE67814216}" type="datetimeFigureOut">
              <a:rPr lang="en-US" smtClean="0"/>
              <a:pPr/>
              <a:t>3/14/17</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21DA1FC-B644-482B-8060-C85AAD236E0F}"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WAT-04.JPG"/>
          <p:cNvPicPr>
            <a:picLocks noChangeAspect="1"/>
          </p:cNvPicPr>
          <p:nvPr/>
        </p:nvPicPr>
        <p:blipFill>
          <a:blip r:embed="rId2" cstate="print"/>
          <a:stretch>
            <a:fillRect/>
          </a:stretch>
        </p:blipFill>
        <p:spPr>
          <a:xfrm>
            <a:off x="-152400" y="0"/>
            <a:ext cx="9829800" cy="7010400"/>
          </a:xfrm>
          <a:prstGeom prst="rect">
            <a:avLst/>
          </a:prstGeom>
          <a:ln>
            <a:solidFill>
              <a:schemeClr val="accent1"/>
            </a:solidFill>
          </a:ln>
        </p:spPr>
      </p:pic>
      <p:sp>
        <p:nvSpPr>
          <p:cNvPr id="2" name="Title 1"/>
          <p:cNvSpPr>
            <a:spLocks noGrp="1"/>
          </p:cNvSpPr>
          <p:nvPr>
            <p:ph type="ctrTitle"/>
          </p:nvPr>
        </p:nvSpPr>
        <p:spPr>
          <a:xfrm>
            <a:off x="0" y="381000"/>
            <a:ext cx="8001000" cy="688975"/>
          </a:xfrm>
        </p:spPr>
        <p:txBody>
          <a:bodyPr anchor="ctr">
            <a:normAutofit fontScale="90000"/>
          </a:bodyPr>
          <a:lstStyle/>
          <a:p>
            <a:pPr algn="l"/>
            <a:r>
              <a:rPr lang="en-US" dirty="0" smtClean="0">
                <a:solidFill>
                  <a:schemeClr val="accent1">
                    <a:lumMod val="75000"/>
                  </a:schemeClr>
                </a:solidFill>
              </a:rPr>
              <a:t>Active Shooter</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99306"/>
          </a:xfrm>
        </p:spPr>
        <p:txBody>
          <a:bodyPr anchor="t"/>
          <a:lstStyle/>
          <a:p>
            <a:r>
              <a:rPr lang="en-US" dirty="0" smtClean="0"/>
              <a:t>WHAT TO DO</a:t>
            </a:r>
            <a:endParaRPr lang="en-US" dirty="0"/>
          </a:p>
        </p:txBody>
      </p:sp>
      <p:sp>
        <p:nvSpPr>
          <p:cNvPr id="3" name="Content Placeholder 2"/>
          <p:cNvSpPr>
            <a:spLocks noGrp="1"/>
          </p:cNvSpPr>
          <p:nvPr>
            <p:ph sz="half" idx="1"/>
          </p:nvPr>
        </p:nvSpPr>
        <p:spPr>
          <a:xfrm>
            <a:off x="457200" y="1722437"/>
            <a:ext cx="5257800" cy="4525963"/>
          </a:xfrm>
        </p:spPr>
        <p:txBody>
          <a:bodyPr>
            <a:normAutofit lnSpcReduction="10000"/>
          </a:bodyPr>
          <a:lstStyle/>
          <a:p>
            <a:pPr>
              <a:buNone/>
            </a:pPr>
            <a:r>
              <a:rPr lang="en-US" dirty="0" smtClean="0"/>
              <a:t>Hide Out</a:t>
            </a:r>
            <a:endParaRPr lang="en-US" sz="1900" dirty="0" smtClean="0"/>
          </a:p>
          <a:p>
            <a:pPr algn="just"/>
            <a:r>
              <a:rPr lang="en-US" sz="1900" dirty="0" smtClean="0"/>
              <a:t>If an Active Shooter is already in the building you should determine if the room you are in can be locked and if so,</a:t>
            </a:r>
            <a:r>
              <a:rPr lang="en-US" sz="1800" dirty="0" smtClean="0"/>
              <a:t> </a:t>
            </a:r>
            <a:r>
              <a:rPr lang="en-US" sz="1800" dirty="0"/>
              <a:t>close and lock all windows, doors and turn off all lights. Make yourself a small target or lay on the ground. One person in the room should call 911 if it is safe to do so.  Remain in-place until Law Enforcement gives the “ALL CLEAR” signal. </a:t>
            </a:r>
            <a:r>
              <a:rPr lang="en-US" sz="1800" dirty="0" smtClean="0"/>
              <a:t> </a:t>
            </a:r>
            <a:r>
              <a:rPr lang="en-US" sz="1900" dirty="0" smtClean="0"/>
              <a:t>If the room you are in cannot be locked  you should determine if there is a nearby location  that can be locked and can be reached safely or if there is a safe route to the nearest exit. If you decide to move from your location, be sure that you can do so safely.  </a:t>
            </a:r>
            <a:endParaRPr lang="en-US" sz="1900" dirty="0"/>
          </a:p>
        </p:txBody>
      </p:sp>
      <p:pic>
        <p:nvPicPr>
          <p:cNvPr id="5" name="Content Placeholder 6" descr="SWAT-06.bmp"/>
          <p:cNvPicPr>
            <a:picLocks noGrp="1" noChangeAspect="1"/>
          </p:cNvPicPr>
          <p:nvPr>
            <p:ph sz="half" idx="2"/>
          </p:nvPr>
        </p:nvPicPr>
        <p:blipFill>
          <a:blip r:embed="rId2" cstate="print"/>
          <a:stretch>
            <a:fillRect/>
          </a:stretch>
        </p:blipFill>
        <p:spPr>
          <a:xfrm>
            <a:off x="5791200" y="1752600"/>
            <a:ext cx="2857500" cy="4286250"/>
          </a:xfr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99306"/>
          </a:xfrm>
        </p:spPr>
        <p:txBody>
          <a:bodyPr anchor="t"/>
          <a:lstStyle/>
          <a:p>
            <a:r>
              <a:rPr lang="en-US" dirty="0" smtClean="0"/>
              <a:t>WHAT TO DO</a:t>
            </a:r>
            <a:endParaRPr lang="en-US" dirty="0"/>
          </a:p>
        </p:txBody>
      </p:sp>
      <p:sp>
        <p:nvSpPr>
          <p:cNvPr id="3" name="Content Placeholder 2"/>
          <p:cNvSpPr>
            <a:spLocks noGrp="1"/>
          </p:cNvSpPr>
          <p:nvPr>
            <p:ph sz="half" idx="1"/>
          </p:nvPr>
        </p:nvSpPr>
        <p:spPr>
          <a:xfrm>
            <a:off x="457200" y="1371599"/>
            <a:ext cx="5410200" cy="4876801"/>
          </a:xfrm>
        </p:spPr>
        <p:txBody>
          <a:bodyPr>
            <a:normAutofit fontScale="92500" lnSpcReduction="20000"/>
          </a:bodyPr>
          <a:lstStyle/>
          <a:p>
            <a:pPr>
              <a:buNone/>
            </a:pPr>
            <a:r>
              <a:rPr lang="en-US" dirty="0" smtClean="0"/>
              <a:t>Take Action</a:t>
            </a:r>
            <a:endParaRPr lang="en-US" sz="1900" dirty="0" smtClean="0"/>
          </a:p>
          <a:p>
            <a:pPr>
              <a:buFont typeface="Arial" pitchFamily="34" charset="0"/>
              <a:buChar char="•"/>
            </a:pPr>
            <a:r>
              <a:rPr lang="en-US" sz="1900" dirty="0" smtClean="0"/>
              <a:t>If  an Active Shooter enters the room you are in, try to remain calm, if possible DIAL 911 and alert Law Enforcement to the shooter’s location. If you cannot speak , leave the line open so that the 911 Operator can listen to what is taking place. Normally the location of a 911 call can be determined without speaking. If there is absolutely no opportunity for escape or hiding, it may be possible to negotiate with the shooter. Attempting to overpower the shooter with  physical force or throwing projectiles at the shooter should be considered as a very  last resort; after all options have been exhausted. </a:t>
            </a:r>
          </a:p>
          <a:p>
            <a:pPr>
              <a:buFont typeface="Arial" pitchFamily="34" charset="0"/>
              <a:buChar char="•"/>
            </a:pPr>
            <a:endParaRPr lang="en-US" sz="1900" dirty="0" smtClean="0"/>
          </a:p>
          <a:p>
            <a:pPr>
              <a:buFont typeface="Arial" pitchFamily="34" charset="0"/>
              <a:buChar char="•"/>
            </a:pPr>
            <a:r>
              <a:rPr lang="en-US" sz="2000" dirty="0" smtClean="0">
                <a:solidFill>
                  <a:schemeClr val="bg1">
                    <a:lumMod val="95000"/>
                    <a:lumOff val="5000"/>
                  </a:schemeClr>
                </a:solidFill>
              </a:rPr>
              <a:t>As </a:t>
            </a:r>
            <a:r>
              <a:rPr lang="en-US" sz="2000" dirty="0">
                <a:solidFill>
                  <a:schemeClr val="bg1">
                    <a:lumMod val="95000"/>
                    <a:lumOff val="5000"/>
                  </a:schemeClr>
                </a:solidFill>
              </a:rPr>
              <a:t>a last resort and only when your life is in imminent </a:t>
            </a:r>
            <a:r>
              <a:rPr lang="en-US" sz="2000" dirty="0" smtClean="0">
                <a:solidFill>
                  <a:schemeClr val="bg1">
                    <a:lumMod val="95000"/>
                    <a:lumOff val="5000"/>
                  </a:schemeClr>
                </a:solidFill>
              </a:rPr>
              <a:t>danger attempt </a:t>
            </a:r>
            <a:r>
              <a:rPr lang="en-US" sz="2000" dirty="0">
                <a:solidFill>
                  <a:schemeClr val="bg1">
                    <a:lumMod val="95000"/>
                    <a:lumOff val="5000"/>
                  </a:schemeClr>
                </a:solidFill>
              </a:rPr>
              <a:t>to incapacitate  the Active </a:t>
            </a:r>
            <a:r>
              <a:rPr lang="en-US" sz="2000" dirty="0" smtClean="0">
                <a:solidFill>
                  <a:schemeClr val="bg1">
                    <a:lumMod val="95000"/>
                    <a:lumOff val="5000"/>
                  </a:schemeClr>
                </a:solidFill>
              </a:rPr>
              <a:t>Shooter you must act </a:t>
            </a:r>
            <a:r>
              <a:rPr lang="en-US" sz="2000" dirty="0">
                <a:solidFill>
                  <a:schemeClr val="bg1">
                    <a:lumMod val="95000"/>
                    <a:lumOff val="5000"/>
                  </a:schemeClr>
                </a:solidFill>
              </a:rPr>
              <a:t>with physical aggression  and commit to your action.</a:t>
            </a:r>
          </a:p>
          <a:p>
            <a:pPr algn="just"/>
            <a:endParaRPr lang="en-US" sz="1900" dirty="0"/>
          </a:p>
        </p:txBody>
      </p:sp>
      <p:pic>
        <p:nvPicPr>
          <p:cNvPr id="5" name="Content Placeholder 4" descr="Disarm Subject.jpg"/>
          <p:cNvPicPr>
            <a:picLocks noGrp="1" noChangeAspect="1"/>
          </p:cNvPicPr>
          <p:nvPr>
            <p:ph sz="half" idx="2"/>
          </p:nvPr>
        </p:nvPicPr>
        <p:blipFill>
          <a:blip r:embed="rId2" cstate="print"/>
          <a:stretch>
            <a:fillRect/>
          </a:stretch>
        </p:blipFill>
        <p:spPr>
          <a:xfrm rot="20867144">
            <a:off x="6048808" y="1707287"/>
            <a:ext cx="2667000" cy="2000250"/>
          </a:xfr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6" name="Picture 5" descr="After Subdue.jpg"/>
          <p:cNvPicPr>
            <a:picLocks noChangeAspect="1"/>
          </p:cNvPicPr>
          <p:nvPr/>
        </p:nvPicPr>
        <p:blipFill>
          <a:blip r:embed="rId3" cstate="print"/>
          <a:stretch>
            <a:fillRect/>
          </a:stretch>
        </p:blipFill>
        <p:spPr>
          <a:xfrm>
            <a:off x="6172200" y="4114800"/>
            <a:ext cx="2724150" cy="2070354"/>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8229600" cy="799306"/>
          </a:xfrm>
        </p:spPr>
        <p:txBody>
          <a:bodyPr anchor="t"/>
          <a:lstStyle/>
          <a:p>
            <a:r>
              <a:rPr lang="en-US" dirty="0" smtClean="0"/>
              <a:t>WHAT TO DO</a:t>
            </a:r>
            <a:endParaRPr lang="en-US" dirty="0"/>
          </a:p>
        </p:txBody>
      </p:sp>
      <p:sp>
        <p:nvSpPr>
          <p:cNvPr id="5" name="Content Placeholder 4"/>
          <p:cNvSpPr>
            <a:spLocks noGrp="1"/>
          </p:cNvSpPr>
          <p:nvPr>
            <p:ph sz="half" idx="1"/>
          </p:nvPr>
        </p:nvSpPr>
        <p:spPr>
          <a:xfrm>
            <a:off x="457200" y="1447799"/>
            <a:ext cx="4953000" cy="4800601"/>
          </a:xfrm>
        </p:spPr>
        <p:txBody>
          <a:bodyPr>
            <a:normAutofit/>
          </a:bodyPr>
          <a:lstStyle/>
          <a:p>
            <a:pPr>
              <a:buNone/>
            </a:pPr>
            <a:r>
              <a:rPr lang="en-US" dirty="0" smtClean="0"/>
              <a:t>If an Active Shooter leaves</a:t>
            </a:r>
          </a:p>
          <a:p>
            <a:pPr>
              <a:buNone/>
            </a:pPr>
            <a:r>
              <a:rPr lang="en-US" dirty="0" smtClean="0"/>
              <a:t>the area you are in:</a:t>
            </a:r>
          </a:p>
          <a:p>
            <a:pPr>
              <a:buNone/>
            </a:pPr>
            <a:endParaRPr lang="en-US" sz="2000" dirty="0" smtClean="0"/>
          </a:p>
          <a:p>
            <a:pPr algn="just"/>
            <a:r>
              <a:rPr lang="en-US" sz="2000" dirty="0" smtClean="0"/>
              <a:t>You should immediately proceed to a safer place, if it is possible to do so safely, or safely exit the building and do not touch anything that was in the vicinity of the shooter.</a:t>
            </a:r>
          </a:p>
          <a:p>
            <a:pPr algn="just"/>
            <a:r>
              <a:rPr lang="en-US" sz="2000" dirty="0" smtClean="0"/>
              <a:t>The purpose of departing the area is avoid the shooter if he decides to return. (The shooter already knows where you are at). </a:t>
            </a:r>
          </a:p>
          <a:p>
            <a:pPr algn="just"/>
            <a:r>
              <a:rPr lang="en-US" sz="2000" dirty="0" smtClean="0"/>
              <a:t>Remember to remain calm and call 911.</a:t>
            </a:r>
          </a:p>
        </p:txBody>
      </p:sp>
      <p:pic>
        <p:nvPicPr>
          <p:cNvPr id="6" name="Picture 5" descr="Hiding-03.jpg"/>
          <p:cNvPicPr>
            <a:picLocks noChangeAspect="1"/>
          </p:cNvPicPr>
          <p:nvPr/>
        </p:nvPicPr>
        <p:blipFill>
          <a:blip r:embed="rId2" cstate="print"/>
          <a:stretch>
            <a:fillRect/>
          </a:stretch>
        </p:blipFill>
        <p:spPr>
          <a:xfrm rot="570110">
            <a:off x="5938005" y="3635411"/>
            <a:ext cx="2667000" cy="2000250"/>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7" name="Picture 6" descr="Evac-01.jpg"/>
          <p:cNvPicPr>
            <a:picLocks noChangeAspect="1"/>
          </p:cNvPicPr>
          <p:nvPr/>
        </p:nvPicPr>
        <p:blipFill>
          <a:blip r:embed="rId3" cstate="print"/>
          <a:stretch>
            <a:fillRect/>
          </a:stretch>
        </p:blipFill>
        <p:spPr>
          <a:xfrm>
            <a:off x="5867400" y="1371600"/>
            <a:ext cx="2571750" cy="1781175"/>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8686800" cy="1104106"/>
          </a:xfrm>
        </p:spPr>
        <p:txBody>
          <a:bodyPr>
            <a:normAutofit fontScale="90000"/>
          </a:bodyPr>
          <a:lstStyle/>
          <a:p>
            <a:r>
              <a:rPr lang="en-US" dirty="0" smtClean="0"/>
              <a:t>HOW TO RESPOND</a:t>
            </a:r>
            <a:br>
              <a:rPr lang="en-US" dirty="0" smtClean="0"/>
            </a:br>
            <a:r>
              <a:rPr lang="en-US" sz="2900" dirty="0" smtClean="0"/>
              <a:t>When Law Enforcement arrives on the Scene</a:t>
            </a:r>
            <a:endParaRPr lang="en-US" sz="2900" dirty="0"/>
          </a:p>
        </p:txBody>
      </p:sp>
      <p:graphicFrame>
        <p:nvGraphicFramePr>
          <p:cNvPr id="12" name="Table 11"/>
          <p:cNvGraphicFramePr>
            <a:graphicFrameLocks noGrp="1"/>
          </p:cNvGraphicFramePr>
          <p:nvPr>
            <p:extLst>
              <p:ext uri="{D42A27DB-BD31-4B8C-83A1-F6EECF244321}">
                <p14:modId xmlns:p14="http://schemas.microsoft.com/office/powerpoint/2010/main" val="4188698126"/>
              </p:ext>
            </p:extLst>
          </p:nvPr>
        </p:nvGraphicFramePr>
        <p:xfrm>
          <a:off x="457200" y="1600201"/>
          <a:ext cx="8153399" cy="4877146"/>
        </p:xfrm>
        <a:graphic>
          <a:graphicData uri="http://schemas.openxmlformats.org/drawingml/2006/table">
            <a:tbl>
              <a:tblPr firstRow="1" bandRow="1">
                <a:tableStyleId>{5C22544A-7EE6-4342-B048-85BDC9FD1C3A}</a:tableStyleId>
              </a:tblPr>
              <a:tblGrid>
                <a:gridCol w="444731"/>
                <a:gridCol w="3854334"/>
                <a:gridCol w="3854334"/>
              </a:tblGrid>
              <a:tr h="465135">
                <a:tc gridSpan="3">
                  <a:txBody>
                    <a:bodyPr/>
                    <a:lstStyle/>
                    <a:p>
                      <a:pPr marL="0" indent="0" algn="l">
                        <a:buNone/>
                      </a:pPr>
                      <a:r>
                        <a:rPr lang="en-US" b="1" baseline="0" dirty="0" smtClean="0">
                          <a:solidFill>
                            <a:schemeClr val="accent1">
                              <a:lumMod val="50000"/>
                            </a:schemeClr>
                          </a:solidFill>
                        </a:rPr>
                        <a:t>HOW YOU SHOULD REACT WHEN LAW ENFORCEMENT ARRIVES:</a:t>
                      </a:r>
                    </a:p>
                  </a:txBody>
                  <a:tcPr anchor="ctr"/>
                </a:tc>
                <a:tc hMerge="1">
                  <a:txBody>
                    <a:bodyPr/>
                    <a:lstStyle/>
                    <a:p>
                      <a:endParaRPr lang="en-US"/>
                    </a:p>
                  </a:txBody>
                  <a:tcPr/>
                </a:tc>
                <a:tc hMerge="1">
                  <a:txBody>
                    <a:bodyPr/>
                    <a:lstStyle/>
                    <a:p>
                      <a:endParaRPr lang="en-US"/>
                    </a:p>
                  </a:txBody>
                  <a:tcPr/>
                </a:tc>
              </a:tr>
              <a:tr h="2558245">
                <a:tc>
                  <a:txBody>
                    <a:bodyPr/>
                    <a:lstStyle/>
                    <a:p>
                      <a:pPr marL="342900" indent="-342900" algn="l">
                        <a:buNone/>
                      </a:pPr>
                      <a:endParaRPr lang="en-US" b="1" dirty="0">
                        <a:solidFill>
                          <a:schemeClr val="accent1">
                            <a:lumMod val="50000"/>
                          </a:schemeClr>
                        </a:solidFill>
                      </a:endParaRPr>
                    </a:p>
                  </a:txBody>
                  <a:tcPr anchor="ctr"/>
                </a:tc>
                <a:tc>
                  <a:txBody>
                    <a:bodyPr/>
                    <a:lstStyle/>
                    <a:p>
                      <a:pPr marL="342900" indent="-342900" algn="just">
                        <a:buFont typeface="Arial" pitchFamily="34" charset="0"/>
                        <a:buChar char="•"/>
                      </a:pPr>
                      <a:r>
                        <a:rPr lang="en-US" sz="1400" b="0" dirty="0" smtClean="0">
                          <a:solidFill>
                            <a:schemeClr val="accent1">
                              <a:lumMod val="50000"/>
                            </a:schemeClr>
                          </a:solidFill>
                        </a:rPr>
                        <a:t>Remain</a:t>
                      </a:r>
                      <a:r>
                        <a:rPr lang="en-US" sz="1400" b="0" baseline="0" dirty="0" smtClean="0">
                          <a:solidFill>
                            <a:schemeClr val="accent1">
                              <a:lumMod val="50000"/>
                            </a:schemeClr>
                          </a:solidFill>
                        </a:rPr>
                        <a:t> Calm and follow Officer’s Instructions.</a:t>
                      </a:r>
                    </a:p>
                    <a:p>
                      <a:pPr marL="342900" indent="-342900" algn="just">
                        <a:buFont typeface="Arial" pitchFamily="34" charset="0"/>
                        <a:buChar char="•"/>
                      </a:pPr>
                      <a:r>
                        <a:rPr lang="en-US" sz="1400" b="0" baseline="0" dirty="0" smtClean="0">
                          <a:solidFill>
                            <a:schemeClr val="accent1">
                              <a:lumMod val="50000"/>
                            </a:schemeClr>
                          </a:solidFill>
                        </a:rPr>
                        <a:t>Immediately raise your hands and spread your fingers.</a:t>
                      </a:r>
                    </a:p>
                    <a:p>
                      <a:pPr marL="342900" indent="-342900" algn="just">
                        <a:buFont typeface="Arial" pitchFamily="34" charset="0"/>
                        <a:buChar char="•"/>
                      </a:pPr>
                      <a:r>
                        <a:rPr lang="en-US" sz="1400" b="0" baseline="0" dirty="0" smtClean="0">
                          <a:solidFill>
                            <a:schemeClr val="accent1">
                              <a:lumMod val="50000"/>
                            </a:schemeClr>
                          </a:solidFill>
                        </a:rPr>
                        <a:t>Keep your hands visible at all times.</a:t>
                      </a:r>
                    </a:p>
                    <a:p>
                      <a:pPr marL="342900" indent="-342900" algn="just">
                        <a:buFont typeface="Arial" pitchFamily="34" charset="0"/>
                        <a:buChar char="•"/>
                      </a:pPr>
                      <a:r>
                        <a:rPr lang="en-US" sz="1400" b="0" baseline="0" dirty="0" smtClean="0">
                          <a:solidFill>
                            <a:schemeClr val="accent1">
                              <a:lumMod val="50000"/>
                            </a:schemeClr>
                          </a:solidFill>
                        </a:rPr>
                        <a:t>Avoid making quick movements toward Officers such as attempting to hold on to them for safety.</a:t>
                      </a:r>
                    </a:p>
                    <a:p>
                      <a:pPr marL="342900" indent="-342900" algn="just">
                        <a:buFont typeface="Arial" pitchFamily="34" charset="0"/>
                        <a:buChar char="•"/>
                      </a:pPr>
                      <a:endParaRPr lang="en-US" sz="1400" b="0" dirty="0">
                        <a:solidFill>
                          <a:schemeClr val="accent1">
                            <a:lumMod val="50000"/>
                          </a:schemeClr>
                        </a:solidFill>
                      </a:endParaRPr>
                    </a:p>
                  </a:txBody>
                  <a:tcPr anchor="ctr"/>
                </a:tc>
                <a:tc>
                  <a:txBody>
                    <a:bodyPr/>
                    <a:lstStyle/>
                    <a:p>
                      <a:pPr marL="342900" indent="-342900" algn="just">
                        <a:buFont typeface="Arial" pitchFamily="34" charset="0"/>
                        <a:buChar char="•"/>
                      </a:pPr>
                      <a:r>
                        <a:rPr lang="en-US" sz="1400" b="0" dirty="0" smtClean="0">
                          <a:solidFill>
                            <a:schemeClr val="accent1">
                              <a:lumMod val="50000"/>
                            </a:schemeClr>
                          </a:solidFill>
                        </a:rPr>
                        <a:t>Avoid pointing,</a:t>
                      </a:r>
                      <a:r>
                        <a:rPr lang="en-US" sz="1400" b="0" baseline="0" dirty="0" smtClean="0">
                          <a:solidFill>
                            <a:schemeClr val="accent1">
                              <a:lumMod val="50000"/>
                            </a:schemeClr>
                          </a:solidFill>
                        </a:rPr>
                        <a:t> screaming and/or yelling.</a:t>
                      </a:r>
                    </a:p>
                    <a:p>
                      <a:pPr marL="342900" indent="-342900" algn="just">
                        <a:buFont typeface="Arial" pitchFamily="34" charset="0"/>
                        <a:buChar char="•"/>
                      </a:pPr>
                      <a:r>
                        <a:rPr lang="en-US" sz="1400" b="0" baseline="0" dirty="0" smtClean="0">
                          <a:solidFill>
                            <a:schemeClr val="accent1">
                              <a:lumMod val="50000"/>
                            </a:schemeClr>
                          </a:solidFill>
                        </a:rPr>
                        <a:t>Do not stop to ask Officers for help or direction when evacuating, just  proceed  in the direction from which Officers are entering.</a:t>
                      </a:r>
                    </a:p>
                    <a:p>
                      <a:pPr marL="342900" indent="-342900" algn="just">
                        <a:buFont typeface="Arial" pitchFamily="34" charset="0"/>
                        <a:buNone/>
                      </a:pPr>
                      <a:endParaRPr lang="en-US" sz="1400" b="0" baseline="0" dirty="0" smtClean="0">
                        <a:solidFill>
                          <a:schemeClr val="accent1">
                            <a:lumMod val="50000"/>
                          </a:schemeClr>
                        </a:solidFill>
                      </a:endParaRPr>
                    </a:p>
                    <a:p>
                      <a:pPr marL="342900" indent="-342900" algn="just">
                        <a:buFont typeface="Arial" pitchFamily="34" charset="0"/>
                        <a:buNone/>
                      </a:pPr>
                      <a:endParaRPr lang="en-US" sz="1400" b="0" baseline="0" dirty="0" smtClean="0">
                        <a:solidFill>
                          <a:schemeClr val="accent1">
                            <a:lumMod val="50000"/>
                          </a:schemeClr>
                        </a:solidFill>
                      </a:endParaRPr>
                    </a:p>
                    <a:p>
                      <a:pPr marL="342900" indent="-342900" algn="just">
                        <a:buFont typeface="Arial" pitchFamily="34" charset="0"/>
                        <a:buNone/>
                      </a:pPr>
                      <a:endParaRPr lang="en-US" sz="1400" b="0" dirty="0">
                        <a:solidFill>
                          <a:schemeClr val="accent1">
                            <a:lumMod val="50000"/>
                          </a:schemeClr>
                        </a:solidFill>
                      </a:endParaRPr>
                    </a:p>
                  </a:txBody>
                  <a:tcPr anchor="ctr"/>
                </a:tc>
              </a:tr>
              <a:tr h="426374">
                <a:tc gridSpan="3">
                  <a:txBody>
                    <a:bodyPr/>
                    <a:lstStyle/>
                    <a:p>
                      <a:pPr marL="0" indent="0" algn="l">
                        <a:buNone/>
                      </a:pPr>
                      <a:r>
                        <a:rPr lang="en-US" sz="1600" b="1" baseline="0" dirty="0" smtClean="0">
                          <a:solidFill>
                            <a:schemeClr val="accent1">
                              <a:lumMod val="50000"/>
                            </a:schemeClr>
                          </a:solidFill>
                        </a:rPr>
                        <a:t>INFORMATION YOU SHOULD PROVIDE LAW ENFORCEMENT OR 911 OPERATOR:</a:t>
                      </a:r>
                    </a:p>
                  </a:txBody>
                  <a:tcPr anchor="ctr">
                    <a:solidFill>
                      <a:schemeClr val="accent1"/>
                    </a:solidFill>
                  </a:tcPr>
                </a:tc>
                <a:tc hMerge="1">
                  <a:txBody>
                    <a:bodyPr/>
                    <a:lstStyle/>
                    <a:p>
                      <a:endParaRPr lang="en-US"/>
                    </a:p>
                  </a:txBody>
                  <a:tcPr/>
                </a:tc>
                <a:tc hMerge="1">
                  <a:txBody>
                    <a:bodyPr/>
                    <a:lstStyle/>
                    <a:p>
                      <a:endParaRPr lang="en-US"/>
                    </a:p>
                  </a:txBody>
                  <a:tcPr/>
                </a:tc>
              </a:tr>
              <a:tr h="1274646">
                <a:tc>
                  <a:txBody>
                    <a:bodyPr/>
                    <a:lstStyle/>
                    <a:p>
                      <a:pPr>
                        <a:buFont typeface="Arial" pitchFamily="34" charset="0"/>
                        <a:buNone/>
                      </a:pPr>
                      <a:endParaRPr lang="en-US" sz="1600" dirty="0">
                        <a:solidFill>
                          <a:schemeClr val="accent1">
                            <a:lumMod val="75000"/>
                          </a:schemeClr>
                        </a:solidFill>
                      </a:endParaRPr>
                    </a:p>
                  </a:txBody>
                  <a:tcPr/>
                </a:tc>
                <a:tc>
                  <a:txBody>
                    <a:bodyPr/>
                    <a:lstStyle/>
                    <a:p>
                      <a:pPr marL="342900" indent="-342900" algn="just">
                        <a:buFont typeface="Arial" pitchFamily="34" charset="0"/>
                        <a:buChar char="•"/>
                      </a:pPr>
                      <a:r>
                        <a:rPr lang="en-US" sz="1400" b="0" baseline="0" dirty="0" smtClean="0">
                          <a:solidFill>
                            <a:schemeClr val="accent1">
                              <a:lumMod val="50000"/>
                            </a:schemeClr>
                          </a:solidFill>
                        </a:rPr>
                        <a:t>Location of Active Shooter.</a:t>
                      </a:r>
                    </a:p>
                    <a:p>
                      <a:pPr marL="342900" indent="-342900" algn="just">
                        <a:buFont typeface="Arial" pitchFamily="34" charset="0"/>
                        <a:buChar char="•"/>
                      </a:pPr>
                      <a:r>
                        <a:rPr lang="en-US" sz="1400" b="0" baseline="0" dirty="0" smtClean="0">
                          <a:solidFill>
                            <a:schemeClr val="accent1">
                              <a:lumMod val="50000"/>
                            </a:schemeClr>
                          </a:solidFill>
                        </a:rPr>
                        <a:t>Number of Shooters, if more than one.</a:t>
                      </a:r>
                    </a:p>
                    <a:p>
                      <a:pPr marL="342900" indent="-342900" algn="just">
                        <a:buFont typeface="Arial" pitchFamily="34" charset="0"/>
                        <a:buChar char="•"/>
                      </a:pPr>
                      <a:r>
                        <a:rPr lang="en-US" sz="1400" b="0" baseline="0" dirty="0" smtClean="0">
                          <a:solidFill>
                            <a:schemeClr val="accent1">
                              <a:lumMod val="50000"/>
                            </a:schemeClr>
                          </a:solidFill>
                        </a:rPr>
                        <a:t>Physical description of shooter(s).</a:t>
                      </a:r>
                    </a:p>
                  </a:txBody>
                  <a:tcPr/>
                </a:tc>
                <a:tc>
                  <a:txBody>
                    <a:bodyPr/>
                    <a:lstStyle/>
                    <a:p>
                      <a:pPr marL="342900" indent="-342900" algn="just">
                        <a:buFont typeface="Arial" pitchFamily="34" charset="0"/>
                        <a:buChar char="•"/>
                      </a:pPr>
                      <a:r>
                        <a:rPr lang="en-US" sz="1400" b="0" dirty="0" smtClean="0">
                          <a:solidFill>
                            <a:schemeClr val="accent1">
                              <a:lumMod val="50000"/>
                            </a:schemeClr>
                          </a:solidFill>
                        </a:rPr>
                        <a:t>Number and type of weapons held by the shooter(s), if possible</a:t>
                      </a:r>
                      <a:r>
                        <a:rPr lang="en-US" sz="1400" b="0" baseline="0" dirty="0" smtClean="0">
                          <a:solidFill>
                            <a:schemeClr val="accent1">
                              <a:lumMod val="50000"/>
                            </a:schemeClr>
                          </a:solidFill>
                        </a:rPr>
                        <a:t>.</a:t>
                      </a:r>
                    </a:p>
                    <a:p>
                      <a:pPr marL="342900" indent="-342900" algn="just">
                        <a:buFont typeface="Arial" pitchFamily="34" charset="0"/>
                        <a:buChar char="•"/>
                      </a:pPr>
                      <a:r>
                        <a:rPr lang="en-US" sz="1400" b="0" baseline="0" dirty="0" smtClean="0">
                          <a:solidFill>
                            <a:schemeClr val="accent1">
                              <a:lumMod val="50000"/>
                            </a:schemeClr>
                          </a:solidFill>
                        </a:rPr>
                        <a:t>Number of potential victims at the location.</a:t>
                      </a:r>
                      <a:endParaRPr lang="en-US" sz="1400" b="0" dirty="0">
                        <a:solidFill>
                          <a:schemeClr val="accent1">
                            <a:lumMod val="50000"/>
                          </a:schemeClr>
                        </a:solidFill>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WAT-06.bmp"/>
          <p:cNvPicPr>
            <a:picLocks noChangeAspect="1"/>
          </p:cNvPicPr>
          <p:nvPr/>
        </p:nvPicPr>
        <p:blipFill>
          <a:blip r:embed="rId2" cstate="print"/>
          <a:stretch>
            <a:fillRect/>
          </a:stretch>
        </p:blipFill>
        <p:spPr>
          <a:xfrm>
            <a:off x="5867400" y="3972468"/>
            <a:ext cx="3047619" cy="2101749"/>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
        <p:nvSpPr>
          <p:cNvPr id="4" name="Title 3"/>
          <p:cNvSpPr>
            <a:spLocks noGrp="1"/>
          </p:cNvSpPr>
          <p:nvPr>
            <p:ph type="title"/>
          </p:nvPr>
        </p:nvSpPr>
        <p:spPr>
          <a:xfrm>
            <a:off x="457200" y="267494"/>
            <a:ext cx="8229600" cy="1027906"/>
          </a:xfrm>
        </p:spPr>
        <p:txBody>
          <a:bodyPr anchor="t">
            <a:normAutofit fontScale="90000"/>
          </a:bodyPr>
          <a:lstStyle/>
          <a:p>
            <a:r>
              <a:rPr lang="en-US" dirty="0" smtClean="0"/>
              <a:t>WHAT TO DO</a:t>
            </a:r>
            <a:br>
              <a:rPr lang="en-US" dirty="0" smtClean="0"/>
            </a:br>
            <a:r>
              <a:rPr lang="en-US" sz="2900" dirty="0" smtClean="0"/>
              <a:t>When Law Enforcement arrives on the Scene</a:t>
            </a:r>
            <a:endParaRPr lang="en-US" sz="2900" dirty="0"/>
          </a:p>
        </p:txBody>
      </p:sp>
      <p:sp>
        <p:nvSpPr>
          <p:cNvPr id="6" name="TextBox 5"/>
          <p:cNvSpPr txBox="1"/>
          <p:nvPr/>
        </p:nvSpPr>
        <p:spPr>
          <a:xfrm>
            <a:off x="457200" y="1371600"/>
            <a:ext cx="5181600" cy="4770537"/>
          </a:xfrm>
          <a:prstGeom prst="rect">
            <a:avLst/>
          </a:prstGeom>
          <a:noFill/>
        </p:spPr>
        <p:txBody>
          <a:bodyPr wrap="square" rtlCol="0">
            <a:spAutoFit/>
          </a:bodyPr>
          <a:lstStyle/>
          <a:p>
            <a:pPr algn="just">
              <a:buNone/>
            </a:pPr>
            <a:r>
              <a:rPr lang="en-US" sz="1900" dirty="0" smtClean="0"/>
              <a:t>Law Enforcement personnel  who are responding  to an Active Shooter situation are trained to proceed to the area in which shots were last heard. Their purpose is to stop the shooting as quickly as possible. The first responding officers will normally be in teams of four in a diamond formation. They may be dressed in regular patrol uniform, or they may be wearing external bulletproof vests, Kevlar helmets and other tactical equipment.  The Officers may be armed with rifles, shotguns, or handguns and may be using pepper spray or tear gas to control the situation. Regardless of how they appear, remain calm, do as the Officers tell you and do not be afraid of them.</a:t>
            </a:r>
          </a:p>
        </p:txBody>
      </p:sp>
      <p:pic>
        <p:nvPicPr>
          <p:cNvPr id="5" name="Picture 4" descr="Taking Aim.jpg"/>
          <p:cNvPicPr>
            <a:picLocks noChangeAspect="1"/>
          </p:cNvPicPr>
          <p:nvPr/>
        </p:nvPicPr>
        <p:blipFill>
          <a:blip r:embed="rId3" cstate="print"/>
          <a:stretch>
            <a:fillRect/>
          </a:stretch>
        </p:blipFill>
        <p:spPr>
          <a:xfrm>
            <a:off x="5943600" y="1657832"/>
            <a:ext cx="2833688" cy="1871650"/>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8229600" cy="1027906"/>
          </a:xfrm>
        </p:spPr>
        <p:txBody>
          <a:bodyPr anchor="t">
            <a:normAutofit fontScale="90000"/>
          </a:bodyPr>
          <a:lstStyle/>
          <a:p>
            <a:r>
              <a:rPr lang="en-US" dirty="0" smtClean="0"/>
              <a:t>WHAT TO DO</a:t>
            </a:r>
            <a:br>
              <a:rPr lang="en-US" dirty="0" smtClean="0"/>
            </a:br>
            <a:r>
              <a:rPr lang="en-US" sz="2900" dirty="0" smtClean="0"/>
              <a:t>When Law Enforcement arrives on the Scene</a:t>
            </a:r>
            <a:endParaRPr lang="en-US" sz="2900" dirty="0"/>
          </a:p>
        </p:txBody>
      </p:sp>
      <p:sp>
        <p:nvSpPr>
          <p:cNvPr id="6" name="TextBox 5"/>
          <p:cNvSpPr txBox="1"/>
          <p:nvPr/>
        </p:nvSpPr>
        <p:spPr>
          <a:xfrm>
            <a:off x="457200" y="1600200"/>
            <a:ext cx="5181600" cy="4401205"/>
          </a:xfrm>
          <a:prstGeom prst="rect">
            <a:avLst/>
          </a:prstGeom>
          <a:noFill/>
        </p:spPr>
        <p:txBody>
          <a:bodyPr wrap="square" rtlCol="0">
            <a:spAutoFit/>
          </a:bodyPr>
          <a:lstStyle/>
          <a:p>
            <a:pPr algn="just">
              <a:buNone/>
            </a:pPr>
            <a:r>
              <a:rPr lang="en-US" sz="2000" dirty="0" smtClean="0"/>
              <a:t>When Law Enforcement Personnel are on scene you should put down any bags or packages you may be carrying and keep your hands visible at all times. If you know where the shooter is, inform the Officers. The first Officers to arrive will not stop to aid the injured. Their objective is to locate the shooter and stop the shooter without further loss of life or injury. Rescue teams composed of other Officers and Emergency Medical Personnel will follow the first Officers into secure areas to treat and remove the injured.   </a:t>
            </a:r>
          </a:p>
        </p:txBody>
      </p:sp>
      <p:pic>
        <p:nvPicPr>
          <p:cNvPr id="5" name="Picture 4" descr="Evac Show Hands.jpg"/>
          <p:cNvPicPr>
            <a:picLocks noChangeAspect="1"/>
          </p:cNvPicPr>
          <p:nvPr/>
        </p:nvPicPr>
        <p:blipFill>
          <a:blip r:embed="rId2" cstate="print"/>
          <a:stretch>
            <a:fillRect/>
          </a:stretch>
        </p:blipFill>
        <p:spPr>
          <a:xfrm rot="258021">
            <a:off x="6629400" y="1752600"/>
            <a:ext cx="1895475" cy="2409825"/>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7" name="Picture 6" descr="Virginia Medical Evac.bmp"/>
          <p:cNvPicPr>
            <a:picLocks noChangeAspect="1"/>
          </p:cNvPicPr>
          <p:nvPr/>
        </p:nvPicPr>
        <p:blipFill>
          <a:blip r:embed="rId3" cstate="print"/>
          <a:stretch>
            <a:fillRect/>
          </a:stretch>
        </p:blipFill>
        <p:spPr>
          <a:xfrm rot="20905689">
            <a:off x="5943600" y="4343400"/>
            <a:ext cx="2514286" cy="1819048"/>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8229600" cy="1027906"/>
          </a:xfrm>
        </p:spPr>
        <p:txBody>
          <a:bodyPr anchor="t">
            <a:normAutofit fontScale="90000"/>
          </a:bodyPr>
          <a:lstStyle/>
          <a:p>
            <a:r>
              <a:rPr lang="en-US" dirty="0" smtClean="0"/>
              <a:t>WHAT TO DO</a:t>
            </a:r>
            <a:br>
              <a:rPr lang="en-US" dirty="0" smtClean="0"/>
            </a:br>
            <a:r>
              <a:rPr lang="en-US" sz="2900" dirty="0" smtClean="0"/>
              <a:t>When Law Enforcement arrives on the Scene</a:t>
            </a:r>
            <a:endParaRPr lang="en-US" sz="2900" dirty="0"/>
          </a:p>
        </p:txBody>
      </p:sp>
      <p:sp>
        <p:nvSpPr>
          <p:cNvPr id="6" name="TextBox 5"/>
          <p:cNvSpPr txBox="1"/>
          <p:nvPr/>
        </p:nvSpPr>
        <p:spPr>
          <a:xfrm>
            <a:off x="457200" y="1676400"/>
            <a:ext cx="4038600" cy="4401205"/>
          </a:xfrm>
          <a:prstGeom prst="rect">
            <a:avLst/>
          </a:prstGeom>
          <a:noFill/>
        </p:spPr>
        <p:txBody>
          <a:bodyPr wrap="square" rtlCol="0">
            <a:spAutoFit/>
          </a:bodyPr>
          <a:lstStyle/>
          <a:p>
            <a:pPr algn="just">
              <a:buNone/>
            </a:pPr>
            <a:r>
              <a:rPr lang="en-US" sz="2000" dirty="0" smtClean="0"/>
              <a:t>Keep in mind that the entire area is still a crime scene. Law Enforcement will usually not allow anyone to leave until the situation is fully under control  and all witnesses have been identified and questioned. The only exception are those who are </a:t>
            </a:r>
            <a:r>
              <a:rPr lang="en-US" sz="2000" smtClean="0"/>
              <a:t>injured and/or </a:t>
            </a:r>
            <a:r>
              <a:rPr lang="en-US" sz="2000" dirty="0" smtClean="0"/>
              <a:t>need immediate medical attention. It is incumbent upon you to stay at an identified assembly point Law Enforcement and/or Authorities have designated. </a:t>
            </a:r>
          </a:p>
        </p:txBody>
      </p:sp>
      <p:pic>
        <p:nvPicPr>
          <p:cNvPr id="5" name="Picture 4" descr="Crime Scene.jpg"/>
          <p:cNvPicPr>
            <a:picLocks noChangeAspect="1"/>
          </p:cNvPicPr>
          <p:nvPr/>
        </p:nvPicPr>
        <p:blipFill>
          <a:blip r:embed="rId2" cstate="print"/>
          <a:stretch>
            <a:fillRect/>
          </a:stretch>
        </p:blipFill>
        <p:spPr>
          <a:xfrm>
            <a:off x="5867400" y="1752600"/>
            <a:ext cx="2848465" cy="2133599"/>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7" name="Picture 6" descr="Crime Scene-1.jpg"/>
          <p:cNvPicPr>
            <a:picLocks noChangeAspect="1"/>
          </p:cNvPicPr>
          <p:nvPr/>
        </p:nvPicPr>
        <p:blipFill>
          <a:blip r:embed="rId3" cstate="print"/>
          <a:stretch>
            <a:fillRect/>
          </a:stretch>
        </p:blipFill>
        <p:spPr>
          <a:xfrm>
            <a:off x="4800600" y="3657600"/>
            <a:ext cx="2895600" cy="2171700"/>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8686800" cy="1180306"/>
          </a:xfrm>
        </p:spPr>
        <p:txBody>
          <a:bodyPr>
            <a:normAutofit fontScale="90000"/>
          </a:bodyPr>
          <a:lstStyle/>
          <a:p>
            <a:r>
              <a:rPr lang="en-US" dirty="0" smtClean="0"/>
              <a:t>Recognize Signs </a:t>
            </a:r>
            <a:br>
              <a:rPr lang="en-US" dirty="0" smtClean="0"/>
            </a:br>
            <a:r>
              <a:rPr lang="en-US" sz="3100" dirty="0" smtClean="0"/>
              <a:t>Potential work place Violence</a:t>
            </a:r>
            <a:endParaRPr lang="en-US" sz="3100" dirty="0"/>
          </a:p>
        </p:txBody>
      </p:sp>
      <p:sp>
        <p:nvSpPr>
          <p:cNvPr id="3" name="Content Placeholder 2"/>
          <p:cNvSpPr>
            <a:spLocks noGrp="1"/>
          </p:cNvSpPr>
          <p:nvPr>
            <p:ph idx="1"/>
          </p:nvPr>
        </p:nvSpPr>
        <p:spPr/>
        <p:txBody>
          <a:bodyPr>
            <a:normAutofit fontScale="77500" lnSpcReduction="20000"/>
          </a:bodyPr>
          <a:lstStyle/>
          <a:p>
            <a:pPr algn="just">
              <a:buNone/>
            </a:pPr>
            <a:r>
              <a:rPr lang="en-US" sz="2000" dirty="0" smtClean="0"/>
              <a:t>AN ACTIVE SHOOTER MAY BE A CURRENT OR FORMER EMPLOYEE.</a:t>
            </a:r>
          </a:p>
          <a:p>
            <a:pPr algn="just">
              <a:buNone/>
            </a:pPr>
            <a:r>
              <a:rPr lang="en-US" sz="2000" dirty="0" smtClean="0"/>
              <a:t>ALERT YOUR HUMAN RESOURCES DEPARTMENT IF YOU BELIEVE </a:t>
            </a:r>
          </a:p>
          <a:p>
            <a:pPr algn="just">
              <a:buNone/>
            </a:pPr>
            <a:r>
              <a:rPr lang="en-US" sz="2000" dirty="0" smtClean="0"/>
              <a:t>AN EMPLOYEE  EXHIBITS  POTENTIAL VIOLENT  BEHAVIOR. </a:t>
            </a:r>
          </a:p>
          <a:p>
            <a:pPr algn="just">
              <a:buNone/>
            </a:pPr>
            <a:endParaRPr lang="en-US" sz="2000" dirty="0" smtClean="0"/>
          </a:p>
          <a:p>
            <a:pPr algn="just">
              <a:buNone/>
            </a:pPr>
            <a:r>
              <a:rPr lang="en-US" sz="2000" dirty="0" smtClean="0"/>
              <a:t>INDICATORS OF  POTENTIALLY   VIOLENT  BEHAVIOR  MAY</a:t>
            </a:r>
          </a:p>
          <a:p>
            <a:pPr algn="just">
              <a:buNone/>
            </a:pPr>
            <a:r>
              <a:rPr lang="en-US" sz="2000" dirty="0" smtClean="0"/>
              <a:t>INCLUDE   ONE  OR MORE OF THE FOLLOWING.</a:t>
            </a:r>
          </a:p>
          <a:p>
            <a:pPr>
              <a:buNone/>
            </a:pPr>
            <a:endParaRPr lang="en-US" sz="2000" dirty="0" smtClean="0"/>
          </a:p>
          <a:p>
            <a:r>
              <a:rPr lang="en-US" sz="1800" dirty="0"/>
              <a:t>Increased use of alcohol and/or illegal drugs</a:t>
            </a:r>
          </a:p>
          <a:p>
            <a:r>
              <a:rPr lang="en-US" sz="1800" dirty="0"/>
              <a:t>Unexplained increase in absenteeism; vague physical complaints</a:t>
            </a:r>
          </a:p>
          <a:p>
            <a:r>
              <a:rPr lang="en-US" sz="1800" dirty="0"/>
              <a:t>Noticeable decrease in attention to appearance and hygiene</a:t>
            </a:r>
          </a:p>
          <a:p>
            <a:r>
              <a:rPr lang="en-US" sz="1800" dirty="0"/>
              <a:t>Depression / withdrawal</a:t>
            </a:r>
          </a:p>
          <a:p>
            <a:r>
              <a:rPr lang="en-US" sz="1800" dirty="0"/>
              <a:t>Resistance and overreaction to changes in policy and procedures</a:t>
            </a:r>
          </a:p>
          <a:p>
            <a:r>
              <a:rPr lang="en-US" sz="1800" dirty="0"/>
              <a:t>Repeated violations of company policies</a:t>
            </a:r>
          </a:p>
          <a:p>
            <a:r>
              <a:rPr lang="en-US" sz="1800" dirty="0"/>
              <a:t>Increased severe mood swings</a:t>
            </a:r>
          </a:p>
          <a:p>
            <a:r>
              <a:rPr lang="en-US" sz="1800" dirty="0"/>
              <a:t>Noticeably unstable, emotional responses</a:t>
            </a:r>
          </a:p>
          <a:p>
            <a:r>
              <a:rPr lang="en-US" sz="1800" dirty="0"/>
              <a:t>Explosive outbursts of anger or rage without provocation</a:t>
            </a:r>
          </a:p>
          <a:p>
            <a:r>
              <a:rPr lang="en-US" sz="1800" dirty="0"/>
              <a:t>Suicidal; comments about “putting things in order”</a:t>
            </a:r>
          </a:p>
          <a:p>
            <a:r>
              <a:rPr lang="en-US" sz="1800" dirty="0"/>
              <a:t>Behavior which is suspect of paranoia, (“everybody is against me”)</a:t>
            </a:r>
          </a:p>
          <a:p>
            <a:r>
              <a:rPr lang="en-US" sz="1800" dirty="0"/>
              <a:t>Increasingly talks of problems at home</a:t>
            </a:r>
          </a:p>
          <a:p>
            <a:r>
              <a:rPr lang="en-US" sz="1800" dirty="0"/>
              <a:t>Escalation of domestic problems into the workplace; talk of severe financial problems</a:t>
            </a:r>
          </a:p>
          <a:p>
            <a:r>
              <a:rPr lang="en-US" sz="1800" dirty="0"/>
              <a:t>Talk of previous incidents of violence</a:t>
            </a:r>
          </a:p>
          <a:p>
            <a:r>
              <a:rPr lang="en-US" sz="1800" dirty="0"/>
              <a:t>Empathy with individuals committing violence</a:t>
            </a:r>
          </a:p>
          <a:p>
            <a:r>
              <a:rPr lang="en-US" sz="1800" dirty="0"/>
              <a:t>Increase in unsolicited comments about firearms, other dangerous weapons and violent crimes</a:t>
            </a:r>
          </a:p>
          <a:p>
            <a:pPr>
              <a:buNone/>
            </a:pP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lstStyle/>
          <a:p>
            <a:pPr algn="ctr"/>
            <a:r>
              <a:rPr lang="en-US" dirty="0" smtClean="0">
                <a:latin typeface="Corbel" pitchFamily="34" charset="0"/>
              </a:rPr>
              <a:t>QUESTIONS??</a:t>
            </a:r>
            <a:endParaRPr lang="en-US" dirty="0">
              <a:latin typeface="Corbel" pitchFamily="34" charset="0"/>
            </a:endParaRPr>
          </a:p>
        </p:txBody>
      </p:sp>
      <p:pic>
        <p:nvPicPr>
          <p:cNvPr id="2050" name="Picture 2" descr="http://haskayne.ucalgary.ca/haskaynegrad/files/haskaynegrad/Gold%20Question%20Mark.jpg"/>
          <p:cNvPicPr>
            <a:picLocks noChangeAspect="1" noChangeArrowheads="1"/>
          </p:cNvPicPr>
          <p:nvPr/>
        </p:nvPicPr>
        <p:blipFill>
          <a:blip r:embed="rId2" cstate="print"/>
          <a:srcRect/>
          <a:stretch>
            <a:fillRect/>
          </a:stretch>
        </p:blipFill>
        <p:spPr bwMode="auto">
          <a:xfrm>
            <a:off x="0" y="1295400"/>
            <a:ext cx="9144002" cy="556260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ACTIVE SHOOTER</a:t>
            </a:r>
            <a:endParaRPr lang="en-US" dirty="0"/>
          </a:p>
        </p:txBody>
      </p:sp>
      <p:sp>
        <p:nvSpPr>
          <p:cNvPr id="4" name="Content Placeholder 3"/>
          <p:cNvSpPr>
            <a:spLocks noGrp="1"/>
          </p:cNvSpPr>
          <p:nvPr>
            <p:ph idx="1"/>
          </p:nvPr>
        </p:nvSpPr>
        <p:spPr/>
        <p:txBody>
          <a:bodyPr/>
          <a:lstStyle/>
          <a:p>
            <a:pPr>
              <a:buNone/>
            </a:pPr>
            <a:r>
              <a:rPr lang="en-US" dirty="0" smtClean="0"/>
              <a:t>PURPOSE</a:t>
            </a:r>
          </a:p>
          <a:p>
            <a:pPr algn="just"/>
            <a:r>
              <a:rPr lang="en-US" sz="2400" dirty="0" smtClean="0">
                <a:latin typeface="Arial" pitchFamily="34" charset="0"/>
                <a:cs typeface="Arial" pitchFamily="34" charset="0"/>
              </a:rPr>
              <a:t>The intent of the following guidelines are:</a:t>
            </a:r>
          </a:p>
          <a:p>
            <a:pPr lvl="1" algn="just"/>
            <a:r>
              <a:rPr lang="en-US" sz="2000" dirty="0">
                <a:latin typeface="Arial" pitchFamily="34" charset="0"/>
                <a:cs typeface="Arial" pitchFamily="34" charset="0"/>
              </a:rPr>
              <a:t>T</a:t>
            </a:r>
            <a:r>
              <a:rPr lang="en-US" sz="2000" dirty="0" smtClean="0">
                <a:latin typeface="Arial" pitchFamily="34" charset="0"/>
                <a:cs typeface="Arial" pitchFamily="34" charset="0"/>
              </a:rPr>
              <a:t>o provide guidance to those who may be caught in an Active Shooter Situation. </a:t>
            </a:r>
          </a:p>
          <a:p>
            <a:pPr lvl="1" algn="just"/>
            <a:r>
              <a:rPr lang="en-US" sz="2000" dirty="0" smtClean="0">
                <a:latin typeface="Arial" pitchFamily="34" charset="0"/>
                <a:cs typeface="Arial" pitchFamily="34" charset="0"/>
              </a:rPr>
              <a:t> To identify an Active Shooter</a:t>
            </a:r>
          </a:p>
          <a:p>
            <a:pPr lvl="1" algn="just"/>
            <a:r>
              <a:rPr lang="en-US" sz="2000" dirty="0" smtClean="0">
                <a:latin typeface="Arial" pitchFamily="34" charset="0"/>
                <a:cs typeface="Arial" pitchFamily="34" charset="0"/>
              </a:rPr>
              <a:t> To provide guidance as to what to expect from responding Law Enforcement.  </a:t>
            </a:r>
          </a:p>
          <a:p>
            <a:pPr algn="just"/>
            <a:r>
              <a:rPr lang="en-US" sz="2400" dirty="0" smtClean="0">
                <a:latin typeface="Arial" pitchFamily="34" charset="0"/>
                <a:cs typeface="Arial" pitchFamily="34" charset="0"/>
              </a:rPr>
              <a:t>These guidelines are not intended to be in-depth, but rather to serve as an initial point of reference for those who find themselves confronted or dealing with a dangerous Active Shooter situation.</a:t>
            </a: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SHOOTER</a:t>
            </a:r>
            <a:endParaRPr lang="en-US" dirty="0"/>
          </a:p>
        </p:txBody>
      </p:sp>
      <p:sp>
        <p:nvSpPr>
          <p:cNvPr id="3" name="Content Placeholder 2"/>
          <p:cNvSpPr>
            <a:spLocks noGrp="1"/>
          </p:cNvSpPr>
          <p:nvPr>
            <p:ph idx="1"/>
          </p:nvPr>
        </p:nvSpPr>
        <p:spPr/>
        <p:txBody>
          <a:bodyPr/>
          <a:lstStyle/>
          <a:p>
            <a:pPr>
              <a:buNone/>
            </a:pPr>
            <a:r>
              <a:rPr lang="en-US" dirty="0" smtClean="0"/>
              <a:t>What is an Active Shooter</a:t>
            </a:r>
            <a:endParaRPr lang="en-US" sz="2400" dirty="0" smtClean="0"/>
          </a:p>
          <a:p>
            <a:pPr algn="just"/>
            <a:r>
              <a:rPr lang="en-US" sz="2400" dirty="0" smtClean="0"/>
              <a:t>An active shooter is a person(s) who are actively engaged in killing or attempting to kill people in a  confined and populated area.</a:t>
            </a:r>
          </a:p>
          <a:p>
            <a:pPr>
              <a:buNone/>
            </a:pPr>
            <a:r>
              <a:rPr lang="en-US" dirty="0" smtClean="0"/>
              <a:t>In Most Cases</a:t>
            </a:r>
          </a:p>
          <a:p>
            <a:r>
              <a:rPr lang="en-US" sz="2400" dirty="0" smtClean="0"/>
              <a:t>An Active Shooter will use a firearm(s) and there is no pattern or method to their selection of victims.  These situations are dynamic and evolve rapidly, demanding deployment of Law Enforcement.</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SHOOTER</a:t>
            </a:r>
          </a:p>
        </p:txBody>
      </p:sp>
      <p:sp>
        <p:nvSpPr>
          <p:cNvPr id="3" name="Content Placeholder 2"/>
          <p:cNvSpPr>
            <a:spLocks noGrp="1"/>
          </p:cNvSpPr>
          <p:nvPr>
            <p:ph idx="1"/>
          </p:nvPr>
        </p:nvSpPr>
        <p:spPr/>
        <p:txBody>
          <a:bodyPr>
            <a:normAutofit fontScale="92500" lnSpcReduction="20000"/>
          </a:bodyPr>
          <a:lstStyle/>
          <a:p>
            <a:r>
              <a:rPr lang="en-US" dirty="0"/>
              <a:t>Active shooter situations are unpredictable and evolve quickly. Typically, the immediate deployment of law enforcement is required to stop the shooting and mitigate harm to victims</a:t>
            </a:r>
            <a:r>
              <a:rPr lang="en-US" dirty="0" smtClean="0"/>
              <a:t>.</a:t>
            </a:r>
          </a:p>
          <a:p>
            <a:endParaRPr lang="en-US" dirty="0" smtClean="0"/>
          </a:p>
          <a:p>
            <a:r>
              <a:rPr lang="en-US" dirty="0"/>
              <a:t>Because active shooter situations are often over within 10 to 15 minutes, before law enforcement arrives on the scene, individuals must be prepared both mentally and physically to deal with an active shooter situation</a:t>
            </a:r>
          </a:p>
          <a:p>
            <a:endParaRPr lang="en-US" dirty="0"/>
          </a:p>
        </p:txBody>
      </p:sp>
    </p:spTree>
    <p:extLst>
      <p:ext uri="{BB962C8B-B14F-4D97-AF65-F5344CB8AC3E}">
        <p14:creationId xmlns:p14="http://schemas.microsoft.com/office/powerpoint/2010/main" val="1907687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SHOOTER</a:t>
            </a:r>
          </a:p>
        </p:txBody>
      </p:sp>
      <p:sp>
        <p:nvSpPr>
          <p:cNvPr id="3" name="Content Placeholder 2"/>
          <p:cNvSpPr>
            <a:spLocks noGrp="1"/>
          </p:cNvSpPr>
          <p:nvPr>
            <p:ph idx="1"/>
          </p:nvPr>
        </p:nvSpPr>
        <p:spPr/>
        <p:txBody>
          <a:bodyPr>
            <a:normAutofit fontScale="92500" lnSpcReduction="20000"/>
          </a:bodyPr>
          <a:lstStyle/>
          <a:p>
            <a:r>
              <a:rPr lang="en-US" dirty="0"/>
              <a:t>Good practices for coping with an active shooter </a:t>
            </a:r>
            <a:r>
              <a:rPr lang="en-US" dirty="0" smtClean="0"/>
              <a:t>situation</a:t>
            </a:r>
          </a:p>
          <a:p>
            <a:pPr lvl="1"/>
            <a:r>
              <a:rPr lang="en-US" dirty="0"/>
              <a:t>Be aware of your environment and any possible dangers</a:t>
            </a:r>
          </a:p>
          <a:p>
            <a:pPr lvl="1"/>
            <a:r>
              <a:rPr lang="en-US" dirty="0"/>
              <a:t>Take note of the two nearest exits in any facility you visit</a:t>
            </a:r>
          </a:p>
          <a:p>
            <a:pPr lvl="1"/>
            <a:r>
              <a:rPr lang="en-US" dirty="0"/>
              <a:t>If you are in an office, stay there and secure the door</a:t>
            </a:r>
          </a:p>
          <a:p>
            <a:pPr lvl="1"/>
            <a:r>
              <a:rPr lang="en-US" dirty="0"/>
              <a:t>If you are in a hallway, get into a room and secure the door</a:t>
            </a:r>
          </a:p>
          <a:p>
            <a:pPr lvl="1"/>
            <a:r>
              <a:rPr lang="en-US" dirty="0"/>
              <a:t>As a last resort, attempt to take the active shooter down. When the shooter is at close range and you cannot flee, your chance of survival is much greater if you try to incapacitate him/her.</a:t>
            </a:r>
          </a:p>
          <a:p>
            <a:pPr lvl="1"/>
            <a:endParaRPr lang="en-US" dirty="0"/>
          </a:p>
        </p:txBody>
      </p:sp>
    </p:spTree>
    <p:extLst>
      <p:ext uri="{BB962C8B-B14F-4D97-AF65-F5344CB8AC3E}">
        <p14:creationId xmlns:p14="http://schemas.microsoft.com/office/powerpoint/2010/main" val="3486708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SHOOTER</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CALL </a:t>
            </a:r>
            <a:r>
              <a:rPr lang="en-US" dirty="0"/>
              <a:t>911 WHEN IT IS SAFE TO DO SO!</a:t>
            </a:r>
          </a:p>
          <a:p>
            <a:endParaRPr lang="en-US" dirty="0"/>
          </a:p>
        </p:txBody>
      </p:sp>
    </p:spTree>
    <p:extLst>
      <p:ext uri="{BB962C8B-B14F-4D97-AF65-F5344CB8AC3E}">
        <p14:creationId xmlns:p14="http://schemas.microsoft.com/office/powerpoint/2010/main" val="1432493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8686800" cy="1180306"/>
          </a:xfrm>
        </p:spPr>
        <p:txBody>
          <a:bodyPr>
            <a:normAutofit fontScale="90000"/>
          </a:bodyPr>
          <a:lstStyle/>
          <a:p>
            <a:r>
              <a:rPr lang="en-US" dirty="0" smtClean="0"/>
              <a:t>HOW TO RESPOND</a:t>
            </a:r>
            <a:br>
              <a:rPr lang="en-US" dirty="0" smtClean="0"/>
            </a:br>
            <a:r>
              <a:rPr lang="en-US" sz="2800" dirty="0" smtClean="0"/>
              <a:t>When an Active Shooter is in your vicinity</a:t>
            </a:r>
            <a:endParaRPr lang="en-US" sz="2800" dirty="0"/>
          </a:p>
        </p:txBody>
      </p:sp>
      <p:sp>
        <p:nvSpPr>
          <p:cNvPr id="3" name="Content Placeholder 2"/>
          <p:cNvSpPr>
            <a:spLocks noGrp="1"/>
          </p:cNvSpPr>
          <p:nvPr>
            <p:ph idx="1"/>
          </p:nvPr>
        </p:nvSpPr>
        <p:spPr>
          <a:xfrm>
            <a:off x="304800" y="1600200"/>
            <a:ext cx="8686800" cy="1165192"/>
          </a:xfrm>
        </p:spPr>
        <p:txBody>
          <a:bodyPr>
            <a:normAutofit/>
          </a:bodyPr>
          <a:lstStyle/>
          <a:p>
            <a:pPr algn="just">
              <a:buNone/>
            </a:pPr>
            <a:r>
              <a:rPr lang="en-US" sz="2000" dirty="0" smtClean="0"/>
              <a:t>Quickly determine the most reasonable way to protect your own life. </a:t>
            </a:r>
          </a:p>
          <a:p>
            <a:pPr algn="just">
              <a:buNone/>
            </a:pPr>
            <a:r>
              <a:rPr lang="en-US" sz="2000" dirty="0" smtClean="0"/>
              <a:t>Customers and Clients are likely to follow the lead of Employees and </a:t>
            </a:r>
          </a:p>
          <a:p>
            <a:pPr algn="just">
              <a:buNone/>
            </a:pPr>
            <a:r>
              <a:rPr lang="en-US" sz="2000" dirty="0" smtClean="0"/>
              <a:t>Managers during an Active Shooter Situation.</a:t>
            </a:r>
          </a:p>
          <a:p>
            <a:pPr>
              <a:buNone/>
            </a:pP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9960799"/>
              </p:ext>
            </p:extLst>
          </p:nvPr>
        </p:nvGraphicFramePr>
        <p:xfrm>
          <a:off x="457200" y="2819401"/>
          <a:ext cx="8382000" cy="3649978"/>
        </p:xfrm>
        <a:graphic>
          <a:graphicData uri="http://schemas.openxmlformats.org/drawingml/2006/table">
            <a:tbl>
              <a:tblPr firstRow="1" bandRow="1">
                <a:tableStyleId>{5C22544A-7EE6-4342-B048-85BDC9FD1C3A}</a:tableStyleId>
              </a:tblPr>
              <a:tblGrid>
                <a:gridCol w="2794000"/>
                <a:gridCol w="2794000"/>
                <a:gridCol w="2794000"/>
              </a:tblGrid>
              <a:tr h="479113">
                <a:tc>
                  <a:txBody>
                    <a:bodyPr/>
                    <a:lstStyle/>
                    <a:p>
                      <a:pPr algn="l"/>
                      <a:r>
                        <a:rPr lang="en-US" b="1" dirty="0" smtClean="0">
                          <a:solidFill>
                            <a:schemeClr val="accent1">
                              <a:lumMod val="50000"/>
                            </a:schemeClr>
                          </a:solidFill>
                        </a:rPr>
                        <a:t>1.</a:t>
                      </a:r>
                      <a:r>
                        <a:rPr lang="en-US" b="1" baseline="0" dirty="0" smtClean="0">
                          <a:solidFill>
                            <a:schemeClr val="accent1">
                              <a:lumMod val="50000"/>
                            </a:schemeClr>
                          </a:solidFill>
                        </a:rPr>
                        <a:t>  Evacuate</a:t>
                      </a:r>
                      <a:endParaRPr lang="en-US" b="1" dirty="0">
                        <a:solidFill>
                          <a:schemeClr val="accent1">
                            <a:lumMod val="50000"/>
                          </a:schemeClr>
                        </a:solidFill>
                      </a:endParaRPr>
                    </a:p>
                  </a:txBody>
                  <a:tcPr anchor="ctr"/>
                </a:tc>
                <a:tc>
                  <a:txBody>
                    <a:bodyPr/>
                    <a:lstStyle/>
                    <a:p>
                      <a:pPr algn="l"/>
                      <a:r>
                        <a:rPr lang="en-US" b="1" dirty="0" smtClean="0">
                          <a:solidFill>
                            <a:schemeClr val="accent1">
                              <a:lumMod val="50000"/>
                            </a:schemeClr>
                          </a:solidFill>
                        </a:rPr>
                        <a:t>2.</a:t>
                      </a:r>
                      <a:r>
                        <a:rPr lang="en-US" b="1" baseline="0" dirty="0" smtClean="0">
                          <a:solidFill>
                            <a:schemeClr val="accent1">
                              <a:lumMod val="50000"/>
                            </a:schemeClr>
                          </a:solidFill>
                        </a:rPr>
                        <a:t> Hide Out</a:t>
                      </a:r>
                      <a:endParaRPr lang="en-US" b="1" dirty="0">
                        <a:solidFill>
                          <a:schemeClr val="accent1">
                            <a:lumMod val="50000"/>
                          </a:schemeClr>
                        </a:solidFill>
                      </a:endParaRPr>
                    </a:p>
                  </a:txBody>
                  <a:tcPr anchor="ctr"/>
                </a:tc>
                <a:tc>
                  <a:txBody>
                    <a:bodyPr/>
                    <a:lstStyle/>
                    <a:p>
                      <a:pPr algn="l"/>
                      <a:r>
                        <a:rPr lang="en-US" b="1" dirty="0" smtClean="0">
                          <a:solidFill>
                            <a:schemeClr val="accent1">
                              <a:lumMod val="50000"/>
                            </a:schemeClr>
                          </a:solidFill>
                        </a:rPr>
                        <a:t>3. Take Actions</a:t>
                      </a:r>
                      <a:endParaRPr lang="en-US" b="1" dirty="0">
                        <a:solidFill>
                          <a:schemeClr val="accent1">
                            <a:lumMod val="50000"/>
                          </a:schemeClr>
                        </a:solidFill>
                      </a:endParaRPr>
                    </a:p>
                  </a:txBody>
                  <a:tcPr anchor="ctr"/>
                </a:tc>
              </a:tr>
              <a:tr h="3170865">
                <a:tc>
                  <a:txBody>
                    <a:bodyPr/>
                    <a:lstStyle/>
                    <a:p>
                      <a:pPr>
                        <a:buFont typeface="Arial" pitchFamily="34" charset="0"/>
                        <a:buChar char="•"/>
                      </a:pPr>
                      <a:r>
                        <a:rPr lang="en-US" sz="1600" dirty="0" smtClean="0">
                          <a:solidFill>
                            <a:schemeClr val="accent1">
                              <a:lumMod val="75000"/>
                            </a:schemeClr>
                          </a:solidFill>
                        </a:rPr>
                        <a:t> Have and escape route</a:t>
                      </a:r>
                      <a:r>
                        <a:rPr lang="en-US" sz="1600" baseline="0" dirty="0" smtClean="0">
                          <a:solidFill>
                            <a:schemeClr val="accent1">
                              <a:lumMod val="75000"/>
                            </a:schemeClr>
                          </a:solidFill>
                        </a:rPr>
                        <a:t> and plan in mind</a:t>
                      </a:r>
                      <a:r>
                        <a:rPr lang="en-US" sz="1600" dirty="0" smtClean="0">
                          <a:solidFill>
                            <a:schemeClr val="accent1">
                              <a:lumMod val="75000"/>
                            </a:schemeClr>
                          </a:solidFill>
                        </a:rPr>
                        <a:t> </a:t>
                      </a:r>
                    </a:p>
                    <a:p>
                      <a:pPr>
                        <a:buFont typeface="Arial" pitchFamily="34" charset="0"/>
                        <a:buNone/>
                      </a:pPr>
                      <a:endParaRPr lang="en-US" sz="1600" dirty="0" smtClean="0">
                        <a:solidFill>
                          <a:schemeClr val="accent1">
                            <a:lumMod val="75000"/>
                          </a:schemeClr>
                        </a:solidFill>
                      </a:endParaRPr>
                    </a:p>
                    <a:p>
                      <a:pPr>
                        <a:buFont typeface="Arial" pitchFamily="34" charset="0"/>
                        <a:buChar char="•"/>
                      </a:pPr>
                      <a:r>
                        <a:rPr lang="en-US" sz="1600" dirty="0" smtClean="0">
                          <a:solidFill>
                            <a:schemeClr val="accent1">
                              <a:lumMod val="75000"/>
                            </a:schemeClr>
                          </a:solidFill>
                        </a:rPr>
                        <a:t> Leave your belongings behind.</a:t>
                      </a:r>
                    </a:p>
                    <a:p>
                      <a:pPr>
                        <a:buFont typeface="Arial" pitchFamily="34" charset="0"/>
                        <a:buChar char="•"/>
                      </a:pPr>
                      <a:endParaRPr lang="en-US" sz="1600" dirty="0" smtClean="0">
                        <a:solidFill>
                          <a:schemeClr val="accent1">
                            <a:lumMod val="75000"/>
                          </a:schemeClr>
                        </a:solidFill>
                      </a:endParaRPr>
                    </a:p>
                    <a:p>
                      <a:pPr>
                        <a:buFont typeface="Arial" pitchFamily="34" charset="0"/>
                        <a:buChar char="•"/>
                      </a:pPr>
                      <a:r>
                        <a:rPr lang="en-US" sz="1600" dirty="0" smtClean="0">
                          <a:solidFill>
                            <a:schemeClr val="accent1">
                              <a:lumMod val="75000"/>
                            </a:schemeClr>
                          </a:solidFill>
                        </a:rPr>
                        <a:t> Keep your hands visible.</a:t>
                      </a:r>
                    </a:p>
                    <a:p>
                      <a:pPr>
                        <a:buFont typeface="Arial" pitchFamily="34" charset="0"/>
                        <a:buChar char="•"/>
                      </a:pPr>
                      <a:endParaRPr lang="en-US" sz="1600" dirty="0" smtClean="0">
                        <a:solidFill>
                          <a:schemeClr val="accent1">
                            <a:lumMod val="75000"/>
                          </a:schemeClr>
                        </a:solidFill>
                      </a:endParaRPr>
                    </a:p>
                    <a:p>
                      <a:pPr>
                        <a:buFont typeface="Arial" pitchFamily="34" charset="0"/>
                        <a:buChar char="•"/>
                      </a:pPr>
                      <a:r>
                        <a:rPr lang="en-US" sz="1600" dirty="0" smtClean="0">
                          <a:solidFill>
                            <a:schemeClr val="accent1">
                              <a:lumMod val="75000"/>
                            </a:schemeClr>
                          </a:solidFill>
                        </a:rPr>
                        <a:t>Follow</a:t>
                      </a:r>
                      <a:r>
                        <a:rPr lang="en-US" sz="1600" baseline="0" dirty="0" smtClean="0">
                          <a:solidFill>
                            <a:schemeClr val="accent1">
                              <a:lumMod val="75000"/>
                            </a:schemeClr>
                          </a:solidFill>
                        </a:rPr>
                        <a:t> the police officers instructions</a:t>
                      </a:r>
                      <a:endParaRPr lang="en-US" sz="1600" dirty="0">
                        <a:solidFill>
                          <a:schemeClr val="accent1">
                            <a:lumMod val="75000"/>
                          </a:schemeClr>
                        </a:solidFill>
                      </a:endParaRPr>
                    </a:p>
                  </a:txBody>
                  <a:tcPr/>
                </a:tc>
                <a:tc>
                  <a:txBody>
                    <a:bodyPr/>
                    <a:lstStyle/>
                    <a:p>
                      <a:pPr>
                        <a:buFont typeface="Arial" pitchFamily="34" charset="0"/>
                        <a:buChar char="•"/>
                      </a:pPr>
                      <a:r>
                        <a:rPr lang="en-US" sz="1600" dirty="0" smtClean="0">
                          <a:solidFill>
                            <a:schemeClr val="accent1">
                              <a:lumMod val="75000"/>
                            </a:schemeClr>
                          </a:solidFill>
                        </a:rPr>
                        <a:t> Hide in an area out of the active shooter’s view.</a:t>
                      </a:r>
                    </a:p>
                    <a:p>
                      <a:pPr>
                        <a:buFont typeface="Arial" pitchFamily="34" charset="0"/>
                        <a:buChar char="•"/>
                      </a:pPr>
                      <a:endParaRPr lang="en-US" sz="1600" dirty="0" smtClean="0">
                        <a:solidFill>
                          <a:schemeClr val="accent1">
                            <a:lumMod val="75000"/>
                          </a:schemeClr>
                        </a:solidFill>
                      </a:endParaRPr>
                    </a:p>
                    <a:p>
                      <a:pPr>
                        <a:buFont typeface="Arial" pitchFamily="34" charset="0"/>
                        <a:buChar char="•"/>
                      </a:pPr>
                      <a:r>
                        <a:rPr lang="en-US" sz="1600" dirty="0" smtClean="0">
                          <a:solidFill>
                            <a:schemeClr val="accent1">
                              <a:lumMod val="75000"/>
                            </a:schemeClr>
                          </a:solidFill>
                        </a:rPr>
                        <a:t>Hide</a:t>
                      </a:r>
                      <a:r>
                        <a:rPr lang="en-US" sz="1600" baseline="0" dirty="0" smtClean="0">
                          <a:solidFill>
                            <a:schemeClr val="accent1">
                              <a:lumMod val="75000"/>
                            </a:schemeClr>
                          </a:solidFill>
                        </a:rPr>
                        <a:t> behind large items</a:t>
                      </a:r>
                      <a:endParaRPr lang="en-US" sz="1600" dirty="0" smtClean="0">
                        <a:solidFill>
                          <a:schemeClr val="accent1">
                            <a:lumMod val="75000"/>
                          </a:schemeClr>
                        </a:solidFill>
                      </a:endParaRPr>
                    </a:p>
                    <a:p>
                      <a:pPr>
                        <a:buFont typeface="Arial" pitchFamily="34" charset="0"/>
                        <a:buChar char="•"/>
                      </a:pPr>
                      <a:endParaRPr lang="en-US" sz="1600" dirty="0" smtClean="0">
                        <a:solidFill>
                          <a:schemeClr val="accent1">
                            <a:lumMod val="75000"/>
                          </a:schemeClr>
                        </a:solidFill>
                      </a:endParaRPr>
                    </a:p>
                    <a:p>
                      <a:pPr>
                        <a:buFont typeface="Arial" pitchFamily="34" charset="0"/>
                        <a:buChar char="•"/>
                      </a:pPr>
                      <a:r>
                        <a:rPr lang="en-US" sz="1600" baseline="0" dirty="0" smtClean="0">
                          <a:solidFill>
                            <a:schemeClr val="accent1">
                              <a:lumMod val="75000"/>
                            </a:schemeClr>
                          </a:solidFill>
                        </a:rPr>
                        <a:t> Block entry to your hiding place and lock the door if possible.</a:t>
                      </a:r>
                    </a:p>
                    <a:p>
                      <a:pPr>
                        <a:buFont typeface="Arial" pitchFamily="34" charset="0"/>
                        <a:buNone/>
                      </a:pPr>
                      <a:endParaRPr lang="en-US" sz="1600" baseline="0" dirty="0" smtClean="0">
                        <a:solidFill>
                          <a:schemeClr val="accent1">
                            <a:lumMod val="75000"/>
                          </a:schemeClr>
                        </a:solidFill>
                      </a:endParaRPr>
                    </a:p>
                    <a:p>
                      <a:pPr>
                        <a:buFont typeface="Arial" pitchFamily="34" charset="0"/>
                        <a:buChar char="•"/>
                      </a:pPr>
                      <a:endParaRPr lang="en-US" sz="1600" baseline="0" dirty="0" smtClean="0">
                        <a:solidFill>
                          <a:schemeClr val="accent1">
                            <a:lumMod val="75000"/>
                          </a:schemeClr>
                        </a:solidFill>
                      </a:endParaRPr>
                    </a:p>
                  </a:txBody>
                  <a:tcPr/>
                </a:tc>
                <a:tc>
                  <a:txBody>
                    <a:bodyPr/>
                    <a:lstStyle/>
                    <a:p>
                      <a:pPr>
                        <a:buFont typeface="Arial" pitchFamily="34" charset="0"/>
                        <a:buChar char="•"/>
                      </a:pPr>
                      <a:r>
                        <a:rPr lang="en-US" sz="1600" baseline="0" dirty="0" smtClean="0">
                          <a:solidFill>
                            <a:schemeClr val="accent1">
                              <a:lumMod val="75000"/>
                            </a:schemeClr>
                          </a:solidFill>
                        </a:rPr>
                        <a:t> As a last resort and only when your life is in imminent danger .</a:t>
                      </a:r>
                    </a:p>
                    <a:p>
                      <a:pPr>
                        <a:buFont typeface="Arial" pitchFamily="34" charset="0"/>
                        <a:buChar char="•"/>
                      </a:pPr>
                      <a:endParaRPr lang="en-US" sz="1600" baseline="0" dirty="0" smtClean="0">
                        <a:solidFill>
                          <a:schemeClr val="accent1">
                            <a:lumMod val="75000"/>
                          </a:schemeClr>
                        </a:solidFill>
                      </a:endParaRPr>
                    </a:p>
                    <a:p>
                      <a:pPr>
                        <a:buFont typeface="Arial" pitchFamily="34" charset="0"/>
                        <a:buChar char="•"/>
                      </a:pPr>
                      <a:r>
                        <a:rPr lang="en-US" sz="1600" baseline="0" dirty="0" smtClean="0">
                          <a:solidFill>
                            <a:schemeClr val="accent1">
                              <a:lumMod val="75000"/>
                            </a:schemeClr>
                          </a:solidFill>
                        </a:rPr>
                        <a:t> Attempt to incapacitate  the Active Shooter</a:t>
                      </a:r>
                    </a:p>
                    <a:p>
                      <a:pPr>
                        <a:buFont typeface="Arial" pitchFamily="34" charset="0"/>
                        <a:buChar char="•"/>
                      </a:pPr>
                      <a:endParaRPr lang="en-US" sz="1600" baseline="0" dirty="0" smtClean="0">
                        <a:solidFill>
                          <a:schemeClr val="accent1">
                            <a:lumMod val="75000"/>
                          </a:schemeClr>
                        </a:solidFill>
                      </a:endParaRPr>
                    </a:p>
                    <a:p>
                      <a:pPr>
                        <a:buFont typeface="Arial" pitchFamily="34" charset="0"/>
                        <a:buChar char="•"/>
                      </a:pPr>
                      <a:r>
                        <a:rPr lang="en-US" sz="1600" baseline="0" dirty="0" smtClean="0">
                          <a:solidFill>
                            <a:schemeClr val="accent1">
                              <a:lumMod val="75000"/>
                            </a:schemeClr>
                          </a:solidFill>
                        </a:rPr>
                        <a:t> Act with physical aggression  and commit to your action.</a:t>
                      </a:r>
                      <a:endParaRPr lang="en-US" sz="1600" dirty="0">
                        <a:solidFill>
                          <a:schemeClr val="accent1">
                            <a:lumMod val="75000"/>
                          </a:schemeClr>
                        </a:solidFill>
                      </a:endParaRPr>
                    </a:p>
                  </a:txBody>
                  <a:tcPr/>
                </a:tc>
              </a:tr>
            </a:tbl>
          </a:graphicData>
        </a:graphic>
      </p:graphicFrame>
      <p:sp>
        <p:nvSpPr>
          <p:cNvPr id="13" name="TextBox 12"/>
          <p:cNvSpPr txBox="1"/>
          <p:nvPr/>
        </p:nvSpPr>
        <p:spPr>
          <a:xfrm>
            <a:off x="3200400" y="5334000"/>
            <a:ext cx="2819400" cy="830997"/>
          </a:xfrm>
          <a:prstGeom prst="rect">
            <a:avLst/>
          </a:prstGeom>
          <a:noFill/>
        </p:spPr>
        <p:txBody>
          <a:bodyPr wrap="square" rtlCol="0">
            <a:spAutoFit/>
          </a:bodyPr>
          <a:lstStyle/>
          <a:p>
            <a:pPr algn="ctr">
              <a:buFont typeface="Arial" pitchFamily="34" charset="0"/>
              <a:buNone/>
            </a:pPr>
            <a:r>
              <a:rPr lang="en-US" sz="2400" b="1" dirty="0" smtClean="0">
                <a:solidFill>
                  <a:schemeClr val="accent1">
                    <a:lumMod val="75000"/>
                  </a:schemeClr>
                </a:solidFill>
              </a:rPr>
              <a:t>CALL 911 WHEN IT IS SAFE TO DO SO.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8229600" cy="875506"/>
          </a:xfrm>
        </p:spPr>
        <p:txBody>
          <a:bodyPr anchor="t"/>
          <a:lstStyle/>
          <a:p>
            <a:r>
              <a:rPr lang="en-US" dirty="0" smtClean="0"/>
              <a:t>WHAT TO DO</a:t>
            </a:r>
            <a:endParaRPr lang="en-US" dirty="0"/>
          </a:p>
        </p:txBody>
      </p:sp>
      <p:sp>
        <p:nvSpPr>
          <p:cNvPr id="5" name="Content Placeholder 4"/>
          <p:cNvSpPr>
            <a:spLocks noGrp="1"/>
          </p:cNvSpPr>
          <p:nvPr>
            <p:ph sz="half" idx="1"/>
          </p:nvPr>
        </p:nvSpPr>
        <p:spPr>
          <a:xfrm>
            <a:off x="457200" y="1722437"/>
            <a:ext cx="5029200" cy="4525963"/>
          </a:xfrm>
        </p:spPr>
        <p:txBody>
          <a:bodyPr>
            <a:normAutofit/>
          </a:bodyPr>
          <a:lstStyle/>
          <a:p>
            <a:pPr>
              <a:buNone/>
            </a:pPr>
            <a:r>
              <a:rPr lang="en-US" dirty="0" smtClean="0"/>
              <a:t>Evacuate:</a:t>
            </a:r>
            <a:endParaRPr lang="en-US" sz="2000" dirty="0" smtClean="0"/>
          </a:p>
          <a:p>
            <a:pPr algn="just"/>
            <a:r>
              <a:rPr lang="en-US" sz="2000" dirty="0" smtClean="0"/>
              <a:t>No matter what the circumstances, if you decide to flee an Active Shooter situation, make sure you have an escape route and plan in mind. Do not attempt to carry anything while fleeing. Move quickly, keep your hands visible, and follow instructions of any Law Enforcement personnel you may encounter. Do not attempt to remove or help injured people. Notify responders of their location. Do not leave and go home you are a potential witness.  </a:t>
            </a:r>
            <a:endParaRPr lang="en-US" sz="2000" dirty="0"/>
          </a:p>
        </p:txBody>
      </p:sp>
      <p:pic>
        <p:nvPicPr>
          <p:cNvPr id="7" name="Content Placeholder 6" descr="Columbine Evac-2.jpg"/>
          <p:cNvPicPr>
            <a:picLocks noGrp="1" noChangeAspect="1"/>
          </p:cNvPicPr>
          <p:nvPr>
            <p:ph sz="half" idx="2"/>
          </p:nvPr>
        </p:nvPicPr>
        <p:blipFill>
          <a:blip r:embed="rId2" cstate="print"/>
          <a:stretch>
            <a:fillRect/>
          </a:stretch>
        </p:blipFill>
        <p:spPr>
          <a:xfrm>
            <a:off x="5638800" y="2133600"/>
            <a:ext cx="3144253" cy="1828800"/>
          </a:xfr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8" name="Picture 7" descr="Columbine Evac-1.jpg"/>
          <p:cNvPicPr>
            <a:picLocks noChangeAspect="1"/>
          </p:cNvPicPr>
          <p:nvPr/>
        </p:nvPicPr>
        <p:blipFill>
          <a:blip r:embed="rId3" cstate="print"/>
          <a:stretch>
            <a:fillRect/>
          </a:stretch>
        </p:blipFill>
        <p:spPr>
          <a:xfrm>
            <a:off x="5715000" y="4267200"/>
            <a:ext cx="3048000" cy="1892968"/>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nchor="t"/>
          <a:lstStyle/>
          <a:p>
            <a:r>
              <a:rPr lang="en-US" dirty="0" smtClean="0"/>
              <a:t>WHAT TO DO</a:t>
            </a:r>
            <a:endParaRPr lang="en-US" dirty="0"/>
          </a:p>
        </p:txBody>
      </p:sp>
      <p:sp>
        <p:nvSpPr>
          <p:cNvPr id="3" name="Content Placeholder 2"/>
          <p:cNvSpPr>
            <a:spLocks noGrp="1"/>
          </p:cNvSpPr>
          <p:nvPr>
            <p:ph sz="half" idx="1"/>
          </p:nvPr>
        </p:nvSpPr>
        <p:spPr>
          <a:xfrm>
            <a:off x="457200" y="1722437"/>
            <a:ext cx="5181600" cy="4525963"/>
          </a:xfrm>
        </p:spPr>
        <p:txBody>
          <a:bodyPr>
            <a:normAutofit fontScale="92500" lnSpcReduction="10000"/>
          </a:bodyPr>
          <a:lstStyle/>
          <a:p>
            <a:pPr>
              <a:buNone/>
            </a:pPr>
            <a:r>
              <a:rPr lang="en-US" dirty="0" smtClean="0"/>
              <a:t>Hide Out</a:t>
            </a:r>
            <a:endParaRPr lang="en-US" sz="2000" dirty="0" smtClean="0"/>
          </a:p>
          <a:p>
            <a:pPr algn="just"/>
            <a:r>
              <a:rPr lang="en-US" sz="2000" dirty="0" smtClean="0"/>
              <a:t>If an Active Shooter is outside the building you should proceed to a room that can be locked. Once you are in such a location you should close and lock all windows, doors and turn off all lights. Make yourself a small target or lay on the ground. One person in the room should call 911 if it is safe to do so.  Remain in-place until Law Enforcement gives the “ALL CLEAR” signal. Unfamiliar voices may be the shooter  attempting to lure victims from their safe place; do not respond to any voice commands until you can verify with certainty that they are Law Enforcement.</a:t>
            </a:r>
            <a:endParaRPr lang="en-US" sz="2000" dirty="0"/>
          </a:p>
        </p:txBody>
      </p:sp>
      <p:pic>
        <p:nvPicPr>
          <p:cNvPr id="7" name="Content Placeholder 8" descr="Hiding-01.jpg"/>
          <p:cNvPicPr>
            <a:picLocks noGrp="1" noChangeAspect="1"/>
          </p:cNvPicPr>
          <p:nvPr>
            <p:ph sz="half" idx="2"/>
          </p:nvPr>
        </p:nvPicPr>
        <p:blipFill>
          <a:blip r:embed="rId2" cstate="print"/>
          <a:stretch>
            <a:fillRect/>
          </a:stretch>
        </p:blipFill>
        <p:spPr>
          <a:xfrm>
            <a:off x="5638800" y="3886200"/>
            <a:ext cx="3124200" cy="2424403"/>
          </a:xfr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8" name="Picture 7" descr="Hiding-02.jpg"/>
          <p:cNvPicPr>
            <a:picLocks noChangeAspect="1"/>
          </p:cNvPicPr>
          <p:nvPr/>
        </p:nvPicPr>
        <p:blipFill>
          <a:blip r:embed="rId3" cstate="print"/>
          <a:stretch>
            <a:fillRect/>
          </a:stretch>
        </p:blipFill>
        <p:spPr>
          <a:xfrm rot="21007943">
            <a:off x="6095266" y="1661530"/>
            <a:ext cx="2667000" cy="2000250"/>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220</TotalTime>
  <Words>1665</Words>
  <Application>Microsoft Macintosh PowerPoint</Application>
  <PresentationFormat>On-screen Show (4:3)</PresentationFormat>
  <Paragraphs>121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Corbel</vt:lpstr>
      <vt:lpstr>Rockwell</vt:lpstr>
      <vt:lpstr>Wingdings 2</vt:lpstr>
      <vt:lpstr>Foundry</vt:lpstr>
      <vt:lpstr>Active Shooter</vt:lpstr>
      <vt:lpstr>ACTIVE SHOOTER</vt:lpstr>
      <vt:lpstr>ACTIVE SHOOTER</vt:lpstr>
      <vt:lpstr>ACTIVE SHOOTER</vt:lpstr>
      <vt:lpstr>ACTIVE SHOOTER</vt:lpstr>
      <vt:lpstr>ACTIVE SHOOTER</vt:lpstr>
      <vt:lpstr>HOW TO RESPOND When an Active Shooter is in your vicinity</vt:lpstr>
      <vt:lpstr>WHAT TO DO</vt:lpstr>
      <vt:lpstr>WHAT TO DO</vt:lpstr>
      <vt:lpstr>WHAT TO DO</vt:lpstr>
      <vt:lpstr>WHAT TO DO</vt:lpstr>
      <vt:lpstr>WHAT TO DO</vt:lpstr>
      <vt:lpstr>HOW TO RESPOND When Law Enforcement arrives on the Scene</vt:lpstr>
      <vt:lpstr>WHAT TO DO When Law Enforcement arrives on the Scene</vt:lpstr>
      <vt:lpstr>WHAT TO DO When Law Enforcement arrives on the Scene</vt:lpstr>
      <vt:lpstr>WHAT TO DO When Law Enforcement arrives on the Scene</vt:lpstr>
      <vt:lpstr>Recognize Signs  Potential work place Violence</vt:lpstr>
      <vt:lpstr>QUESTIONS??</vt:lpstr>
    </vt:vector>
  </TitlesOfParts>
  <Company>OEM</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Shooter</dc:title>
  <dc:creator>jrsena</dc:creator>
  <cp:lastModifiedBy>Michael Conlin</cp:lastModifiedBy>
  <cp:revision>19</cp:revision>
  <dcterms:created xsi:type="dcterms:W3CDTF">2011-03-24T14:27:00Z</dcterms:created>
  <dcterms:modified xsi:type="dcterms:W3CDTF">2017-03-15T00:52:04Z</dcterms:modified>
</cp:coreProperties>
</file>