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4"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5" r:id="rId37"/>
    <p:sldId id="291" r:id="rId38"/>
    <p:sldId id="292" r:id="rId39"/>
    <p:sldId id="293" r:id="rId40"/>
    <p:sldId id="299" r:id="rId41"/>
    <p:sldId id="294" r:id="rId42"/>
    <p:sldId id="296" r:id="rId43"/>
    <p:sldId id="297" r:id="rId44"/>
    <p:sldId id="300" r:id="rId45"/>
    <p:sldId id="298" r:id="rId46"/>
    <p:sldId id="301" r:id="rId47"/>
    <p:sldId id="302"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8D6DC50-FF70-4D7C-9680-E441FC7D9DCE}" type="datetimeFigureOut">
              <a:rPr lang="en-US" smtClean="0"/>
              <a:t>6/10/2013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7C30947-95AF-40F4-97B5-1F86D0BBFB3C}" type="slidenum">
              <a:rPr lang="en-US" smtClean="0"/>
              <a:t>‹#›</a:t>
            </a:fld>
            <a:endParaRPr lang="en-US"/>
          </a:p>
        </p:txBody>
      </p:sp>
    </p:spTree>
    <p:extLst>
      <p:ext uri="{BB962C8B-B14F-4D97-AF65-F5344CB8AC3E}">
        <p14:creationId xmlns:p14="http://schemas.microsoft.com/office/powerpoint/2010/main" val="28623362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818AE24-E744-4021-949D-FBDA57595958}" type="datetimeFigureOut">
              <a:rPr lang="en-US" smtClean="0"/>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38FF1-E7F2-4E82-9533-AE4B5DE300C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8AE24-E744-4021-949D-FBDA57595958}" type="datetimeFigureOut">
              <a:rPr lang="en-US" smtClean="0"/>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8AE24-E744-4021-949D-FBDA57595958}" type="datetimeFigureOut">
              <a:rPr lang="en-US" smtClean="0"/>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818AE24-E744-4021-949D-FBDA57595958}" type="datetimeFigureOut">
              <a:rPr lang="en-US" smtClean="0"/>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38FF1-E7F2-4E82-9533-AE4B5DE300C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8AE24-E744-4021-949D-FBDA57595958}" type="datetimeFigureOut">
              <a:rPr lang="en-US" smtClean="0"/>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818AE24-E744-4021-949D-FBDA57595958}" type="datetimeFigureOut">
              <a:rPr lang="en-US" smtClean="0"/>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818AE24-E744-4021-949D-FBDA57595958}" type="datetimeFigureOut">
              <a:rPr lang="en-US" smtClean="0"/>
              <a:t>6/10/2013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18AE24-E744-4021-949D-FBDA57595958}" type="datetimeFigureOut">
              <a:rPr lang="en-US" smtClean="0"/>
              <a:t>6/10/2013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8AE24-E744-4021-949D-FBDA57595958}" type="datetimeFigureOut">
              <a:rPr lang="en-US" smtClean="0"/>
              <a:t>6/10/2013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8AE24-E744-4021-949D-FBDA57595958}" type="datetimeFigureOut">
              <a:rPr lang="en-US" smtClean="0"/>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8AE24-E744-4021-949D-FBDA57595958}" type="datetimeFigureOut">
              <a:rPr lang="en-US" smtClean="0"/>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38FF1-E7F2-4E82-9533-AE4B5DE300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818AE24-E744-4021-949D-FBDA57595958}" type="datetimeFigureOut">
              <a:rPr lang="en-US" smtClean="0"/>
              <a:t>6/10/2013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CC38FF1-E7F2-4E82-9533-AE4B5DE300C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protect.iu.edu/police/active-shooter" TargetMode="External"/><Relationship Id="rId2" Type="http://schemas.openxmlformats.org/officeDocument/2006/relationships/hyperlink" Target="http://www.dhs.gov/"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wikipedia.org/" TargetMode="External"/><Relationship Id="rId2" Type="http://schemas.openxmlformats.org/officeDocument/2006/relationships/hyperlink" Target="http://www.quickserie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PREPARATION</a:t>
            </a:r>
            <a:br>
              <a:rPr lang="en-US" dirty="0" smtClean="0"/>
            </a:br>
            <a:r>
              <a:rPr lang="en-US" dirty="0" smtClean="0"/>
              <a:t>RESPONSE</a:t>
            </a:r>
            <a:br>
              <a:rPr lang="en-US" dirty="0" smtClean="0"/>
            </a:br>
            <a:r>
              <a:rPr lang="en-US" dirty="0" smtClean="0"/>
              <a:t>PREVENTION</a:t>
            </a:r>
            <a:endParaRPr lang="en-US" dirty="0"/>
          </a:p>
        </p:txBody>
      </p:sp>
      <p:sp>
        <p:nvSpPr>
          <p:cNvPr id="2" name="Title 1"/>
          <p:cNvSpPr>
            <a:spLocks noGrp="1"/>
          </p:cNvSpPr>
          <p:nvPr>
            <p:ph type="ctrTitle"/>
          </p:nvPr>
        </p:nvSpPr>
        <p:spPr/>
        <p:txBody>
          <a:bodyPr/>
          <a:lstStyle/>
          <a:p>
            <a:r>
              <a:rPr lang="en-US" dirty="0" smtClean="0"/>
              <a:t>ACTIVE SHOOTER</a:t>
            </a:r>
            <a:endParaRPr lang="en-US" dirty="0"/>
          </a:p>
        </p:txBody>
      </p:sp>
    </p:spTree>
    <p:extLst>
      <p:ext uri="{BB962C8B-B14F-4D97-AF65-F5344CB8AC3E}">
        <p14:creationId xmlns:p14="http://schemas.microsoft.com/office/powerpoint/2010/main" val="2829605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Cokeville</a:t>
            </a:r>
            <a:r>
              <a:rPr lang="en-US" dirty="0" smtClean="0"/>
              <a:t> Elementary School hostage crisis  may 16, 1986</a:t>
            </a:r>
            <a:endParaRPr lang="en-US" dirty="0"/>
          </a:p>
        </p:txBody>
      </p:sp>
      <p:sp>
        <p:nvSpPr>
          <p:cNvPr id="3" name="Content Placeholder 2"/>
          <p:cNvSpPr>
            <a:spLocks noGrp="1"/>
          </p:cNvSpPr>
          <p:nvPr>
            <p:ph sz="quarter" idx="13"/>
          </p:nvPr>
        </p:nvSpPr>
        <p:spPr/>
        <p:txBody>
          <a:bodyPr/>
          <a:lstStyle/>
          <a:p>
            <a:r>
              <a:rPr lang="en-US" dirty="0" smtClean="0"/>
              <a:t>David and Doris Young take 150 students and teachers hostage in </a:t>
            </a:r>
            <a:r>
              <a:rPr lang="en-US" dirty="0" err="1" smtClean="0"/>
              <a:t>Cokeville</a:t>
            </a:r>
            <a:r>
              <a:rPr lang="en-US" dirty="0" smtClean="0"/>
              <a:t> Wyoming and demand 300 million dollars.</a:t>
            </a:r>
          </a:p>
          <a:p>
            <a:r>
              <a:rPr lang="en-US" dirty="0" smtClean="0"/>
              <a:t>Doris accidentally sets off homemade gasoline bomb injury 75</a:t>
            </a:r>
          </a:p>
          <a:p>
            <a:r>
              <a:rPr lang="en-US" dirty="0" smtClean="0"/>
              <a:t>Doris is badly burned and reports vary on whether she was killed by the explosion or shot and killed by her husband, who then killed himself.</a:t>
            </a:r>
            <a:endParaRPr lang="en-US" dirty="0"/>
          </a:p>
        </p:txBody>
      </p:sp>
    </p:spTree>
    <p:extLst>
      <p:ext uri="{BB962C8B-B14F-4D97-AF65-F5344CB8AC3E}">
        <p14:creationId xmlns:p14="http://schemas.microsoft.com/office/powerpoint/2010/main" val="2147514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Stockton California January 17, 1989 </a:t>
            </a:r>
            <a:endParaRPr lang="en-US" dirty="0"/>
          </a:p>
        </p:txBody>
      </p:sp>
      <p:sp>
        <p:nvSpPr>
          <p:cNvPr id="3" name="Content Placeholder 2"/>
          <p:cNvSpPr>
            <a:spLocks noGrp="1"/>
          </p:cNvSpPr>
          <p:nvPr>
            <p:ph sz="quarter" idx="13"/>
          </p:nvPr>
        </p:nvSpPr>
        <p:spPr/>
        <p:txBody>
          <a:bodyPr/>
          <a:lstStyle/>
          <a:p>
            <a:r>
              <a:rPr lang="en-US" dirty="0" smtClean="0"/>
              <a:t>Cleveland school</a:t>
            </a:r>
          </a:p>
          <a:p>
            <a:r>
              <a:rPr lang="en-US" dirty="0" smtClean="0"/>
              <a:t>Patrick Purdy 24</a:t>
            </a:r>
          </a:p>
          <a:p>
            <a:r>
              <a:rPr lang="en-US" dirty="0" smtClean="0"/>
              <a:t>Shot and killed 5 students and wounded 29 others before killing himself</a:t>
            </a:r>
            <a:endParaRPr lang="en-US" dirty="0"/>
          </a:p>
        </p:txBody>
      </p:sp>
    </p:spTree>
    <p:extLst>
      <p:ext uri="{BB962C8B-B14F-4D97-AF65-F5344CB8AC3E}">
        <p14:creationId xmlns:p14="http://schemas.microsoft.com/office/powerpoint/2010/main" val="3879653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Pearl Mississippi, October 1, 1997</a:t>
            </a:r>
            <a:endParaRPr lang="en-US" dirty="0"/>
          </a:p>
        </p:txBody>
      </p:sp>
      <p:sp>
        <p:nvSpPr>
          <p:cNvPr id="3" name="Content Placeholder 2"/>
          <p:cNvSpPr>
            <a:spLocks noGrp="1"/>
          </p:cNvSpPr>
          <p:nvPr>
            <p:ph sz="quarter" idx="13"/>
          </p:nvPr>
        </p:nvSpPr>
        <p:spPr/>
        <p:txBody>
          <a:bodyPr/>
          <a:lstStyle/>
          <a:p>
            <a:r>
              <a:rPr lang="en-US" dirty="0" smtClean="0"/>
              <a:t>Pearl High School</a:t>
            </a:r>
          </a:p>
          <a:p>
            <a:r>
              <a:rPr lang="en-US" dirty="0" smtClean="0"/>
              <a:t>Luke </a:t>
            </a:r>
            <a:r>
              <a:rPr lang="en-US" dirty="0" err="1" smtClean="0"/>
              <a:t>Woodham</a:t>
            </a:r>
            <a:r>
              <a:rPr lang="en-US" dirty="0" smtClean="0"/>
              <a:t> 16</a:t>
            </a:r>
          </a:p>
          <a:p>
            <a:r>
              <a:rPr lang="en-US" dirty="0" smtClean="0"/>
              <a:t>3 killed and 7 others wounded</a:t>
            </a:r>
          </a:p>
          <a:p>
            <a:r>
              <a:rPr lang="en-US" dirty="0" err="1" smtClean="0"/>
              <a:t>Woodham</a:t>
            </a:r>
            <a:r>
              <a:rPr lang="en-US" dirty="0" smtClean="0"/>
              <a:t> attempted to flee to a near by middle school  where he was stopped and detained by vice principal Joel Myrick, who had retrieved a handgun from his vehicle.</a:t>
            </a:r>
          </a:p>
          <a:p>
            <a:endParaRPr lang="en-US" dirty="0"/>
          </a:p>
        </p:txBody>
      </p:sp>
    </p:spTree>
    <p:extLst>
      <p:ext uri="{BB962C8B-B14F-4D97-AF65-F5344CB8AC3E}">
        <p14:creationId xmlns:p14="http://schemas.microsoft.com/office/powerpoint/2010/main" val="2754398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a:t>
            </a:r>
            <a:r>
              <a:rPr lang="en-US" dirty="0" err="1" smtClean="0"/>
              <a:t>paducah</a:t>
            </a:r>
            <a:r>
              <a:rPr lang="en-US" dirty="0" smtClean="0"/>
              <a:t> KY, </a:t>
            </a:r>
            <a:r>
              <a:rPr lang="en-US" dirty="0" err="1" smtClean="0"/>
              <a:t>december</a:t>
            </a:r>
            <a:r>
              <a:rPr lang="en-US" dirty="0" smtClean="0"/>
              <a:t> 1, 1997</a:t>
            </a:r>
            <a:endParaRPr lang="en-US" dirty="0"/>
          </a:p>
        </p:txBody>
      </p:sp>
      <p:sp>
        <p:nvSpPr>
          <p:cNvPr id="3" name="Content Placeholder 2"/>
          <p:cNvSpPr>
            <a:spLocks noGrp="1"/>
          </p:cNvSpPr>
          <p:nvPr>
            <p:ph sz="quarter" idx="13"/>
          </p:nvPr>
        </p:nvSpPr>
        <p:spPr/>
        <p:txBody>
          <a:bodyPr/>
          <a:lstStyle/>
          <a:p>
            <a:r>
              <a:rPr lang="en-US" dirty="0" smtClean="0"/>
              <a:t>Michael </a:t>
            </a:r>
            <a:r>
              <a:rPr lang="en-US" dirty="0" err="1" smtClean="0"/>
              <a:t>Carneal</a:t>
            </a:r>
            <a:r>
              <a:rPr lang="en-US" dirty="0" smtClean="0"/>
              <a:t> 14</a:t>
            </a:r>
          </a:p>
          <a:p>
            <a:r>
              <a:rPr lang="en-US" dirty="0" smtClean="0"/>
              <a:t>3 killed and 5 wounded at Heath High School</a:t>
            </a:r>
            <a:endParaRPr lang="en-US" dirty="0"/>
          </a:p>
        </p:txBody>
      </p:sp>
    </p:spTree>
    <p:extLst>
      <p:ext uri="{BB962C8B-B14F-4D97-AF65-F5344CB8AC3E}">
        <p14:creationId xmlns:p14="http://schemas.microsoft.com/office/powerpoint/2010/main" val="1724881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Jonesboro, Arkansas </a:t>
            </a:r>
            <a:br>
              <a:rPr lang="en-US" dirty="0" smtClean="0"/>
            </a:br>
            <a:r>
              <a:rPr lang="en-US" dirty="0" smtClean="0"/>
              <a:t>March 24,1998</a:t>
            </a:r>
            <a:endParaRPr lang="en-US" dirty="0"/>
          </a:p>
        </p:txBody>
      </p:sp>
      <p:sp>
        <p:nvSpPr>
          <p:cNvPr id="3" name="Content Placeholder 2"/>
          <p:cNvSpPr>
            <a:spLocks noGrp="1"/>
          </p:cNvSpPr>
          <p:nvPr>
            <p:ph sz="quarter" idx="13"/>
          </p:nvPr>
        </p:nvSpPr>
        <p:spPr/>
        <p:txBody>
          <a:bodyPr/>
          <a:lstStyle/>
          <a:p>
            <a:r>
              <a:rPr lang="en-US" dirty="0" smtClean="0"/>
              <a:t>Mitchell Johnson 13</a:t>
            </a:r>
          </a:p>
          <a:p>
            <a:r>
              <a:rPr lang="en-US" dirty="0" smtClean="0"/>
              <a:t>Andrew Golden 11</a:t>
            </a:r>
          </a:p>
          <a:p>
            <a:r>
              <a:rPr lang="en-US" dirty="0" smtClean="0"/>
              <a:t>4 students and 1 teacher killed</a:t>
            </a:r>
          </a:p>
          <a:p>
            <a:r>
              <a:rPr lang="en-US" dirty="0" smtClean="0"/>
              <a:t>10 wounded</a:t>
            </a:r>
          </a:p>
          <a:p>
            <a:r>
              <a:rPr lang="en-US" dirty="0" smtClean="0"/>
              <a:t>Golden pulled fire alarm and Johnson fired on students and teachers from outside as they evacuated.</a:t>
            </a:r>
            <a:endParaRPr lang="en-US" dirty="0"/>
          </a:p>
        </p:txBody>
      </p:sp>
    </p:spTree>
    <p:extLst>
      <p:ext uri="{BB962C8B-B14F-4D97-AF65-F5344CB8AC3E}">
        <p14:creationId xmlns:p14="http://schemas.microsoft.com/office/powerpoint/2010/main" val="371441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Columbine Colorado  </a:t>
            </a:r>
            <a:r>
              <a:rPr lang="en-US" dirty="0" err="1" smtClean="0"/>
              <a:t>april</a:t>
            </a:r>
            <a:r>
              <a:rPr lang="en-US" dirty="0" smtClean="0"/>
              <a:t> 20, 1999</a:t>
            </a:r>
            <a:endParaRPr lang="en-US" dirty="0"/>
          </a:p>
        </p:txBody>
      </p:sp>
      <p:sp>
        <p:nvSpPr>
          <p:cNvPr id="3" name="Content Placeholder 2"/>
          <p:cNvSpPr>
            <a:spLocks noGrp="1"/>
          </p:cNvSpPr>
          <p:nvPr>
            <p:ph sz="quarter" idx="13"/>
          </p:nvPr>
        </p:nvSpPr>
        <p:spPr/>
        <p:txBody>
          <a:bodyPr/>
          <a:lstStyle/>
          <a:p>
            <a:r>
              <a:rPr lang="en-US" dirty="0" smtClean="0"/>
              <a:t>Eric Harris 18</a:t>
            </a:r>
          </a:p>
          <a:p>
            <a:r>
              <a:rPr lang="en-US" dirty="0" smtClean="0"/>
              <a:t>Dylan </a:t>
            </a:r>
            <a:r>
              <a:rPr lang="en-US" dirty="0" err="1" smtClean="0"/>
              <a:t>Klebold</a:t>
            </a:r>
            <a:r>
              <a:rPr lang="en-US" dirty="0" smtClean="0"/>
              <a:t> 17</a:t>
            </a:r>
          </a:p>
          <a:p>
            <a:r>
              <a:rPr lang="en-US" dirty="0" smtClean="0"/>
              <a:t>Killed 12 students and 1 teacher </a:t>
            </a:r>
          </a:p>
          <a:p>
            <a:r>
              <a:rPr lang="en-US" dirty="0" smtClean="0"/>
              <a:t>Wounded 10 others</a:t>
            </a:r>
            <a:endParaRPr lang="en-US" dirty="0"/>
          </a:p>
        </p:txBody>
      </p:sp>
    </p:spTree>
    <p:extLst>
      <p:ext uri="{BB962C8B-B14F-4D97-AF65-F5344CB8AC3E}">
        <p14:creationId xmlns:p14="http://schemas.microsoft.com/office/powerpoint/2010/main" val="3947831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2000-2012</a:t>
            </a:r>
            <a:endParaRPr lang="en-US" dirty="0"/>
          </a:p>
        </p:txBody>
      </p:sp>
      <p:sp>
        <p:nvSpPr>
          <p:cNvPr id="3" name="Content Placeholder 2"/>
          <p:cNvSpPr>
            <a:spLocks noGrp="1"/>
          </p:cNvSpPr>
          <p:nvPr>
            <p:ph sz="quarter" idx="13"/>
          </p:nvPr>
        </p:nvSpPr>
        <p:spPr/>
        <p:txBody>
          <a:bodyPr/>
          <a:lstStyle/>
          <a:p>
            <a:r>
              <a:rPr lang="en-US" dirty="0" smtClean="0"/>
              <a:t>61 incidents</a:t>
            </a:r>
            <a:endParaRPr lang="en-US" dirty="0"/>
          </a:p>
        </p:txBody>
      </p:sp>
    </p:spTree>
    <p:extLst>
      <p:ext uri="{BB962C8B-B14F-4D97-AF65-F5344CB8AC3E}">
        <p14:creationId xmlns:p14="http://schemas.microsoft.com/office/powerpoint/2010/main" val="2608303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Lake </a:t>
            </a:r>
            <a:r>
              <a:rPr lang="en-US" dirty="0" err="1" smtClean="0"/>
              <a:t>minnesota</a:t>
            </a:r>
            <a:r>
              <a:rPr lang="en-US" dirty="0" smtClean="0"/>
              <a:t> </a:t>
            </a:r>
            <a:br>
              <a:rPr lang="en-US" dirty="0" smtClean="0"/>
            </a:br>
            <a:r>
              <a:rPr lang="en-US" dirty="0" smtClean="0"/>
              <a:t>march 21, 2005</a:t>
            </a:r>
            <a:endParaRPr lang="en-US" dirty="0"/>
          </a:p>
        </p:txBody>
      </p:sp>
      <p:sp>
        <p:nvSpPr>
          <p:cNvPr id="3" name="Content Placeholder 2"/>
          <p:cNvSpPr>
            <a:spLocks noGrp="1"/>
          </p:cNvSpPr>
          <p:nvPr>
            <p:ph sz="quarter" idx="13"/>
          </p:nvPr>
        </p:nvSpPr>
        <p:spPr/>
        <p:txBody>
          <a:bodyPr/>
          <a:lstStyle/>
          <a:p>
            <a:r>
              <a:rPr lang="en-US" dirty="0" smtClean="0"/>
              <a:t>Jeff Weise 16</a:t>
            </a:r>
          </a:p>
          <a:p>
            <a:r>
              <a:rPr lang="en-US" dirty="0" smtClean="0"/>
              <a:t>Red Lake Indian Reservation</a:t>
            </a:r>
          </a:p>
          <a:p>
            <a:r>
              <a:rPr lang="en-US" dirty="0" smtClean="0"/>
              <a:t>Killed his grandfather and companion</a:t>
            </a:r>
          </a:p>
          <a:p>
            <a:r>
              <a:rPr lang="en-US" dirty="0" smtClean="0"/>
              <a:t>Drives to Red Lake Senior High School</a:t>
            </a:r>
          </a:p>
          <a:p>
            <a:r>
              <a:rPr lang="en-US" dirty="0" smtClean="0"/>
              <a:t>Kills 5 students and 1 teacher</a:t>
            </a:r>
          </a:p>
          <a:p>
            <a:r>
              <a:rPr lang="en-US" dirty="0" smtClean="0"/>
              <a:t>Wounds 5 others</a:t>
            </a:r>
          </a:p>
          <a:p>
            <a:r>
              <a:rPr lang="en-US" dirty="0" smtClean="0"/>
              <a:t>Committed suicide</a:t>
            </a:r>
            <a:endParaRPr lang="en-US" dirty="0"/>
          </a:p>
        </p:txBody>
      </p:sp>
    </p:spTree>
    <p:extLst>
      <p:ext uri="{BB962C8B-B14F-4D97-AF65-F5344CB8AC3E}">
        <p14:creationId xmlns:p14="http://schemas.microsoft.com/office/powerpoint/2010/main" val="3697538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Nickel mines pa  </a:t>
            </a:r>
            <a:r>
              <a:rPr lang="en-US" dirty="0" err="1" smtClean="0"/>
              <a:t>october</a:t>
            </a:r>
            <a:r>
              <a:rPr lang="en-US" dirty="0" smtClean="0"/>
              <a:t> 2, 2006</a:t>
            </a:r>
            <a:endParaRPr lang="en-US" dirty="0"/>
          </a:p>
        </p:txBody>
      </p:sp>
      <p:sp>
        <p:nvSpPr>
          <p:cNvPr id="3" name="Content Placeholder 2"/>
          <p:cNvSpPr>
            <a:spLocks noGrp="1"/>
          </p:cNvSpPr>
          <p:nvPr>
            <p:ph sz="quarter" idx="13"/>
          </p:nvPr>
        </p:nvSpPr>
        <p:spPr/>
        <p:txBody>
          <a:bodyPr/>
          <a:lstStyle/>
          <a:p>
            <a:r>
              <a:rPr lang="en-US" dirty="0" smtClean="0"/>
              <a:t>Carl Roberts 32</a:t>
            </a:r>
          </a:p>
          <a:p>
            <a:r>
              <a:rPr lang="en-US" dirty="0" smtClean="0"/>
              <a:t>Killed 5 </a:t>
            </a:r>
            <a:r>
              <a:rPr lang="en-US" dirty="0" err="1" smtClean="0"/>
              <a:t>amish</a:t>
            </a:r>
            <a:r>
              <a:rPr lang="en-US" dirty="0" smtClean="0"/>
              <a:t> girls and wounded 5 others</a:t>
            </a:r>
          </a:p>
          <a:p>
            <a:r>
              <a:rPr lang="en-US" dirty="0" smtClean="0"/>
              <a:t>Committed suicide</a:t>
            </a:r>
            <a:endParaRPr lang="en-US" dirty="0"/>
          </a:p>
        </p:txBody>
      </p:sp>
    </p:spTree>
    <p:extLst>
      <p:ext uri="{BB962C8B-B14F-4D97-AF65-F5344CB8AC3E}">
        <p14:creationId xmlns:p14="http://schemas.microsoft.com/office/powerpoint/2010/main" val="969349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Blacksburg </a:t>
            </a:r>
            <a:r>
              <a:rPr lang="en-US" dirty="0" err="1" smtClean="0"/>
              <a:t>va</a:t>
            </a:r>
            <a:r>
              <a:rPr lang="en-US" dirty="0" smtClean="0"/>
              <a:t>  </a:t>
            </a:r>
            <a:r>
              <a:rPr lang="en-US" dirty="0" err="1" smtClean="0"/>
              <a:t>april</a:t>
            </a:r>
            <a:r>
              <a:rPr lang="en-US" dirty="0" smtClean="0"/>
              <a:t> 16,2007</a:t>
            </a:r>
            <a:endParaRPr lang="en-US" dirty="0"/>
          </a:p>
        </p:txBody>
      </p:sp>
      <p:sp>
        <p:nvSpPr>
          <p:cNvPr id="3" name="Content Placeholder 2"/>
          <p:cNvSpPr>
            <a:spLocks noGrp="1"/>
          </p:cNvSpPr>
          <p:nvPr>
            <p:ph sz="quarter" idx="13"/>
          </p:nvPr>
        </p:nvSpPr>
        <p:spPr/>
        <p:txBody>
          <a:bodyPr/>
          <a:lstStyle/>
          <a:p>
            <a:r>
              <a:rPr lang="en-US" dirty="0" smtClean="0"/>
              <a:t>Virginia Tech</a:t>
            </a:r>
          </a:p>
          <a:p>
            <a:r>
              <a:rPr lang="en-US" dirty="0" err="1" smtClean="0"/>
              <a:t>Sueng</a:t>
            </a:r>
            <a:r>
              <a:rPr lang="en-US" dirty="0" smtClean="0"/>
              <a:t> </a:t>
            </a:r>
            <a:r>
              <a:rPr lang="en-US" dirty="0" err="1" smtClean="0"/>
              <a:t>Hui</a:t>
            </a:r>
            <a:r>
              <a:rPr lang="en-US" dirty="0" smtClean="0"/>
              <a:t> Cho 23</a:t>
            </a:r>
          </a:p>
          <a:p>
            <a:r>
              <a:rPr lang="en-US" dirty="0" smtClean="0"/>
              <a:t>Kills 32 students and faculty and wounded 17 others</a:t>
            </a:r>
          </a:p>
          <a:p>
            <a:r>
              <a:rPr lang="en-US" dirty="0" smtClean="0"/>
              <a:t>Committed suicide</a:t>
            </a:r>
            <a:endParaRPr lang="en-US" dirty="0"/>
          </a:p>
        </p:txBody>
      </p:sp>
    </p:spTree>
    <p:extLst>
      <p:ext uri="{BB962C8B-B14F-4D97-AF65-F5344CB8AC3E}">
        <p14:creationId xmlns:p14="http://schemas.microsoft.com/office/powerpoint/2010/main" val="136073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Dave Lee</a:t>
            </a:r>
            <a:br>
              <a:rPr lang="en-US" dirty="0" smtClean="0"/>
            </a:br>
            <a:endParaRPr lang="en-US" dirty="0"/>
          </a:p>
        </p:txBody>
      </p:sp>
      <p:sp>
        <p:nvSpPr>
          <p:cNvPr id="3" name="Content Placeholder 2"/>
          <p:cNvSpPr>
            <a:spLocks noGrp="1"/>
          </p:cNvSpPr>
          <p:nvPr>
            <p:ph sz="quarter" idx="13"/>
          </p:nvPr>
        </p:nvSpPr>
        <p:spPr/>
        <p:txBody>
          <a:bodyPr/>
          <a:lstStyle/>
          <a:p>
            <a:r>
              <a:rPr lang="en-US" dirty="0" smtClean="0"/>
              <a:t>WV State Police</a:t>
            </a:r>
          </a:p>
          <a:p>
            <a:r>
              <a:rPr lang="en-US" dirty="0" smtClean="0"/>
              <a:t>Director of Training</a:t>
            </a:r>
          </a:p>
          <a:p>
            <a:r>
              <a:rPr lang="en-US" dirty="0" smtClean="0"/>
              <a:t>State Police Academy</a:t>
            </a:r>
          </a:p>
          <a:p>
            <a:pPr lvl="1"/>
            <a:r>
              <a:rPr lang="en-US" dirty="0" smtClean="0"/>
              <a:t>135 Academy Drive</a:t>
            </a:r>
          </a:p>
          <a:p>
            <a:pPr lvl="1"/>
            <a:r>
              <a:rPr lang="en-US" dirty="0" smtClean="0"/>
              <a:t>Dunbar WV 25064</a:t>
            </a:r>
          </a:p>
          <a:p>
            <a:pPr lvl="1"/>
            <a:r>
              <a:rPr lang="en-US" dirty="0" smtClean="0"/>
              <a:t>(304) 766-5800</a:t>
            </a:r>
          </a:p>
          <a:p>
            <a:pPr lvl="1"/>
            <a:r>
              <a:rPr lang="en-US" dirty="0" smtClean="0"/>
              <a:t>dlee@wvsp.state.wv.us</a:t>
            </a:r>
            <a:endParaRPr lang="en-US" dirty="0"/>
          </a:p>
        </p:txBody>
      </p:sp>
    </p:spTree>
    <p:extLst>
      <p:ext uri="{BB962C8B-B14F-4D97-AF65-F5344CB8AC3E}">
        <p14:creationId xmlns:p14="http://schemas.microsoft.com/office/powerpoint/2010/main" val="106742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Chardon </a:t>
            </a:r>
            <a:r>
              <a:rPr lang="en-US" dirty="0" err="1" smtClean="0"/>
              <a:t>ohio</a:t>
            </a:r>
            <a:r>
              <a:rPr lang="en-US" dirty="0" smtClean="0"/>
              <a:t>  </a:t>
            </a:r>
            <a:r>
              <a:rPr lang="en-US" dirty="0" err="1" smtClean="0"/>
              <a:t>february</a:t>
            </a:r>
            <a:r>
              <a:rPr lang="en-US" dirty="0" smtClean="0"/>
              <a:t> 27, 2012</a:t>
            </a:r>
            <a:endParaRPr lang="en-US" dirty="0"/>
          </a:p>
        </p:txBody>
      </p:sp>
      <p:sp>
        <p:nvSpPr>
          <p:cNvPr id="3" name="Content Placeholder 2"/>
          <p:cNvSpPr>
            <a:spLocks noGrp="1"/>
          </p:cNvSpPr>
          <p:nvPr>
            <p:ph sz="quarter" idx="13"/>
          </p:nvPr>
        </p:nvSpPr>
        <p:spPr/>
        <p:txBody>
          <a:bodyPr/>
          <a:lstStyle/>
          <a:p>
            <a:r>
              <a:rPr lang="en-US" dirty="0" smtClean="0"/>
              <a:t>Thomas Lane 17</a:t>
            </a:r>
          </a:p>
          <a:p>
            <a:r>
              <a:rPr lang="en-US" dirty="0" smtClean="0"/>
              <a:t>Kills 3 and wounds 3</a:t>
            </a:r>
          </a:p>
          <a:p>
            <a:endParaRPr lang="en-US" dirty="0"/>
          </a:p>
        </p:txBody>
      </p:sp>
    </p:spTree>
    <p:extLst>
      <p:ext uri="{BB962C8B-B14F-4D97-AF65-F5344CB8AC3E}">
        <p14:creationId xmlns:p14="http://schemas.microsoft.com/office/powerpoint/2010/main" val="2318611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Newtown </a:t>
            </a:r>
            <a:r>
              <a:rPr lang="en-US" dirty="0" err="1" smtClean="0"/>
              <a:t>ct</a:t>
            </a:r>
            <a:r>
              <a:rPr lang="en-US" dirty="0" smtClean="0"/>
              <a:t> </a:t>
            </a:r>
            <a:r>
              <a:rPr lang="en-US" dirty="0" err="1" smtClean="0"/>
              <a:t>december</a:t>
            </a:r>
            <a:r>
              <a:rPr lang="en-US" dirty="0" smtClean="0"/>
              <a:t> 14, 2012</a:t>
            </a:r>
            <a:endParaRPr lang="en-US" dirty="0"/>
          </a:p>
        </p:txBody>
      </p:sp>
      <p:sp>
        <p:nvSpPr>
          <p:cNvPr id="3" name="Content Placeholder 2"/>
          <p:cNvSpPr>
            <a:spLocks noGrp="1"/>
          </p:cNvSpPr>
          <p:nvPr>
            <p:ph sz="quarter" idx="13"/>
          </p:nvPr>
        </p:nvSpPr>
        <p:spPr/>
        <p:txBody>
          <a:bodyPr/>
          <a:lstStyle/>
          <a:p>
            <a:r>
              <a:rPr lang="en-US" dirty="0" smtClean="0"/>
              <a:t>Adam </a:t>
            </a:r>
            <a:r>
              <a:rPr lang="en-US" dirty="0" err="1" smtClean="0"/>
              <a:t>Lanza</a:t>
            </a:r>
            <a:r>
              <a:rPr lang="en-US" dirty="0" smtClean="0"/>
              <a:t> 20</a:t>
            </a:r>
          </a:p>
          <a:p>
            <a:r>
              <a:rPr lang="en-US" dirty="0" smtClean="0"/>
              <a:t>Sandy Hook Elementary</a:t>
            </a:r>
          </a:p>
          <a:p>
            <a:r>
              <a:rPr lang="en-US" dirty="0" smtClean="0"/>
              <a:t>20 students and 6 adults killed</a:t>
            </a:r>
          </a:p>
          <a:p>
            <a:r>
              <a:rPr lang="en-US" dirty="0" smtClean="0"/>
              <a:t>2 injured</a:t>
            </a:r>
            <a:endParaRPr lang="en-US" dirty="0"/>
          </a:p>
        </p:txBody>
      </p:sp>
    </p:spTree>
    <p:extLst>
      <p:ext uri="{BB962C8B-B14F-4D97-AF65-F5344CB8AC3E}">
        <p14:creationId xmlns:p14="http://schemas.microsoft.com/office/powerpoint/2010/main" val="350222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shootings so far in 2013</a:t>
            </a:r>
            <a:endParaRPr lang="en-US" dirty="0"/>
          </a:p>
        </p:txBody>
      </p:sp>
      <p:sp>
        <p:nvSpPr>
          <p:cNvPr id="3" name="Content Placeholder 2"/>
          <p:cNvSpPr>
            <a:spLocks noGrp="1"/>
          </p:cNvSpPr>
          <p:nvPr>
            <p:ph sz="quarter" idx="13"/>
          </p:nvPr>
        </p:nvSpPr>
        <p:spPr/>
        <p:txBody>
          <a:bodyPr/>
          <a:lstStyle/>
          <a:p>
            <a:r>
              <a:rPr lang="en-US" dirty="0" smtClean="0"/>
              <a:t>What does this cross section of cases teach us????</a:t>
            </a:r>
            <a:endParaRPr lang="en-US" dirty="0"/>
          </a:p>
        </p:txBody>
      </p:sp>
    </p:spTree>
    <p:extLst>
      <p:ext uri="{BB962C8B-B14F-4D97-AF65-F5344CB8AC3E}">
        <p14:creationId xmlns:p14="http://schemas.microsoft.com/office/powerpoint/2010/main" val="2163561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can happen anywhere in the country</a:t>
            </a:r>
            <a:endParaRPr lang="en-US"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076077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dirty="0" smtClean="0"/>
              <a:t>At any time</a:t>
            </a:r>
            <a:endParaRPr lang="en-US" dirty="0"/>
          </a:p>
        </p:txBody>
      </p:sp>
    </p:spTree>
    <p:extLst>
      <p:ext uri="{BB962C8B-B14F-4D97-AF65-F5344CB8AC3E}">
        <p14:creationId xmlns:p14="http://schemas.microsoft.com/office/powerpoint/2010/main" val="2694288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any educational facility</a:t>
            </a:r>
            <a:endParaRPr lang="en-US"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02746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be prepared</a:t>
            </a:r>
            <a:endParaRPr lang="en-US"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209453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sz="quarter" idx="13"/>
          </p:nvPr>
        </p:nvSpPr>
        <p:spPr/>
        <p:txBody>
          <a:bodyPr/>
          <a:lstStyle/>
          <a:p>
            <a:r>
              <a:rPr lang="en-US" dirty="0" smtClean="0"/>
              <a:t>Active Shooter: a person who’s activity is immediately causing death and or serious bodily injury. The activity is not contained and there is immediate risk to others.</a:t>
            </a:r>
          </a:p>
          <a:p>
            <a:r>
              <a:rPr lang="en-US" dirty="0" smtClean="0"/>
              <a:t>Barricaded Suspect: Suspect is in a position of advantage, usually barricaded in a room or building. Suspect has committed or threatened violence. Suspect may or may not be holding hostages. There is no indication that the suspects activity is immediately causing death or injury.</a:t>
            </a:r>
          </a:p>
          <a:p>
            <a:r>
              <a:rPr lang="en-US" dirty="0" smtClean="0"/>
              <a:t>Rapid Deployment: Swift and </a:t>
            </a:r>
            <a:r>
              <a:rPr lang="en-US" dirty="0"/>
              <a:t>i</a:t>
            </a:r>
            <a:r>
              <a:rPr lang="en-US" dirty="0" smtClean="0"/>
              <a:t>mmediate deployment of law enforcement personnel to ONGOING, life threatening situations where delayed deployment could otherwise result in death or  great injury to innocent persons.</a:t>
            </a:r>
          </a:p>
          <a:p>
            <a:endParaRPr lang="en-US" dirty="0"/>
          </a:p>
        </p:txBody>
      </p:sp>
    </p:spTree>
    <p:extLst>
      <p:ext uri="{BB962C8B-B14F-4D97-AF65-F5344CB8AC3E}">
        <p14:creationId xmlns:p14="http://schemas.microsoft.com/office/powerpoint/2010/main" val="3785396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sz="quarter" idx="13"/>
          </p:nvPr>
        </p:nvSpPr>
        <p:spPr/>
        <p:txBody>
          <a:bodyPr/>
          <a:lstStyle/>
          <a:p>
            <a:r>
              <a:rPr lang="en-US" dirty="0" smtClean="0"/>
              <a:t>Dynamic Situation: the situation is evolving very rapidly along with the suspect’s actions.</a:t>
            </a:r>
          </a:p>
          <a:p>
            <a:r>
              <a:rPr lang="en-US" dirty="0" smtClean="0"/>
              <a:t>Static Situation: The situation is not evolving or in motion. The suspect appears to be contained.</a:t>
            </a:r>
          </a:p>
        </p:txBody>
      </p:sp>
    </p:spTree>
    <p:extLst>
      <p:ext uri="{BB962C8B-B14F-4D97-AF65-F5344CB8AC3E}">
        <p14:creationId xmlns:p14="http://schemas.microsoft.com/office/powerpoint/2010/main" val="38299132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Commonalities AND LESSONS LEARNED </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Suspects behavior was unpredictable</a:t>
            </a:r>
          </a:p>
          <a:p>
            <a:r>
              <a:rPr lang="en-US" dirty="0" smtClean="0"/>
              <a:t>Pre-incident signs existed</a:t>
            </a:r>
          </a:p>
          <a:p>
            <a:r>
              <a:rPr lang="en-US" dirty="0" smtClean="0"/>
              <a:t>Incidents occur in a target rich environment</a:t>
            </a:r>
          </a:p>
          <a:p>
            <a:r>
              <a:rPr lang="en-US" dirty="0" smtClean="0"/>
              <a:t>Tactical Intervention was too late</a:t>
            </a:r>
          </a:p>
          <a:p>
            <a:r>
              <a:rPr lang="en-US" dirty="0" smtClean="0"/>
              <a:t>Suspects usually don’t have an escape plan</a:t>
            </a:r>
          </a:p>
          <a:p>
            <a:r>
              <a:rPr lang="en-US" dirty="0" smtClean="0"/>
              <a:t>Most active shooters are suicidal</a:t>
            </a:r>
          </a:p>
          <a:p>
            <a:r>
              <a:rPr lang="en-US" dirty="0" smtClean="0"/>
              <a:t>Mass murder is most often the goal, rather than other criminal conduct.</a:t>
            </a:r>
          </a:p>
          <a:p>
            <a:r>
              <a:rPr lang="en-US" dirty="0" smtClean="0"/>
              <a:t>Most active shooter incidents are over within 10 minutes or less.</a:t>
            </a:r>
          </a:p>
          <a:p>
            <a:r>
              <a:rPr lang="en-US" dirty="0" smtClean="0"/>
              <a:t>Multiple weapons and ammunition are often involved.</a:t>
            </a:r>
          </a:p>
          <a:p>
            <a:r>
              <a:rPr lang="en-US" dirty="0" smtClean="0"/>
              <a:t>Expect Carnage, Chaos and Confusion</a:t>
            </a:r>
          </a:p>
          <a:p>
            <a:r>
              <a:rPr lang="en-US" dirty="0" smtClean="0"/>
              <a:t>Traditional “contain and negotiate” does not work. Rapid Deployment is necessary.</a:t>
            </a:r>
          </a:p>
        </p:txBody>
      </p:sp>
    </p:spTree>
    <p:extLst>
      <p:ext uri="{BB962C8B-B14F-4D97-AF65-F5344CB8AC3E}">
        <p14:creationId xmlns:p14="http://schemas.microsoft.com/office/powerpoint/2010/main" val="2555917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Goals</a:t>
            </a:r>
            <a:br>
              <a:rPr lang="en-US" dirty="0" smtClean="0"/>
            </a:br>
            <a:endParaRPr lang="en-US" dirty="0"/>
          </a:p>
        </p:txBody>
      </p:sp>
      <p:sp>
        <p:nvSpPr>
          <p:cNvPr id="3" name="Content Placeholder 2"/>
          <p:cNvSpPr>
            <a:spLocks noGrp="1"/>
          </p:cNvSpPr>
          <p:nvPr>
            <p:ph sz="quarter" idx="13"/>
          </p:nvPr>
        </p:nvSpPr>
        <p:spPr/>
        <p:txBody>
          <a:bodyPr/>
          <a:lstStyle/>
          <a:p>
            <a:r>
              <a:rPr lang="en-US" dirty="0" smtClean="0"/>
              <a:t>Discuss history of school violence</a:t>
            </a:r>
          </a:p>
          <a:p>
            <a:r>
              <a:rPr lang="en-US" dirty="0" smtClean="0"/>
              <a:t>Discuss the importance of preparation for an active shooter event ,not only by first responders, but also by school personnel.</a:t>
            </a:r>
          </a:p>
          <a:p>
            <a:r>
              <a:rPr lang="en-US" dirty="0" smtClean="0"/>
              <a:t>Learn about what you might expect from law enforcement during an active shooter response, and also about ideas and methods of response for school personnel.</a:t>
            </a:r>
          </a:p>
          <a:p>
            <a:r>
              <a:rPr lang="en-US" dirty="0" smtClean="0"/>
              <a:t>Discuss the importance of educators, law enforcement , other first responders and those personnel involved in the secondary response to collaborate in preparation and prevention.</a:t>
            </a:r>
          </a:p>
          <a:p>
            <a:r>
              <a:rPr lang="en-US" dirty="0" smtClean="0"/>
              <a:t>Discuss the importance of stopping school violence/ active shooter events before they start.</a:t>
            </a:r>
            <a:endParaRPr lang="en-US" dirty="0"/>
          </a:p>
        </p:txBody>
      </p:sp>
    </p:spTree>
    <p:extLst>
      <p:ext uri="{BB962C8B-B14F-4D97-AF65-F5344CB8AC3E}">
        <p14:creationId xmlns:p14="http://schemas.microsoft.com/office/powerpoint/2010/main" val="3590067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sz="quarter" idx="13"/>
          </p:nvPr>
        </p:nvSpPr>
        <p:spPr/>
        <p:txBody>
          <a:bodyPr/>
          <a:lstStyle/>
          <a:p>
            <a:r>
              <a:rPr lang="en-US" dirty="0" smtClean="0"/>
              <a:t>Crisis Response Box</a:t>
            </a:r>
          </a:p>
          <a:p>
            <a:r>
              <a:rPr lang="en-US" dirty="0" smtClean="0"/>
              <a:t>Purpose </a:t>
            </a:r>
          </a:p>
          <a:p>
            <a:pPr lvl="1"/>
            <a:r>
              <a:rPr lang="en-US" dirty="0" smtClean="0"/>
              <a:t>To quickly locate and provide relevant information to the right people so that they may begin responding.</a:t>
            </a:r>
            <a:endParaRPr lang="en-US" dirty="0"/>
          </a:p>
        </p:txBody>
      </p:sp>
    </p:spTree>
    <p:extLst>
      <p:ext uri="{BB962C8B-B14F-4D97-AF65-F5344CB8AC3E}">
        <p14:creationId xmlns:p14="http://schemas.microsoft.com/office/powerpoint/2010/main" val="1108588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Aerial Photos</a:t>
            </a:r>
          </a:p>
          <a:p>
            <a:r>
              <a:rPr lang="en-US" dirty="0" smtClean="0"/>
              <a:t>Maps</a:t>
            </a:r>
          </a:p>
          <a:p>
            <a:r>
              <a:rPr lang="en-US" dirty="0" smtClean="0"/>
              <a:t>Campus layout</a:t>
            </a:r>
          </a:p>
          <a:p>
            <a:r>
              <a:rPr lang="en-US" dirty="0" smtClean="0"/>
              <a:t>Blueprints</a:t>
            </a:r>
          </a:p>
          <a:p>
            <a:r>
              <a:rPr lang="en-US" dirty="0" smtClean="0"/>
              <a:t>Teacher/Employee Roster</a:t>
            </a:r>
          </a:p>
          <a:p>
            <a:r>
              <a:rPr lang="en-US" dirty="0" smtClean="0"/>
              <a:t>Keys</a:t>
            </a:r>
          </a:p>
          <a:p>
            <a:r>
              <a:rPr lang="en-US" dirty="0" smtClean="0"/>
              <a:t>Fire alarm shut off procedures</a:t>
            </a:r>
          </a:p>
          <a:p>
            <a:r>
              <a:rPr lang="en-US" dirty="0" smtClean="0"/>
              <a:t>Sprinkler system shut off procedures</a:t>
            </a:r>
          </a:p>
          <a:p>
            <a:r>
              <a:rPr lang="en-US" dirty="0" smtClean="0"/>
              <a:t>Utility shut off valves locations</a:t>
            </a:r>
          </a:p>
          <a:p>
            <a:r>
              <a:rPr lang="en-US" dirty="0" smtClean="0"/>
              <a:t>Gas line and utility line layout</a:t>
            </a:r>
          </a:p>
          <a:p>
            <a:r>
              <a:rPr lang="en-US" dirty="0" smtClean="0"/>
              <a:t>Cable TV/Satellite shut off</a:t>
            </a:r>
          </a:p>
        </p:txBody>
      </p:sp>
    </p:spTree>
    <p:extLst>
      <p:ext uri="{BB962C8B-B14F-4D97-AF65-F5344CB8AC3E}">
        <p14:creationId xmlns:p14="http://schemas.microsoft.com/office/powerpoint/2010/main" val="24600696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Student/Staff photos</a:t>
            </a:r>
          </a:p>
          <a:p>
            <a:r>
              <a:rPr lang="en-US" dirty="0" smtClean="0"/>
              <a:t>ICS Key responder contact info</a:t>
            </a:r>
          </a:p>
          <a:p>
            <a:r>
              <a:rPr lang="en-US" dirty="0" smtClean="0"/>
              <a:t>Designated Command Post and Staging Area Locations</a:t>
            </a:r>
          </a:p>
          <a:p>
            <a:r>
              <a:rPr lang="en-US" dirty="0" smtClean="0"/>
              <a:t>Student Attendance Roster</a:t>
            </a:r>
          </a:p>
          <a:p>
            <a:pPr lvl="1"/>
            <a:r>
              <a:rPr lang="en-US" dirty="0" smtClean="0"/>
              <a:t>Updated daily</a:t>
            </a:r>
          </a:p>
          <a:p>
            <a:r>
              <a:rPr lang="en-US" dirty="0" smtClean="0"/>
              <a:t>Emergency Resources List</a:t>
            </a:r>
          </a:p>
          <a:p>
            <a:pPr lvl="1"/>
            <a:r>
              <a:rPr lang="en-US" dirty="0" smtClean="0"/>
              <a:t>Red Cross</a:t>
            </a:r>
          </a:p>
          <a:p>
            <a:pPr lvl="1"/>
            <a:r>
              <a:rPr lang="en-US" dirty="0" smtClean="0"/>
              <a:t>Clergy</a:t>
            </a:r>
          </a:p>
          <a:p>
            <a:pPr lvl="1"/>
            <a:r>
              <a:rPr lang="en-US" dirty="0" smtClean="0"/>
              <a:t>Prosecuting Attorney</a:t>
            </a:r>
          </a:p>
          <a:p>
            <a:pPr lvl="1"/>
            <a:r>
              <a:rPr lang="en-US" dirty="0" smtClean="0"/>
              <a:t>FAA</a:t>
            </a:r>
          </a:p>
          <a:p>
            <a:pPr lvl="1"/>
            <a:r>
              <a:rPr lang="en-US" dirty="0" err="1" smtClean="0"/>
              <a:t>Etc</a:t>
            </a:r>
            <a:r>
              <a:rPr lang="en-US" dirty="0" smtClean="0"/>
              <a:t> </a:t>
            </a:r>
            <a:endParaRPr lang="en-US" dirty="0"/>
          </a:p>
        </p:txBody>
      </p:sp>
    </p:spTree>
    <p:extLst>
      <p:ext uri="{BB962C8B-B14F-4D97-AF65-F5344CB8AC3E}">
        <p14:creationId xmlns:p14="http://schemas.microsoft.com/office/powerpoint/2010/main" val="1755258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sz="quarter" idx="13"/>
          </p:nvPr>
        </p:nvSpPr>
        <p:spPr/>
        <p:txBody>
          <a:bodyPr/>
          <a:lstStyle/>
          <a:p>
            <a:r>
              <a:rPr lang="en-US" dirty="0" smtClean="0"/>
              <a:t>Evacuation Sites</a:t>
            </a:r>
          </a:p>
          <a:p>
            <a:r>
              <a:rPr lang="en-US" dirty="0" smtClean="0"/>
              <a:t>Student Disposition Forms and Emergency Data Cards</a:t>
            </a:r>
          </a:p>
          <a:p>
            <a:r>
              <a:rPr lang="en-US" dirty="0" smtClean="0"/>
              <a:t>Inventory of Staff Resources </a:t>
            </a:r>
          </a:p>
          <a:p>
            <a:r>
              <a:rPr lang="en-US" dirty="0" smtClean="0"/>
              <a:t>List of students with special needs</a:t>
            </a:r>
          </a:p>
          <a:p>
            <a:r>
              <a:rPr lang="en-US" dirty="0" smtClean="0"/>
              <a:t>First Aid Supply Locations</a:t>
            </a:r>
          </a:p>
          <a:p>
            <a:pPr lvl="1"/>
            <a:r>
              <a:rPr lang="en-US" dirty="0" smtClean="0"/>
              <a:t>Trauma Bandages and supplies </a:t>
            </a:r>
            <a:endParaRPr lang="en-US" dirty="0"/>
          </a:p>
        </p:txBody>
      </p:sp>
    </p:spTree>
    <p:extLst>
      <p:ext uri="{BB962C8B-B14F-4D97-AF65-F5344CB8AC3E}">
        <p14:creationId xmlns:p14="http://schemas.microsoft.com/office/powerpoint/2010/main" val="3911910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Coordinated planning with first responders is crucial.</a:t>
            </a:r>
          </a:p>
          <a:p>
            <a:r>
              <a:rPr lang="en-US" dirty="0" smtClean="0"/>
              <a:t>Walk through drills</a:t>
            </a:r>
          </a:p>
          <a:p>
            <a:r>
              <a:rPr lang="en-US" dirty="0" smtClean="0"/>
              <a:t>Dynamic drills- First Responders/School Staff </a:t>
            </a:r>
          </a:p>
          <a:p>
            <a:pPr lvl="1"/>
            <a:r>
              <a:rPr lang="en-US" dirty="0" smtClean="0"/>
              <a:t>Lockdown </a:t>
            </a:r>
          </a:p>
          <a:p>
            <a:pPr lvl="1"/>
            <a:r>
              <a:rPr lang="en-US" dirty="0" smtClean="0"/>
              <a:t>Evacuation</a:t>
            </a:r>
          </a:p>
          <a:p>
            <a:r>
              <a:rPr lang="en-US" dirty="0" smtClean="0"/>
              <a:t>Plan for worst case scenarios</a:t>
            </a:r>
          </a:p>
          <a:p>
            <a:pPr lvl="1"/>
            <a:r>
              <a:rPr lang="en-US" dirty="0" smtClean="0"/>
              <a:t>Students in open areas </a:t>
            </a:r>
          </a:p>
          <a:p>
            <a:pPr lvl="1"/>
            <a:r>
              <a:rPr lang="en-US" dirty="0" smtClean="0"/>
              <a:t>Key administrators unavailable or incapacitated</a:t>
            </a:r>
          </a:p>
          <a:p>
            <a:r>
              <a:rPr lang="en-US" dirty="0" smtClean="0"/>
              <a:t>First responders and school personnel should work jointly on the crisis response box.</a:t>
            </a:r>
          </a:p>
          <a:p>
            <a:pPr lvl="1"/>
            <a:r>
              <a:rPr lang="en-US" dirty="0" smtClean="0"/>
              <a:t>This will go a long way in making sure everyone knows what each other will be doing in a crisis</a:t>
            </a:r>
          </a:p>
          <a:p>
            <a:pPr marL="0" indent="0">
              <a:buNone/>
            </a:pPr>
            <a:endParaRPr lang="en-US" dirty="0" smtClean="0"/>
          </a:p>
          <a:p>
            <a:pPr lvl="1"/>
            <a:endParaRPr lang="en-US" dirty="0"/>
          </a:p>
        </p:txBody>
      </p:sp>
    </p:spTree>
    <p:extLst>
      <p:ext uri="{BB962C8B-B14F-4D97-AF65-F5344CB8AC3E}">
        <p14:creationId xmlns:p14="http://schemas.microsoft.com/office/powerpoint/2010/main" val="12869132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sz="quarter" idx="13"/>
          </p:nvPr>
        </p:nvSpPr>
        <p:spPr/>
        <p:txBody>
          <a:bodyPr>
            <a:normAutofit fontScale="85000" lnSpcReduction="10000"/>
          </a:bodyPr>
          <a:lstStyle/>
          <a:p>
            <a:r>
              <a:rPr lang="en-US" dirty="0" smtClean="0"/>
              <a:t>Because active shooter situations are over within 10-15 minutes, often before law enforcement arrives or is able to deploy, you must be prepared to mentally and physically deal with an active shooter situation.</a:t>
            </a:r>
          </a:p>
          <a:p>
            <a:r>
              <a:rPr lang="en-US" dirty="0" smtClean="0"/>
              <a:t>Personal Awareness</a:t>
            </a:r>
          </a:p>
          <a:p>
            <a:r>
              <a:rPr lang="en-US" dirty="0" smtClean="0"/>
              <a:t>Be aware of your surroundings and always alert to potential threats</a:t>
            </a:r>
          </a:p>
          <a:p>
            <a:r>
              <a:rPr lang="en-US" dirty="0" smtClean="0"/>
              <a:t>Communications </a:t>
            </a:r>
          </a:p>
          <a:p>
            <a:pPr lvl="1"/>
            <a:r>
              <a:rPr lang="en-US" dirty="0" smtClean="0"/>
              <a:t>Ideally there is two way communication between the central office and each class room and teaching area</a:t>
            </a:r>
          </a:p>
          <a:p>
            <a:pPr lvl="1"/>
            <a:r>
              <a:rPr lang="en-US" dirty="0" smtClean="0"/>
              <a:t>PA system</a:t>
            </a:r>
          </a:p>
          <a:p>
            <a:pPr lvl="2"/>
            <a:r>
              <a:rPr lang="en-US" dirty="0" smtClean="0"/>
              <a:t>Classrooms</a:t>
            </a:r>
          </a:p>
          <a:p>
            <a:pPr lvl="2"/>
            <a:r>
              <a:rPr lang="en-US" dirty="0" smtClean="0"/>
              <a:t>Common areas</a:t>
            </a:r>
          </a:p>
          <a:p>
            <a:pPr lvl="2"/>
            <a:r>
              <a:rPr lang="en-US" dirty="0" smtClean="0"/>
              <a:t>Outside areas </a:t>
            </a:r>
          </a:p>
          <a:p>
            <a:pPr lvl="1"/>
            <a:r>
              <a:rPr lang="en-US" dirty="0" smtClean="0"/>
              <a:t>Alternate methods of warning</a:t>
            </a:r>
          </a:p>
          <a:p>
            <a:pPr lvl="2"/>
            <a:r>
              <a:rPr lang="en-US" dirty="0" smtClean="0"/>
              <a:t>Bell system</a:t>
            </a:r>
          </a:p>
          <a:p>
            <a:endParaRPr lang="en-US" dirty="0"/>
          </a:p>
        </p:txBody>
      </p:sp>
    </p:spTree>
    <p:extLst>
      <p:ext uri="{BB962C8B-B14F-4D97-AF65-F5344CB8AC3E}">
        <p14:creationId xmlns:p14="http://schemas.microsoft.com/office/powerpoint/2010/main" val="16516460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sz="quarter" idx="13"/>
          </p:nvPr>
        </p:nvSpPr>
        <p:spPr/>
        <p:txBody>
          <a:bodyPr/>
          <a:lstStyle/>
          <a:p>
            <a:r>
              <a:rPr lang="en-US" dirty="0" smtClean="0"/>
              <a:t>Security Cameras</a:t>
            </a:r>
          </a:p>
          <a:p>
            <a:pPr lvl="1"/>
            <a:r>
              <a:rPr lang="en-US" dirty="0" smtClean="0"/>
              <a:t>If your school has them, they should be check routinely to ensure they are operational</a:t>
            </a:r>
          </a:p>
          <a:p>
            <a:pPr lvl="1"/>
            <a:r>
              <a:rPr lang="en-US" dirty="0" smtClean="0"/>
              <a:t>Who monitors them???</a:t>
            </a:r>
          </a:p>
          <a:p>
            <a:pPr lvl="1"/>
            <a:endParaRPr lang="en-US" dirty="0"/>
          </a:p>
        </p:txBody>
      </p:sp>
    </p:spTree>
    <p:extLst>
      <p:ext uri="{BB962C8B-B14F-4D97-AF65-F5344CB8AC3E}">
        <p14:creationId xmlns:p14="http://schemas.microsoft.com/office/powerpoint/2010/main" val="19535168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Classroom Safety Tips: Once the School is lock down, minus exigent circumstances, no one should leave there position of safety. Classrooms should be locked and students should be instructed to stay quiet, get down low, and sit out of view of the windows. A door or window placard system can be used to help identify your location as being either occupied by non-hostiles (Green Color) or in need of medical treatment (Red Color). No color indicated would result in law enforcement treating the location as a potential suspect location</a:t>
            </a:r>
            <a:r>
              <a:rPr lang="en-US" dirty="0" smtClean="0"/>
              <a:t>.</a:t>
            </a:r>
          </a:p>
          <a:p>
            <a:r>
              <a:rPr lang="en-US" dirty="0" smtClean="0"/>
              <a:t>Cover: Protects you from Gunfire</a:t>
            </a:r>
          </a:p>
          <a:p>
            <a:r>
              <a:rPr lang="en-US" dirty="0" smtClean="0"/>
              <a:t>Concealment: Hides you from sight</a:t>
            </a:r>
            <a:endParaRPr lang="en-US" dirty="0"/>
          </a:p>
          <a:p>
            <a:r>
              <a:rPr lang="en-US" dirty="0" smtClean="0"/>
              <a:t>Rule </a:t>
            </a:r>
            <a:r>
              <a:rPr lang="en-US" dirty="0"/>
              <a:t>of thumb for School Staff:</a:t>
            </a:r>
          </a:p>
          <a:p>
            <a:r>
              <a:rPr lang="en-US" dirty="0"/>
              <a:t> Call 911 and stay on the phone.</a:t>
            </a:r>
          </a:p>
          <a:p>
            <a:r>
              <a:rPr lang="en-US" dirty="0"/>
              <a:t> Meet law enforcement if possible.</a:t>
            </a:r>
          </a:p>
          <a:p>
            <a:r>
              <a:rPr lang="en-US" dirty="0"/>
              <a:t> Isolate and evacuate as soon as possible</a:t>
            </a:r>
            <a:r>
              <a:rPr lang="en-US" dirty="0" smtClean="0"/>
              <a:t>.</a:t>
            </a:r>
          </a:p>
          <a:p>
            <a:pPr lvl="1"/>
            <a:r>
              <a:rPr lang="en-US" dirty="0" smtClean="0"/>
              <a:t>Do not leave your position of safety until you are certain it is safe to do so.</a:t>
            </a:r>
            <a:endParaRPr lang="en-US" dirty="0"/>
          </a:p>
          <a:p>
            <a:r>
              <a:rPr lang="en-US" dirty="0"/>
              <a:t> Collect as much information as possible.</a:t>
            </a:r>
          </a:p>
          <a:p>
            <a:r>
              <a:rPr lang="en-US" dirty="0"/>
              <a:t> Don’t try to be a hero.</a:t>
            </a:r>
          </a:p>
          <a:p>
            <a:r>
              <a:rPr lang="en-US" dirty="0"/>
              <a:t> Allow police first responders to make contact.</a:t>
            </a:r>
          </a:p>
        </p:txBody>
      </p:sp>
    </p:spTree>
    <p:extLst>
      <p:ext uri="{BB962C8B-B14F-4D97-AF65-F5344CB8AC3E}">
        <p14:creationId xmlns:p14="http://schemas.microsoft.com/office/powerpoint/2010/main" val="286979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Active shooters generally have a singular focus - cause as much carnage as possible.</a:t>
            </a:r>
          </a:p>
          <a:p>
            <a:r>
              <a:rPr lang="en-US" dirty="0"/>
              <a:t>•Shooters range in profile from misguided teenagers to members of highly trained terrorist groups.</a:t>
            </a:r>
          </a:p>
          <a:p>
            <a:r>
              <a:rPr lang="en-US" dirty="0"/>
              <a:t>•They often seek to block exits to increase the number of casualties and impede law enforcement’s response.</a:t>
            </a:r>
          </a:p>
          <a:p>
            <a:r>
              <a:rPr lang="en-US" dirty="0"/>
              <a:t>•For personal protection, make a habit of identifying multiple exits upon entering a building, arena, stadium or other structure. Think about exits that may not be seen by the general public.</a:t>
            </a:r>
          </a:p>
          <a:p>
            <a:r>
              <a:rPr lang="en-US" dirty="0"/>
              <a:t>•During an active shooter situation, be alert that any exit may have been booby trapped by the shooter.</a:t>
            </a:r>
          </a:p>
          <a:p>
            <a:r>
              <a:rPr lang="en-US" dirty="0"/>
              <a:t>•Quick, accurate assessment of conditions is critical to surviving. </a:t>
            </a:r>
          </a:p>
          <a:p>
            <a:r>
              <a:rPr lang="en-US" dirty="0"/>
              <a:t>•First try and assess sounds and their source. Freezing is not a realistic option; you become an easy target.</a:t>
            </a:r>
          </a:p>
        </p:txBody>
      </p:sp>
    </p:spTree>
    <p:extLst>
      <p:ext uri="{BB962C8B-B14F-4D97-AF65-F5344CB8AC3E}">
        <p14:creationId xmlns:p14="http://schemas.microsoft.com/office/powerpoint/2010/main" val="21300183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sz="quarter" idx="13"/>
          </p:nvPr>
        </p:nvSpPr>
        <p:spPr/>
        <p:txBody>
          <a:bodyPr/>
          <a:lstStyle/>
          <a:p>
            <a:r>
              <a:rPr lang="en-US" dirty="0"/>
              <a:t>The first response team is typically a small unit of officers. Do not run toward the officers, but listen for their commands</a:t>
            </a:r>
            <a:r>
              <a:rPr lang="en-US" dirty="0" smtClean="0"/>
              <a:t>.</a:t>
            </a:r>
          </a:p>
          <a:p>
            <a:r>
              <a:rPr lang="en-US" dirty="0" smtClean="0"/>
              <a:t>Officers may use pepper spray or other chemical munitions to control the situation.</a:t>
            </a:r>
          </a:p>
          <a:p>
            <a:r>
              <a:rPr lang="en-US" dirty="0" smtClean="0"/>
              <a:t>Officers may shout commands and push people to the ground for their safety.</a:t>
            </a:r>
            <a:endParaRPr lang="en-US" dirty="0"/>
          </a:p>
          <a:p>
            <a:r>
              <a:rPr lang="en-US" dirty="0"/>
              <a:t>•Keep your hands in plain view and expect to be treated like a suspect until the officers assess the situation.</a:t>
            </a:r>
          </a:p>
          <a:p>
            <a:r>
              <a:rPr lang="en-US" dirty="0"/>
              <a:t>•Don’t expect first responders to render first aid; their initial concern is neutralizing the threat</a:t>
            </a:r>
            <a:r>
              <a:rPr lang="en-US" dirty="0" smtClean="0"/>
              <a:t>.</a:t>
            </a:r>
          </a:p>
          <a:p>
            <a:pPr lvl="1"/>
            <a:endParaRPr lang="en-US" dirty="0"/>
          </a:p>
        </p:txBody>
      </p:sp>
    </p:spTree>
    <p:extLst>
      <p:ext uri="{BB962C8B-B14F-4D97-AF65-F5344CB8AC3E}">
        <p14:creationId xmlns:p14="http://schemas.microsoft.com/office/powerpoint/2010/main" val="3521944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6678334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sz="quarter" idx="13"/>
          </p:nvPr>
        </p:nvSpPr>
        <p:spPr/>
        <p:txBody>
          <a:bodyPr/>
          <a:lstStyle/>
          <a:p>
            <a:r>
              <a:rPr lang="en-US" dirty="0"/>
              <a:t>Questions you may be asked by responding officers</a:t>
            </a:r>
          </a:p>
          <a:p>
            <a:pPr lvl="1"/>
            <a:r>
              <a:rPr lang="en-US" dirty="0"/>
              <a:t>How many </a:t>
            </a:r>
            <a:r>
              <a:rPr lang="en-US" dirty="0" smtClean="0"/>
              <a:t>shooters </a:t>
            </a:r>
            <a:r>
              <a:rPr lang="en-US" dirty="0"/>
              <a:t>have you </a:t>
            </a:r>
            <a:r>
              <a:rPr lang="en-US" dirty="0" smtClean="0"/>
              <a:t>seen</a:t>
            </a:r>
          </a:p>
          <a:p>
            <a:pPr lvl="1"/>
            <a:r>
              <a:rPr lang="en-US" dirty="0" smtClean="0"/>
              <a:t>Location of the shooter</a:t>
            </a:r>
          </a:p>
          <a:p>
            <a:pPr lvl="1"/>
            <a:r>
              <a:rPr lang="en-US" dirty="0" smtClean="0"/>
              <a:t>Physical description of shooter(s)</a:t>
            </a:r>
          </a:p>
          <a:p>
            <a:pPr lvl="1"/>
            <a:r>
              <a:rPr lang="en-US" dirty="0" smtClean="0"/>
              <a:t>Number and type of weapons held by the shooter</a:t>
            </a:r>
          </a:p>
          <a:p>
            <a:pPr lvl="1"/>
            <a:r>
              <a:rPr lang="en-US" dirty="0" smtClean="0"/>
              <a:t>Number of potential victims at the location</a:t>
            </a:r>
            <a:endParaRPr lang="en-US" dirty="0"/>
          </a:p>
          <a:p>
            <a:endParaRPr lang="en-US" dirty="0"/>
          </a:p>
        </p:txBody>
      </p:sp>
    </p:spTree>
    <p:extLst>
      <p:ext uri="{BB962C8B-B14F-4D97-AF65-F5344CB8AC3E}">
        <p14:creationId xmlns:p14="http://schemas.microsoft.com/office/powerpoint/2010/main" val="3339314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sz="quarter" idx="13"/>
          </p:nvPr>
        </p:nvSpPr>
        <p:spPr/>
        <p:txBody>
          <a:bodyPr/>
          <a:lstStyle/>
          <a:p>
            <a:r>
              <a:rPr lang="en-US" dirty="0" smtClean="0"/>
              <a:t>Evacuation</a:t>
            </a:r>
          </a:p>
          <a:p>
            <a:pPr lvl="1"/>
            <a:r>
              <a:rPr lang="en-US" dirty="0" smtClean="0"/>
              <a:t>If you are caught in an open area without the ability to “Lock Down”</a:t>
            </a:r>
          </a:p>
          <a:p>
            <a:pPr lvl="1"/>
            <a:r>
              <a:rPr lang="en-US" dirty="0" smtClean="0"/>
              <a:t>If you are outside the facilities ( </a:t>
            </a:r>
            <a:r>
              <a:rPr lang="en-US" dirty="0" err="1" smtClean="0"/>
              <a:t>ie</a:t>
            </a:r>
            <a:r>
              <a:rPr lang="en-US" dirty="0" smtClean="0"/>
              <a:t> Playground)</a:t>
            </a:r>
          </a:p>
          <a:p>
            <a:pPr lvl="1"/>
            <a:r>
              <a:rPr lang="en-US" dirty="0" smtClean="0"/>
              <a:t>Other Exigent circumstances may make evacuation your most viable option</a:t>
            </a:r>
          </a:p>
          <a:p>
            <a:pPr lvl="1"/>
            <a:r>
              <a:rPr lang="en-US" dirty="0" smtClean="0"/>
              <a:t>Have predetermined evacuation points</a:t>
            </a:r>
          </a:p>
          <a:p>
            <a:pPr lvl="2"/>
            <a:r>
              <a:rPr lang="en-US" dirty="0" smtClean="0"/>
              <a:t>Alternate sites</a:t>
            </a:r>
          </a:p>
          <a:p>
            <a:pPr marL="914400" lvl="2" indent="0">
              <a:buNone/>
            </a:pPr>
            <a:endParaRPr lang="en-US" dirty="0"/>
          </a:p>
        </p:txBody>
      </p:sp>
    </p:spTree>
    <p:extLst>
      <p:ext uri="{BB962C8B-B14F-4D97-AF65-F5344CB8AC3E}">
        <p14:creationId xmlns:p14="http://schemas.microsoft.com/office/powerpoint/2010/main" val="18269331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sz="quarter" idx="13"/>
          </p:nvPr>
        </p:nvSpPr>
        <p:spPr/>
        <p:txBody>
          <a:bodyPr/>
          <a:lstStyle/>
          <a:p>
            <a:r>
              <a:rPr lang="en-US" dirty="0" smtClean="0"/>
              <a:t>The only good active shooter scenario is the one that never happens</a:t>
            </a:r>
          </a:p>
          <a:p>
            <a:r>
              <a:rPr lang="en-US" dirty="0" smtClean="0"/>
              <a:t>Being proactive in all facets of school operations is the best way to prevent/deter school violence.</a:t>
            </a:r>
          </a:p>
          <a:p>
            <a:r>
              <a:rPr lang="en-US" dirty="0" smtClean="0"/>
              <a:t>Be a “Hard Target” as a facility  and as individuals</a:t>
            </a:r>
            <a:endParaRPr lang="en-US" dirty="0"/>
          </a:p>
        </p:txBody>
      </p:sp>
    </p:spTree>
    <p:extLst>
      <p:ext uri="{BB962C8B-B14F-4D97-AF65-F5344CB8AC3E}">
        <p14:creationId xmlns:p14="http://schemas.microsoft.com/office/powerpoint/2010/main" val="32789000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sz="quarter" idx="13"/>
          </p:nvPr>
        </p:nvSpPr>
        <p:spPr/>
        <p:txBody>
          <a:bodyPr/>
          <a:lstStyle/>
          <a:p>
            <a:r>
              <a:rPr lang="en-US" dirty="0" smtClean="0"/>
              <a:t>Facilities</a:t>
            </a:r>
          </a:p>
          <a:p>
            <a:pPr lvl="1"/>
            <a:r>
              <a:rPr lang="en-US" dirty="0" smtClean="0"/>
              <a:t>Secure doors and windows</a:t>
            </a:r>
          </a:p>
          <a:p>
            <a:pPr lvl="1"/>
            <a:r>
              <a:rPr lang="en-US" dirty="0" smtClean="0"/>
              <a:t>Controlled access</a:t>
            </a:r>
          </a:p>
          <a:p>
            <a:pPr lvl="1"/>
            <a:r>
              <a:rPr lang="en-US" dirty="0" smtClean="0"/>
              <a:t>Security cameras</a:t>
            </a:r>
          </a:p>
          <a:p>
            <a:pPr lvl="1"/>
            <a:r>
              <a:rPr lang="en-US" dirty="0" smtClean="0"/>
              <a:t>Man Traps</a:t>
            </a:r>
          </a:p>
          <a:p>
            <a:pPr lvl="1"/>
            <a:r>
              <a:rPr lang="en-US" dirty="0" smtClean="0"/>
              <a:t>Bullet resistant glass ( film retrofit) </a:t>
            </a:r>
            <a:endParaRPr lang="en-US" dirty="0"/>
          </a:p>
        </p:txBody>
      </p:sp>
    </p:spTree>
    <p:extLst>
      <p:ext uri="{BB962C8B-B14F-4D97-AF65-F5344CB8AC3E}">
        <p14:creationId xmlns:p14="http://schemas.microsoft.com/office/powerpoint/2010/main" val="4453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sz="quarter" idx="13"/>
          </p:nvPr>
        </p:nvSpPr>
        <p:spPr/>
        <p:txBody>
          <a:bodyPr/>
          <a:lstStyle/>
          <a:p>
            <a:r>
              <a:rPr lang="en-US" dirty="0" smtClean="0"/>
              <a:t>Staff</a:t>
            </a:r>
          </a:p>
          <a:p>
            <a:pPr lvl="1"/>
            <a:r>
              <a:rPr lang="en-US" dirty="0" smtClean="0"/>
              <a:t>Be aware of surroundings</a:t>
            </a:r>
          </a:p>
          <a:p>
            <a:pPr lvl="1"/>
            <a:r>
              <a:rPr lang="en-US" dirty="0" smtClean="0"/>
              <a:t>Control students</a:t>
            </a:r>
          </a:p>
          <a:p>
            <a:pPr lvl="1"/>
            <a:r>
              <a:rPr lang="en-US" dirty="0" smtClean="0"/>
              <a:t>Encourage students to report inappropriate behavior</a:t>
            </a:r>
          </a:p>
          <a:p>
            <a:pPr lvl="1"/>
            <a:r>
              <a:rPr lang="en-US" dirty="0" smtClean="0"/>
              <a:t>Zero tolerance for bullying and aggressive behaviors</a:t>
            </a:r>
          </a:p>
          <a:p>
            <a:pPr lvl="1"/>
            <a:r>
              <a:rPr lang="en-US" dirty="0" smtClean="0"/>
              <a:t>If staff members has personal issues that could cause a confrontation at school</a:t>
            </a:r>
          </a:p>
          <a:p>
            <a:endParaRPr lang="en-US" dirty="0"/>
          </a:p>
        </p:txBody>
      </p:sp>
    </p:spTree>
    <p:extLst>
      <p:ext uri="{BB962C8B-B14F-4D97-AF65-F5344CB8AC3E}">
        <p14:creationId xmlns:p14="http://schemas.microsoft.com/office/powerpoint/2010/main" val="8079283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endParaRPr lang="en-US" dirty="0"/>
          </a:p>
        </p:txBody>
      </p:sp>
      <p:sp>
        <p:nvSpPr>
          <p:cNvPr id="3" name="Content Placeholder 2"/>
          <p:cNvSpPr>
            <a:spLocks noGrp="1"/>
          </p:cNvSpPr>
          <p:nvPr>
            <p:ph sz="quarter" idx="13"/>
          </p:nvPr>
        </p:nvSpPr>
        <p:spPr/>
        <p:txBody>
          <a:bodyPr/>
          <a:lstStyle/>
          <a:p>
            <a:r>
              <a:rPr lang="en-US" dirty="0" smtClean="0"/>
              <a:t>Students</a:t>
            </a:r>
          </a:p>
          <a:p>
            <a:pPr lvl="1"/>
            <a:r>
              <a:rPr lang="en-US" dirty="0" smtClean="0"/>
              <a:t>Accountability</a:t>
            </a:r>
          </a:p>
          <a:p>
            <a:pPr lvl="1"/>
            <a:r>
              <a:rPr lang="en-US" dirty="0" smtClean="0"/>
              <a:t>Break “Snitch” mentality</a:t>
            </a:r>
          </a:p>
          <a:p>
            <a:pPr lvl="1"/>
            <a:r>
              <a:rPr lang="en-US" dirty="0" smtClean="0"/>
              <a:t>Dress codes</a:t>
            </a:r>
          </a:p>
          <a:p>
            <a:pPr lvl="1"/>
            <a:r>
              <a:rPr lang="en-US" dirty="0" smtClean="0"/>
              <a:t>Cell phones</a:t>
            </a:r>
          </a:p>
          <a:p>
            <a:pPr lvl="1"/>
            <a:r>
              <a:rPr lang="en-US" dirty="0" smtClean="0"/>
              <a:t>Back packs</a:t>
            </a:r>
            <a:endParaRPr lang="en-US" dirty="0"/>
          </a:p>
        </p:txBody>
      </p:sp>
    </p:spTree>
    <p:extLst>
      <p:ext uri="{BB962C8B-B14F-4D97-AF65-F5344CB8AC3E}">
        <p14:creationId xmlns:p14="http://schemas.microsoft.com/office/powerpoint/2010/main" val="23346925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br>
              <a:rPr lang="en-US" dirty="0" smtClean="0"/>
            </a:b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U.S. Department of Homeland Security</a:t>
            </a:r>
          </a:p>
          <a:p>
            <a:pPr lvl="1"/>
            <a:r>
              <a:rPr lang="en-US" dirty="0" smtClean="0"/>
              <a:t>Active Shooter how to responder</a:t>
            </a:r>
          </a:p>
          <a:p>
            <a:pPr lvl="1"/>
            <a:r>
              <a:rPr lang="en-US" dirty="0" smtClean="0">
                <a:hlinkClick r:id="rId2"/>
              </a:rPr>
              <a:t>www.dhs.gov</a:t>
            </a:r>
            <a:endParaRPr lang="en-US" dirty="0" smtClean="0"/>
          </a:p>
          <a:p>
            <a:pPr lvl="1"/>
            <a:endParaRPr lang="en-US" dirty="0"/>
          </a:p>
          <a:p>
            <a:r>
              <a:rPr lang="en-US" dirty="0" smtClean="0"/>
              <a:t>Indiana University Public Safety and Police Department</a:t>
            </a:r>
          </a:p>
          <a:p>
            <a:pPr lvl="2"/>
            <a:r>
              <a:rPr lang="en-US" dirty="0" smtClean="0"/>
              <a:t>Responding to an Active Shooter</a:t>
            </a:r>
          </a:p>
          <a:p>
            <a:pPr lvl="2"/>
            <a:r>
              <a:rPr lang="en-US" dirty="0" smtClean="0">
                <a:hlinkClick r:id="rId3"/>
              </a:rPr>
              <a:t>http://protect.iu.edu/police/active-shooter</a:t>
            </a:r>
            <a:endParaRPr lang="en-US" dirty="0" smtClean="0"/>
          </a:p>
          <a:p>
            <a:endParaRPr lang="en-US" dirty="0" smtClean="0"/>
          </a:p>
          <a:p>
            <a:r>
              <a:rPr lang="en-US" dirty="0" smtClean="0"/>
              <a:t>U.S. Department of Labor, Occupational Safety and Health Administration</a:t>
            </a:r>
          </a:p>
          <a:p>
            <a:pPr lvl="2"/>
            <a:r>
              <a:rPr lang="en-US" dirty="0" smtClean="0"/>
              <a:t>How to plan for work place emergencies and evacuations</a:t>
            </a:r>
          </a:p>
          <a:p>
            <a:pPr lvl="2"/>
            <a:r>
              <a:rPr lang="en-US" dirty="0" smtClean="0"/>
              <a:t>www.osha.gov</a:t>
            </a:r>
          </a:p>
          <a:p>
            <a:pPr lvl="2"/>
            <a:endParaRPr lang="en-US" dirty="0"/>
          </a:p>
        </p:txBody>
      </p:sp>
    </p:spTree>
    <p:extLst>
      <p:ext uri="{BB962C8B-B14F-4D97-AF65-F5344CB8AC3E}">
        <p14:creationId xmlns:p14="http://schemas.microsoft.com/office/powerpoint/2010/main" val="8170983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3"/>
          </p:nvPr>
        </p:nvSpPr>
        <p:spPr/>
        <p:txBody>
          <a:bodyPr/>
          <a:lstStyle/>
          <a:p>
            <a:r>
              <a:rPr lang="en-US" dirty="0" err="1" smtClean="0"/>
              <a:t>QuickSeries</a:t>
            </a:r>
            <a:r>
              <a:rPr lang="en-US" dirty="0" smtClean="0"/>
              <a:t> Publishing</a:t>
            </a:r>
          </a:p>
          <a:p>
            <a:pPr lvl="1"/>
            <a:r>
              <a:rPr lang="en-US" dirty="0" smtClean="0"/>
              <a:t>Work </a:t>
            </a:r>
            <a:r>
              <a:rPr lang="en-US" dirty="0"/>
              <a:t>P</a:t>
            </a:r>
            <a:r>
              <a:rPr lang="en-US" dirty="0" smtClean="0"/>
              <a:t>lace Violence prevention and Response</a:t>
            </a:r>
          </a:p>
          <a:p>
            <a:pPr lvl="1"/>
            <a:r>
              <a:rPr lang="en-US" dirty="0" smtClean="0">
                <a:hlinkClick r:id="rId2"/>
              </a:rPr>
              <a:t>www.quickseries.com</a:t>
            </a:r>
            <a:endParaRPr lang="en-US" dirty="0" smtClean="0"/>
          </a:p>
          <a:p>
            <a:pPr lvl="1"/>
            <a:endParaRPr lang="en-US" dirty="0"/>
          </a:p>
          <a:p>
            <a:r>
              <a:rPr lang="en-US" dirty="0" smtClean="0"/>
              <a:t>Wikipedia </a:t>
            </a:r>
          </a:p>
          <a:p>
            <a:pPr lvl="1"/>
            <a:r>
              <a:rPr lang="en-US" dirty="0" smtClean="0"/>
              <a:t>List of school shootings in the U.S.</a:t>
            </a:r>
          </a:p>
          <a:p>
            <a:pPr lvl="1"/>
            <a:r>
              <a:rPr lang="en-US" smtClean="0">
                <a:hlinkClick r:id="rId3"/>
              </a:rPr>
              <a:t>www.wikipedia.org</a:t>
            </a:r>
            <a:r>
              <a:rPr lang="en-US" smtClean="0"/>
              <a:t> </a:t>
            </a:r>
            <a:endParaRPr lang="en-US"/>
          </a:p>
        </p:txBody>
      </p:sp>
    </p:spTree>
    <p:extLst>
      <p:ext uri="{BB962C8B-B14F-4D97-AF65-F5344CB8AC3E}">
        <p14:creationId xmlns:p14="http://schemas.microsoft.com/office/powerpoint/2010/main" val="1427924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shootings- A brief overview</a:t>
            </a:r>
            <a:endParaRPr lang="en-US" dirty="0"/>
          </a:p>
        </p:txBody>
      </p:sp>
      <p:sp>
        <p:nvSpPr>
          <p:cNvPr id="3" name="Content Placeholder 2"/>
          <p:cNvSpPr>
            <a:spLocks noGrp="1"/>
          </p:cNvSpPr>
          <p:nvPr>
            <p:ph sz="quarter" idx="13"/>
          </p:nvPr>
        </p:nvSpPr>
        <p:spPr>
          <a:xfrm>
            <a:off x="609600" y="1600200"/>
            <a:ext cx="7924800" cy="4114800"/>
          </a:xfrm>
        </p:spPr>
        <p:txBody>
          <a:bodyPr/>
          <a:lstStyle/>
          <a:p>
            <a:r>
              <a:rPr lang="en-US" dirty="0" smtClean="0"/>
              <a:t>Not a new problem</a:t>
            </a:r>
          </a:p>
          <a:p>
            <a:r>
              <a:rPr lang="en-US" dirty="0" smtClean="0"/>
              <a:t>Pontiac’s Rebellion School Massacre- July 26, 1764</a:t>
            </a:r>
          </a:p>
          <a:p>
            <a:r>
              <a:rPr lang="en-US" dirty="0" smtClean="0"/>
              <a:t>4 Lenape Indians entered a schoolhouse near present day Green Castle, PA, shot and killed schoolmaster killed 9 or 10 children (reports vary)</a:t>
            </a:r>
          </a:p>
          <a:p>
            <a:r>
              <a:rPr lang="en-US" dirty="0" smtClean="0"/>
              <a:t>1800’s</a:t>
            </a:r>
          </a:p>
          <a:p>
            <a:pPr lvl="1"/>
            <a:r>
              <a:rPr lang="en-US" dirty="0" smtClean="0"/>
              <a:t>23 incidents </a:t>
            </a:r>
          </a:p>
          <a:p>
            <a:pPr lvl="1"/>
            <a:r>
              <a:rPr lang="en-US" dirty="0" smtClean="0"/>
              <a:t>Most involved single shooter with a specific target(s) in mind.</a:t>
            </a:r>
          </a:p>
          <a:p>
            <a:pPr lvl="1"/>
            <a:r>
              <a:rPr lang="en-US" dirty="0" smtClean="0"/>
              <a:t>Most involved a disgruntled student, teacher or parent</a:t>
            </a:r>
          </a:p>
          <a:p>
            <a:pPr marL="457200" lvl="1" indent="0">
              <a:buNone/>
            </a:pPr>
            <a:endParaRPr lang="en-US" dirty="0"/>
          </a:p>
        </p:txBody>
      </p:sp>
    </p:spTree>
    <p:extLst>
      <p:ext uri="{BB962C8B-B14F-4D97-AF65-F5344CB8AC3E}">
        <p14:creationId xmlns:p14="http://schemas.microsoft.com/office/powerpoint/2010/main" val="1995936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Charlestown, WV   December 13,1898</a:t>
            </a:r>
            <a:endParaRPr lang="en-US" dirty="0"/>
          </a:p>
        </p:txBody>
      </p:sp>
      <p:sp>
        <p:nvSpPr>
          <p:cNvPr id="3" name="Content Placeholder 2"/>
          <p:cNvSpPr>
            <a:spLocks noGrp="1"/>
          </p:cNvSpPr>
          <p:nvPr>
            <p:ph sz="quarter" idx="13"/>
          </p:nvPr>
        </p:nvSpPr>
        <p:spPr/>
        <p:txBody>
          <a:bodyPr/>
          <a:lstStyle/>
          <a:p>
            <a:r>
              <a:rPr lang="en-US" dirty="0" smtClean="0"/>
              <a:t>During a school exhibition, a group of young men tried to break up a student performance.</a:t>
            </a:r>
          </a:p>
          <a:p>
            <a:r>
              <a:rPr lang="en-US" dirty="0" smtClean="0"/>
              <a:t>A teacher attempted to throw the troublemakers out</a:t>
            </a:r>
          </a:p>
          <a:p>
            <a:r>
              <a:rPr lang="en-US" dirty="0" smtClean="0"/>
              <a:t>When the group turned on the teacher, several audience members attempted to assist the teacher.</a:t>
            </a:r>
          </a:p>
          <a:p>
            <a:r>
              <a:rPr lang="en-US" dirty="0" smtClean="0"/>
              <a:t>A free for all fight ensued.</a:t>
            </a:r>
          </a:p>
          <a:p>
            <a:r>
              <a:rPr lang="en-US" dirty="0" smtClean="0"/>
              <a:t>5 people were killed with many others being injured.</a:t>
            </a:r>
            <a:endParaRPr lang="en-US" dirty="0"/>
          </a:p>
        </p:txBody>
      </p:sp>
    </p:spTree>
    <p:extLst>
      <p:ext uri="{BB962C8B-B14F-4D97-AF65-F5344CB8AC3E}">
        <p14:creationId xmlns:p14="http://schemas.microsoft.com/office/powerpoint/2010/main" val="3561483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1900-1999</a:t>
            </a:r>
            <a:endParaRPr lang="en-US" dirty="0"/>
          </a:p>
        </p:txBody>
      </p:sp>
      <p:sp>
        <p:nvSpPr>
          <p:cNvPr id="3" name="Content Placeholder 2"/>
          <p:cNvSpPr>
            <a:spLocks noGrp="1"/>
          </p:cNvSpPr>
          <p:nvPr>
            <p:ph sz="quarter" idx="13"/>
          </p:nvPr>
        </p:nvSpPr>
        <p:spPr/>
        <p:txBody>
          <a:bodyPr/>
          <a:lstStyle/>
          <a:p>
            <a:r>
              <a:rPr lang="en-US" dirty="0" smtClean="0"/>
              <a:t>169 Incidents</a:t>
            </a:r>
          </a:p>
          <a:p>
            <a:r>
              <a:rPr lang="en-US" dirty="0" smtClean="0"/>
              <a:t>Majority of events still involved 1 shooter with a specific target(s) in mind</a:t>
            </a:r>
          </a:p>
          <a:p>
            <a:r>
              <a:rPr lang="en-US" dirty="0" smtClean="0"/>
              <a:t>Majority Still involved disgruntled student, teacher or parent.</a:t>
            </a:r>
          </a:p>
          <a:p>
            <a:endParaRPr lang="en-US" dirty="0"/>
          </a:p>
        </p:txBody>
      </p:sp>
    </p:spTree>
    <p:extLst>
      <p:ext uri="{BB962C8B-B14F-4D97-AF65-F5344CB8AC3E}">
        <p14:creationId xmlns:p14="http://schemas.microsoft.com/office/powerpoint/2010/main" val="17829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school disaster  may 18, 1927</a:t>
            </a:r>
            <a:endParaRPr lang="en-US" dirty="0"/>
          </a:p>
        </p:txBody>
      </p:sp>
      <p:sp>
        <p:nvSpPr>
          <p:cNvPr id="3" name="Content Placeholder 2"/>
          <p:cNvSpPr>
            <a:spLocks noGrp="1"/>
          </p:cNvSpPr>
          <p:nvPr>
            <p:ph sz="quarter" idx="13"/>
          </p:nvPr>
        </p:nvSpPr>
        <p:spPr/>
        <p:txBody>
          <a:bodyPr/>
          <a:lstStyle/>
          <a:p>
            <a:r>
              <a:rPr lang="en-US" dirty="0" smtClean="0"/>
              <a:t>Bath Michigan</a:t>
            </a:r>
          </a:p>
          <a:p>
            <a:r>
              <a:rPr lang="en-US" dirty="0" smtClean="0"/>
              <a:t>School Treasurer Andrew Kehoe</a:t>
            </a:r>
          </a:p>
          <a:p>
            <a:r>
              <a:rPr lang="en-US" dirty="0" smtClean="0"/>
              <a:t>Killed his wife and destroyed his house and farm</a:t>
            </a:r>
          </a:p>
          <a:p>
            <a:r>
              <a:rPr lang="en-US" dirty="0" smtClean="0"/>
              <a:t>Detonated dynamite that he had placed in the basement of the  Bath Consolidated School killing 45 people, mostly children.</a:t>
            </a:r>
          </a:p>
          <a:p>
            <a:r>
              <a:rPr lang="en-US" dirty="0" smtClean="0"/>
              <a:t>Kehoe then pulled his car up to the school and detonated a bomb inside of it, killing himself and 4 others</a:t>
            </a:r>
          </a:p>
          <a:p>
            <a:r>
              <a:rPr lang="en-US" dirty="0" smtClean="0"/>
              <a:t>Deadliest mass murder at a school in U.S. history</a:t>
            </a:r>
          </a:p>
          <a:p>
            <a:r>
              <a:rPr lang="en-US" dirty="0" smtClean="0"/>
              <a:t>World’s first confirmed </a:t>
            </a:r>
            <a:r>
              <a:rPr lang="en-US" smtClean="0"/>
              <a:t>suicide bombing</a:t>
            </a:r>
            <a:endParaRPr lang="en-US" dirty="0"/>
          </a:p>
        </p:txBody>
      </p:sp>
    </p:spTree>
    <p:extLst>
      <p:ext uri="{BB962C8B-B14F-4D97-AF65-F5344CB8AC3E}">
        <p14:creationId xmlns:p14="http://schemas.microsoft.com/office/powerpoint/2010/main" val="3901617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a:t>
            </a:r>
            <a:r>
              <a:rPr lang="en-US" dirty="0" err="1" smtClean="0"/>
              <a:t>texas-austin</a:t>
            </a:r>
            <a:r>
              <a:rPr lang="en-US" dirty="0" smtClean="0"/>
              <a:t>  </a:t>
            </a:r>
            <a:br>
              <a:rPr lang="en-US" dirty="0" smtClean="0"/>
            </a:br>
            <a:r>
              <a:rPr lang="en-US" dirty="0" smtClean="0"/>
              <a:t>august 1,1966</a:t>
            </a:r>
            <a:endParaRPr lang="en-US" dirty="0"/>
          </a:p>
        </p:txBody>
      </p:sp>
      <p:sp>
        <p:nvSpPr>
          <p:cNvPr id="3" name="Content Placeholder 2"/>
          <p:cNvSpPr>
            <a:spLocks noGrp="1"/>
          </p:cNvSpPr>
          <p:nvPr>
            <p:ph sz="quarter" idx="13"/>
          </p:nvPr>
        </p:nvSpPr>
        <p:spPr/>
        <p:txBody>
          <a:bodyPr/>
          <a:lstStyle/>
          <a:p>
            <a:r>
              <a:rPr lang="en-US" dirty="0" smtClean="0"/>
              <a:t>Charles Whitman</a:t>
            </a:r>
          </a:p>
          <a:p>
            <a:r>
              <a:rPr lang="en-US" dirty="0" smtClean="0"/>
              <a:t>Climbed atop the observation deck on campus and killed 17 and wounded 31 during a 96 minute shooting rampage.</a:t>
            </a:r>
          </a:p>
          <a:p>
            <a:r>
              <a:rPr lang="en-US" dirty="0" smtClean="0"/>
              <a:t>Confronted and killed by 2 police officers</a:t>
            </a:r>
            <a:endParaRPr lang="en-US" dirty="0"/>
          </a:p>
        </p:txBody>
      </p:sp>
    </p:spTree>
    <p:extLst>
      <p:ext uri="{BB962C8B-B14F-4D97-AF65-F5344CB8AC3E}">
        <p14:creationId xmlns:p14="http://schemas.microsoft.com/office/powerpoint/2010/main" val="279499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587</TotalTime>
  <Words>1971</Words>
  <Application>Microsoft Office PowerPoint</Application>
  <PresentationFormat>On-screen Show (4:3)</PresentationFormat>
  <Paragraphs>273</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Horizon</vt:lpstr>
      <vt:lpstr>ACTIVE SHOOTER</vt:lpstr>
      <vt:lpstr>Captain Dave Lee </vt:lpstr>
      <vt:lpstr>Today’s Goals </vt:lpstr>
      <vt:lpstr>My Background</vt:lpstr>
      <vt:lpstr>School shootings- A brief overview</vt:lpstr>
      <vt:lpstr>Charlestown, WV   December 13,1898</vt:lpstr>
      <vt:lpstr>1900-1999</vt:lpstr>
      <vt:lpstr>Bath school disaster  may 18, 1927</vt:lpstr>
      <vt:lpstr>University of texas-austin   august 1,1966</vt:lpstr>
      <vt:lpstr>Cokeville Elementary School hostage crisis  may 16, 1986</vt:lpstr>
      <vt:lpstr>Stockton California January 17, 1989 </vt:lpstr>
      <vt:lpstr>Pearl Mississippi, October 1, 1997</vt:lpstr>
      <vt:lpstr>West paducah KY, december 1, 1997</vt:lpstr>
      <vt:lpstr>Jonesboro, Arkansas  March 24,1998</vt:lpstr>
      <vt:lpstr>Columbine Colorado  april 20, 1999</vt:lpstr>
      <vt:lpstr>2000-2012</vt:lpstr>
      <vt:lpstr>Red Lake minnesota  march 21, 2005</vt:lpstr>
      <vt:lpstr>Nickel mines pa  october 2, 2006</vt:lpstr>
      <vt:lpstr>Blacksburg va  april 16,2007</vt:lpstr>
      <vt:lpstr>Chardon ohio  february 27, 2012</vt:lpstr>
      <vt:lpstr>Newtown ct december 14, 2012</vt:lpstr>
      <vt:lpstr>12 shootings so far in 2013</vt:lpstr>
      <vt:lpstr>It can happen anywhere in the country</vt:lpstr>
      <vt:lpstr>At any time</vt:lpstr>
      <vt:lpstr>At any educational facility</vt:lpstr>
      <vt:lpstr>We must be prepared</vt:lpstr>
      <vt:lpstr>Terms</vt:lpstr>
      <vt:lpstr>terms</vt:lpstr>
      <vt:lpstr>Commonalities AND LESSONS LEARNED </vt:lpstr>
      <vt:lpstr>preparation</vt:lpstr>
      <vt:lpstr>Contents</vt:lpstr>
      <vt:lpstr>contents</vt:lpstr>
      <vt:lpstr>contents</vt:lpstr>
      <vt:lpstr>Preparation</vt:lpstr>
      <vt:lpstr>preparation</vt:lpstr>
      <vt:lpstr>Preparation</vt:lpstr>
      <vt:lpstr>Response</vt:lpstr>
      <vt:lpstr>Response</vt:lpstr>
      <vt:lpstr>Response</vt:lpstr>
      <vt:lpstr>response</vt:lpstr>
      <vt:lpstr>Response</vt:lpstr>
      <vt:lpstr>Prevention</vt:lpstr>
      <vt:lpstr>Prevention</vt:lpstr>
      <vt:lpstr>Prevention</vt:lpstr>
      <vt:lpstr>Prevention </vt:lpstr>
      <vt:lpstr>Resources </vt:lpstr>
      <vt:lpstr>Resources</vt:lpstr>
    </vt:vector>
  </TitlesOfParts>
  <Company>West Virginia State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SHOOTER</dc:title>
  <dc:creator>David M. Lee</dc:creator>
  <cp:lastModifiedBy>Paula R. Fields</cp:lastModifiedBy>
  <cp:revision>49</cp:revision>
  <cp:lastPrinted>2013-06-10T18:04:42Z</cp:lastPrinted>
  <dcterms:created xsi:type="dcterms:W3CDTF">2013-06-09T01:17:38Z</dcterms:created>
  <dcterms:modified xsi:type="dcterms:W3CDTF">2013-06-11T01:33:51Z</dcterms:modified>
</cp:coreProperties>
</file>