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4.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tags/tag6.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tags/tag63.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351" r:id="rId3"/>
    <p:sldId id="349" r:id="rId4"/>
    <p:sldId id="352" r:id="rId5"/>
    <p:sldId id="353" r:id="rId6"/>
    <p:sldId id="354" r:id="rId7"/>
    <p:sldId id="355" r:id="rId8"/>
    <p:sldId id="259" r:id="rId9"/>
    <p:sldId id="260" r:id="rId10"/>
    <p:sldId id="261" r:id="rId11"/>
    <p:sldId id="262" r:id="rId12"/>
    <p:sldId id="308" r:id="rId13"/>
    <p:sldId id="263" r:id="rId14"/>
    <p:sldId id="264" r:id="rId15"/>
    <p:sldId id="267" r:id="rId16"/>
    <p:sldId id="265" r:id="rId17"/>
    <p:sldId id="309" r:id="rId18"/>
    <p:sldId id="268" r:id="rId19"/>
    <p:sldId id="269" r:id="rId20"/>
    <p:sldId id="270" r:id="rId21"/>
    <p:sldId id="271" r:id="rId22"/>
    <p:sldId id="311" r:id="rId23"/>
    <p:sldId id="272" r:id="rId24"/>
    <p:sldId id="273" r:id="rId25"/>
    <p:sldId id="274" r:id="rId26"/>
    <p:sldId id="275" r:id="rId27"/>
    <p:sldId id="312" r:id="rId28"/>
    <p:sldId id="279" r:id="rId29"/>
    <p:sldId id="280" r:id="rId30"/>
    <p:sldId id="281" r:id="rId31"/>
    <p:sldId id="282" r:id="rId32"/>
    <p:sldId id="313" r:id="rId33"/>
    <p:sldId id="316" r:id="rId34"/>
    <p:sldId id="317" r:id="rId35"/>
    <p:sldId id="318" r:id="rId36"/>
    <p:sldId id="319" r:id="rId37"/>
    <p:sldId id="314" r:id="rId38"/>
    <p:sldId id="285" r:id="rId39"/>
    <p:sldId id="286" r:id="rId40"/>
    <p:sldId id="287" r:id="rId41"/>
    <p:sldId id="288" r:id="rId42"/>
    <p:sldId id="325" r:id="rId43"/>
    <p:sldId id="321" r:id="rId44"/>
    <p:sldId id="322" r:id="rId45"/>
    <p:sldId id="323" r:id="rId46"/>
    <p:sldId id="324" r:id="rId47"/>
    <p:sldId id="327" r:id="rId48"/>
    <p:sldId id="328" r:id="rId49"/>
    <p:sldId id="329" r:id="rId50"/>
    <p:sldId id="330" r:id="rId51"/>
    <p:sldId id="331" r:id="rId52"/>
    <p:sldId id="333" r:id="rId53"/>
    <p:sldId id="334" r:id="rId54"/>
    <p:sldId id="335" r:id="rId55"/>
    <p:sldId id="336" r:id="rId56"/>
    <p:sldId id="337" r:id="rId57"/>
    <p:sldId id="339" r:id="rId58"/>
    <p:sldId id="340" r:id="rId59"/>
    <p:sldId id="341" r:id="rId60"/>
    <p:sldId id="342" r:id="rId61"/>
    <p:sldId id="344" r:id="rId62"/>
    <p:sldId id="345" r:id="rId63"/>
    <p:sldId id="346" r:id="rId64"/>
    <p:sldId id="347" r:id="rId65"/>
    <p:sldId id="357" r:id="rId66"/>
    <p:sldId id="356" r:id="rId67"/>
    <p:sldId id="348"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680" autoAdjust="0"/>
  </p:normalViewPr>
  <p:slideViewPr>
    <p:cSldViewPr>
      <p:cViewPr varScale="1">
        <p:scale>
          <a:sx n="43" d="100"/>
          <a:sy n="43" d="100"/>
        </p:scale>
        <p:origin x="188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395154118131924E-2"/>
          <c:w val="0.96636085626911317"/>
          <c:h val="0.82648098739723652"/>
        </c:manualLayout>
      </c:layout>
      <c:barChart>
        <c:barDir val="col"/>
        <c:grouping val="clustered"/>
        <c:varyColors val="0"/>
        <c:ser>
          <c:idx val="0"/>
          <c:order val="0"/>
          <c:tx>
            <c:strRef>
              <c:f>Sheet1!$B$1</c:f>
              <c:strCache>
                <c:ptCount val="1"/>
                <c:pt idx="0">
                  <c:v>MNM</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23</c:v>
                </c:pt>
                <c:pt idx="1">
                  <c:v>17</c:v>
                </c:pt>
                <c:pt idx="2">
                  <c:v>24</c:v>
                </c:pt>
                <c:pt idx="3">
                  <c:v>16</c:v>
                </c:pt>
                <c:pt idx="4">
                  <c:v>16</c:v>
                </c:pt>
                <c:pt idx="5">
                  <c:v>22</c:v>
                </c:pt>
                <c:pt idx="6">
                  <c:v>30</c:v>
                </c:pt>
                <c:pt idx="7">
                  <c:v>17</c:v>
                </c:pt>
                <c:pt idx="8">
                  <c:v>17</c:v>
                </c:pt>
                <c:pt idx="9">
                  <c:v>13</c:v>
                </c:pt>
                <c:pt idx="10">
                  <c:v>15</c:v>
                </c:pt>
              </c:numCache>
            </c:numRef>
          </c:val>
          <c:extLst>
            <c:ext xmlns:c16="http://schemas.microsoft.com/office/drawing/2014/chart" uri="{C3380CC4-5D6E-409C-BE32-E72D297353CC}">
              <c16:uniqueId val="{00000000-943E-4B9B-B92C-9AC0505FA90E}"/>
            </c:ext>
          </c:extLst>
        </c:ser>
        <c:ser>
          <c:idx val="1"/>
          <c:order val="1"/>
          <c:tx>
            <c:strRef>
              <c:f>Sheet1!$C$1</c:f>
              <c:strCache>
                <c:ptCount val="1"/>
                <c:pt idx="0">
                  <c:v>COAL</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30</c:v>
                </c:pt>
                <c:pt idx="1">
                  <c:v>18</c:v>
                </c:pt>
                <c:pt idx="2">
                  <c:v>48</c:v>
                </c:pt>
                <c:pt idx="3">
                  <c:v>20</c:v>
                </c:pt>
                <c:pt idx="4">
                  <c:v>20</c:v>
                </c:pt>
                <c:pt idx="5">
                  <c:v>20</c:v>
                </c:pt>
                <c:pt idx="6">
                  <c:v>16</c:v>
                </c:pt>
                <c:pt idx="7">
                  <c:v>12</c:v>
                </c:pt>
                <c:pt idx="8">
                  <c:v>8</c:v>
                </c:pt>
                <c:pt idx="9">
                  <c:v>15</c:v>
                </c:pt>
                <c:pt idx="10">
                  <c:v>12</c:v>
                </c:pt>
              </c:numCache>
            </c:numRef>
          </c:val>
          <c:extLst>
            <c:ext xmlns:c16="http://schemas.microsoft.com/office/drawing/2014/chart" uri="{C3380CC4-5D6E-409C-BE32-E72D297353CC}">
              <c16:uniqueId val="{00000001-943E-4B9B-B92C-9AC0505FA90E}"/>
            </c:ext>
          </c:extLst>
        </c:ser>
        <c:dLbls>
          <c:showLegendKey val="0"/>
          <c:showVal val="1"/>
          <c:showCatName val="0"/>
          <c:showSerName val="0"/>
          <c:showPercent val="0"/>
          <c:showBubbleSize val="0"/>
        </c:dLbls>
        <c:gapWidth val="164"/>
        <c:overlap val="-22"/>
        <c:axId val="168008704"/>
        <c:axId val="168010496"/>
      </c:barChart>
      <c:catAx>
        <c:axId val="16800870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8010496"/>
        <c:crosses val="autoZero"/>
        <c:auto val="1"/>
        <c:lblAlgn val="ctr"/>
        <c:lblOffset val="100"/>
        <c:noMultiLvlLbl val="0"/>
      </c:catAx>
      <c:valAx>
        <c:axId val="168010496"/>
        <c:scaling>
          <c:orientation val="minMax"/>
        </c:scaling>
        <c:delete val="1"/>
        <c:axPos val="l"/>
        <c:numFmt formatCode="General" sourceLinked="1"/>
        <c:majorTickMark val="none"/>
        <c:minorTickMark val="none"/>
        <c:tickLblPos val="nextTo"/>
        <c:crossAx val="168008704"/>
        <c:crosses val="autoZero"/>
        <c:crossBetween val="between"/>
      </c:valAx>
      <c:spPr>
        <a:noFill/>
        <a:ln>
          <a:noFill/>
        </a:ln>
        <a:effectLst/>
      </c:spPr>
    </c:plotArea>
    <c:legend>
      <c:legendPos val="t"/>
      <c:layout>
        <c:manualLayout>
          <c:xMode val="edge"/>
          <c:yMode val="edge"/>
          <c:x val="0"/>
          <c:y val="0.94214876033057848"/>
          <c:w val="0.98112403380770064"/>
          <c:h val="5.0588468108153144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explosion val="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DE4-4837-A5BE-2EE6F2C82C9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1DE4-4837-A5BE-2EE6F2C82C9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DE4-4837-A5BE-2EE6F2C82C9A}"/>
              </c:ext>
            </c:extLst>
          </c:dPt>
          <c:dPt>
            <c:idx val="3"/>
            <c:bubble3D val="0"/>
            <c:spPr>
              <a:solidFill>
                <a:srgbClr val="0070C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1DE4-4837-A5BE-2EE6F2C82C9A}"/>
              </c:ext>
            </c:extLst>
          </c:dPt>
          <c:dPt>
            <c:idx val="4"/>
            <c:bubble3D val="0"/>
            <c:spPr>
              <a:solidFill>
                <a:srgbClr val="FFFF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DE4-4837-A5BE-2EE6F2C82C9A}"/>
              </c:ext>
            </c:extLst>
          </c:dPt>
          <c:dPt>
            <c:idx val="5"/>
            <c:bubble3D val="0"/>
            <c:spPr>
              <a:solidFill>
                <a:schemeClr val="accent2">
                  <a:lumMod val="40000"/>
                  <a:lumOff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1DE4-4837-A5BE-2EE6F2C82C9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DE4-4837-A5BE-2EE6F2C82C9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DE4-4837-A5BE-2EE6F2C82C9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1DE4-4837-A5BE-2EE6F2C82C9A}"/>
                </c:ext>
              </c:extLst>
            </c:dLbl>
            <c:dLbl>
              <c:idx val="2"/>
              <c:layout>
                <c:manualLayout>
                  <c:x val="0"/>
                  <c:y val="-0.187134502923976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1DE4-4837-A5BE-2EE6F2C82C9A}"/>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56FF2AD-E3B5-42CB-B61B-124E346ED0A6}" type="CATEGORYNAME">
                      <a:rPr lang="en-US">
                        <a:solidFill>
                          <a:srgbClr val="0070C0"/>
                        </a:solidFill>
                      </a:rPr>
                      <a:pPr>
                        <a:defRPr>
                          <a:solidFill>
                            <a:schemeClr val="accent1"/>
                          </a:solidFill>
                        </a:defRPr>
                      </a:pPr>
                      <a:t>[CATEGORY NAME]</a:t>
                    </a:fld>
                    <a:r>
                      <a:rPr lang="en-US" baseline="0" dirty="0">
                        <a:solidFill>
                          <a:srgbClr val="0070C0"/>
                        </a:solidFill>
                      </a:rPr>
                      <a:t>
</a:t>
                    </a:r>
                    <a:fld id="{F2EDCE7A-34BD-49AD-94D8-9966FCFBCB01}" type="PERCENTAGE">
                      <a:rPr lang="en-US" baseline="0">
                        <a:solidFill>
                          <a:srgbClr val="0070C0"/>
                        </a:solidFill>
                      </a:rPr>
                      <a:pPr>
                        <a:defRPr>
                          <a:solidFill>
                            <a:schemeClr val="accent1"/>
                          </a:solidFill>
                        </a:defRPr>
                      </a:pPr>
                      <a:t>[PERCENTAGE]</a:t>
                    </a:fld>
                    <a:endParaRPr lang="en-US" baseline="0" dirty="0">
                      <a:solidFill>
                        <a:srgbClr val="0070C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1DE4-4837-A5BE-2EE6F2C82C9A}"/>
                </c:ext>
              </c:extLst>
            </c:dLbl>
            <c:dLbl>
              <c:idx val="4"/>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3CFB2816-9A6E-445E-BC2C-B5F189C8AD32}" type="CATEGORYNAME">
                      <a:rPr lang="en-US">
                        <a:solidFill>
                          <a:srgbClr val="FFFF00"/>
                        </a:solidFill>
                      </a:rPr>
                      <a:pPr>
                        <a:defRPr>
                          <a:solidFill>
                            <a:schemeClr val="accent1"/>
                          </a:solidFill>
                        </a:defRPr>
                      </a:pPr>
                      <a:t>[CATEGORY NAME]</a:t>
                    </a:fld>
                    <a:r>
                      <a:rPr lang="en-US" baseline="0" dirty="0">
                        <a:solidFill>
                          <a:srgbClr val="FFFF00"/>
                        </a:solidFill>
                      </a:rPr>
                      <a:t>
</a:t>
                    </a:r>
                    <a:fld id="{A6C459C5-9364-4211-A1EC-91F890908F0C}" type="PERCENTAGE">
                      <a:rPr lang="en-US" baseline="0">
                        <a:solidFill>
                          <a:srgbClr val="FFFF00"/>
                        </a:solidFill>
                      </a:rPr>
                      <a:pPr>
                        <a:defRPr>
                          <a:solidFill>
                            <a:schemeClr val="accent1"/>
                          </a:solidFill>
                        </a:defRPr>
                      </a:pPr>
                      <a:t>[PERCENTAGE]</a:t>
                    </a:fld>
                    <a:endParaRPr lang="en-US" baseline="0" dirty="0">
                      <a:solidFill>
                        <a:srgbClr val="FFFF00"/>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DE4-4837-A5BE-2EE6F2C82C9A}"/>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D0D0DDBA-7F1C-4CFD-8C80-F51F3FBC1D74}" type="CATEGORYNAME">
                      <a:rPr lang="en-US">
                        <a:solidFill>
                          <a:schemeClr val="accent2">
                            <a:lumMod val="40000"/>
                            <a:lumOff val="60000"/>
                          </a:schemeClr>
                        </a:solidFill>
                      </a:rPr>
                      <a:pPr>
                        <a:defRPr>
                          <a:solidFill>
                            <a:schemeClr val="accent1"/>
                          </a:solidFill>
                        </a:defRPr>
                      </a:pPr>
                      <a:t>[CATEGORY NAME]</a:t>
                    </a:fld>
                    <a:r>
                      <a:rPr lang="en-US" baseline="0" dirty="0">
                        <a:solidFill>
                          <a:schemeClr val="accent2">
                            <a:lumMod val="40000"/>
                            <a:lumOff val="60000"/>
                          </a:schemeClr>
                        </a:solidFill>
                      </a:rPr>
                      <a:t>
</a:t>
                    </a:r>
                    <a:fld id="{7A7CBED4-AB29-4A60-A5F9-0AB8C7CDE5AB}" type="PERCENTAGE">
                      <a:rPr lang="en-US" baseline="0">
                        <a:solidFill>
                          <a:schemeClr val="accent2">
                            <a:lumMod val="40000"/>
                            <a:lumOff val="60000"/>
                          </a:schemeClr>
                        </a:solidFill>
                      </a:rPr>
                      <a:pPr>
                        <a:defRPr>
                          <a:solidFill>
                            <a:schemeClr val="accent1"/>
                          </a:solidFill>
                        </a:defRPr>
                      </a:pPr>
                      <a:t>[PERCENTAGE]</a:t>
                    </a:fld>
                    <a:endParaRPr lang="en-US" baseline="0" dirty="0">
                      <a:solidFill>
                        <a:schemeClr val="accent2">
                          <a:lumMod val="40000"/>
                          <a:lumOff val="6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DE4-4837-A5BE-2EE6F2C82C9A}"/>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1DE4-4837-A5BE-2EE6F2C82C9A}"/>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Powered Haulage</c:v>
                </c:pt>
                <c:pt idx="1">
                  <c:v>Machinery</c:v>
                </c:pt>
                <c:pt idx="2">
                  <c:v>Roof/Highwall Fall</c:v>
                </c:pt>
                <c:pt idx="3">
                  <c:v>Electrical </c:v>
                </c:pt>
                <c:pt idx="4">
                  <c:v>Fire</c:v>
                </c:pt>
              </c:strCache>
            </c:strRef>
          </c:cat>
          <c:val>
            <c:numRef>
              <c:f>Sheet1!$B$2:$B$6</c:f>
              <c:numCache>
                <c:formatCode>General</c:formatCode>
                <c:ptCount val="5"/>
                <c:pt idx="0">
                  <c:v>5</c:v>
                </c:pt>
                <c:pt idx="1">
                  <c:v>3</c:v>
                </c:pt>
                <c:pt idx="2">
                  <c:v>2</c:v>
                </c:pt>
                <c:pt idx="3">
                  <c:v>1</c:v>
                </c:pt>
                <c:pt idx="4">
                  <c:v>1</c:v>
                </c:pt>
              </c:numCache>
            </c:numRef>
          </c:val>
          <c:extLst>
            <c:ext xmlns:c16="http://schemas.microsoft.com/office/drawing/2014/chart" uri="{C3380CC4-5D6E-409C-BE32-E72D297353CC}">
              <c16:uniqueId val="{00000000-1DE4-4837-A5BE-2EE6F2C82C9A}"/>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23"/>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Sheet1!$A$2:$A$6</c:f>
              <c:strCache>
                <c:ptCount val="5"/>
                <c:pt idx="0">
                  <c:v>20s - 3</c:v>
                </c:pt>
                <c:pt idx="1">
                  <c:v>30s - 5</c:v>
                </c:pt>
                <c:pt idx="2">
                  <c:v>40s - 1</c:v>
                </c:pt>
                <c:pt idx="3">
                  <c:v>50s - 2</c:v>
                </c:pt>
                <c:pt idx="4">
                  <c:v>60s - 1</c:v>
                </c:pt>
              </c:strCache>
            </c:strRef>
          </c:cat>
          <c:val>
            <c:numRef>
              <c:f>Sheet1!$B$2:$B$6</c:f>
              <c:numCache>
                <c:formatCode>General</c:formatCode>
                <c:ptCount val="5"/>
                <c:pt idx="0">
                  <c:v>3</c:v>
                </c:pt>
                <c:pt idx="1">
                  <c:v>5</c:v>
                </c:pt>
                <c:pt idx="2">
                  <c:v>1</c:v>
                </c:pt>
                <c:pt idx="3">
                  <c:v>2</c:v>
                </c:pt>
                <c:pt idx="4">
                  <c:v>1</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legend>
      <c:legendPos val="t"/>
      <c:layout>
        <c:manualLayout>
          <c:xMode val="edge"/>
          <c:yMode val="edge"/>
          <c:x val="7.4881532439267122E-3"/>
          <c:y val="0.80392716434653555"/>
          <c:w val="0.9911445871642921"/>
          <c:h val="0.18540063022471545"/>
        </c:manualLayout>
      </c:layout>
      <c:overlay val="0"/>
      <c:txPr>
        <a:bodyPr/>
        <a:lstStyle/>
        <a:p>
          <a:pPr>
            <a:defRPr sz="2400" b="1">
              <a:solidFill>
                <a:schemeClr val="tx1"/>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23"/>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Less than 1 year</c:v>
                </c:pt>
                <c:pt idx="1">
                  <c:v>1-9 years</c:v>
                </c:pt>
                <c:pt idx="2">
                  <c:v>10-19 years</c:v>
                </c:pt>
                <c:pt idx="3">
                  <c:v>20+ Years</c:v>
                </c:pt>
              </c:strCache>
            </c:strRef>
          </c:cat>
          <c:val>
            <c:numRef>
              <c:f>Sheet1!$B$2:$B$5</c:f>
              <c:numCache>
                <c:formatCode>General</c:formatCode>
                <c:ptCount val="4"/>
                <c:pt idx="0">
                  <c:v>2</c:v>
                </c:pt>
                <c:pt idx="1">
                  <c:v>4</c:v>
                </c:pt>
                <c:pt idx="2">
                  <c:v>4</c:v>
                </c:pt>
                <c:pt idx="3">
                  <c:v>2</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legend>
      <c:legendPos val="t"/>
      <c:layout>
        <c:manualLayout>
          <c:xMode val="edge"/>
          <c:yMode val="edge"/>
          <c:x val="7.4881532439267122E-3"/>
          <c:y val="0.80392716434653555"/>
          <c:w val="0.9911445871642921"/>
          <c:h val="0.18540063022471545"/>
        </c:manualLayout>
      </c:layout>
      <c:overlay val="0"/>
      <c:txPr>
        <a:bodyPr/>
        <a:lstStyle/>
        <a:p>
          <a:pPr>
            <a:defRPr sz="2400" b="1">
              <a:solidFill>
                <a:schemeClr val="tx1"/>
              </a:solidFill>
              <a:effectLst>
                <a:outerShdw blurRad="38100" dist="38100" dir="2700000" algn="tl">
                  <a:srgbClr val="000000">
                    <a:alpha val="43137"/>
                  </a:srgbClr>
                </a:outerShdw>
              </a:effectLs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2.0022481063705504E-2"/>
          <c:y val="3.0239765838991278E-2"/>
          <c:w val="0.94630155444251873"/>
          <c:h val="0.83443319046430442"/>
        </c:manualLayout>
      </c:layout>
      <c:pie3DChart>
        <c:varyColors val="1"/>
        <c:ser>
          <c:idx val="0"/>
          <c:order val="0"/>
          <c:tx>
            <c:strRef>
              <c:f>Sheet1!$B$1</c:f>
              <c:strCache>
                <c:ptCount val="1"/>
                <c:pt idx="0">
                  <c:v>Column1</c:v>
                </c:pt>
              </c:strCache>
            </c:strRef>
          </c:tx>
          <c:explosion val="25"/>
          <c:dPt>
            <c:idx val="0"/>
            <c:bubble3D val="0"/>
            <c:explosion val="18"/>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18"/>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dLbl>
              <c:idx val="0"/>
              <c:layout>
                <c:manualLayout>
                  <c:x val="-0.18454544353701721"/>
                  <c:y val="7.0547665524454614E-2"/>
                </c:manualLayout>
              </c:layout>
              <c:tx>
                <c:rich>
                  <a:bodyPr/>
                  <a:lstStyle/>
                  <a:p>
                    <a:fld id="{28D9DA1B-BA9F-4698-90F8-A5CC950F767D}" type="PERCENTAGE">
                      <a:rPr lang="en-US" smtClean="0"/>
                      <a:pPr/>
                      <a:t>[PERCENTAGE]</a:t>
                    </a:fld>
                    <a:endParaRPr lang="en-US" dirty="0" smtClean="0"/>
                  </a:p>
                  <a:p>
                    <a:r>
                      <a:rPr lang="en-US" dirty="0" smtClean="0"/>
                      <a:t>Less than</a:t>
                    </a:r>
                  </a:p>
                  <a:p>
                    <a:r>
                      <a:rPr lang="en-US" dirty="0" smtClean="0"/>
                      <a:t>1 year</a:t>
                    </a:r>
                  </a:p>
                </c:rich>
              </c:tx>
              <c:showLegendKey val="0"/>
              <c:showVal val="0"/>
              <c:showCatName val="0"/>
              <c:showSerName val="0"/>
              <c:showPercent val="1"/>
              <c:showBubbleSize val="0"/>
              <c:extLst>
                <c:ext xmlns:c15="http://schemas.microsoft.com/office/drawing/2012/chart" uri="{CE6537A1-D6FC-4f65-9D91-7224C49458BB}">
                  <c15:layout>
                    <c:manualLayout>
                      <c:w val="0.24935604573156492"/>
                      <c:h val="0.31921934542326336"/>
                    </c:manualLayout>
                  </c15:layout>
                  <c15:dlblFieldTable/>
                  <c15:showDataLabelsRange val="0"/>
                </c:ext>
                <c:ext xmlns:c16="http://schemas.microsoft.com/office/drawing/2014/chart" uri="{C3380CC4-5D6E-409C-BE32-E72D297353CC}">
                  <c16:uniqueId val="{00000001-D780-4CB4-B92B-3CBA9D4DF1FA}"/>
                </c:ext>
              </c:extLst>
            </c:dLbl>
            <c:dLbl>
              <c:idx val="1"/>
              <c:layout/>
              <c:tx>
                <c:rich>
                  <a:bodyPr/>
                  <a:lstStyle/>
                  <a:p>
                    <a:fld id="{2096E184-325A-4E99-B575-42C22EDC5CA9}" type="PERCENTAGE">
                      <a:rPr lang="en-US" smtClean="0"/>
                      <a:pPr/>
                      <a:t>[PERCENTAGE]</a:t>
                    </a:fld>
                    <a:endParaRPr lang="en-US" smtClean="0"/>
                  </a:p>
                  <a:p>
                    <a:r>
                      <a:rPr lang="en-US" smtClean="0"/>
                      <a:t>1-9 years</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780-4CB4-B92B-3CBA9D4DF1FA}"/>
                </c:ext>
              </c:extLst>
            </c:dLbl>
            <c:dLbl>
              <c:idx val="2"/>
              <c:layout>
                <c:manualLayout>
                  <c:x val="7.7862449397215178E-2"/>
                  <c:y val="0"/>
                </c:manualLayout>
              </c:layout>
              <c:tx>
                <c:rich>
                  <a:bodyPr/>
                  <a:lstStyle/>
                  <a:p>
                    <a:fld id="{380189A5-E50C-4403-81B4-81E4D1880B21}" type="PERCENTAGE">
                      <a:rPr lang="en-US" smtClean="0"/>
                      <a:pPr/>
                      <a:t>[PERCENTAGE]</a:t>
                    </a:fld>
                    <a:endParaRPr lang="en-US" smtClean="0"/>
                  </a:p>
                  <a:p>
                    <a:r>
                      <a:rPr lang="en-US" smtClean="0"/>
                      <a:t>29</a:t>
                    </a:r>
                    <a:r>
                      <a:rPr lang="en-US" baseline="0" smtClean="0"/>
                      <a:t> years</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D36-4394-B239-D0EADEBD0278}"/>
                </c:ext>
              </c:extLst>
            </c:dLbl>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Less than 1 year</c:v>
                </c:pt>
                <c:pt idx="1">
                  <c:v>1-9 years</c:v>
                </c:pt>
                <c:pt idx="2">
                  <c:v>20+ Years</c:v>
                </c:pt>
              </c:strCache>
            </c:strRef>
          </c:cat>
          <c:val>
            <c:numRef>
              <c:f>Sheet1!$B$2:$B$4</c:f>
              <c:numCache>
                <c:formatCode>General</c:formatCode>
                <c:ptCount val="3"/>
                <c:pt idx="0">
                  <c:v>5</c:v>
                </c:pt>
                <c:pt idx="1">
                  <c:v>6</c:v>
                </c:pt>
                <c:pt idx="2">
                  <c:v>1</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1.8642750082677528E-2"/>
          <c:y val="1.5190508909204344E-2"/>
          <c:w val="0.94630155444251873"/>
          <c:h val="0.83443319046430442"/>
        </c:manualLayout>
      </c:layout>
      <c:pie3DChart>
        <c:varyColors val="1"/>
        <c:ser>
          <c:idx val="0"/>
          <c:order val="0"/>
          <c:tx>
            <c:strRef>
              <c:f>Sheet1!$B$1</c:f>
              <c:strCache>
                <c:ptCount val="1"/>
                <c:pt idx="0">
                  <c:v>Column1</c:v>
                </c:pt>
              </c:strCache>
            </c:strRef>
          </c:tx>
          <c:explosion val="25"/>
          <c:dPt>
            <c:idx val="0"/>
            <c:bubble3D val="0"/>
            <c:explosion val="9"/>
            <c:spPr>
              <a:solidFill>
                <a:schemeClr val="accent6">
                  <a:lumMod val="75000"/>
                </a:schemeClr>
              </a:solidFill>
            </c:spPr>
            <c:extLst>
              <c:ext xmlns:c16="http://schemas.microsoft.com/office/drawing/2014/chart" uri="{C3380CC4-5D6E-409C-BE32-E72D297353CC}">
                <c16:uniqueId val="{00000001-D780-4CB4-B92B-3CBA9D4DF1FA}"/>
              </c:ext>
            </c:extLst>
          </c:dPt>
          <c:dPt>
            <c:idx val="1"/>
            <c:bubble3D val="0"/>
            <c:explosion val="12"/>
            <c:spPr>
              <a:solidFill>
                <a:schemeClr val="accent1">
                  <a:lumMod val="75000"/>
                </a:schemeClr>
              </a:solidFill>
            </c:spPr>
            <c:extLst>
              <c:ext xmlns:c16="http://schemas.microsoft.com/office/drawing/2014/chart" uri="{C3380CC4-5D6E-409C-BE32-E72D297353CC}">
                <c16:uniqueId val="{00000003-D780-4CB4-B92B-3CBA9D4DF1FA}"/>
              </c:ext>
            </c:extLst>
          </c:dPt>
          <c:dPt>
            <c:idx val="2"/>
            <c:bubble3D val="0"/>
            <c:explosion val="12"/>
            <c:spPr>
              <a:solidFill>
                <a:srgbClr val="0070C0"/>
              </a:solidFill>
            </c:spPr>
            <c:extLst>
              <c:ext xmlns:c16="http://schemas.microsoft.com/office/drawing/2014/chart" uri="{C3380CC4-5D6E-409C-BE32-E72D297353CC}">
                <c16:uniqueId val="{00000000-3D36-4394-B239-D0EADEBD0278}"/>
              </c:ext>
            </c:extLst>
          </c:dPt>
          <c:dPt>
            <c:idx val="3"/>
            <c:bubble3D val="0"/>
            <c:spPr>
              <a:solidFill>
                <a:srgbClr val="FFC000"/>
              </a:solidFill>
            </c:spPr>
            <c:extLst>
              <c:ext xmlns:c16="http://schemas.microsoft.com/office/drawing/2014/chart" uri="{C3380CC4-5D6E-409C-BE32-E72D297353CC}">
                <c16:uniqueId val="{00000001-3D36-4394-B239-D0EADEBD0278}"/>
              </c:ext>
            </c:extLst>
          </c:dPt>
          <c:dPt>
            <c:idx val="4"/>
            <c:bubble3D val="0"/>
            <c:spPr>
              <a:solidFill>
                <a:schemeClr val="accent6">
                  <a:lumMod val="60000"/>
                  <a:lumOff val="40000"/>
                </a:schemeClr>
              </a:solidFill>
            </c:spPr>
            <c:extLst>
              <c:ext xmlns:c16="http://schemas.microsoft.com/office/drawing/2014/chart" uri="{C3380CC4-5D6E-409C-BE32-E72D297353CC}">
                <c16:uniqueId val="{00000005-D780-4CB4-B92B-3CBA9D4DF1FA}"/>
              </c:ext>
            </c:extLst>
          </c:dPt>
          <c:dLbls>
            <c:dLbl>
              <c:idx val="0"/>
              <c:layout>
                <c:manualLayout>
                  <c:x val="-0.22559225790694834"/>
                  <c:y val="3.1979758891281462E-2"/>
                </c:manualLayout>
              </c:layout>
              <c:tx>
                <c:rich>
                  <a:bodyPr/>
                  <a:lstStyle/>
                  <a:p>
                    <a:fld id="{E24918C4-63B6-47F0-8C16-4396B414FEBC}" type="PERCENTAGE">
                      <a:rPr lang="en-US" smtClean="0"/>
                      <a:pPr/>
                      <a:t>[PERCENTAGE]</a:t>
                    </a:fld>
                    <a:endParaRPr lang="en-US" dirty="0" smtClean="0"/>
                  </a:p>
                  <a:p>
                    <a:r>
                      <a:rPr lang="en-US" dirty="0" smtClean="0"/>
                      <a:t>1</a:t>
                    </a:r>
                    <a:r>
                      <a:rPr lang="en-US" baseline="30000" dirty="0" smtClean="0"/>
                      <a:t>st</a:t>
                    </a:r>
                    <a:r>
                      <a:rPr lang="en-US" dirty="0" smtClean="0"/>
                      <a:t> Shift</a:t>
                    </a:r>
                  </a:p>
                  <a:p>
                    <a:r>
                      <a:rPr lang="en-US" dirty="0" smtClean="0"/>
                      <a:t>7am – 3pm</a:t>
                    </a:r>
                  </a:p>
                </c:rich>
              </c:tx>
              <c:showLegendKey val="0"/>
              <c:showVal val="0"/>
              <c:showCatName val="0"/>
              <c:showSerName val="0"/>
              <c:showPercent val="1"/>
              <c:showBubbleSize val="0"/>
              <c:extLst>
                <c:ext xmlns:c15="http://schemas.microsoft.com/office/drawing/2012/chart" uri="{CE6537A1-D6FC-4f65-9D91-7224C49458BB}">
                  <c15:layout>
                    <c:manualLayout>
                      <c:w val="0.21834852238637975"/>
                      <c:h val="0.29722364146014535"/>
                    </c:manualLayout>
                  </c15:layout>
                  <c15:dlblFieldTable/>
                  <c15:showDataLabelsRange val="0"/>
                </c:ext>
                <c:ext xmlns:c16="http://schemas.microsoft.com/office/drawing/2014/chart" uri="{C3380CC4-5D6E-409C-BE32-E72D297353CC}">
                  <c16:uniqueId val="{00000001-D780-4CB4-B92B-3CBA9D4DF1FA}"/>
                </c:ext>
              </c:extLst>
            </c:dLbl>
            <c:dLbl>
              <c:idx val="1"/>
              <c:layout>
                <c:manualLayout>
                  <c:x val="-0.20532154278654347"/>
                  <c:y val="-0.30481642719783447"/>
                </c:manualLayout>
              </c:layout>
              <c:tx>
                <c:rich>
                  <a:bodyPr/>
                  <a:lstStyle/>
                  <a:p>
                    <a:fld id="{00D584D1-17A6-417A-A015-2B16CFDDA5B2}" type="PERCENTAGE">
                      <a:rPr lang="en-US" smtClean="0"/>
                      <a:pPr/>
                      <a:t>[PERCENTAGE]</a:t>
                    </a:fld>
                    <a:endParaRPr lang="en-US" dirty="0" smtClean="0"/>
                  </a:p>
                  <a:p>
                    <a:r>
                      <a:rPr lang="en-US" dirty="0" smtClean="0"/>
                      <a:t>2</a:t>
                    </a:r>
                    <a:r>
                      <a:rPr lang="en-US" baseline="30000" dirty="0" smtClean="0"/>
                      <a:t>nd</a:t>
                    </a:r>
                    <a:r>
                      <a:rPr lang="en-US" baseline="0" dirty="0" smtClean="0"/>
                      <a:t> Shift</a:t>
                    </a:r>
                  </a:p>
                  <a:p>
                    <a:r>
                      <a:rPr lang="en-US" baseline="0" dirty="0" smtClean="0"/>
                      <a:t>3pm – 11pm</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D780-4CB4-B92B-3CBA9D4DF1FA}"/>
                </c:ext>
              </c:extLst>
            </c:dLbl>
            <c:dLbl>
              <c:idx val="2"/>
              <c:layout>
                <c:manualLayout>
                  <c:x val="0.19846837370519524"/>
                  <c:y val="2.4790998347428792E-2"/>
                </c:manualLayout>
              </c:layout>
              <c:tx>
                <c:rich>
                  <a:bodyPr/>
                  <a:lstStyle/>
                  <a:p>
                    <a:fld id="{D982246D-BA12-4FD4-80F3-23DBCFC3BC48}" type="PERCENTAGE">
                      <a:rPr lang="en-US" smtClean="0"/>
                      <a:pPr/>
                      <a:t>[PERCENTAGE]</a:t>
                    </a:fld>
                    <a:r>
                      <a:rPr lang="en-US" dirty="0" smtClean="0"/>
                      <a:t> </a:t>
                    </a:r>
                  </a:p>
                  <a:p>
                    <a:r>
                      <a:rPr lang="en-US" dirty="0" smtClean="0"/>
                      <a:t>3</a:t>
                    </a:r>
                    <a:r>
                      <a:rPr lang="en-US" baseline="30000" dirty="0" smtClean="0"/>
                      <a:t>rd</a:t>
                    </a:r>
                    <a:r>
                      <a:rPr lang="en-US" dirty="0" smtClean="0"/>
                      <a:t> Shift</a:t>
                    </a:r>
                  </a:p>
                  <a:p>
                    <a:r>
                      <a:rPr lang="en-US" dirty="0" smtClean="0"/>
                      <a:t>11pm – 7am</a:t>
                    </a:r>
                  </a:p>
                </c:rich>
              </c:tx>
              <c:showLegendKey val="0"/>
              <c:showVal val="0"/>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D36-4394-B239-D0EADEBD0278}"/>
                </c:ext>
              </c:extLst>
            </c:dLbl>
            <c:spPr>
              <a:noFill/>
              <a:ln>
                <a:noFill/>
              </a:ln>
              <a:effectLst/>
            </c:spPr>
            <c:txPr>
              <a:bodyPr/>
              <a:lstStyle/>
              <a:p>
                <a:pPr>
                  <a:defRPr sz="2400" b="1">
                    <a:effectLst>
                      <a:outerShdw blurRad="38100" dist="38100" dir="2700000" algn="tl">
                        <a:srgbClr val="000000">
                          <a:alpha val="43137"/>
                        </a:srgbClr>
                      </a:outerShdw>
                    </a:effectLst>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1st Shift (7am-3pm)</c:v>
                </c:pt>
                <c:pt idx="1">
                  <c:v>2nd Shift (3pm-11pm)</c:v>
                </c:pt>
                <c:pt idx="2">
                  <c:v>3rd Shift (11pm-7am)</c:v>
                </c:pt>
              </c:strCache>
            </c:strRef>
          </c:cat>
          <c:val>
            <c:numRef>
              <c:f>Sheet1!$B$2:$B$4</c:f>
              <c:numCache>
                <c:formatCode>General</c:formatCode>
                <c:ptCount val="3"/>
                <c:pt idx="0">
                  <c:v>4</c:v>
                </c:pt>
                <c:pt idx="1">
                  <c:v>3</c:v>
                </c:pt>
                <c:pt idx="2">
                  <c:v>5</c:v>
                </c:pt>
              </c:numCache>
            </c:numRef>
          </c:val>
          <c:extLst>
            <c:ext xmlns:c16="http://schemas.microsoft.com/office/drawing/2014/chart" uri="{C3380CC4-5D6E-409C-BE32-E72D297353CC}">
              <c16:uniqueId val="{00000006-D780-4CB4-B92B-3CBA9D4DF1FA}"/>
            </c:ext>
          </c:extLst>
        </c:ser>
        <c:dLbls>
          <c:showLegendKey val="0"/>
          <c:showVal val="0"/>
          <c:showCatName val="0"/>
          <c:showSerName val="0"/>
          <c:showPercent val="1"/>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818E6-7983-4BA5-9F91-9DA5E916E9D7}" type="datetimeFigureOut">
              <a:rPr lang="en-US" smtClean="0"/>
              <a:t>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B2CB01-7A5C-424C-9DE1-4EC641586641}" type="slidenum">
              <a:rPr lang="en-US" smtClean="0"/>
              <a:t>‹#›</a:t>
            </a:fld>
            <a:endParaRPr lang="en-US"/>
          </a:p>
        </p:txBody>
      </p:sp>
    </p:spTree>
    <p:extLst>
      <p:ext uri="{BB962C8B-B14F-4D97-AF65-F5344CB8AC3E}">
        <p14:creationId xmlns:p14="http://schemas.microsoft.com/office/powerpoint/2010/main" val="381401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F4BEDC-BC9E-4B87-93C9-EB6AC6D289E5}" type="slidenum">
              <a:rPr lang="en-US" smtClean="0"/>
              <a:pPr>
                <a:defRPr/>
              </a:pPr>
              <a:t>2</a:t>
            </a:fld>
            <a:endParaRPr lang="en-US" dirty="0"/>
          </a:p>
        </p:txBody>
      </p:sp>
    </p:spTree>
    <p:extLst>
      <p:ext uri="{BB962C8B-B14F-4D97-AF65-F5344CB8AC3E}">
        <p14:creationId xmlns:p14="http://schemas.microsoft.com/office/powerpoint/2010/main" val="4262547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Regulation</a:t>
            </a:r>
            <a:r>
              <a:rPr lang="en-US" sz="1200" u="sng" kern="1200" baseline="0" dirty="0" smtClean="0">
                <a:solidFill>
                  <a:schemeClr val="tx1"/>
                </a:solidFill>
                <a:effectLst/>
                <a:latin typeface="+mn-lt"/>
                <a:ea typeface="+mn-ea"/>
                <a:cs typeface="+mn-cs"/>
              </a:rPr>
              <a:t> Cited</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75.202(a). </a:t>
            </a:r>
          </a:p>
        </p:txBody>
      </p:sp>
      <p:sp>
        <p:nvSpPr>
          <p:cNvPr id="4" name="Slide Number Placeholder 3"/>
          <p:cNvSpPr>
            <a:spLocks noGrp="1"/>
          </p:cNvSpPr>
          <p:nvPr>
            <p:ph type="sldNum" sz="quarter" idx="10"/>
          </p:nvPr>
        </p:nvSpPr>
        <p:spPr/>
        <p:txBody>
          <a:bodyPr/>
          <a:lstStyle/>
          <a:p>
            <a:fld id="{3B049AAE-764A-4350-BBE2-7466B8B2C45F}" type="slidenum">
              <a:rPr lang="en-US" smtClean="0"/>
              <a:t>11</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Other Best Practices</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 aware of potential hazards when working or traveling near mine ribs, especially when geologic conditions, or an increase in mining height, could cause roof or rib hazards.  Take additional safety precautions while working in these conditions.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Install rib bolts with adequate surface area coverage, during the mining cycle, and in a consistent pattern for the best protection against rib falls.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049AAE-764A-4350-BBE2-7466B8B2C45F}" type="slidenum">
              <a:rPr lang="en-US" smtClean="0"/>
              <a:t>12</a:t>
            </a:fld>
            <a:endParaRPr lang="en-US"/>
          </a:p>
        </p:txBody>
      </p:sp>
    </p:spTree>
    <p:extLst>
      <p:ext uri="{BB962C8B-B14F-4D97-AF65-F5344CB8AC3E}">
        <p14:creationId xmlns:p14="http://schemas.microsoft.com/office/powerpoint/2010/main" val="2397742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13</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electrocuted when he contacted an energized connection of a 7,200 volt electrical circuit.  The victim was found inside a transformer station troubleshooting and/or performing electrical work on the electrical system that supplies power to the mining machine</a:t>
            </a:r>
          </a:p>
          <a:p>
            <a:endParaRPr lang="en-US" dirty="0" smtClean="0"/>
          </a:p>
          <a:p>
            <a:r>
              <a:rPr lang="en-US" dirty="0" smtClean="0"/>
              <a:t>The </a:t>
            </a:r>
            <a:r>
              <a:rPr lang="en-US" dirty="0"/>
              <a:t>accident occurred because the operator did not ensure the safe operation, testing, and repair of electrical equipment and circuitry, including use of proper lock out/tag out procedures.  Mine management was aware that the electrician certification had expired, and therefore, he was precluded from performing electrical work by State and Federal regulations.  However, mine management advised, directed, and assisted him in performing electrical work at the mine.</a:t>
            </a:r>
          </a:p>
        </p:txBody>
      </p:sp>
      <p:sp>
        <p:nvSpPr>
          <p:cNvPr id="4" name="Slide Number Placeholder 3"/>
          <p:cNvSpPr>
            <a:spLocks noGrp="1"/>
          </p:cNvSpPr>
          <p:nvPr>
            <p:ph type="sldNum" sz="quarter" idx="10"/>
          </p:nvPr>
        </p:nvSpPr>
        <p:spPr/>
        <p:txBody>
          <a:bodyPr/>
          <a:lstStyle/>
          <a:p>
            <a:fld id="{3B049AAE-764A-4350-BBE2-7466B8B2C45F}" type="slidenum">
              <a:rPr lang="en-US" smtClean="0"/>
              <a:t>14</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Root Cause</a:t>
            </a:r>
            <a:r>
              <a:rPr lang="en-US" sz="1200" kern="1200" dirty="0" smtClean="0">
                <a:solidFill>
                  <a:schemeClr val="tx1"/>
                </a:solidFill>
                <a:effectLst/>
                <a:latin typeface="+mn-lt"/>
                <a:ea typeface="+mn-ea"/>
                <a:cs typeface="+mn-cs"/>
              </a:rPr>
              <a:t>:  The mine operator did not perform test and repair work on electrical equipment and circuitry in a safe manner.  The mine operator did not use proper lock out/tag out procedures.</a:t>
            </a:r>
          </a:p>
          <a:p>
            <a:endParaRPr lang="en-US"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rPr>
              <a:t>Corrective Action</a:t>
            </a:r>
            <a:r>
              <a:rPr lang="en-US" sz="1200" kern="1200" dirty="0" smtClean="0">
                <a:solidFill>
                  <a:schemeClr val="tx1"/>
                </a:solidFill>
                <a:effectLst/>
                <a:latin typeface="+mn-lt"/>
                <a:ea typeface="+mn-ea"/>
                <a:cs typeface="+mn-cs"/>
              </a:rPr>
              <a:t>:  The mine operator developed and implemented an action plan to prevent similar occurrences.  This plan includes controls to ensure:</a:t>
            </a:r>
          </a:p>
          <a:p>
            <a:r>
              <a:rPr lang="en-US" sz="1200" kern="1200" dirty="0" smtClean="0">
                <a:solidFill>
                  <a:schemeClr val="tx1"/>
                </a:solidFill>
                <a:effectLst/>
                <a:latin typeface="+mn-lt"/>
                <a:ea typeface="+mn-ea"/>
                <a:cs typeface="+mn-cs"/>
              </a:rPr>
              <a:t>1. Only qualified personnel perform electrical work;</a:t>
            </a:r>
          </a:p>
          <a:p>
            <a:r>
              <a:rPr lang="en-US" sz="1200" kern="1200" dirty="0" smtClean="0">
                <a:solidFill>
                  <a:schemeClr val="tx1"/>
                </a:solidFill>
                <a:effectLst/>
                <a:latin typeface="+mn-lt"/>
                <a:ea typeface="+mn-ea"/>
                <a:cs typeface="+mn-cs"/>
              </a:rPr>
              <a:t>2. Miners receive additional training on electrical testing and repair;</a:t>
            </a:r>
          </a:p>
          <a:p>
            <a:r>
              <a:rPr lang="en-US" sz="1200" kern="1200" dirty="0" smtClean="0">
                <a:solidFill>
                  <a:schemeClr val="tx1"/>
                </a:solidFill>
                <a:effectLst/>
                <a:latin typeface="+mn-lt"/>
                <a:ea typeface="+mn-ea"/>
                <a:cs typeface="+mn-cs"/>
              </a:rPr>
              <a:t>3. The installation of safety features on electrical equipment.  The safety features include lid switches wired into the ground monitor circuit, a grounding bar on the load break switch for the three phases of the high voltage transformers, and an additional external visible vacuum disconnect, which will also interrupt the ground monitor circuit causing the substation to remove power on the trailing cable; and</a:t>
            </a:r>
          </a:p>
          <a:p>
            <a:r>
              <a:rPr lang="en-US" sz="1200" kern="1200" dirty="0" smtClean="0">
                <a:solidFill>
                  <a:schemeClr val="tx1"/>
                </a:solidFill>
                <a:effectLst/>
                <a:latin typeface="+mn-lt"/>
                <a:ea typeface="+mn-ea"/>
                <a:cs typeface="+mn-cs"/>
              </a:rPr>
              <a:t>4. Proper lock /tag out procedures.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mine operator incorporated the provisions of the action plan into the training and ground control plans for this mine.  All miners were trained in these new company policies.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15</a:t>
            </a:fld>
            <a:endParaRPr lang="en-US"/>
          </a:p>
        </p:txBody>
      </p:sp>
    </p:spTree>
    <p:extLst>
      <p:ext uri="{BB962C8B-B14F-4D97-AF65-F5344CB8AC3E}">
        <p14:creationId xmlns:p14="http://schemas.microsoft.com/office/powerpoint/2010/main" val="167654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Regulations Cited</a:t>
            </a:r>
            <a:r>
              <a:rPr lang="en-US" sz="1200" kern="1200" dirty="0" smtClean="0">
                <a:solidFill>
                  <a:schemeClr val="tx1"/>
                </a:solidFill>
                <a:effectLst/>
                <a:latin typeface="+mn-lt"/>
                <a:ea typeface="+mn-ea"/>
                <a:cs typeface="+mn-cs"/>
              </a:rPr>
              <a:t>:  77.501 and 77.103(g)</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16</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17</a:t>
            </a:fld>
            <a:endParaRPr lang="en-US"/>
          </a:p>
        </p:txBody>
      </p:sp>
    </p:spTree>
    <p:extLst>
      <p:ext uri="{BB962C8B-B14F-4D97-AF65-F5344CB8AC3E}">
        <p14:creationId xmlns:p14="http://schemas.microsoft.com/office/powerpoint/2010/main" val="787790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18</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died while </a:t>
            </a:r>
            <a:r>
              <a:rPr lang="en-US" dirty="0"/>
              <a:t>operating a diesel personnel carrier on the mine haulage road.  The vehicle hit the right rib and rolled onto its left side.  The victim was partially ejected from the </a:t>
            </a:r>
            <a:r>
              <a:rPr lang="en-US" dirty="0" err="1"/>
              <a:t>mantrip</a:t>
            </a:r>
            <a:r>
              <a:rPr lang="en-US" dirty="0"/>
              <a:t> and the canopy of the </a:t>
            </a:r>
            <a:r>
              <a:rPr lang="en-US" dirty="0" err="1"/>
              <a:t>mantrip</a:t>
            </a:r>
            <a:r>
              <a:rPr lang="en-US" dirty="0"/>
              <a:t> came to rest on his chest.</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19</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u="sng" dirty="0"/>
              <a:t>Root Cause</a:t>
            </a:r>
            <a:r>
              <a:rPr lang="en-US" dirty="0"/>
              <a:t>:  The mine operator did not assure that equipment operators maintain full control of the equipment while it was in motion.</a:t>
            </a:r>
          </a:p>
          <a:p>
            <a:endParaRPr lang="en-US" dirty="0"/>
          </a:p>
          <a:p>
            <a:r>
              <a:rPr lang="en-US" dirty="0"/>
              <a:t>Corrective Action:  The mine operator retrained all miners on its existing safe operating program for diesel powered equipment.  For personnel carriers equipped with three or four gears, the mine operator removed the ability for those transmissions to shift into third or fourth gear, in order to reduce the maximum traveling speed of the carriers.  For personnel carriers equipped with only two gears, the mine operator utilized a mechanism to reduce maximum speed</a:t>
            </a:r>
          </a:p>
          <a:p>
            <a:endParaRPr lang="en-US" dirty="0"/>
          </a:p>
          <a:p>
            <a:r>
              <a:rPr lang="en-US" dirty="0"/>
              <a:t>2.  </a:t>
            </a:r>
            <a:r>
              <a:rPr lang="en-US" u="sng" dirty="0"/>
              <a:t>Root Cause</a:t>
            </a:r>
            <a:r>
              <a:rPr lang="en-US" dirty="0"/>
              <a:t>:  The mine operator did not provide safety features to prevent persons in </a:t>
            </a:r>
            <a:r>
              <a:rPr lang="en-US" dirty="0" err="1"/>
              <a:t>outby</a:t>
            </a:r>
            <a:r>
              <a:rPr lang="en-US" dirty="0"/>
              <a:t> personnel carriers from being ejected.</a:t>
            </a:r>
          </a:p>
          <a:p>
            <a:endParaRPr lang="en-US" dirty="0"/>
          </a:p>
          <a:p>
            <a:r>
              <a:rPr lang="en-US" dirty="0"/>
              <a:t>Corrective Actions:  The mine operator installed doors on personnel carriers.  On personnel carriers where doors were unable to be installed, the mine operator installed netting and/or seatbelts.</a:t>
            </a: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20</a:t>
            </a:fld>
            <a:endParaRPr lang="en-US"/>
          </a:p>
        </p:txBody>
      </p:sp>
    </p:spTree>
    <p:extLst>
      <p:ext uri="{BB962C8B-B14F-4D97-AF65-F5344CB8AC3E}">
        <p14:creationId xmlns:p14="http://schemas.microsoft.com/office/powerpoint/2010/main" val="2153603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Powered Haulage = 5 (3, 4, 5, 6, 10)</a:t>
            </a:r>
          </a:p>
          <a:p>
            <a:r>
              <a:rPr lang="en-US" dirty="0" smtClean="0"/>
              <a:t>Machinery = 3 (8,</a:t>
            </a:r>
            <a:r>
              <a:rPr lang="en-US" baseline="0" dirty="0" smtClean="0"/>
              <a:t> 11, 12)</a:t>
            </a:r>
          </a:p>
          <a:p>
            <a:r>
              <a:rPr lang="en-US" baseline="0" dirty="0" smtClean="0"/>
              <a:t>Roof / Highwall Fall = 2 (1, 9)</a:t>
            </a:r>
          </a:p>
          <a:p>
            <a:r>
              <a:rPr lang="en-US" baseline="0" dirty="0" smtClean="0"/>
              <a:t>Electrical = 1 (2)</a:t>
            </a:r>
          </a:p>
          <a:p>
            <a:r>
              <a:rPr lang="en-US" baseline="0" dirty="0" smtClean="0"/>
              <a:t>Fire = 1 (7)</a:t>
            </a:r>
          </a:p>
          <a:p>
            <a:endParaRPr lang="en-US" baseline="0" dirty="0" smtClean="0"/>
          </a:p>
        </p:txBody>
      </p:sp>
      <p:sp>
        <p:nvSpPr>
          <p:cNvPr id="4" name="Slide Number Placeholder 3"/>
          <p:cNvSpPr>
            <a:spLocks noGrp="1"/>
          </p:cNvSpPr>
          <p:nvPr>
            <p:ph type="sldNum" sz="quarter" idx="10"/>
          </p:nvPr>
        </p:nvSpPr>
        <p:spPr/>
        <p:txBody>
          <a:bodyPr/>
          <a:lstStyle/>
          <a:p>
            <a:fld id="{3CB2CB01-7A5C-424C-9DE1-4EC641586641}" type="slidenum">
              <a:rPr lang="en-US" smtClean="0"/>
              <a:t>3</a:t>
            </a:fld>
            <a:endParaRPr lang="en-US"/>
          </a:p>
        </p:txBody>
      </p:sp>
    </p:spTree>
    <p:extLst>
      <p:ext uri="{BB962C8B-B14F-4D97-AF65-F5344CB8AC3E}">
        <p14:creationId xmlns:p14="http://schemas.microsoft.com/office/powerpoint/2010/main" val="1010448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Regulations Cited</a:t>
            </a:r>
            <a:r>
              <a:rPr lang="en-US" sz="1200" kern="1200" dirty="0" smtClean="0">
                <a:solidFill>
                  <a:schemeClr val="tx1"/>
                </a:solidFill>
                <a:effectLst/>
                <a:latin typeface="+mn-lt"/>
                <a:ea typeface="+mn-ea"/>
                <a:cs typeface="+mn-cs"/>
              </a:rPr>
              <a:t>: 75.1916(b) and 75.1403</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21</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Best Practices:</a:t>
            </a:r>
          </a:p>
          <a:p>
            <a:pPr marL="171450" indent="-171450">
              <a:buFont typeface="Arial" panose="020B0604020202020204" pitchFamily="34" charset="0"/>
              <a:buChar char="•"/>
            </a:pPr>
            <a:r>
              <a:rPr lang="en-US" dirty="0"/>
              <a:t>Maintain steering and braking components so that mobile equipment can be controlled at all times.</a:t>
            </a:r>
          </a:p>
          <a:p>
            <a:pPr marL="171450" indent="-171450">
              <a:buFont typeface="Arial" panose="020B0604020202020204" pitchFamily="34" charset="0"/>
              <a:buChar char="•"/>
            </a:pPr>
            <a:r>
              <a:rPr lang="en-US" dirty="0"/>
              <a:t>Properly maintain brakes, lights, and warning devices on mobile equipment.  Perform functional tests of the brakes and other safety devices during the pre-operational examination</a:t>
            </a:r>
            <a:r>
              <a:rPr lang="en-US" dirty="0" smtClean="0"/>
              <a:t>.</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22</a:t>
            </a:fld>
            <a:endParaRPr lang="en-US"/>
          </a:p>
        </p:txBody>
      </p:sp>
    </p:spTree>
    <p:extLst>
      <p:ext uri="{BB962C8B-B14F-4D97-AF65-F5344CB8AC3E}">
        <p14:creationId xmlns:p14="http://schemas.microsoft.com/office/powerpoint/2010/main" val="3912361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23</a:t>
            </a:fld>
            <a:endParaRPr lang="en-US"/>
          </a:p>
        </p:txBody>
      </p:sp>
    </p:spTree>
    <p:extLst>
      <p:ext uri="{BB962C8B-B14F-4D97-AF65-F5344CB8AC3E}">
        <p14:creationId xmlns:p14="http://schemas.microsoft.com/office/powerpoint/2010/main" val="660165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a:t>
            </a:r>
            <a:r>
              <a:rPr lang="en-US" baseline="0" dirty="0" smtClean="0"/>
              <a:t> </a:t>
            </a:r>
            <a:r>
              <a:rPr lang="en-US" dirty="0" smtClean="0"/>
              <a:t>was </a:t>
            </a:r>
            <a:r>
              <a:rPr lang="en-US" dirty="0"/>
              <a:t>fatally injured while he and a co-worker were in the process of splicing an underground conveyor belt when the conveyor belt inadvertently started.  The victim became entangled with the belt splicing tools as the conveyor belt moved.</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24</a:t>
            </a:fld>
            <a:endParaRPr lang="en-US"/>
          </a:p>
        </p:txBody>
      </p:sp>
    </p:spTree>
    <p:extLst>
      <p:ext uri="{BB962C8B-B14F-4D97-AF65-F5344CB8AC3E}">
        <p14:creationId xmlns:p14="http://schemas.microsoft.com/office/powerpoint/2010/main" val="3818839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Root Cause</a:t>
            </a:r>
            <a:r>
              <a:rPr lang="en-US" dirty="0"/>
              <a:t>:  The mine operator performed repair and maintenance work on a conveyor belt</a:t>
            </a:r>
            <a:r>
              <a:rPr lang="en-US" baseline="0" dirty="0"/>
              <a:t> </a:t>
            </a:r>
            <a:r>
              <a:rPr lang="en-US" dirty="0"/>
              <a:t>and did not properly lock and tag-out to ensure the electrical power was off while the work was being performed.  The operator was splicing the No. 7 conveyor belt using only the belt switch to stop the conveyor belt.  The mine operator did not have appropriate lock and tag-out policies and procedures.</a:t>
            </a:r>
          </a:p>
          <a:p>
            <a:endParaRPr lang="en-US" dirty="0"/>
          </a:p>
          <a:p>
            <a:r>
              <a:rPr lang="en-US" dirty="0"/>
              <a:t>Corrective Action:  The mine operator submitted a written action plan, which was reviewed and acknowledged by MSHA.  On April 4, 2018, the operator adopted the action plan as company policy and put it in the training plan.  The policy contains the following provisions:</a:t>
            </a:r>
          </a:p>
          <a:p>
            <a:endParaRPr lang="en-US" dirty="0"/>
          </a:p>
          <a:p>
            <a:r>
              <a:rPr lang="en-US" dirty="0"/>
              <a:t>Electrical or mechanical repairs or maintenance that can result in injuries to miners due to the movement of conveyor belt shall not be performed until the following steps are taken to prevent inadvertent or unexpected motion of the conveyor belt:</a:t>
            </a:r>
          </a:p>
          <a:p>
            <a:r>
              <a:rPr lang="en-US" dirty="0"/>
              <a:t>1</a:t>
            </a:r>
            <a:r>
              <a:rPr lang="en-US" dirty="0" smtClean="0"/>
              <a:t>. The </a:t>
            </a:r>
            <a:r>
              <a:rPr lang="en-US" dirty="0"/>
              <a:t>person performing the work shall lock and tag the visible disconnect.</a:t>
            </a:r>
          </a:p>
          <a:p>
            <a:r>
              <a:rPr lang="en-US" dirty="0"/>
              <a:t>2</a:t>
            </a:r>
            <a:r>
              <a:rPr lang="en-US" dirty="0" smtClean="0"/>
              <a:t>. The </a:t>
            </a:r>
            <a:r>
              <a:rPr lang="en-US" dirty="0"/>
              <a:t>tag will state the date and the name of the person performing repairs or maintenance.</a:t>
            </a:r>
          </a:p>
          <a:p>
            <a:r>
              <a:rPr lang="en-US" dirty="0"/>
              <a:t>3</a:t>
            </a:r>
            <a:r>
              <a:rPr lang="en-US" dirty="0" smtClean="0"/>
              <a:t>. The </a:t>
            </a:r>
            <a:r>
              <a:rPr lang="en-US" dirty="0"/>
              <a:t>key to the lock shall be kept by the person performing repairs or maintenance.</a:t>
            </a:r>
          </a:p>
          <a:p>
            <a:r>
              <a:rPr lang="en-US" dirty="0"/>
              <a:t>4</a:t>
            </a:r>
            <a:r>
              <a:rPr lang="en-US" dirty="0" smtClean="0"/>
              <a:t>. Only </a:t>
            </a:r>
            <a:r>
              <a:rPr lang="en-US" dirty="0"/>
              <a:t>the person performing the repairs or maintenance shall remove the lock after repairs or maintenance is completed.</a:t>
            </a:r>
          </a:p>
          <a:p>
            <a:r>
              <a:rPr lang="en-US" dirty="0"/>
              <a:t>5</a:t>
            </a:r>
            <a:r>
              <a:rPr lang="en-US" dirty="0" smtClean="0"/>
              <a:t>. The </a:t>
            </a:r>
            <a:r>
              <a:rPr lang="en-US" dirty="0"/>
              <a:t>mine operator shall insure that no miner is in harm’s way before starting the conveyor belt or belts.</a:t>
            </a:r>
          </a:p>
          <a:p>
            <a:endParaRPr lang="en-US" dirty="0"/>
          </a:p>
          <a:p>
            <a:r>
              <a:rPr lang="en-US" dirty="0"/>
              <a:t>The mine operator trained all employees on the new policy and procedures.</a:t>
            </a:r>
          </a:p>
          <a:p>
            <a:endParaRPr lang="en-US" dirty="0"/>
          </a:p>
          <a:p>
            <a:r>
              <a:rPr lang="en-US" dirty="0"/>
              <a:t>2. Root Cause:  The operator performed an improper repair of the remote cable and belt switch wires, which had been damaged during the on-shift examination.  The repair caused the belt to start.  The mine examiner had not been trained to repair the electrical circuit.</a:t>
            </a:r>
          </a:p>
          <a:p>
            <a:endParaRPr lang="en-US" dirty="0"/>
          </a:p>
          <a:p>
            <a:r>
              <a:rPr lang="en-US" dirty="0"/>
              <a:t>Corrective Action:  The electrical circuit was repaired by a miner who was qualified to perform this repair.  The mine operator retrained all miners that repairs and maintenance on any electrical circuit must be performed by a qualified electrician.</a:t>
            </a: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25</a:t>
            </a:fld>
            <a:endParaRPr lang="en-US"/>
          </a:p>
        </p:txBody>
      </p:sp>
    </p:spTree>
    <p:extLst>
      <p:ext uri="{BB962C8B-B14F-4D97-AF65-F5344CB8AC3E}">
        <p14:creationId xmlns:p14="http://schemas.microsoft.com/office/powerpoint/2010/main" val="2765759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Regulations</a:t>
            </a:r>
            <a:r>
              <a:rPr lang="en-US" u="sng" baseline="0" dirty="0" smtClean="0"/>
              <a:t> </a:t>
            </a:r>
            <a:r>
              <a:rPr lang="en-US" u="sng" baseline="0" dirty="0"/>
              <a:t>Cited</a:t>
            </a:r>
            <a:r>
              <a:rPr lang="en-US" baseline="0" dirty="0"/>
              <a:t>: 75.1725(c) and 75.512</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26</a:t>
            </a:fld>
            <a:endParaRPr lang="en-US"/>
          </a:p>
        </p:txBody>
      </p:sp>
    </p:spTree>
    <p:extLst>
      <p:ext uri="{BB962C8B-B14F-4D97-AF65-F5344CB8AC3E}">
        <p14:creationId xmlns:p14="http://schemas.microsoft.com/office/powerpoint/2010/main" val="394681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Other Best Practices</a:t>
            </a:r>
            <a:r>
              <a:rPr lang="en-US" dirty="0"/>
              <a:t>:</a:t>
            </a:r>
          </a:p>
          <a:p>
            <a:pPr marL="171450" indent="-171450">
              <a:buFont typeface="Arial" panose="020B0604020202020204" pitchFamily="34" charset="0"/>
              <a:buChar char="•"/>
            </a:pPr>
            <a:r>
              <a:rPr lang="en-US" dirty="0"/>
              <a:t>Before splicing conveyor belts, perform the following steps: 	</a:t>
            </a:r>
          </a:p>
          <a:p>
            <a:pPr marL="171450" indent="-171450">
              <a:buFont typeface="Arial" panose="020B0604020202020204" pitchFamily="34" charset="0"/>
              <a:buChar char="•"/>
            </a:pPr>
            <a:r>
              <a:rPr lang="en-US" dirty="0"/>
              <a:t>Open the circuit breaker that supplies electrical power to the conveyor belt drive.</a:t>
            </a:r>
          </a:p>
          <a:p>
            <a:pPr marL="171450" indent="-171450">
              <a:buFont typeface="Arial" panose="020B0604020202020204" pitchFamily="34" charset="0"/>
              <a:buChar char="•"/>
            </a:pPr>
            <a:r>
              <a:rPr lang="en-US" dirty="0"/>
              <a:t>Open the visual disconnect for the cable that supplies electrical power to the conveyor belt drive.</a:t>
            </a:r>
          </a:p>
          <a:p>
            <a:pPr marL="171450" indent="-171450">
              <a:buFont typeface="Arial" panose="020B0604020202020204" pitchFamily="34" charset="0"/>
              <a:buChar char="•"/>
            </a:pPr>
            <a:r>
              <a:rPr lang="en-US" dirty="0"/>
              <a:t>Lock-out and tag-out the visual disconnect yourself and NEVER rely on someone to do this for you.</a:t>
            </a:r>
          </a:p>
          <a:p>
            <a:pPr marL="171450" indent="-171450">
              <a:buFont typeface="Arial" panose="020B0604020202020204" pitchFamily="34" charset="0"/>
              <a:buChar char="•"/>
            </a:pPr>
            <a:r>
              <a:rPr lang="en-US" dirty="0"/>
              <a:t>Release the tension in the conveyor belt take-up/storage unit.</a:t>
            </a:r>
          </a:p>
          <a:p>
            <a:pPr marL="171450" indent="-171450">
              <a:buFont typeface="Arial" panose="020B0604020202020204" pitchFamily="34" charset="0"/>
              <a:buChar char="•"/>
            </a:pPr>
            <a:r>
              <a:rPr lang="en-US" dirty="0"/>
              <a:t>Block the conveyor belt against motion.</a:t>
            </a:r>
          </a:p>
          <a:p>
            <a:pPr marL="171450" indent="-171450">
              <a:buFont typeface="Arial" panose="020B0604020202020204" pitchFamily="34" charset="0"/>
              <a:buChar char="•"/>
            </a:pPr>
            <a:r>
              <a:rPr lang="en-US" dirty="0" smtClean="0"/>
              <a:t>Keep </a:t>
            </a:r>
            <a:r>
              <a:rPr lang="en-US" dirty="0"/>
              <a:t>the key to the lock at all times while repairs and/or maintenance are performed.</a:t>
            </a:r>
          </a:p>
          <a:p>
            <a:pPr marL="171450" indent="-171450">
              <a:buFont typeface="Arial" panose="020B0604020202020204" pitchFamily="34" charset="0"/>
              <a:buChar char="•"/>
            </a:pPr>
            <a:r>
              <a:rPr lang="en-US" dirty="0" smtClean="0"/>
              <a:t>Ensure </a:t>
            </a:r>
            <a:r>
              <a:rPr lang="en-US" dirty="0"/>
              <a:t>that you are the only person who removes the lock after repairs and/or maintenance are completed.</a:t>
            </a:r>
          </a:p>
        </p:txBody>
      </p:sp>
      <p:sp>
        <p:nvSpPr>
          <p:cNvPr id="4" name="Slide Number Placeholder 3"/>
          <p:cNvSpPr>
            <a:spLocks noGrp="1"/>
          </p:cNvSpPr>
          <p:nvPr>
            <p:ph type="sldNum" sz="quarter" idx="10"/>
          </p:nvPr>
        </p:nvSpPr>
        <p:spPr/>
        <p:txBody>
          <a:bodyPr/>
          <a:lstStyle/>
          <a:p>
            <a:fld id="{3B049AAE-764A-4350-BBE2-7466B8B2C45F}" type="slidenum">
              <a:rPr lang="en-US" smtClean="0"/>
              <a:t>27</a:t>
            </a:fld>
            <a:endParaRPr lang="en-US"/>
          </a:p>
        </p:txBody>
      </p:sp>
    </p:spTree>
    <p:extLst>
      <p:ext uri="{BB962C8B-B14F-4D97-AF65-F5344CB8AC3E}">
        <p14:creationId xmlns:p14="http://schemas.microsoft.com/office/powerpoint/2010/main" val="3376588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28</a:t>
            </a:fld>
            <a:endParaRPr lang="en-US"/>
          </a:p>
        </p:txBody>
      </p:sp>
    </p:spTree>
    <p:extLst>
      <p:ext uri="{BB962C8B-B14F-4D97-AF65-F5344CB8AC3E}">
        <p14:creationId xmlns:p14="http://schemas.microsoft.com/office/powerpoint/2010/main" val="538244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a:t>On Monday, June 4, 2018, a 43-year-old miner with 10 years mining experience, was fatally injured when a roof jack struck him in the head.  At the time of the accident, the miner was a passenger in a personnel carrier that traveled over the roof jack, which was lying in the roadway at the time.  As a result of being hit, the roof jack was propelled into the passenger’s compartment, striking the victim. The victim was flown to a hospital where he died from his injuries.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29</a:t>
            </a:fld>
            <a:endParaRPr lang="en-US"/>
          </a:p>
        </p:txBody>
      </p:sp>
    </p:spTree>
    <p:extLst>
      <p:ext uri="{BB962C8B-B14F-4D97-AF65-F5344CB8AC3E}">
        <p14:creationId xmlns:p14="http://schemas.microsoft.com/office/powerpoint/2010/main" val="2651387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Root Cause</a:t>
            </a:r>
            <a:r>
              <a:rPr lang="en-US" dirty="0"/>
              <a:t>: The mine operator did not maintain the haulage roadway free of extraneous material.</a:t>
            </a:r>
          </a:p>
          <a:p>
            <a:endParaRPr lang="en-US" dirty="0"/>
          </a:p>
          <a:p>
            <a:r>
              <a:rPr lang="en-US" dirty="0"/>
              <a:t>Corrective Actions:  All extraneous material was removed from the haulage roadway.  The mine operator developed and implemented a policy to secure roof-to-floor supports, located in haulage roadways, to the ribs.  This is designed to prevent the supports from becoming dislodged and lying in the haulage roadway (see Appendix F).  The miners were trained in this new policy.</a:t>
            </a: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30</a:t>
            </a:fld>
            <a:endParaRPr lang="en-US"/>
          </a:p>
        </p:txBody>
      </p:sp>
    </p:spTree>
    <p:extLst>
      <p:ext uri="{BB962C8B-B14F-4D97-AF65-F5344CB8AC3E}">
        <p14:creationId xmlns:p14="http://schemas.microsoft.com/office/powerpoint/2010/main" val="51515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20s = 3 (4, 6, 11)</a:t>
            </a:r>
          </a:p>
          <a:p>
            <a:r>
              <a:rPr lang="en-US" baseline="0" dirty="0" smtClean="0"/>
              <a:t>30s = 5 (2, 3, 8, 9, 10)</a:t>
            </a:r>
          </a:p>
          <a:p>
            <a:r>
              <a:rPr lang="en-US" baseline="0" dirty="0" smtClean="0"/>
              <a:t>40s = 1 (5)</a:t>
            </a:r>
          </a:p>
          <a:p>
            <a:r>
              <a:rPr lang="en-US" baseline="0" smtClean="0"/>
              <a:t>50s </a:t>
            </a:r>
            <a:r>
              <a:rPr lang="en-US" baseline="0" dirty="0" smtClean="0"/>
              <a:t>= 2 (1, 12)</a:t>
            </a:r>
          </a:p>
          <a:p>
            <a:r>
              <a:rPr lang="en-US" baseline="0" dirty="0" smtClean="0"/>
              <a:t>60+ = 1 (7)</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4</a:t>
            </a:fld>
            <a:endParaRPr lang="en-US"/>
          </a:p>
        </p:txBody>
      </p:sp>
    </p:spTree>
    <p:extLst>
      <p:ext uri="{BB962C8B-B14F-4D97-AF65-F5344CB8AC3E}">
        <p14:creationId xmlns:p14="http://schemas.microsoft.com/office/powerpoint/2010/main" val="4095482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Regulation Cited</a:t>
            </a:r>
            <a:r>
              <a:rPr lang="en-US" dirty="0"/>
              <a:t>:  75.1403</a:t>
            </a:r>
          </a:p>
        </p:txBody>
      </p:sp>
      <p:sp>
        <p:nvSpPr>
          <p:cNvPr id="4" name="Slide Number Placeholder 3"/>
          <p:cNvSpPr>
            <a:spLocks noGrp="1"/>
          </p:cNvSpPr>
          <p:nvPr>
            <p:ph type="sldNum" sz="quarter" idx="10"/>
          </p:nvPr>
        </p:nvSpPr>
        <p:spPr/>
        <p:txBody>
          <a:bodyPr/>
          <a:lstStyle/>
          <a:p>
            <a:fld id="{3B049AAE-764A-4350-BBE2-7466B8B2C45F}" type="slidenum">
              <a:rPr lang="en-US" smtClean="0"/>
              <a:t>31</a:t>
            </a:fld>
            <a:endParaRPr lang="en-US"/>
          </a:p>
        </p:txBody>
      </p:sp>
    </p:spTree>
    <p:extLst>
      <p:ext uri="{BB962C8B-B14F-4D97-AF65-F5344CB8AC3E}">
        <p14:creationId xmlns:p14="http://schemas.microsoft.com/office/powerpoint/2010/main" val="3752622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32</a:t>
            </a:fld>
            <a:endParaRPr lang="en-US"/>
          </a:p>
        </p:txBody>
      </p:sp>
    </p:spTree>
    <p:extLst>
      <p:ext uri="{BB962C8B-B14F-4D97-AF65-F5344CB8AC3E}">
        <p14:creationId xmlns:p14="http://schemas.microsoft.com/office/powerpoint/2010/main" val="57468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 </a:t>
            </a:r>
          </a:p>
        </p:txBody>
      </p:sp>
      <p:sp>
        <p:nvSpPr>
          <p:cNvPr id="4" name="Slide Number Placeholder 3"/>
          <p:cNvSpPr>
            <a:spLocks noGrp="1"/>
          </p:cNvSpPr>
          <p:nvPr>
            <p:ph type="sldNum" sz="quarter" idx="10"/>
          </p:nvPr>
        </p:nvSpPr>
        <p:spPr/>
        <p:txBody>
          <a:bodyPr/>
          <a:lstStyle/>
          <a:p>
            <a:fld id="{3B049AAE-764A-4350-BBE2-7466B8B2C45F}" type="slidenum">
              <a:rPr lang="en-US" smtClean="0"/>
              <a:t>33</a:t>
            </a:fld>
            <a:endParaRPr lang="en-US"/>
          </a:p>
        </p:txBody>
      </p:sp>
    </p:spTree>
    <p:extLst>
      <p:ext uri="{BB962C8B-B14F-4D97-AF65-F5344CB8AC3E}">
        <p14:creationId xmlns:p14="http://schemas.microsoft.com/office/powerpoint/2010/main" val="119652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was </a:t>
            </a:r>
            <a:r>
              <a:rPr lang="en-US" dirty="0"/>
              <a:t>fatally injured during the mining process.  The continuous mining machine (CMM) and attached MBCs had been backed out of a completed cut.  While the CMM was being repositioned, it moved the attached MBCs and crushed the victim between his MBC and the coal rib.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34</a:t>
            </a:fld>
            <a:endParaRPr lang="en-US"/>
          </a:p>
        </p:txBody>
      </p:sp>
    </p:spTree>
    <p:extLst>
      <p:ext uri="{BB962C8B-B14F-4D97-AF65-F5344CB8AC3E}">
        <p14:creationId xmlns:p14="http://schemas.microsoft.com/office/powerpoint/2010/main" val="2940676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Root Causes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mine operator did not provide a means of protection against crushing injuries to the MBC operator.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mine operator did not provide a means for the MBC operators and the CMM operator to communicate verbally before the CMM is trammed.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was no electronic means provided to prevent the CMM from tramming and dragging the MBC while the MBC was de-energized.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35</a:t>
            </a:fld>
            <a:endParaRPr lang="en-US"/>
          </a:p>
        </p:txBody>
      </p:sp>
    </p:spTree>
    <p:extLst>
      <p:ext uri="{BB962C8B-B14F-4D97-AF65-F5344CB8AC3E}">
        <p14:creationId xmlns:p14="http://schemas.microsoft.com/office/powerpoint/2010/main" val="414755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Regulation Cited</a:t>
            </a:r>
            <a:r>
              <a:rPr lang="en-US" sz="1200" kern="1200" dirty="0" smtClean="0">
                <a:solidFill>
                  <a:schemeClr val="tx1"/>
                </a:solidFill>
                <a:effectLst/>
                <a:latin typeface="+mn-lt"/>
                <a:ea typeface="+mn-ea"/>
                <a:cs typeface="+mn-cs"/>
              </a:rPr>
              <a:t>:  75.1403</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36</a:t>
            </a:fld>
            <a:endParaRPr lang="en-US"/>
          </a:p>
        </p:txBody>
      </p:sp>
    </p:spTree>
    <p:extLst>
      <p:ext uri="{BB962C8B-B14F-4D97-AF65-F5344CB8AC3E}">
        <p14:creationId xmlns:p14="http://schemas.microsoft.com/office/powerpoint/2010/main" val="4240823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Best Practices: </a:t>
            </a:r>
          </a:p>
          <a:p>
            <a:pPr marL="171450" indent="-171450">
              <a:buFont typeface="Arial" panose="020B0604020202020204" pitchFamily="34" charset="0"/>
              <a:buChar char="•"/>
            </a:pPr>
            <a:r>
              <a:rPr lang="en-US" dirty="0"/>
              <a:t>Be familiar with how the de-energizing switches on your machine operate and immediately actuate them the moment a hazard is recognized.</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37</a:t>
            </a:fld>
            <a:endParaRPr lang="en-US"/>
          </a:p>
        </p:txBody>
      </p:sp>
    </p:spTree>
    <p:extLst>
      <p:ext uri="{BB962C8B-B14F-4D97-AF65-F5344CB8AC3E}">
        <p14:creationId xmlns:p14="http://schemas.microsoft.com/office/powerpoint/2010/main" val="10950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38</a:t>
            </a:fld>
            <a:endParaRPr lang="en-US"/>
          </a:p>
        </p:txBody>
      </p:sp>
    </p:spTree>
    <p:extLst>
      <p:ext uri="{BB962C8B-B14F-4D97-AF65-F5344CB8AC3E}">
        <p14:creationId xmlns:p14="http://schemas.microsoft.com/office/powerpoint/2010/main" val="3371321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haul </a:t>
            </a:r>
            <a:r>
              <a:rPr lang="en-US" dirty="0"/>
              <a:t>truck operator </a:t>
            </a:r>
            <a:r>
              <a:rPr lang="en-US" dirty="0" smtClean="0"/>
              <a:t>received </a:t>
            </a:r>
            <a:r>
              <a:rPr lang="en-US" dirty="0"/>
              <a:t>burn injuries while attempting to escape from the cab of the burning haul truck he was operating.  Due to complications associated with his injuries, the victim died five days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39</a:t>
            </a:fld>
            <a:endParaRPr lang="en-US"/>
          </a:p>
        </p:txBody>
      </p:sp>
    </p:spTree>
    <p:extLst>
      <p:ext uri="{BB962C8B-B14F-4D97-AF65-F5344CB8AC3E}">
        <p14:creationId xmlns:p14="http://schemas.microsoft.com/office/powerpoint/2010/main" val="1605119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Root Cause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The mine operator and Cintas did not ensure the fire suppression system on the haul truck was installed and maintained in accordance with manufacturer’s recommendations.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likely cause of the fire was a steering hose rupture causing hydraulic fluid under high pressure to spray onto hot surfaces of the engine, resulting in a fast-growing fire.  The fire suppression system was not properly installed and maintained so that it could mitigate the fire as the haul truck operator escaped.  Additionally, the primary egress stairs and the alternate egress ladder were not properly installed and maintained, impeding the ability to escape the fire.</a:t>
            </a: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40</a:t>
            </a:fld>
            <a:endParaRPr lang="en-US"/>
          </a:p>
        </p:txBody>
      </p:sp>
    </p:spTree>
    <p:extLst>
      <p:ext uri="{BB962C8B-B14F-4D97-AF65-F5344CB8AC3E}">
        <p14:creationId xmlns:p14="http://schemas.microsoft.com/office/powerpoint/2010/main" val="428574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Less than a year </a:t>
            </a:r>
            <a:r>
              <a:rPr lang="en-US" baseline="0" dirty="0" err="1" smtClean="0"/>
              <a:t>exp</a:t>
            </a:r>
            <a:r>
              <a:rPr lang="en-US" baseline="0" dirty="0" smtClean="0"/>
              <a:t> = 2 (6, 11)</a:t>
            </a:r>
          </a:p>
          <a:p>
            <a:r>
              <a:rPr lang="en-US" baseline="0" dirty="0" smtClean="0"/>
              <a:t>1-9 years </a:t>
            </a:r>
            <a:r>
              <a:rPr lang="en-US" baseline="0" dirty="0" err="1" smtClean="0"/>
              <a:t>exp</a:t>
            </a:r>
            <a:r>
              <a:rPr lang="en-US" baseline="0" dirty="0" smtClean="0"/>
              <a:t> = 4 (4, 7, 9, 10)</a:t>
            </a:r>
          </a:p>
          <a:p>
            <a:r>
              <a:rPr lang="en-US" baseline="0" dirty="0" smtClean="0"/>
              <a:t>10-19 years </a:t>
            </a:r>
            <a:r>
              <a:rPr lang="en-US" baseline="0" dirty="0" err="1" smtClean="0"/>
              <a:t>exp</a:t>
            </a:r>
            <a:r>
              <a:rPr lang="en-US" baseline="0" dirty="0" smtClean="0"/>
              <a:t> = 4 (1, 3, 5, 8)</a:t>
            </a:r>
          </a:p>
          <a:p>
            <a:r>
              <a:rPr lang="en-US" baseline="0" dirty="0" smtClean="0"/>
              <a:t>20+ years </a:t>
            </a:r>
            <a:r>
              <a:rPr lang="en-US" baseline="0" dirty="0" err="1" smtClean="0"/>
              <a:t>exp</a:t>
            </a:r>
            <a:r>
              <a:rPr lang="en-US" baseline="0" dirty="0" smtClean="0"/>
              <a:t> = 2 (2, 12)</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CB2CB01-7A5C-424C-9DE1-4EC641586641}" type="slidenum">
              <a:rPr lang="en-US" smtClean="0"/>
              <a:t>5</a:t>
            </a:fld>
            <a:endParaRPr lang="en-US"/>
          </a:p>
        </p:txBody>
      </p:sp>
    </p:spTree>
    <p:extLst>
      <p:ext uri="{BB962C8B-B14F-4D97-AF65-F5344CB8AC3E}">
        <p14:creationId xmlns:p14="http://schemas.microsoft.com/office/powerpoint/2010/main" val="38817979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Regulations Cited</a:t>
            </a:r>
            <a:r>
              <a:rPr lang="en-US" sz="1200" kern="1200" dirty="0" smtClean="0">
                <a:solidFill>
                  <a:schemeClr val="tx1"/>
                </a:solidFill>
                <a:effectLst/>
                <a:latin typeface="+mn-lt"/>
                <a:ea typeface="+mn-ea"/>
                <a:cs typeface="+mn-cs"/>
              </a:rPr>
              <a:t>: 77.404(a)</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 77.1606(a)</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41</a:t>
            </a:fld>
            <a:endParaRPr lang="en-US"/>
          </a:p>
        </p:txBody>
      </p:sp>
    </p:spTree>
    <p:extLst>
      <p:ext uri="{BB962C8B-B14F-4D97-AF65-F5344CB8AC3E}">
        <p14:creationId xmlns:p14="http://schemas.microsoft.com/office/powerpoint/2010/main" val="8637092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u="sng" dirty="0"/>
              <a:t>Other Best Practices</a:t>
            </a:r>
            <a:r>
              <a:rPr lang="en-US" b="1" dirty="0"/>
              <a:t>:</a:t>
            </a:r>
          </a:p>
          <a:p>
            <a:pPr marL="171450" indent="-171450" algn="just">
              <a:buFont typeface="Arial" panose="020B0604020202020204" pitchFamily="34" charset="0"/>
              <a:buChar char="•"/>
            </a:pPr>
            <a:r>
              <a:rPr lang="en-US" dirty="0"/>
              <a:t>Be alert to changes in the way the equipment sounds or to a visible plume of exhaust coming from the exhaust system.</a:t>
            </a:r>
          </a:p>
          <a:p>
            <a:pPr marL="171450" indent="-171450" algn="just">
              <a:buFont typeface="Arial" panose="020B0604020202020204" pitchFamily="34" charset="0"/>
              <a:buChar char="•"/>
            </a:pPr>
            <a:r>
              <a:rPr lang="en-US" dirty="0"/>
              <a:t>Conduct risk assessments on all equipment to determine safe exit locations for required escape and evacuation plans.</a:t>
            </a:r>
          </a:p>
          <a:p>
            <a:pPr marL="171450" indent="-171450" algn="just">
              <a:buFont typeface="Arial" panose="020B0604020202020204" pitchFamily="34" charset="0"/>
              <a:buChar char="•"/>
            </a:pPr>
            <a:r>
              <a:rPr lang="en-US" dirty="0"/>
              <a:t>Install well designed stairs or ladders to the equipment at both ends for an alternate escape.</a:t>
            </a:r>
          </a:p>
        </p:txBody>
      </p:sp>
      <p:sp>
        <p:nvSpPr>
          <p:cNvPr id="4" name="Slide Number Placeholder 3"/>
          <p:cNvSpPr>
            <a:spLocks noGrp="1"/>
          </p:cNvSpPr>
          <p:nvPr>
            <p:ph type="sldNum" sz="quarter" idx="10"/>
          </p:nvPr>
        </p:nvSpPr>
        <p:spPr/>
        <p:txBody>
          <a:bodyPr/>
          <a:lstStyle/>
          <a:p>
            <a:fld id="{3B049AAE-764A-4350-BBE2-7466B8B2C45F}" type="slidenum">
              <a:rPr lang="en-US" smtClean="0"/>
              <a:t>42</a:t>
            </a:fld>
            <a:endParaRPr lang="en-US"/>
          </a:p>
        </p:txBody>
      </p:sp>
    </p:spTree>
    <p:extLst>
      <p:ext uri="{BB962C8B-B14F-4D97-AF65-F5344CB8AC3E}">
        <p14:creationId xmlns:p14="http://schemas.microsoft.com/office/powerpoint/2010/main" val="10381143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 </a:t>
            </a:r>
          </a:p>
        </p:txBody>
      </p:sp>
      <p:sp>
        <p:nvSpPr>
          <p:cNvPr id="4" name="Slide Number Placeholder 3"/>
          <p:cNvSpPr>
            <a:spLocks noGrp="1"/>
          </p:cNvSpPr>
          <p:nvPr>
            <p:ph type="sldNum" sz="quarter" idx="10"/>
          </p:nvPr>
        </p:nvSpPr>
        <p:spPr/>
        <p:txBody>
          <a:bodyPr/>
          <a:lstStyle/>
          <a:p>
            <a:fld id="{3B049AAE-764A-4350-BBE2-7466B8B2C45F}" type="slidenum">
              <a:rPr lang="en-US" smtClean="0"/>
              <a:t>43</a:t>
            </a:fld>
            <a:endParaRPr lang="en-US"/>
          </a:p>
        </p:txBody>
      </p:sp>
    </p:spTree>
    <p:extLst>
      <p:ext uri="{BB962C8B-B14F-4D97-AF65-F5344CB8AC3E}">
        <p14:creationId xmlns:p14="http://schemas.microsoft.com/office/powerpoint/2010/main" val="40326048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victim received </a:t>
            </a:r>
            <a:r>
              <a:rPr lang="en-US" dirty="0"/>
              <a:t>fatal injuries during auger mining activities. The victim was attempting to move a section of auger steel by using the onboard crane when he was struck in the chest.</a:t>
            </a:r>
          </a:p>
        </p:txBody>
      </p:sp>
      <p:sp>
        <p:nvSpPr>
          <p:cNvPr id="4" name="Slide Number Placeholder 3"/>
          <p:cNvSpPr>
            <a:spLocks noGrp="1"/>
          </p:cNvSpPr>
          <p:nvPr>
            <p:ph type="sldNum" sz="quarter" idx="10"/>
          </p:nvPr>
        </p:nvSpPr>
        <p:spPr/>
        <p:txBody>
          <a:bodyPr/>
          <a:lstStyle/>
          <a:p>
            <a:fld id="{3B049AAE-764A-4350-BBE2-7466B8B2C45F}" type="slidenum">
              <a:rPr lang="en-US" smtClean="0"/>
              <a:t>44</a:t>
            </a:fld>
            <a:endParaRPr lang="en-US"/>
          </a:p>
        </p:txBody>
      </p:sp>
    </p:spTree>
    <p:extLst>
      <p:ext uri="{BB962C8B-B14F-4D97-AF65-F5344CB8AC3E}">
        <p14:creationId xmlns:p14="http://schemas.microsoft.com/office/powerpoint/2010/main" val="35058703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46</a:t>
            </a:fld>
            <a:endParaRPr lang="en-US"/>
          </a:p>
        </p:txBody>
      </p:sp>
    </p:spTree>
    <p:extLst>
      <p:ext uri="{BB962C8B-B14F-4D97-AF65-F5344CB8AC3E}">
        <p14:creationId xmlns:p14="http://schemas.microsoft.com/office/powerpoint/2010/main" val="42182234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Best Practices:</a:t>
            </a:r>
          </a:p>
          <a:p>
            <a:r>
              <a:rPr lang="en-US" dirty="0"/>
              <a:t>Maintain equipment in safe operating condition. Excessive pressure in a hydraulic circuit can drastically alter the control of booms, etc., creating serious hazards.</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47</a:t>
            </a:fld>
            <a:endParaRPr lang="en-US"/>
          </a:p>
        </p:txBody>
      </p:sp>
    </p:spTree>
    <p:extLst>
      <p:ext uri="{BB962C8B-B14F-4D97-AF65-F5344CB8AC3E}">
        <p14:creationId xmlns:p14="http://schemas.microsoft.com/office/powerpoint/2010/main" val="1433162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 </a:t>
            </a:r>
          </a:p>
        </p:txBody>
      </p:sp>
      <p:sp>
        <p:nvSpPr>
          <p:cNvPr id="4" name="Slide Number Placeholder 3"/>
          <p:cNvSpPr>
            <a:spLocks noGrp="1"/>
          </p:cNvSpPr>
          <p:nvPr>
            <p:ph type="sldNum" sz="quarter" idx="10"/>
          </p:nvPr>
        </p:nvSpPr>
        <p:spPr/>
        <p:txBody>
          <a:bodyPr/>
          <a:lstStyle/>
          <a:p>
            <a:fld id="{3B049AAE-764A-4350-BBE2-7466B8B2C45F}" type="slidenum">
              <a:rPr lang="en-US" smtClean="0"/>
              <a:t>48</a:t>
            </a:fld>
            <a:endParaRPr lang="en-US"/>
          </a:p>
        </p:txBody>
      </p:sp>
    </p:spTree>
    <p:extLst>
      <p:ext uri="{BB962C8B-B14F-4D97-AF65-F5344CB8AC3E}">
        <p14:creationId xmlns:p14="http://schemas.microsoft.com/office/powerpoint/2010/main" val="33519332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victim was </a:t>
            </a:r>
            <a:r>
              <a:rPr lang="en-US" sz="1200" b="0" i="0" u="none" strike="noStrike" kern="1200" dirty="0">
                <a:solidFill>
                  <a:schemeClr val="tx1"/>
                </a:solidFill>
                <a:effectLst/>
                <a:latin typeface="+mn-lt"/>
                <a:ea typeface="+mn-ea"/>
                <a:cs typeface="+mn-cs"/>
              </a:rPr>
              <a:t>operating a front-end loader to move shot rock near the toe of a 63-foot-high highwall.  A large portion of the highwall collapsed onto the front-end loader, crushing the operator cab and fatally injuring the miner.</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49</a:t>
            </a:fld>
            <a:endParaRPr lang="en-US"/>
          </a:p>
        </p:txBody>
      </p:sp>
    </p:spTree>
    <p:extLst>
      <p:ext uri="{BB962C8B-B14F-4D97-AF65-F5344CB8AC3E}">
        <p14:creationId xmlns:p14="http://schemas.microsoft.com/office/powerpoint/2010/main" val="18720062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2CB01-7A5C-424C-9DE1-4EC641586641}" type="slidenum">
              <a:rPr lang="en-US" smtClean="0"/>
              <a:t>50</a:t>
            </a:fld>
            <a:endParaRPr lang="en-US"/>
          </a:p>
        </p:txBody>
      </p:sp>
    </p:spTree>
    <p:extLst>
      <p:ext uri="{BB962C8B-B14F-4D97-AF65-F5344CB8AC3E}">
        <p14:creationId xmlns:p14="http://schemas.microsoft.com/office/powerpoint/2010/main" val="1203638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51</a:t>
            </a:fld>
            <a:endParaRPr lang="en-US"/>
          </a:p>
        </p:txBody>
      </p:sp>
    </p:spTree>
    <p:extLst>
      <p:ext uri="{BB962C8B-B14F-4D97-AF65-F5344CB8AC3E}">
        <p14:creationId xmlns:p14="http://schemas.microsoft.com/office/powerpoint/2010/main" val="265087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Less than 1 year = 5 (2, 5, 6, 8, 11)</a:t>
            </a:r>
          </a:p>
          <a:p>
            <a:r>
              <a:rPr lang="en-US" baseline="0" dirty="0" smtClean="0"/>
              <a:t>1-9 years = 6 (1, 3, 4, 7, 9, 10)</a:t>
            </a:r>
          </a:p>
          <a:p>
            <a:r>
              <a:rPr lang="en-US" baseline="0" dirty="0" smtClean="0"/>
              <a:t>20+ years = 1 (12)</a:t>
            </a:r>
          </a:p>
          <a:p>
            <a:endParaRPr lang="en-US" baseline="0" dirty="0" smtClean="0"/>
          </a:p>
        </p:txBody>
      </p:sp>
      <p:sp>
        <p:nvSpPr>
          <p:cNvPr id="4" name="Slide Number Placeholder 3"/>
          <p:cNvSpPr>
            <a:spLocks noGrp="1"/>
          </p:cNvSpPr>
          <p:nvPr>
            <p:ph type="sldNum" sz="quarter" idx="10"/>
          </p:nvPr>
        </p:nvSpPr>
        <p:spPr/>
        <p:txBody>
          <a:bodyPr/>
          <a:lstStyle/>
          <a:p>
            <a:fld id="{3CB2CB01-7A5C-424C-9DE1-4EC641586641}" type="slidenum">
              <a:rPr lang="en-US" smtClean="0"/>
              <a:t>6</a:t>
            </a:fld>
            <a:endParaRPr lang="en-US"/>
          </a:p>
        </p:txBody>
      </p:sp>
    </p:spTree>
    <p:extLst>
      <p:ext uri="{BB962C8B-B14F-4D97-AF65-F5344CB8AC3E}">
        <p14:creationId xmlns:p14="http://schemas.microsoft.com/office/powerpoint/2010/main" val="121679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sng" strike="noStrike" kern="1200" dirty="0">
                <a:solidFill>
                  <a:schemeClr val="tx1"/>
                </a:solidFill>
                <a:effectLst/>
                <a:latin typeface="+mn-lt"/>
                <a:ea typeface="+mn-ea"/>
                <a:cs typeface="+mn-cs"/>
              </a:rPr>
              <a:t>Other Best Practices</a:t>
            </a:r>
            <a:r>
              <a:rPr lang="en-US" sz="1200" b="0" i="0" u="none" strike="noStrike" kern="1200" dirty="0">
                <a:solidFill>
                  <a:schemeClr val="tx1"/>
                </a:solidFill>
                <a:effectLst/>
                <a:latin typeface="+mn-lt"/>
                <a:ea typeface="+mn-ea"/>
                <a:cs typeface="+mn-cs"/>
              </a:rPr>
              <a:t>: </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Follow the approved ground control plan at all times to ensure the safe control of highwalls. </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mining methods that ensure highwall stability and safe working conditions and do not excavate the base of the highwall.</a:t>
            </a:r>
          </a:p>
          <a:p>
            <a:pPr marL="171450" indent="-17145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Use proper blasting techniques for forming highwalls and thoroughly examine the highwall after each blasting operation.</a:t>
            </a:r>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52</a:t>
            </a:fld>
            <a:endParaRPr lang="en-US"/>
          </a:p>
        </p:txBody>
      </p:sp>
    </p:spTree>
    <p:extLst>
      <p:ext uri="{BB962C8B-B14F-4D97-AF65-F5344CB8AC3E}">
        <p14:creationId xmlns:p14="http://schemas.microsoft.com/office/powerpoint/2010/main" val="3841827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 </a:t>
            </a:r>
          </a:p>
        </p:txBody>
      </p:sp>
      <p:sp>
        <p:nvSpPr>
          <p:cNvPr id="4" name="Slide Number Placeholder 3"/>
          <p:cNvSpPr>
            <a:spLocks noGrp="1"/>
          </p:cNvSpPr>
          <p:nvPr>
            <p:ph type="sldNum" sz="quarter" idx="10"/>
          </p:nvPr>
        </p:nvSpPr>
        <p:spPr/>
        <p:txBody>
          <a:bodyPr/>
          <a:lstStyle/>
          <a:p>
            <a:fld id="{3B049AAE-764A-4350-BBE2-7466B8B2C45F}" type="slidenum">
              <a:rPr lang="en-US" smtClean="0"/>
              <a:t>53</a:t>
            </a:fld>
            <a:endParaRPr lang="en-US"/>
          </a:p>
        </p:txBody>
      </p:sp>
    </p:spTree>
    <p:extLst>
      <p:ext uri="{BB962C8B-B14F-4D97-AF65-F5344CB8AC3E}">
        <p14:creationId xmlns:p14="http://schemas.microsoft.com/office/powerpoint/2010/main" val="42943365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victim</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was </a:t>
            </a:r>
            <a:r>
              <a:rPr lang="en-US" sz="1200" b="0" i="0" u="none" strike="noStrike" kern="1200" dirty="0">
                <a:solidFill>
                  <a:schemeClr val="tx1"/>
                </a:solidFill>
                <a:effectLst/>
                <a:latin typeface="+mn-lt"/>
                <a:ea typeface="+mn-ea"/>
                <a:cs typeface="+mn-cs"/>
              </a:rPr>
              <a:t>crushed between a mobile bridge conveyor and the coal rib resulting in a fatal accident. The accident occurred in the No. 3 Entry of the 5 Right, D Room Section (MMU-002), as the continuous haulage system was preparing to mine in the face of the No. 5 Entry.</a:t>
            </a: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54</a:t>
            </a:fld>
            <a:endParaRPr lang="en-US"/>
          </a:p>
        </p:txBody>
      </p:sp>
    </p:spTree>
    <p:extLst>
      <p:ext uri="{BB962C8B-B14F-4D97-AF65-F5344CB8AC3E}">
        <p14:creationId xmlns:p14="http://schemas.microsoft.com/office/powerpoint/2010/main" val="40585024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2CB01-7A5C-424C-9DE1-4EC641586641}" type="slidenum">
              <a:rPr lang="en-US" smtClean="0"/>
              <a:t>55</a:t>
            </a:fld>
            <a:endParaRPr lang="en-US"/>
          </a:p>
        </p:txBody>
      </p:sp>
    </p:spTree>
    <p:extLst>
      <p:ext uri="{BB962C8B-B14F-4D97-AF65-F5344CB8AC3E}">
        <p14:creationId xmlns:p14="http://schemas.microsoft.com/office/powerpoint/2010/main" val="25459818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dirty="0" smtClean="0"/>
              <a:t>Other </a:t>
            </a:r>
            <a:r>
              <a:rPr lang="en-US" b="0" u="sng" dirty="0"/>
              <a:t>Best </a:t>
            </a:r>
            <a:r>
              <a:rPr lang="en-US" b="0" u="sng" dirty="0" smtClean="0"/>
              <a:t>Practices</a:t>
            </a:r>
            <a:r>
              <a:rPr lang="en-US" b="0" u="none" dirty="0" smtClean="0"/>
              <a:t>:</a:t>
            </a:r>
            <a:endParaRPr lang="en-US"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•Maintain communications between equipment operators of a continuous haulage system prior to starting or tramming any component of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•Institute and maintain a high level of equipment-specific training for all operators, which includes proper operator positioning during machine operation and also protocols for certain scenarios.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•Always perform thorough pre-operational examinations on mobile equipment to identify any defects that may affect the safe operation of equipment before it is placed into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56</a:t>
            </a:fld>
            <a:endParaRPr lang="en-US"/>
          </a:p>
        </p:txBody>
      </p:sp>
    </p:spTree>
    <p:extLst>
      <p:ext uri="{BB962C8B-B14F-4D97-AF65-F5344CB8AC3E}">
        <p14:creationId xmlns:p14="http://schemas.microsoft.com/office/powerpoint/2010/main" val="28075247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57</a:t>
            </a:fld>
            <a:endParaRPr lang="en-US"/>
          </a:p>
        </p:txBody>
      </p:sp>
    </p:spTree>
    <p:extLst>
      <p:ext uri="{BB962C8B-B14F-4D97-AF65-F5344CB8AC3E}">
        <p14:creationId xmlns:p14="http://schemas.microsoft.com/office/powerpoint/2010/main" val="527075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The</a:t>
            </a:r>
            <a:r>
              <a:rPr lang="en-US" baseline="0" dirty="0" smtClean="0"/>
              <a:t> victim drowned when the dredge he was operating sank.</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58</a:t>
            </a:fld>
            <a:endParaRPr lang="en-US"/>
          </a:p>
        </p:txBody>
      </p:sp>
    </p:spTree>
    <p:extLst>
      <p:ext uri="{BB962C8B-B14F-4D97-AF65-F5344CB8AC3E}">
        <p14:creationId xmlns:p14="http://schemas.microsoft.com/office/powerpoint/2010/main" val="12069312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of 1/24/19, the Final Fatal Report was not available.</a:t>
            </a:r>
            <a:endParaRPr lang="en-US" dirty="0"/>
          </a:p>
        </p:txBody>
      </p:sp>
      <p:sp>
        <p:nvSpPr>
          <p:cNvPr id="4" name="Slide Number Placeholder 3"/>
          <p:cNvSpPr>
            <a:spLocks noGrp="1"/>
          </p:cNvSpPr>
          <p:nvPr>
            <p:ph type="sldNum" sz="quarter" idx="5"/>
          </p:nvPr>
        </p:nvSpPr>
        <p:spPr/>
        <p:txBody>
          <a:bodyPr/>
          <a:lstStyle/>
          <a:p>
            <a:fld id="{3CB2CB01-7A5C-424C-9DE1-4EC641586641}" type="slidenum">
              <a:rPr lang="en-US" smtClean="0"/>
              <a:t>59</a:t>
            </a:fld>
            <a:endParaRPr lang="en-US"/>
          </a:p>
        </p:txBody>
      </p:sp>
    </p:spTree>
    <p:extLst>
      <p:ext uri="{BB962C8B-B14F-4D97-AF65-F5344CB8AC3E}">
        <p14:creationId xmlns:p14="http://schemas.microsoft.com/office/powerpoint/2010/main" val="753543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Other Best Practices</a:t>
            </a:r>
            <a:r>
              <a:rPr lang="en-US" sz="1200" kern="1200" dirty="0" smtClean="0">
                <a:solidFill>
                  <a:schemeClr val="tx1"/>
                </a:solidFill>
                <a:effectLst/>
                <a:latin typeface="+mn-lt"/>
                <a:ea typeface="+mn-ea"/>
                <a:cs typeface="+mn-cs"/>
              </a:rPr>
              <a:t>:</a:t>
            </a:r>
          </a:p>
          <a:p>
            <a:pPr lvl="0"/>
            <a:r>
              <a:rPr lang="en-US" sz="1200" kern="1200" dirty="0" smtClean="0">
                <a:solidFill>
                  <a:schemeClr val="tx1"/>
                </a:solidFill>
                <a:effectLst/>
                <a:latin typeface="+mn-lt"/>
                <a:ea typeface="+mn-ea"/>
                <a:cs typeface="+mn-cs"/>
              </a:rPr>
              <a:t>Establish procedures requiring persons to alert coworkers when they are in danger.</a:t>
            </a:r>
            <a:endParaRPr lang="en-US" dirty="0"/>
          </a:p>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60</a:t>
            </a:fld>
            <a:endParaRPr lang="en-US"/>
          </a:p>
        </p:txBody>
      </p:sp>
    </p:spTree>
    <p:extLst>
      <p:ext uri="{BB962C8B-B14F-4D97-AF65-F5344CB8AC3E}">
        <p14:creationId xmlns:p14="http://schemas.microsoft.com/office/powerpoint/2010/main" val="18189676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61</a:t>
            </a:fld>
            <a:endParaRPr lang="en-US"/>
          </a:p>
        </p:txBody>
      </p:sp>
    </p:spTree>
    <p:extLst>
      <p:ext uri="{BB962C8B-B14F-4D97-AF65-F5344CB8AC3E}">
        <p14:creationId xmlns:p14="http://schemas.microsoft.com/office/powerpoint/2010/main" val="201935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a:t>
            </a:r>
            <a:r>
              <a:rPr lang="en-US" baseline="30000" dirty="0" smtClean="0"/>
              <a:t>st</a:t>
            </a:r>
            <a:r>
              <a:rPr lang="en-US" baseline="0" dirty="0" smtClean="0"/>
              <a:t> Shift = 4 (3, 8, 9, 12)</a:t>
            </a:r>
          </a:p>
          <a:p>
            <a:r>
              <a:rPr lang="en-US" baseline="0" dirty="0" smtClean="0"/>
              <a:t>2</a:t>
            </a:r>
            <a:r>
              <a:rPr lang="en-US" baseline="30000" dirty="0" smtClean="0"/>
              <a:t>nd</a:t>
            </a:r>
            <a:r>
              <a:rPr lang="en-US" baseline="0" dirty="0" smtClean="0"/>
              <a:t> Shift = 3 (2, 6, 11)</a:t>
            </a:r>
          </a:p>
          <a:p>
            <a:r>
              <a:rPr lang="en-US" baseline="0" dirty="0" smtClean="0"/>
              <a:t>3</a:t>
            </a:r>
            <a:r>
              <a:rPr lang="en-US" baseline="30000" dirty="0" smtClean="0"/>
              <a:t>rd</a:t>
            </a:r>
            <a:r>
              <a:rPr lang="en-US" baseline="0" dirty="0" smtClean="0"/>
              <a:t> Shift = 5 (1, 4, 5, 7, 10)</a:t>
            </a:r>
          </a:p>
        </p:txBody>
      </p:sp>
      <p:sp>
        <p:nvSpPr>
          <p:cNvPr id="4" name="Slide Number Placeholder 3"/>
          <p:cNvSpPr>
            <a:spLocks noGrp="1"/>
          </p:cNvSpPr>
          <p:nvPr>
            <p:ph type="sldNum" sz="quarter" idx="10"/>
          </p:nvPr>
        </p:nvSpPr>
        <p:spPr/>
        <p:txBody>
          <a:bodyPr/>
          <a:lstStyle/>
          <a:p>
            <a:fld id="{3CB2CB01-7A5C-424C-9DE1-4EC641586641}" type="slidenum">
              <a:rPr lang="en-US" smtClean="0"/>
              <a:t>7</a:t>
            </a:fld>
            <a:endParaRPr lang="en-US"/>
          </a:p>
        </p:txBody>
      </p:sp>
    </p:spTree>
    <p:extLst>
      <p:ext uri="{BB962C8B-B14F-4D97-AF65-F5344CB8AC3E}">
        <p14:creationId xmlns:p14="http://schemas.microsoft.com/office/powerpoint/2010/main" val="229530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victim received a head injury while examining a valve body in the compartment of a company service truck.  While the mechanic was looking at a hydraulic valve for the crane on the back of the truck, a hydraulic fitting blew a piece of 1/8 inch steel or copper line from the valve body penetrating the mechanic's head.  The victim died from his injuries on December 30, 2018.</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049AAE-764A-4350-BBE2-7466B8B2C45F}" type="slidenum">
              <a:rPr lang="en-US" smtClean="0"/>
              <a:t>62</a:t>
            </a:fld>
            <a:endParaRPr lang="en-US"/>
          </a:p>
        </p:txBody>
      </p:sp>
    </p:spTree>
    <p:extLst>
      <p:ext uri="{BB962C8B-B14F-4D97-AF65-F5344CB8AC3E}">
        <p14:creationId xmlns:p14="http://schemas.microsoft.com/office/powerpoint/2010/main" val="2503351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of 1/24/19, the Final Fatal Report was not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CB2CB01-7A5C-424C-9DE1-4EC641586641}" type="slidenum">
              <a:rPr lang="en-US" smtClean="0"/>
              <a:t>63</a:t>
            </a:fld>
            <a:endParaRPr lang="en-US"/>
          </a:p>
        </p:txBody>
      </p:sp>
    </p:spTree>
    <p:extLst>
      <p:ext uri="{BB962C8B-B14F-4D97-AF65-F5344CB8AC3E}">
        <p14:creationId xmlns:p14="http://schemas.microsoft.com/office/powerpoint/2010/main" val="5399631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Other Best Practices</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Train miners to recognize hazards in pressurized systems before troubleshooting or performing work on such systems.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Consult and follow the manufacturer’s recommended safe work procedures.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modifications or repairs with proper components and parts that are adequately rated and specifically designed for such purposes.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64</a:t>
            </a:fld>
            <a:endParaRPr lang="en-US"/>
          </a:p>
        </p:txBody>
      </p:sp>
    </p:spTree>
    <p:extLst>
      <p:ext uri="{BB962C8B-B14F-4D97-AF65-F5344CB8AC3E}">
        <p14:creationId xmlns:p14="http://schemas.microsoft.com/office/powerpoint/2010/main" val="9175711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65</a:t>
            </a:fld>
            <a:endParaRPr lang="en-US"/>
          </a:p>
        </p:txBody>
      </p:sp>
    </p:spTree>
    <p:extLst>
      <p:ext uri="{BB962C8B-B14F-4D97-AF65-F5344CB8AC3E}">
        <p14:creationId xmlns:p14="http://schemas.microsoft.com/office/powerpoint/2010/main" val="13322340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66</a:t>
            </a:fld>
            <a:endParaRPr lang="en-US"/>
          </a:p>
        </p:txBody>
      </p:sp>
    </p:spTree>
    <p:extLst>
      <p:ext uri="{BB962C8B-B14F-4D97-AF65-F5344CB8AC3E}">
        <p14:creationId xmlns:p14="http://schemas.microsoft.com/office/powerpoint/2010/main" val="140098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49AAE-764A-4350-BBE2-7466B8B2C45F}" type="slidenum">
              <a:rPr lang="en-US" smtClean="0"/>
              <a:t>8</a:t>
            </a:fld>
            <a:endParaRPr lang="en-US"/>
          </a:p>
        </p:txBody>
      </p:sp>
    </p:spTree>
    <p:extLst>
      <p:ext uri="{BB962C8B-B14F-4D97-AF65-F5344CB8AC3E}">
        <p14:creationId xmlns:p14="http://schemas.microsoft.com/office/powerpoint/2010/main" val="2970381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victim</a:t>
            </a:r>
            <a:r>
              <a:rPr lang="en-US" baseline="0" dirty="0" smtClean="0"/>
              <a:t> </a:t>
            </a:r>
            <a:r>
              <a:rPr lang="en-US" dirty="0" smtClean="0"/>
              <a:t>died</a:t>
            </a:r>
            <a:r>
              <a:rPr lang="en-US" baseline="0" dirty="0" smtClean="0"/>
              <a:t> </a:t>
            </a:r>
            <a:r>
              <a:rPr lang="en-US" dirty="0" smtClean="0"/>
              <a:t>as </a:t>
            </a:r>
            <a:r>
              <a:rPr lang="en-US" dirty="0"/>
              <a:t>a result of a rib roll.  On the day of the accident, he was assigned to perform routine maintenance on a continuous mining machine.  He was discovered </a:t>
            </a:r>
            <a:r>
              <a:rPr lang="en-US" dirty="0" smtClean="0"/>
              <a:t>at </a:t>
            </a:r>
            <a:r>
              <a:rPr lang="en-US" dirty="0"/>
              <a:t>3:45 a.m., pinned under a large section of rib, adjacent to the continuous mining machine where he had been working.  There were no witnesses to the accident.</a:t>
            </a:r>
          </a:p>
          <a:p>
            <a:endParaRPr lang="en-US" dirty="0"/>
          </a:p>
          <a:p>
            <a:r>
              <a:rPr lang="en-US" dirty="0"/>
              <a:t>The fatal accident was a result of the coal ribs not being effectively controlled in the work area.  The rib support system used at this mine was not adequate for the geologic conditions.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049AAE-764A-4350-BBE2-7466B8B2C45F}" type="slidenum">
              <a:rPr lang="en-US" smtClean="0"/>
              <a:t>9</a:t>
            </a:fld>
            <a:endParaRPr lang="en-US"/>
          </a:p>
        </p:txBody>
      </p:sp>
    </p:spTree>
    <p:extLst>
      <p:ext uri="{BB962C8B-B14F-4D97-AF65-F5344CB8AC3E}">
        <p14:creationId xmlns:p14="http://schemas.microsoft.com/office/powerpoint/2010/main" val="181328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Root Cause:  The rib support system used at the mine was not adequate for the geologic conditions at the location of the accident.</a:t>
            </a:r>
          </a:p>
          <a:p>
            <a:endParaRPr lang="en-US" dirty="0"/>
          </a:p>
          <a:p>
            <a:r>
              <a:rPr lang="en-US" dirty="0"/>
              <a:t>Corrective Action: The mine operator revised the roof control plan to require the installation of rib bolts in all entries on development.</a:t>
            </a:r>
          </a:p>
          <a:p>
            <a:endParaRPr lang="en-US" dirty="0"/>
          </a:p>
        </p:txBody>
      </p:sp>
      <p:sp>
        <p:nvSpPr>
          <p:cNvPr id="4" name="Slide Number Placeholder 3"/>
          <p:cNvSpPr>
            <a:spLocks noGrp="1"/>
          </p:cNvSpPr>
          <p:nvPr>
            <p:ph type="sldNum" sz="quarter" idx="10"/>
          </p:nvPr>
        </p:nvSpPr>
        <p:spPr/>
        <p:txBody>
          <a:bodyPr/>
          <a:lstStyle/>
          <a:p>
            <a:fld id="{3CB2CB01-7A5C-424C-9DE1-4EC641586641}" type="slidenum">
              <a:rPr lang="en-US" smtClean="0"/>
              <a:t>10</a:t>
            </a:fld>
            <a:endParaRPr lang="en-US"/>
          </a:p>
        </p:txBody>
      </p:sp>
    </p:spTree>
    <p:extLst>
      <p:ext uri="{BB962C8B-B14F-4D97-AF65-F5344CB8AC3E}">
        <p14:creationId xmlns:p14="http://schemas.microsoft.com/office/powerpoint/2010/main" val="1983988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5" name="Group 7"/>
          <p:cNvGrpSpPr>
            <a:grpSpLocks/>
          </p:cNvGrpSpPr>
          <p:nvPr/>
        </p:nvGrpSpPr>
        <p:grpSpPr bwMode="auto">
          <a:xfrm>
            <a:off x="0" y="0"/>
            <a:ext cx="9148763" cy="6856413"/>
            <a:chOff x="0" y="0"/>
            <a:chExt cx="5763" cy="4319"/>
          </a:xfrm>
        </p:grpSpPr>
        <p:sp>
          <p:nvSpPr>
            <p:cNvPr id="2050"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Line 3"/>
            <p:cNvSpPr>
              <a:spLocks noChangeShapeType="1"/>
            </p:cNvSpPr>
            <p:nvPr/>
          </p:nvSpPr>
          <p:spPr bwMode="ltGray">
            <a:xfrm>
              <a:off x="0" y="231"/>
              <a:ext cx="5760"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4"/>
            <p:cNvSpPr>
              <a:spLocks noChangeShapeType="1"/>
            </p:cNvSpPr>
            <p:nvPr/>
          </p:nvSpPr>
          <p:spPr bwMode="auto">
            <a:xfrm>
              <a:off x="0" y="285"/>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Line 5"/>
            <p:cNvSpPr>
              <a:spLocks noChangeShapeType="1"/>
            </p:cNvSpPr>
            <p:nvPr/>
          </p:nvSpPr>
          <p:spPr bwMode="auto">
            <a:xfrm>
              <a:off x="0" y="3972"/>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6" name="Rectangle 8"/>
          <p:cNvSpPr>
            <a:spLocks noGrp="1" noChangeArrowheads="1"/>
          </p:cNvSpPr>
          <p:nvPr>
            <p:ph type="ctrTitle" sz="quarter"/>
          </p:nvPr>
        </p:nvSpPr>
        <p:spPr>
          <a:xfrm>
            <a:off x="1066800" y="2286000"/>
            <a:ext cx="7772400" cy="1143000"/>
          </a:xfrm>
        </p:spPr>
        <p:txBody>
          <a:bodyPr/>
          <a:lstStyle>
            <a:lvl1pPr>
              <a:defRPr/>
            </a:lvl1pPr>
          </a:lstStyle>
          <a:p>
            <a:pPr lvl="0"/>
            <a:r>
              <a:rPr lang="en-US" altLang="en-US" noProof="0"/>
              <a:t>Click to edit Master title style</a:t>
            </a:r>
          </a:p>
        </p:txBody>
      </p:sp>
      <p:sp>
        <p:nvSpPr>
          <p:cNvPr id="2057" name="Rectangle 9"/>
          <p:cNvSpPr>
            <a:spLocks noGrp="1" noChangeArrowheads="1"/>
          </p:cNvSpPr>
          <p:nvPr>
            <p:ph type="subTitle" sz="quarter" idx="1"/>
          </p:nvPr>
        </p:nvSpPr>
        <p:spPr>
          <a:xfrm>
            <a:off x="1752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2058" name="Rectangle 10"/>
          <p:cNvSpPr>
            <a:spLocks noGrp="1" noChangeArrowheads="1"/>
          </p:cNvSpPr>
          <p:nvPr>
            <p:ph type="dt" sz="quarter" idx="2"/>
          </p:nvPr>
        </p:nvSpPr>
        <p:spPr/>
        <p:txBody>
          <a:bodyPr/>
          <a:lstStyle>
            <a:lvl1pPr>
              <a:defRPr/>
            </a:lvl1pPr>
          </a:lstStyle>
          <a:p>
            <a:endParaRPr lang="en-US" altLang="en-US"/>
          </a:p>
        </p:txBody>
      </p:sp>
      <p:sp>
        <p:nvSpPr>
          <p:cNvPr id="2059" name="Rectangle 11"/>
          <p:cNvSpPr>
            <a:spLocks noGrp="1" noChangeArrowheads="1"/>
          </p:cNvSpPr>
          <p:nvPr>
            <p:ph type="ftr" sz="quarter" idx="3"/>
          </p:nvPr>
        </p:nvSpPr>
        <p:spPr/>
        <p:txBody>
          <a:bodyPr/>
          <a:lstStyle>
            <a:lvl1pPr>
              <a:defRPr/>
            </a:lvl1pPr>
          </a:lstStyle>
          <a:p>
            <a:endParaRPr lang="en-US" altLang="en-US"/>
          </a:p>
        </p:txBody>
      </p:sp>
      <p:sp>
        <p:nvSpPr>
          <p:cNvPr id="2060" name="Rectangle 12"/>
          <p:cNvSpPr>
            <a:spLocks noGrp="1" noChangeArrowheads="1"/>
          </p:cNvSpPr>
          <p:nvPr>
            <p:ph type="sldNum" sz="quarter" idx="4"/>
          </p:nvPr>
        </p:nvSpPr>
        <p:spPr/>
        <p:txBody>
          <a:bodyPr/>
          <a:lstStyle>
            <a:lvl1pPr>
              <a:defRPr/>
            </a:lvl1pPr>
          </a:lstStyle>
          <a:p>
            <a:fld id="{8B6A6ECF-D116-46D2-A2D5-6BAB28D9A94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CE86695-BE9E-4A26-9A2B-BE165D0B1325}" type="slidenum">
              <a:rPr lang="en-US" altLang="en-US"/>
              <a:pPr/>
              <a:t>‹#›</a:t>
            </a:fld>
            <a:endParaRPr lang="en-US" altLang="en-US"/>
          </a:p>
        </p:txBody>
      </p:sp>
    </p:spTree>
    <p:extLst>
      <p:ext uri="{BB962C8B-B14F-4D97-AF65-F5344CB8AC3E}">
        <p14:creationId xmlns:p14="http://schemas.microsoft.com/office/powerpoint/2010/main" val="27759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10DA1D-6A3A-4254-86D2-EAD8BB6ABBBB}" type="slidenum">
              <a:rPr lang="en-US" altLang="en-US"/>
              <a:pPr/>
              <a:t>‹#›</a:t>
            </a:fld>
            <a:endParaRPr lang="en-US" altLang="en-US"/>
          </a:p>
        </p:txBody>
      </p:sp>
    </p:spTree>
    <p:extLst>
      <p:ext uri="{BB962C8B-B14F-4D97-AF65-F5344CB8AC3E}">
        <p14:creationId xmlns:p14="http://schemas.microsoft.com/office/powerpoint/2010/main" val="113744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8BB731-DD23-42B9-8D01-22A800C58421}" type="slidenum">
              <a:rPr lang="en-US" altLang="en-US"/>
              <a:pPr/>
              <a:t>‹#›</a:t>
            </a:fld>
            <a:endParaRPr lang="en-US" altLang="en-US"/>
          </a:p>
        </p:txBody>
      </p:sp>
    </p:spTree>
    <p:extLst>
      <p:ext uri="{BB962C8B-B14F-4D97-AF65-F5344CB8AC3E}">
        <p14:creationId xmlns:p14="http://schemas.microsoft.com/office/powerpoint/2010/main" val="241248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742A6D4-907D-48A8-8F30-45F2395E98D0}" type="slidenum">
              <a:rPr lang="en-US" altLang="en-US"/>
              <a:pPr/>
              <a:t>‹#›</a:t>
            </a:fld>
            <a:endParaRPr lang="en-US" altLang="en-US"/>
          </a:p>
        </p:txBody>
      </p:sp>
    </p:spTree>
    <p:extLst>
      <p:ext uri="{BB962C8B-B14F-4D97-AF65-F5344CB8AC3E}">
        <p14:creationId xmlns:p14="http://schemas.microsoft.com/office/powerpoint/2010/main" val="399480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0784607-8F5A-4A84-A600-41C9F40927BD}" type="slidenum">
              <a:rPr lang="en-US" altLang="en-US"/>
              <a:pPr/>
              <a:t>‹#›</a:t>
            </a:fld>
            <a:endParaRPr lang="en-US" altLang="en-US"/>
          </a:p>
        </p:txBody>
      </p:sp>
    </p:spTree>
    <p:extLst>
      <p:ext uri="{BB962C8B-B14F-4D97-AF65-F5344CB8AC3E}">
        <p14:creationId xmlns:p14="http://schemas.microsoft.com/office/powerpoint/2010/main" val="409637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00CC3F6-1C67-4085-9FCF-72C83BCD5436}" type="slidenum">
              <a:rPr lang="en-US" altLang="en-US"/>
              <a:pPr/>
              <a:t>‹#›</a:t>
            </a:fld>
            <a:endParaRPr lang="en-US" altLang="en-US"/>
          </a:p>
        </p:txBody>
      </p:sp>
    </p:spTree>
    <p:extLst>
      <p:ext uri="{BB962C8B-B14F-4D97-AF65-F5344CB8AC3E}">
        <p14:creationId xmlns:p14="http://schemas.microsoft.com/office/powerpoint/2010/main" val="143879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7DD102B-5991-4B5F-9C27-61EE44EF1FE2}" type="slidenum">
              <a:rPr lang="en-US" altLang="en-US"/>
              <a:pPr/>
              <a:t>‹#›</a:t>
            </a:fld>
            <a:endParaRPr lang="en-US" altLang="en-US"/>
          </a:p>
        </p:txBody>
      </p:sp>
    </p:spTree>
    <p:extLst>
      <p:ext uri="{BB962C8B-B14F-4D97-AF65-F5344CB8AC3E}">
        <p14:creationId xmlns:p14="http://schemas.microsoft.com/office/powerpoint/2010/main" val="2040151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E74C8BD-7BFE-4BB7-B650-C1DDB9694012}" type="slidenum">
              <a:rPr lang="en-US" altLang="en-US"/>
              <a:pPr/>
              <a:t>‹#›</a:t>
            </a:fld>
            <a:endParaRPr lang="en-US" altLang="en-US"/>
          </a:p>
        </p:txBody>
      </p:sp>
    </p:spTree>
    <p:extLst>
      <p:ext uri="{BB962C8B-B14F-4D97-AF65-F5344CB8AC3E}">
        <p14:creationId xmlns:p14="http://schemas.microsoft.com/office/powerpoint/2010/main" val="198967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76CE74-E4E8-48FF-9291-E9A02F722ACC}" type="slidenum">
              <a:rPr lang="en-US" altLang="en-US"/>
              <a:pPr/>
              <a:t>‹#›</a:t>
            </a:fld>
            <a:endParaRPr lang="en-US" altLang="en-US"/>
          </a:p>
        </p:txBody>
      </p:sp>
    </p:spTree>
    <p:extLst>
      <p:ext uri="{BB962C8B-B14F-4D97-AF65-F5344CB8AC3E}">
        <p14:creationId xmlns:p14="http://schemas.microsoft.com/office/powerpoint/2010/main" val="65643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8E1E91-FDB1-4772-B422-9576F104B293}" type="slidenum">
              <a:rPr lang="en-US" altLang="en-US"/>
              <a:pPr/>
              <a:t>‹#›</a:t>
            </a:fld>
            <a:endParaRPr lang="en-US" altLang="en-US"/>
          </a:p>
        </p:txBody>
      </p:sp>
    </p:spTree>
    <p:extLst>
      <p:ext uri="{BB962C8B-B14F-4D97-AF65-F5344CB8AC3E}">
        <p14:creationId xmlns:p14="http://schemas.microsoft.com/office/powerpoint/2010/main" val="42834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7"/>
          <p:cNvGrpSpPr>
            <a:grpSpLocks/>
          </p:cNvGrpSpPr>
          <p:nvPr/>
        </p:nvGrpSpPr>
        <p:grpSpPr bwMode="auto">
          <a:xfrm>
            <a:off x="0" y="0"/>
            <a:ext cx="9148763" cy="6856413"/>
            <a:chOff x="0" y="0"/>
            <a:chExt cx="5763" cy="4319"/>
          </a:xfrm>
        </p:grpSpPr>
        <p:sp>
          <p:nvSpPr>
            <p:cNvPr id="1026" name="Rectangle 2"/>
            <p:cNvSpPr>
              <a:spLocks noChangeArrowheads="1"/>
            </p:cNvSpPr>
            <p:nvPr/>
          </p:nvSpPr>
          <p:spPr bwMode="ltGray">
            <a:xfrm>
              <a:off x="0" y="0"/>
              <a:ext cx="528" cy="4319"/>
            </a:xfrm>
            <a:prstGeom prst="rect">
              <a:avLst/>
            </a:prstGeom>
            <a:gradFill rotWithShape="0">
              <a:gsLst>
                <a:gs pos="0">
                  <a:srgbClr val="000000"/>
                </a:gs>
                <a:gs pos="50000">
                  <a:srgbClr val="000000">
                    <a:gamma/>
                    <a:tint val="0"/>
                    <a:invGamma/>
                  </a:srgbClr>
                </a:gs>
                <a:gs pos="100000">
                  <a:srgbClr val="0000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Line 3"/>
            <p:cNvSpPr>
              <a:spLocks noChangeShapeType="1"/>
            </p:cNvSpPr>
            <p:nvPr/>
          </p:nvSpPr>
          <p:spPr bwMode="ltGray">
            <a:xfrm>
              <a:off x="0" y="231"/>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 name="Line 4"/>
            <p:cNvSpPr>
              <a:spLocks noChangeShapeType="1"/>
            </p:cNvSpPr>
            <p:nvPr/>
          </p:nvSpPr>
          <p:spPr bwMode="black">
            <a:xfrm>
              <a:off x="0" y="285"/>
              <a:ext cx="57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 name="Line 5"/>
            <p:cNvSpPr>
              <a:spLocks noChangeShapeType="1"/>
            </p:cNvSpPr>
            <p:nvPr/>
          </p:nvSpPr>
          <p:spPr bwMode="black">
            <a:xfrm>
              <a:off x="0" y="3972"/>
              <a:ext cx="57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 name="Line 6"/>
            <p:cNvSpPr>
              <a:spLocks noChangeShapeType="1"/>
            </p:cNvSpPr>
            <p:nvPr/>
          </p:nvSpPr>
          <p:spPr bwMode="ltGray">
            <a:xfrm>
              <a:off x="0" y="4044"/>
              <a:ext cx="5763" cy="0"/>
            </a:xfrm>
            <a:prstGeom prst="line">
              <a:avLst/>
            </a:prstGeom>
            <a:noFill/>
            <a:ln w="127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2" name="Rectangle 8"/>
          <p:cNvSpPr>
            <a:spLocks noGrp="1" noChangeArrowheads="1"/>
          </p:cNvSpPr>
          <p:nvPr>
            <p:ph type="title"/>
          </p:nvPr>
        </p:nvSpPr>
        <p:spPr bwMode="auto">
          <a:xfrm>
            <a:off x="1066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33" name="Rectangle 9"/>
          <p:cNvSpPr>
            <a:spLocks noGrp="1" noChangeArrowheads="1"/>
          </p:cNvSpPr>
          <p:nvPr>
            <p:ph type="body" idx="1"/>
          </p:nvPr>
        </p:nvSpPr>
        <p:spPr bwMode="auto">
          <a:xfrm>
            <a:off x="1066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p:cNvSpPr>
            <a:spLocks noGrp="1" noChangeArrowheads="1"/>
          </p:cNvSpPr>
          <p:nvPr>
            <p:ph type="dt" sz="half" idx="2"/>
          </p:nvPr>
        </p:nvSpPr>
        <p:spPr bwMode="auto">
          <a:xfrm>
            <a:off x="10668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35" name="Rectangle 11"/>
          <p:cNvSpPr>
            <a:spLocks noGrp="1" noChangeArrowheads="1"/>
          </p:cNvSpPr>
          <p:nvPr>
            <p:ph type="ftr" sz="quarter" idx="3"/>
          </p:nvPr>
        </p:nvSpPr>
        <p:spPr bwMode="auto">
          <a:xfrm>
            <a:off x="3505200" y="63992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altLang="en-US"/>
          </a:p>
        </p:txBody>
      </p:sp>
      <p:sp>
        <p:nvSpPr>
          <p:cNvPr id="1036" name="Rectangle 12"/>
          <p:cNvSpPr>
            <a:spLocks noGrp="1" noChangeArrowheads="1"/>
          </p:cNvSpPr>
          <p:nvPr>
            <p:ph type="sldNum" sz="quarter" idx="4"/>
          </p:nvPr>
        </p:nvSpPr>
        <p:spPr bwMode="auto">
          <a:xfrm>
            <a:off x="6934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941828F4-490B-4336-876F-3AF8F9FB730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i="1">
          <a:solidFill>
            <a:schemeClr val="tx2"/>
          </a:solidFill>
          <a:latin typeface="+mj-lt"/>
          <a:ea typeface="+mj-ea"/>
          <a:cs typeface="+mj-cs"/>
        </a:defRPr>
      </a:lvl1pPr>
      <a:lvl2pPr algn="l" rtl="0" eaLnBrk="1" fontAlgn="base" hangingPunct="1">
        <a:spcBef>
          <a:spcPct val="0"/>
        </a:spcBef>
        <a:spcAft>
          <a:spcPct val="0"/>
        </a:spcAft>
        <a:defRPr sz="4400" i="1">
          <a:solidFill>
            <a:schemeClr val="tx2"/>
          </a:solidFill>
          <a:latin typeface="Arial" pitchFamily="34" charset="0"/>
        </a:defRPr>
      </a:lvl2pPr>
      <a:lvl3pPr algn="l" rtl="0" eaLnBrk="1" fontAlgn="base" hangingPunct="1">
        <a:spcBef>
          <a:spcPct val="0"/>
        </a:spcBef>
        <a:spcAft>
          <a:spcPct val="0"/>
        </a:spcAft>
        <a:defRPr sz="4400" i="1">
          <a:solidFill>
            <a:schemeClr val="tx2"/>
          </a:solidFill>
          <a:latin typeface="Arial" pitchFamily="34" charset="0"/>
        </a:defRPr>
      </a:lvl3pPr>
      <a:lvl4pPr algn="l" rtl="0" eaLnBrk="1" fontAlgn="base" hangingPunct="1">
        <a:spcBef>
          <a:spcPct val="0"/>
        </a:spcBef>
        <a:spcAft>
          <a:spcPct val="0"/>
        </a:spcAft>
        <a:defRPr sz="4400" i="1">
          <a:solidFill>
            <a:schemeClr val="tx2"/>
          </a:solidFill>
          <a:latin typeface="Arial" pitchFamily="34" charset="0"/>
        </a:defRPr>
      </a:lvl4pPr>
      <a:lvl5pPr algn="l" rtl="0" eaLnBrk="1" fontAlgn="base" hangingPunct="1">
        <a:spcBef>
          <a:spcPct val="0"/>
        </a:spcBef>
        <a:spcAft>
          <a:spcPct val="0"/>
        </a:spcAft>
        <a:defRPr sz="4400" i="1">
          <a:solidFill>
            <a:schemeClr val="tx2"/>
          </a:solidFill>
          <a:latin typeface="Arial" pitchFamily="34" charset="0"/>
        </a:defRPr>
      </a:lvl5pPr>
      <a:lvl6pPr marL="457200" algn="l" rtl="0" eaLnBrk="1" fontAlgn="base" hangingPunct="1">
        <a:spcBef>
          <a:spcPct val="0"/>
        </a:spcBef>
        <a:spcAft>
          <a:spcPct val="0"/>
        </a:spcAft>
        <a:defRPr sz="4400" i="1">
          <a:solidFill>
            <a:schemeClr val="tx2"/>
          </a:solidFill>
          <a:latin typeface="Arial" pitchFamily="34" charset="0"/>
        </a:defRPr>
      </a:lvl6pPr>
      <a:lvl7pPr marL="914400" algn="l" rtl="0" eaLnBrk="1" fontAlgn="base" hangingPunct="1">
        <a:spcBef>
          <a:spcPct val="0"/>
        </a:spcBef>
        <a:spcAft>
          <a:spcPct val="0"/>
        </a:spcAft>
        <a:defRPr sz="4400" i="1">
          <a:solidFill>
            <a:schemeClr val="tx2"/>
          </a:solidFill>
          <a:latin typeface="Arial" pitchFamily="34" charset="0"/>
        </a:defRPr>
      </a:lvl7pPr>
      <a:lvl8pPr marL="1371600" algn="l" rtl="0" eaLnBrk="1" fontAlgn="base" hangingPunct="1">
        <a:spcBef>
          <a:spcPct val="0"/>
        </a:spcBef>
        <a:spcAft>
          <a:spcPct val="0"/>
        </a:spcAft>
        <a:defRPr sz="4400" i="1">
          <a:solidFill>
            <a:schemeClr val="tx2"/>
          </a:solidFill>
          <a:latin typeface="Arial" pitchFamily="34" charset="0"/>
        </a:defRPr>
      </a:lvl8pPr>
      <a:lvl9pPr marL="1828800" algn="l" rtl="0" eaLnBrk="1" fontAlgn="base" hangingPunct="1">
        <a:spcBef>
          <a:spcPct val="0"/>
        </a:spcBef>
        <a:spcAft>
          <a:spcPct val="0"/>
        </a:spcAft>
        <a:defRPr sz="4400" i="1">
          <a:solidFill>
            <a:schemeClr val="tx2"/>
          </a:solidFill>
          <a:latin typeface="Arial" pitchFamily="34" charset="0"/>
        </a:defRPr>
      </a:lvl9pPr>
    </p:titleStyle>
    <p:bodyStyle>
      <a:lvl1pPr marL="342900" indent="-342900" algn="l" rtl="0" eaLnBrk="1" fontAlgn="base" hangingPunct="1">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Char char="•"/>
        <a:defRPr sz="2800">
          <a:solidFill>
            <a:schemeClr val="tx1"/>
          </a:solidFill>
          <a:latin typeface="+mn-lt"/>
        </a:defRPr>
      </a:lvl2pPr>
      <a:lvl3pPr marL="1143000" indent="-228600" algn="l" rtl="0" eaLnBrk="1" fontAlgn="base" hangingPunct="1">
        <a:spcBef>
          <a:spcPct val="20000"/>
        </a:spcBef>
        <a:spcAft>
          <a:spcPct val="0"/>
        </a:spcAft>
        <a:buClr>
          <a:schemeClr val="hlink"/>
        </a:buClr>
        <a:buChar char="•"/>
        <a:defRPr sz="2400">
          <a:solidFill>
            <a:schemeClr val="tx1"/>
          </a:solidFill>
          <a:latin typeface="+mn-lt"/>
        </a:defRPr>
      </a:lvl3pPr>
      <a:lvl4pPr marL="1600200" indent="-228600" algn="l" rtl="0" eaLnBrk="1" fontAlgn="base" hangingPunct="1">
        <a:spcBef>
          <a:spcPct val="20000"/>
        </a:spcBef>
        <a:spcAft>
          <a:spcPct val="0"/>
        </a:spcAft>
        <a:buClr>
          <a:schemeClr val="hlink"/>
        </a:buClr>
        <a:buChar char="•"/>
        <a:defRPr sz="2000">
          <a:solidFill>
            <a:schemeClr val="tx1"/>
          </a:solidFill>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5.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9.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12.jp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b="1" dirty="0">
                <a:effectLst>
                  <a:outerShdw blurRad="38100" dist="38100" dir="2700000" algn="tl">
                    <a:srgbClr val="000000">
                      <a:alpha val="43137"/>
                    </a:srgbClr>
                  </a:outerShdw>
                </a:effectLst>
              </a:rPr>
              <a:t>Coal Fatalities - 2018</a:t>
            </a:r>
          </a:p>
        </p:txBody>
      </p:sp>
      <p:sp>
        <p:nvSpPr>
          <p:cNvPr id="3" name="Subtitle 2"/>
          <p:cNvSpPr>
            <a:spLocks noGrp="1"/>
          </p:cNvSpPr>
          <p:nvPr>
            <p:ph type="subTitle" sz="quarter" idx="1"/>
          </p:nvPr>
        </p:nvSpPr>
        <p:spPr/>
        <p:txBody>
          <a:bodyPr/>
          <a:lstStyle/>
          <a:p>
            <a:endParaRPr lang="en-US" dirty="0"/>
          </a:p>
        </p:txBody>
      </p:sp>
    </p:spTree>
    <p:custDataLst>
      <p:tags r:id="rId1"/>
    </p:custDataLst>
    <p:extLst>
      <p:ext uri="{BB962C8B-B14F-4D97-AF65-F5344CB8AC3E}">
        <p14:creationId xmlns:p14="http://schemas.microsoft.com/office/powerpoint/2010/main" val="477711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772400" cy="1143000"/>
          </a:xfrm>
        </p:spPr>
        <p:txBody>
          <a:bodyPr/>
          <a:lstStyle/>
          <a:p>
            <a:r>
              <a:rPr lang="en-US" altLang="en-US" dirty="0"/>
              <a:t>Coal Fatal #1 </a:t>
            </a:r>
            <a:r>
              <a:rPr lang="en-US" altLang="en-US" dirty="0" smtClean="0"/>
              <a:t>– </a:t>
            </a:r>
            <a:r>
              <a:rPr lang="en-US" altLang="en-US" dirty="0"/>
              <a:t>West Virginia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81200" y="1696231"/>
            <a:ext cx="5943600" cy="4456213"/>
          </a:xfrm>
        </p:spPr>
      </p:pic>
    </p:spTree>
    <p:custDataLst>
      <p:tags r:id="rId1"/>
    </p:custDataLst>
    <p:extLst>
      <p:ext uri="{BB962C8B-B14F-4D97-AF65-F5344CB8AC3E}">
        <p14:creationId xmlns:p14="http://schemas.microsoft.com/office/powerpoint/2010/main" val="4176262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#1 </a:t>
            </a:r>
            <a:r>
              <a:rPr lang="en-US" altLang="en-US" dirty="0" smtClean="0"/>
              <a:t>– Best Practices</a:t>
            </a:r>
            <a:endParaRPr lang="en-US" dirty="0"/>
          </a:p>
        </p:txBody>
      </p:sp>
      <p:sp>
        <p:nvSpPr>
          <p:cNvPr id="3" name="Content Placeholder 2"/>
          <p:cNvSpPr>
            <a:spLocks noGrp="1"/>
          </p:cNvSpPr>
          <p:nvPr>
            <p:ph idx="1"/>
          </p:nvPr>
        </p:nvSpPr>
        <p:spPr/>
        <p:txBody>
          <a:bodyPr/>
          <a:lstStyle/>
          <a:p>
            <a:r>
              <a:rPr lang="en-US" dirty="0"/>
              <a:t>Know and follow the approved roof control plan.  The roof control plan only contains minimum safety requirements.  Additional support may be required when roof or rib fractures, or other abnormalities are detected.</a:t>
            </a:r>
          </a:p>
        </p:txBody>
      </p:sp>
    </p:spTree>
    <p:custDataLst>
      <p:tags r:id="rId1"/>
    </p:custDataLst>
    <p:extLst>
      <p:ext uri="{BB962C8B-B14F-4D97-AF65-F5344CB8AC3E}">
        <p14:creationId xmlns:p14="http://schemas.microsoft.com/office/powerpoint/2010/main" val="44005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#1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600200"/>
            <a:ext cx="7772400" cy="4114800"/>
          </a:xfrm>
        </p:spPr>
        <p:txBody>
          <a:bodyPr/>
          <a:lstStyle/>
          <a:p>
            <a:r>
              <a:rPr lang="en-US" dirty="0"/>
              <a:t>Correct hazardous conditions before allowing miners to work and travel in areas.  Adequately support or scale any loose roof or rib material from a safe location. </a:t>
            </a:r>
          </a:p>
          <a:p>
            <a:r>
              <a:rPr lang="en-US" dirty="0"/>
              <a:t>Train all miners to conduct thorough examinations of the roof, face, and ribs in their work areas, including more frequent examinations when conditions change. </a:t>
            </a:r>
          </a:p>
          <a:p>
            <a:endParaRPr lang="en-US" dirty="0"/>
          </a:p>
        </p:txBody>
      </p:sp>
    </p:spTree>
    <p:custDataLst>
      <p:tags r:id="rId1"/>
    </p:custDataLst>
    <p:extLst>
      <p:ext uri="{BB962C8B-B14F-4D97-AF65-F5344CB8AC3E}">
        <p14:creationId xmlns:p14="http://schemas.microsoft.com/office/powerpoint/2010/main" val="11485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#2 </a:t>
            </a:r>
            <a:r>
              <a:rPr lang="en-US" altLang="en-US" dirty="0" smtClean="0"/>
              <a:t>– West </a:t>
            </a:r>
            <a:r>
              <a:rPr lang="en-US" altLang="en-US" dirty="0"/>
              <a:t>Virginia</a:t>
            </a:r>
          </a:p>
        </p:txBody>
      </p:sp>
      <p:sp>
        <p:nvSpPr>
          <p:cNvPr id="3075" name="Rectangle 3"/>
          <p:cNvSpPr>
            <a:spLocks noGrp="1" noChangeArrowheads="1"/>
          </p:cNvSpPr>
          <p:nvPr>
            <p:ph type="body" idx="1"/>
          </p:nvPr>
        </p:nvSpPr>
        <p:spPr/>
        <p:txBody>
          <a:bodyPr/>
          <a:lstStyle/>
          <a:p>
            <a:r>
              <a:rPr lang="en-US" altLang="en-US" dirty="0"/>
              <a:t>Wednesday, February 21, 2018</a:t>
            </a:r>
          </a:p>
          <a:p>
            <a:r>
              <a:rPr lang="en-US" altLang="en-US" dirty="0"/>
              <a:t>Surface – Electrical</a:t>
            </a:r>
          </a:p>
          <a:p>
            <a:r>
              <a:rPr lang="en-US" altLang="en-US" dirty="0" err="1"/>
              <a:t>Highwall</a:t>
            </a:r>
            <a:r>
              <a:rPr lang="en-US" altLang="en-US" dirty="0"/>
              <a:t> Machine Operator</a:t>
            </a:r>
          </a:p>
          <a:p>
            <a:r>
              <a:rPr lang="en-US" altLang="en-US" dirty="0"/>
              <a:t>38 Years Old</a:t>
            </a:r>
          </a:p>
          <a:p>
            <a:r>
              <a:rPr lang="en-US" altLang="en-US" dirty="0"/>
              <a:t>21 Years Mining Experience</a:t>
            </a:r>
          </a:p>
          <a:p>
            <a:endParaRPr lang="en-US" altLang="en-US" dirty="0"/>
          </a:p>
        </p:txBody>
      </p:sp>
    </p:spTree>
    <p:custDataLst>
      <p:tags r:id="rId1"/>
    </p:custDataLst>
    <p:extLst>
      <p:ext uri="{BB962C8B-B14F-4D97-AF65-F5344CB8AC3E}">
        <p14:creationId xmlns:p14="http://schemas.microsoft.com/office/powerpoint/2010/main" val="3575714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#2 </a:t>
            </a:r>
            <a:r>
              <a:rPr lang="en-US" altLang="en-US" dirty="0" smtClean="0"/>
              <a:t>– </a:t>
            </a:r>
            <a:r>
              <a:rPr lang="en-US" altLang="en-US" dirty="0"/>
              <a:t>West Virginia</a:t>
            </a:r>
            <a:endParaRPr lang="en-US" dirty="0"/>
          </a:p>
        </p:txBody>
      </p:sp>
      <p:sp>
        <p:nvSpPr>
          <p:cNvPr id="3" name="Content Placeholder 2"/>
          <p:cNvSpPr>
            <a:spLocks noGrp="1"/>
          </p:cNvSpPr>
          <p:nvPr>
            <p:ph idx="1"/>
          </p:nvPr>
        </p:nvSpPr>
        <p:spPr/>
        <p:txBody>
          <a:bodyPr/>
          <a:lstStyle/>
          <a:p>
            <a:r>
              <a:rPr lang="en-US" dirty="0"/>
              <a:t>The victim was troubleshooting/performing work on the electrical system that supplies power to the mining machine.</a:t>
            </a:r>
          </a:p>
          <a:p>
            <a:r>
              <a:rPr lang="en-US" dirty="0"/>
              <a:t>He was electrocuted when he contacted an energized connection of a 7,200-volt electric circuit.</a:t>
            </a:r>
          </a:p>
        </p:txBody>
      </p:sp>
    </p:spTree>
    <p:custDataLst>
      <p:tags r:id="rId1"/>
    </p:custDataLst>
    <p:extLst>
      <p:ext uri="{BB962C8B-B14F-4D97-AF65-F5344CB8AC3E}">
        <p14:creationId xmlns:p14="http://schemas.microsoft.com/office/powerpoint/2010/main" val="21152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altLang="en-US" dirty="0"/>
              <a:t>Coal Fatal #2 </a:t>
            </a:r>
            <a:r>
              <a:rPr lang="en-US" altLang="en-US" dirty="0" smtClean="0"/>
              <a:t>– West </a:t>
            </a:r>
            <a:r>
              <a:rPr lang="en-US" altLang="en-US" dirty="0"/>
              <a:t>Virginia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76335" y="1752600"/>
            <a:ext cx="7153331" cy="4343400"/>
          </a:xfrm>
        </p:spPr>
      </p:pic>
    </p:spTree>
    <p:custDataLst>
      <p:tags r:id="rId1"/>
    </p:custDataLst>
    <p:extLst>
      <p:ext uri="{BB962C8B-B14F-4D97-AF65-F5344CB8AC3E}">
        <p14:creationId xmlns:p14="http://schemas.microsoft.com/office/powerpoint/2010/main" val="3574654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#2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p:txBody>
          <a:bodyPr/>
          <a:lstStyle/>
          <a:p>
            <a:r>
              <a:rPr lang="en-US" dirty="0"/>
              <a:t>Lock-Out and Tag-Out the electrical circuit yourself and NEVER rely on others to do this for you.</a:t>
            </a:r>
          </a:p>
          <a:p>
            <a:r>
              <a:rPr lang="en-US" dirty="0"/>
              <a:t>Electrical work must be performed by a qualified electrician or someone trained to do electrical work under the direct supervision of a qualified electrician. </a:t>
            </a:r>
          </a:p>
        </p:txBody>
      </p:sp>
    </p:spTree>
    <p:custDataLst>
      <p:tags r:id="rId1"/>
    </p:custDataLst>
    <p:extLst>
      <p:ext uri="{BB962C8B-B14F-4D97-AF65-F5344CB8AC3E}">
        <p14:creationId xmlns:p14="http://schemas.microsoft.com/office/powerpoint/2010/main" val="197746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#2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79500" y="1752600"/>
            <a:ext cx="7772400" cy="4343400"/>
          </a:xfrm>
        </p:spPr>
        <p:txBody>
          <a:bodyPr/>
          <a:lstStyle/>
          <a:p>
            <a:r>
              <a:rPr lang="en-US" dirty="0"/>
              <a:t>Wear properly rated and well maintained electrical gloves when troubleshooting or testing energized circuits.  After the problem has been found, follow the proper steps before performing electrical work.</a:t>
            </a:r>
          </a:p>
          <a:p>
            <a:r>
              <a:rPr lang="en-US" dirty="0"/>
              <a:t>Use properly rated meters and non-contact voltage testers to ensure electrical circuits have been de-energized.</a:t>
            </a:r>
          </a:p>
        </p:txBody>
      </p:sp>
    </p:spTree>
    <p:custDataLst>
      <p:tags r:id="rId1"/>
    </p:custDataLst>
    <p:extLst>
      <p:ext uri="{BB962C8B-B14F-4D97-AF65-F5344CB8AC3E}">
        <p14:creationId xmlns:p14="http://schemas.microsoft.com/office/powerpoint/2010/main" val="30904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Coal Fatal #3 </a:t>
            </a:r>
            <a:r>
              <a:rPr lang="en-US" altLang="en-US" dirty="0" smtClean="0">
                <a:effectLst>
                  <a:outerShdw blurRad="38100" dist="38100" dir="2700000" algn="tl">
                    <a:srgbClr val="000000">
                      <a:alpha val="43137"/>
                    </a:srgbClr>
                  </a:outerShdw>
                </a:effectLst>
              </a:rPr>
              <a:t>– Indiana</a:t>
            </a:r>
            <a:endParaRPr lang="en-US" altLang="en-US" dirty="0">
              <a:effectLst>
                <a:outerShdw blurRad="38100" dist="38100" dir="2700000" algn="tl">
                  <a:srgbClr val="000000">
                    <a:alpha val="43137"/>
                  </a:srgbClr>
                </a:outerShdw>
              </a:effectLst>
            </a:endParaRPr>
          </a:p>
        </p:txBody>
      </p:sp>
      <p:sp>
        <p:nvSpPr>
          <p:cNvPr id="3075" name="Rectangle 3"/>
          <p:cNvSpPr>
            <a:spLocks noGrp="1" noChangeArrowheads="1"/>
          </p:cNvSpPr>
          <p:nvPr>
            <p:ph type="body" idx="1"/>
          </p:nvPr>
        </p:nvSpPr>
        <p:spPr/>
        <p:txBody>
          <a:bodyPr/>
          <a:lstStyle/>
          <a:p>
            <a:r>
              <a:rPr lang="en-US" altLang="en-US" dirty="0"/>
              <a:t>Friday, March 16, 2018</a:t>
            </a:r>
          </a:p>
          <a:p>
            <a:r>
              <a:rPr lang="en-US" altLang="en-US" dirty="0"/>
              <a:t>UG - Powered Haulage</a:t>
            </a:r>
          </a:p>
          <a:p>
            <a:r>
              <a:rPr lang="en-US" altLang="en-US" dirty="0"/>
              <a:t>Mechanic</a:t>
            </a:r>
          </a:p>
          <a:p>
            <a:r>
              <a:rPr lang="en-US" altLang="en-US" dirty="0"/>
              <a:t>34 Years Old</a:t>
            </a:r>
          </a:p>
          <a:p>
            <a:r>
              <a:rPr lang="en-US" altLang="en-US" dirty="0"/>
              <a:t>16 Years Experience</a:t>
            </a:r>
          </a:p>
          <a:p>
            <a:endParaRPr lang="en-US" altLang="en-US" dirty="0"/>
          </a:p>
        </p:txBody>
      </p:sp>
    </p:spTree>
    <p:custDataLst>
      <p:tags r:id="rId1"/>
    </p:custDataLst>
    <p:extLst>
      <p:ext uri="{BB962C8B-B14F-4D97-AF65-F5344CB8AC3E}">
        <p14:creationId xmlns:p14="http://schemas.microsoft.com/office/powerpoint/2010/main" val="283679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#3 </a:t>
            </a:r>
            <a:r>
              <a:rPr lang="en-US" altLang="en-US" dirty="0" smtClean="0"/>
              <a:t>– Indiana</a:t>
            </a:r>
            <a:endParaRPr lang="en-US" dirty="0"/>
          </a:p>
        </p:txBody>
      </p:sp>
      <p:sp>
        <p:nvSpPr>
          <p:cNvPr id="3" name="Content Placeholder 2"/>
          <p:cNvSpPr>
            <a:spLocks noGrp="1"/>
          </p:cNvSpPr>
          <p:nvPr>
            <p:ph idx="1"/>
          </p:nvPr>
        </p:nvSpPr>
        <p:spPr/>
        <p:txBody>
          <a:bodyPr/>
          <a:lstStyle/>
          <a:p>
            <a:r>
              <a:rPr lang="en-US" dirty="0"/>
              <a:t>The victim was operating a diesel personnel carrier on the mine haulage road.</a:t>
            </a:r>
          </a:p>
          <a:p>
            <a:r>
              <a:rPr lang="en-US" dirty="0"/>
              <a:t>The vehicle hit the right rib and rolled onto its left side.</a:t>
            </a:r>
          </a:p>
          <a:p>
            <a:r>
              <a:rPr lang="en-US" dirty="0"/>
              <a:t>The victim was partially ejected from the </a:t>
            </a:r>
            <a:r>
              <a:rPr lang="en-US" dirty="0" err="1"/>
              <a:t>mantrip</a:t>
            </a:r>
            <a:r>
              <a:rPr lang="en-US" dirty="0"/>
              <a:t>, and the canopy came to rest on his chest.</a:t>
            </a:r>
          </a:p>
        </p:txBody>
      </p:sp>
    </p:spTree>
    <p:custDataLst>
      <p:tags r:id="rId1"/>
    </p:custDataLst>
    <p:extLst>
      <p:ext uri="{BB962C8B-B14F-4D97-AF65-F5344CB8AC3E}">
        <p14:creationId xmlns:p14="http://schemas.microsoft.com/office/powerpoint/2010/main" val="14971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97273606"/>
              </p:ext>
            </p:extLst>
          </p:nvPr>
        </p:nvGraphicFramePr>
        <p:xfrm>
          <a:off x="762000" y="1066800"/>
          <a:ext cx="87249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38200" y="533400"/>
            <a:ext cx="8305800" cy="1066800"/>
          </a:xfrm>
        </p:spPr>
        <p:txBody>
          <a:bodyPr/>
          <a:lstStyle/>
          <a:p>
            <a:pPr algn="ctr"/>
            <a:r>
              <a:rPr lang="en-US" b="1" cap="small" dirty="0" smtClean="0">
                <a:effectLst>
                  <a:outerShdw blurRad="38100" dist="38100" dir="2700000" algn="tl">
                    <a:srgbClr val="000000">
                      <a:alpha val="43137"/>
                    </a:srgbClr>
                  </a:outerShdw>
                </a:effectLst>
              </a:rPr>
              <a:t>Coal vs MNM</a:t>
            </a:r>
            <a:endParaRPr lang="en-US" b="1" cap="small"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61771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altLang="en-US" dirty="0"/>
              <a:t>Coal Fatal #3 </a:t>
            </a:r>
            <a:r>
              <a:rPr lang="en-US" altLang="en-US" dirty="0" smtClean="0"/>
              <a:t>– Indiana</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15985" y="1674118"/>
            <a:ext cx="6274031" cy="4326285"/>
          </a:xfrm>
        </p:spPr>
      </p:pic>
    </p:spTree>
    <p:custDataLst>
      <p:tags r:id="rId1"/>
    </p:custDataLst>
    <p:extLst>
      <p:ext uri="{BB962C8B-B14F-4D97-AF65-F5344CB8AC3E}">
        <p14:creationId xmlns:p14="http://schemas.microsoft.com/office/powerpoint/2010/main" val="3407396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#3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p:txBody>
          <a:bodyPr/>
          <a:lstStyle/>
          <a:p>
            <a:r>
              <a:rPr lang="en-US" dirty="0"/>
              <a:t>Operate all mobile equipment at speeds that are consistent with the type of equipment, roadway conditions, grades, clearances, visibility, and other traffic.</a:t>
            </a:r>
          </a:p>
          <a:p>
            <a:r>
              <a:rPr lang="en-US" dirty="0"/>
              <a:t>Consider installing mechanical devices that limit the top speeds of fast-moving equipment.</a:t>
            </a:r>
          </a:p>
        </p:txBody>
      </p:sp>
    </p:spTree>
    <p:custDataLst>
      <p:tags r:id="rId1"/>
    </p:custDataLst>
    <p:extLst>
      <p:ext uri="{BB962C8B-B14F-4D97-AF65-F5344CB8AC3E}">
        <p14:creationId xmlns:p14="http://schemas.microsoft.com/office/powerpoint/2010/main" val="77779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#3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905000"/>
            <a:ext cx="7772400" cy="4267200"/>
          </a:xfrm>
        </p:spPr>
        <p:txBody>
          <a:bodyPr/>
          <a:lstStyle/>
          <a:p>
            <a:r>
              <a:rPr lang="en-US" dirty="0"/>
              <a:t>Travel at safe speeds, so mobile equipment can be stopped within the visibility limits.</a:t>
            </a:r>
          </a:p>
          <a:p>
            <a:r>
              <a:rPr lang="en-US" dirty="0"/>
              <a:t>Maintain haulage roadways free from </a:t>
            </a:r>
            <a:r>
              <a:rPr lang="en-US" dirty="0" smtClean="0"/>
              <a:t>irregularities</a:t>
            </a:r>
            <a:r>
              <a:rPr lang="en-US" dirty="0"/>
              <a:t>, debris, and wet or muddy conditions that affect equipment control</a:t>
            </a:r>
            <a:r>
              <a:rPr lang="en-US" dirty="0" smtClean="0"/>
              <a:t>.</a:t>
            </a:r>
          </a:p>
          <a:p>
            <a:r>
              <a:rPr lang="en-US" dirty="0"/>
              <a:t>Conduct task training for each type of personnel carrier or equipment being operated</a:t>
            </a:r>
            <a:r>
              <a:rPr lang="en-US" dirty="0" smtClean="0"/>
              <a:t>.</a:t>
            </a:r>
            <a:endParaRPr lang="en-US" dirty="0"/>
          </a:p>
        </p:txBody>
      </p:sp>
    </p:spTree>
    <p:custDataLst>
      <p:tags r:id="rId1"/>
    </p:custDataLst>
    <p:extLst>
      <p:ext uri="{BB962C8B-B14F-4D97-AF65-F5344CB8AC3E}">
        <p14:creationId xmlns:p14="http://schemas.microsoft.com/office/powerpoint/2010/main" val="39641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#4 </a:t>
            </a:r>
            <a:r>
              <a:rPr lang="en-US" altLang="en-US" dirty="0" smtClean="0"/>
              <a:t>– Kentucky</a:t>
            </a:r>
            <a:endParaRPr lang="en-US" altLang="en-US" dirty="0"/>
          </a:p>
        </p:txBody>
      </p:sp>
      <p:sp>
        <p:nvSpPr>
          <p:cNvPr id="3075" name="Rectangle 3"/>
          <p:cNvSpPr>
            <a:spLocks noGrp="1" noChangeArrowheads="1"/>
          </p:cNvSpPr>
          <p:nvPr>
            <p:ph type="body" idx="1"/>
          </p:nvPr>
        </p:nvSpPr>
        <p:spPr/>
        <p:txBody>
          <a:bodyPr/>
          <a:lstStyle/>
          <a:p>
            <a:r>
              <a:rPr lang="en-US" altLang="en-US" dirty="0"/>
              <a:t>Wednesday, March 28, 2018</a:t>
            </a:r>
          </a:p>
          <a:p>
            <a:r>
              <a:rPr lang="en-US" altLang="en-US" dirty="0"/>
              <a:t>UG – Powered Haulage</a:t>
            </a:r>
          </a:p>
          <a:p>
            <a:r>
              <a:rPr lang="en-US" altLang="en-US" dirty="0"/>
              <a:t>Belt Foreman</a:t>
            </a:r>
          </a:p>
          <a:p>
            <a:r>
              <a:rPr lang="en-US" altLang="en-US" dirty="0"/>
              <a:t>29 Years Old</a:t>
            </a:r>
          </a:p>
          <a:p>
            <a:r>
              <a:rPr lang="en-US" altLang="en-US" dirty="0"/>
              <a:t>8 Years Experience</a:t>
            </a:r>
          </a:p>
          <a:p>
            <a:endParaRPr lang="en-US" altLang="en-US" dirty="0"/>
          </a:p>
        </p:txBody>
      </p:sp>
    </p:spTree>
    <p:custDataLst>
      <p:tags r:id="rId1"/>
    </p:custDataLst>
    <p:extLst>
      <p:ext uri="{BB962C8B-B14F-4D97-AF65-F5344CB8AC3E}">
        <p14:creationId xmlns:p14="http://schemas.microsoft.com/office/powerpoint/2010/main" val="2672823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#4 </a:t>
            </a:r>
            <a:r>
              <a:rPr lang="en-US" altLang="en-US" dirty="0" smtClean="0"/>
              <a:t>– Kentucky</a:t>
            </a:r>
            <a:endParaRPr lang="en-US" dirty="0"/>
          </a:p>
        </p:txBody>
      </p:sp>
      <p:sp>
        <p:nvSpPr>
          <p:cNvPr id="3" name="Content Placeholder 2"/>
          <p:cNvSpPr>
            <a:spLocks noGrp="1"/>
          </p:cNvSpPr>
          <p:nvPr>
            <p:ph idx="1"/>
          </p:nvPr>
        </p:nvSpPr>
        <p:spPr/>
        <p:txBody>
          <a:bodyPr/>
          <a:lstStyle/>
          <a:p>
            <a:r>
              <a:rPr lang="en-US" dirty="0"/>
              <a:t>The victim was splicing an underground conveyor belt.</a:t>
            </a:r>
          </a:p>
          <a:p>
            <a:r>
              <a:rPr lang="en-US" dirty="0"/>
              <a:t>He became entangled with the belt splicing tools as the conveyor belt inadvertently started moving.</a:t>
            </a:r>
          </a:p>
          <a:p>
            <a:endParaRPr lang="en-US" dirty="0"/>
          </a:p>
        </p:txBody>
      </p:sp>
    </p:spTree>
    <p:custDataLst>
      <p:tags r:id="rId1"/>
    </p:custDataLst>
    <p:extLst>
      <p:ext uri="{BB962C8B-B14F-4D97-AF65-F5344CB8AC3E}">
        <p14:creationId xmlns:p14="http://schemas.microsoft.com/office/powerpoint/2010/main" val="4854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altLang="en-US" dirty="0"/>
              <a:t>Coal Fatal #4 </a:t>
            </a:r>
            <a:r>
              <a:rPr lang="en-US" altLang="en-US" dirty="0" smtClean="0"/>
              <a:t>– Kentucky</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57400" y="1694799"/>
            <a:ext cx="5791200" cy="4344605"/>
          </a:xfrm>
        </p:spPr>
      </p:pic>
    </p:spTree>
    <p:custDataLst>
      <p:tags r:id="rId1"/>
    </p:custDataLst>
    <p:extLst>
      <p:ext uri="{BB962C8B-B14F-4D97-AF65-F5344CB8AC3E}">
        <p14:creationId xmlns:p14="http://schemas.microsoft.com/office/powerpoint/2010/main" val="1134679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#4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p:txBody>
          <a:bodyPr/>
          <a:lstStyle/>
          <a:p>
            <a:r>
              <a:rPr lang="en-US" dirty="0" smtClean="0"/>
              <a:t>Lock-Out </a:t>
            </a:r>
            <a:r>
              <a:rPr lang="en-US" dirty="0"/>
              <a:t>and </a:t>
            </a:r>
            <a:r>
              <a:rPr lang="en-US" dirty="0" smtClean="0"/>
              <a:t>Tag-Out </a:t>
            </a:r>
            <a:r>
              <a:rPr lang="en-US" dirty="0"/>
              <a:t>the visual disconnect yourself and NEVER rely on someone to do this for you.</a:t>
            </a:r>
          </a:p>
          <a:p>
            <a:r>
              <a:rPr lang="en-US" dirty="0"/>
              <a:t>Release the tension in the conveyor belt take-up/storage unit.</a:t>
            </a:r>
          </a:p>
          <a:p>
            <a:r>
              <a:rPr lang="en-US" dirty="0"/>
              <a:t>Block the conveyor belt against motion.</a:t>
            </a:r>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83508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#4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981200"/>
            <a:ext cx="7772400" cy="4191000"/>
          </a:xfrm>
        </p:spPr>
        <p:txBody>
          <a:bodyPr/>
          <a:lstStyle/>
          <a:p>
            <a:r>
              <a:rPr lang="en-US" dirty="0"/>
              <a:t>Ensure that no miner is in harm’s way before starting the conveyor belt(s).</a:t>
            </a:r>
          </a:p>
          <a:p>
            <a:r>
              <a:rPr lang="en-US" dirty="0"/>
              <a:t>Provide a visible or audible system, with a start-up delay, to warn persons that the conveyor belt will begin moving.</a:t>
            </a:r>
          </a:p>
          <a:p>
            <a:r>
              <a:rPr lang="en-US" dirty="0"/>
              <a:t>Establish and enforce policies </a:t>
            </a:r>
            <a:r>
              <a:rPr lang="en-US" dirty="0" smtClean="0"/>
              <a:t>&amp; procedures </a:t>
            </a:r>
            <a:r>
              <a:rPr lang="en-US" dirty="0"/>
              <a:t>for performing specific tasks on conveyor </a:t>
            </a:r>
            <a:r>
              <a:rPr lang="en-US" dirty="0" smtClean="0"/>
              <a:t>belts.</a:t>
            </a:r>
            <a:endParaRPr lang="en-US" dirty="0"/>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6524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#5 – West Virginia</a:t>
            </a:r>
          </a:p>
        </p:txBody>
      </p:sp>
      <p:sp>
        <p:nvSpPr>
          <p:cNvPr id="3075" name="Rectangle 3"/>
          <p:cNvSpPr>
            <a:spLocks noGrp="1" noChangeArrowheads="1"/>
          </p:cNvSpPr>
          <p:nvPr>
            <p:ph type="body" idx="1"/>
          </p:nvPr>
        </p:nvSpPr>
        <p:spPr/>
        <p:txBody>
          <a:bodyPr/>
          <a:lstStyle/>
          <a:p>
            <a:r>
              <a:rPr lang="en-US" altLang="en-US" dirty="0"/>
              <a:t>Monday, June 4, 2018</a:t>
            </a:r>
          </a:p>
          <a:p>
            <a:r>
              <a:rPr lang="en-US" altLang="en-US" dirty="0"/>
              <a:t>UG – Powered Haulage</a:t>
            </a:r>
          </a:p>
          <a:p>
            <a:r>
              <a:rPr lang="en-US" altLang="en-US" dirty="0"/>
              <a:t>Truck Driver</a:t>
            </a:r>
          </a:p>
          <a:p>
            <a:r>
              <a:rPr lang="en-US" altLang="en-US" dirty="0"/>
              <a:t>43 Years Old</a:t>
            </a:r>
          </a:p>
          <a:p>
            <a:r>
              <a:rPr lang="en-US" altLang="en-US" dirty="0"/>
              <a:t>10 Years Experience</a:t>
            </a:r>
          </a:p>
          <a:p>
            <a:endParaRPr lang="en-US" altLang="en-US" dirty="0"/>
          </a:p>
        </p:txBody>
      </p:sp>
    </p:spTree>
    <p:custDataLst>
      <p:tags r:id="rId1"/>
    </p:custDataLst>
    <p:extLst>
      <p:ext uri="{BB962C8B-B14F-4D97-AF65-F5344CB8AC3E}">
        <p14:creationId xmlns:p14="http://schemas.microsoft.com/office/powerpoint/2010/main" val="3688148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#5 – West Virginia</a:t>
            </a:r>
            <a:endParaRPr lang="en-US" dirty="0"/>
          </a:p>
        </p:txBody>
      </p:sp>
      <p:sp>
        <p:nvSpPr>
          <p:cNvPr id="3" name="Content Placeholder 2"/>
          <p:cNvSpPr>
            <a:spLocks noGrp="1"/>
          </p:cNvSpPr>
          <p:nvPr>
            <p:ph idx="1"/>
          </p:nvPr>
        </p:nvSpPr>
        <p:spPr/>
        <p:txBody>
          <a:bodyPr/>
          <a:lstStyle/>
          <a:p>
            <a:r>
              <a:rPr lang="en-US" dirty="0"/>
              <a:t>The victim was a passenger in a personnel carrier that traveled over a roof jack which was lying in the roadway.</a:t>
            </a:r>
          </a:p>
          <a:p>
            <a:r>
              <a:rPr lang="en-US" dirty="0"/>
              <a:t>When hit, the roof jack was propelled into the passenger’s compartment and </a:t>
            </a:r>
            <a:r>
              <a:rPr lang="en-US" dirty="0" smtClean="0"/>
              <a:t>struck </a:t>
            </a:r>
            <a:r>
              <a:rPr lang="en-US" dirty="0"/>
              <a:t>the victim.</a:t>
            </a: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3087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5654C-C401-4C43-9E19-EA30A0494E69}"/>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Accident Type</a:t>
            </a:r>
          </a:p>
        </p:txBody>
      </p:sp>
      <p:graphicFrame>
        <p:nvGraphicFramePr>
          <p:cNvPr id="6" name="Content Placeholder 5">
            <a:extLst>
              <a:ext uri="{FF2B5EF4-FFF2-40B4-BE49-F238E27FC236}">
                <a16:creationId xmlns:a16="http://schemas.microsoft.com/office/drawing/2014/main" id="{3A70ECD4-50AE-42ED-875F-01AB79D414A2}"/>
              </a:ext>
            </a:extLst>
          </p:cNvPr>
          <p:cNvGraphicFramePr>
            <a:graphicFrameLocks noGrp="1"/>
          </p:cNvGraphicFramePr>
          <p:nvPr>
            <p:ph idx="1"/>
            <p:extLst>
              <p:ext uri="{D42A27DB-BD31-4B8C-83A1-F6EECF244321}">
                <p14:modId xmlns:p14="http://schemas.microsoft.com/office/powerpoint/2010/main" val="3691255748"/>
              </p:ext>
            </p:extLst>
          </p:nvPr>
        </p:nvGraphicFramePr>
        <p:xfrm>
          <a:off x="914400" y="1752600"/>
          <a:ext cx="8077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06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772400" cy="1143000"/>
          </a:xfrm>
        </p:spPr>
        <p:txBody>
          <a:bodyPr/>
          <a:lstStyle/>
          <a:p>
            <a:r>
              <a:rPr lang="en-US" altLang="en-US" dirty="0"/>
              <a:t>Coal Fatal #5 – West Virginia</a:t>
            </a:r>
            <a:endParaRPr lang="en-US" dirty="0"/>
          </a:p>
        </p:txBody>
      </p:sp>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3849" t="926" r="17245" b="17245"/>
          <a:stretch/>
        </p:blipFill>
        <p:spPr>
          <a:xfrm>
            <a:off x="1934018" y="1740976"/>
            <a:ext cx="6037964" cy="4278824"/>
          </a:xfrm>
        </p:spPr>
      </p:pic>
    </p:spTree>
    <p:custDataLst>
      <p:tags r:id="rId1"/>
    </p:custDataLst>
    <p:extLst>
      <p:ext uri="{BB962C8B-B14F-4D97-AF65-F5344CB8AC3E}">
        <p14:creationId xmlns:p14="http://schemas.microsoft.com/office/powerpoint/2010/main" val="2437465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#5 – Best Practices</a:t>
            </a:r>
            <a:endParaRPr lang="en-US" dirty="0"/>
          </a:p>
        </p:txBody>
      </p:sp>
      <p:sp>
        <p:nvSpPr>
          <p:cNvPr id="3" name="Content Placeholder 2"/>
          <p:cNvSpPr>
            <a:spLocks noGrp="1"/>
          </p:cNvSpPr>
          <p:nvPr>
            <p:ph idx="1"/>
          </p:nvPr>
        </p:nvSpPr>
        <p:spPr>
          <a:xfrm>
            <a:off x="1066800" y="1752600"/>
            <a:ext cx="7772400" cy="4343400"/>
          </a:xfrm>
        </p:spPr>
        <p:txBody>
          <a:bodyPr/>
          <a:lstStyle/>
          <a:p>
            <a:r>
              <a:rPr lang="en-US" dirty="0"/>
              <a:t>Conduct thorough examinations of roadways and remove material that may pose a hazard to equipment operators, passengers, or other miners. </a:t>
            </a:r>
          </a:p>
          <a:p>
            <a:r>
              <a:rPr lang="en-US" dirty="0"/>
              <a:t>Maintain roadways free of excessive water, mud, and other conditions which have an impact on an equipment operator’s ability to control mobile equipment.</a:t>
            </a:r>
          </a:p>
        </p:txBody>
      </p:sp>
    </p:spTree>
    <p:custDataLst>
      <p:tags r:id="rId1"/>
    </p:custDataLst>
    <p:extLst>
      <p:ext uri="{BB962C8B-B14F-4D97-AF65-F5344CB8AC3E}">
        <p14:creationId xmlns:p14="http://schemas.microsoft.com/office/powerpoint/2010/main" val="96679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#5 – Best Practices</a:t>
            </a:r>
            <a:endParaRPr lang="en-US" dirty="0"/>
          </a:p>
        </p:txBody>
      </p:sp>
      <p:sp>
        <p:nvSpPr>
          <p:cNvPr id="3" name="Content Placeholder 2"/>
          <p:cNvSpPr>
            <a:spLocks noGrp="1"/>
          </p:cNvSpPr>
          <p:nvPr>
            <p:ph idx="1"/>
          </p:nvPr>
        </p:nvSpPr>
        <p:spPr>
          <a:xfrm>
            <a:off x="1066800" y="1752600"/>
            <a:ext cx="7772400" cy="4343400"/>
          </a:xfrm>
        </p:spPr>
        <p:txBody>
          <a:bodyPr/>
          <a:lstStyle/>
          <a:p>
            <a:r>
              <a:rPr lang="en-US" dirty="0"/>
              <a:t>Establish and enforce safe operating procedures for mobile equipment and a maintenance schedule for roadways.</a:t>
            </a:r>
          </a:p>
          <a:p>
            <a:r>
              <a:rPr lang="en-US" dirty="0"/>
              <a:t>Secure loads being hauled to prevent them from falling off haulage vehicles.</a:t>
            </a:r>
          </a:p>
          <a:p>
            <a:r>
              <a:rPr lang="en-US" dirty="0"/>
              <a:t>If items are lost during transport, immediately search for them and warn other mobile equipment operators.</a:t>
            </a:r>
          </a:p>
        </p:txBody>
      </p:sp>
    </p:spTree>
    <p:custDataLst>
      <p:tags r:id="rId1"/>
    </p:custDataLst>
    <p:extLst>
      <p:ext uri="{BB962C8B-B14F-4D97-AF65-F5344CB8AC3E}">
        <p14:creationId xmlns:p14="http://schemas.microsoft.com/office/powerpoint/2010/main" val="342548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#6 </a:t>
            </a:r>
            <a:r>
              <a:rPr lang="en-US" altLang="en-US" dirty="0" smtClean="0"/>
              <a:t>– Pennsylvania</a:t>
            </a:r>
            <a:endParaRPr lang="en-US" altLang="en-US" dirty="0"/>
          </a:p>
        </p:txBody>
      </p:sp>
      <p:sp>
        <p:nvSpPr>
          <p:cNvPr id="3075" name="Rectangle 3"/>
          <p:cNvSpPr>
            <a:spLocks noGrp="1" noChangeArrowheads="1"/>
          </p:cNvSpPr>
          <p:nvPr>
            <p:ph type="body" idx="1"/>
          </p:nvPr>
        </p:nvSpPr>
        <p:spPr/>
        <p:txBody>
          <a:bodyPr/>
          <a:lstStyle/>
          <a:p>
            <a:r>
              <a:rPr lang="en-US" altLang="en-US" dirty="0"/>
              <a:t>Tuesday, September 11, 2018</a:t>
            </a:r>
          </a:p>
          <a:p>
            <a:r>
              <a:rPr lang="en-US" altLang="en-US" dirty="0"/>
              <a:t>UG – Powered Haulage</a:t>
            </a:r>
          </a:p>
          <a:p>
            <a:r>
              <a:rPr lang="en-US" altLang="en-US" dirty="0"/>
              <a:t>Mobile Bridge Operator</a:t>
            </a:r>
          </a:p>
          <a:p>
            <a:r>
              <a:rPr lang="en-US" altLang="en-US" dirty="0"/>
              <a:t>27 Years Old</a:t>
            </a:r>
          </a:p>
          <a:p>
            <a:r>
              <a:rPr lang="en-US" altLang="en-US" dirty="0"/>
              <a:t>8 Weeks Experience</a:t>
            </a:r>
          </a:p>
          <a:p>
            <a:endParaRPr lang="en-US" altLang="en-US" dirty="0"/>
          </a:p>
        </p:txBody>
      </p:sp>
    </p:spTree>
    <p:custDataLst>
      <p:tags r:id="rId1"/>
    </p:custDataLst>
    <p:extLst>
      <p:ext uri="{BB962C8B-B14F-4D97-AF65-F5344CB8AC3E}">
        <p14:creationId xmlns:p14="http://schemas.microsoft.com/office/powerpoint/2010/main" val="38913064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#6 </a:t>
            </a:r>
            <a:r>
              <a:rPr lang="en-US" altLang="en-US" dirty="0" smtClean="0"/>
              <a:t>– Pennsylvania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a:t>While repositioning the Continuous Mining Machine, the mobile bridge conveyor crushed the victim between it and the rib.</a:t>
            </a:r>
          </a:p>
        </p:txBody>
      </p:sp>
    </p:spTree>
    <p:custDataLst>
      <p:tags r:id="rId1"/>
    </p:custDataLst>
    <p:extLst>
      <p:ext uri="{BB962C8B-B14F-4D97-AF65-F5344CB8AC3E}">
        <p14:creationId xmlns:p14="http://schemas.microsoft.com/office/powerpoint/2010/main" val="68769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altLang="en-US" dirty="0"/>
              <a:t>Coal Fatal #6 </a:t>
            </a:r>
            <a:r>
              <a:rPr lang="en-US" altLang="en-US" dirty="0" smtClean="0"/>
              <a:t>– Pennsylvania</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52600" y="1638300"/>
            <a:ext cx="6019800" cy="4514850"/>
          </a:xfrm>
        </p:spPr>
      </p:pic>
    </p:spTree>
    <p:custDataLst>
      <p:tags r:id="rId1"/>
    </p:custDataLst>
    <p:extLst>
      <p:ext uri="{BB962C8B-B14F-4D97-AF65-F5344CB8AC3E}">
        <p14:creationId xmlns:p14="http://schemas.microsoft.com/office/powerpoint/2010/main" val="3562365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#6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Communicate with other MBC operators before starting or tramming any component of the system.  Always be in a location where other MBC operators can readily see or communicate with you.</a:t>
            </a:r>
          </a:p>
          <a:p>
            <a:r>
              <a:rPr lang="en-US" dirty="0"/>
              <a:t>Stay out of MBC Red Zones if the CMM or any of the MBCs are energized.</a:t>
            </a:r>
          </a:p>
          <a:p>
            <a:pPr marL="0" indent="0">
              <a:buNone/>
            </a:pPr>
            <a:endParaRPr lang="en-US" dirty="0"/>
          </a:p>
        </p:txBody>
      </p:sp>
    </p:spTree>
    <p:custDataLst>
      <p:tags r:id="rId1"/>
    </p:custDataLst>
    <p:extLst>
      <p:ext uri="{BB962C8B-B14F-4D97-AF65-F5344CB8AC3E}">
        <p14:creationId xmlns:p14="http://schemas.microsoft.com/office/powerpoint/2010/main" val="216839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#6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676400"/>
            <a:ext cx="7772400" cy="4648200"/>
          </a:xfrm>
        </p:spPr>
        <p:txBody>
          <a:bodyPr/>
          <a:lstStyle/>
          <a:p>
            <a:r>
              <a:rPr lang="en-US" dirty="0"/>
              <a:t>Install latching emergency stop switches so MBC operators can actuate them to prevent machine movement when they leave the operator’s cab or position.</a:t>
            </a:r>
          </a:p>
          <a:p>
            <a:r>
              <a:rPr lang="en-US" dirty="0"/>
              <a:t>Install man-in-position switches on mobile bridge conveyor systems so all MBC operators know everyone is in a safe position before initiating machine movement.</a:t>
            </a:r>
          </a:p>
          <a:p>
            <a:pPr marL="0" indent="0">
              <a:buNone/>
            </a:pPr>
            <a:endParaRPr lang="en-US" dirty="0"/>
          </a:p>
        </p:txBody>
      </p:sp>
    </p:spTree>
    <p:custDataLst>
      <p:tags r:id="rId1"/>
    </p:custDataLst>
    <p:extLst>
      <p:ext uri="{BB962C8B-B14F-4D97-AF65-F5344CB8AC3E}">
        <p14:creationId xmlns:p14="http://schemas.microsoft.com/office/powerpoint/2010/main" val="39320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#7 </a:t>
            </a:r>
            <a:r>
              <a:rPr lang="en-US" altLang="en-US" dirty="0" smtClean="0"/>
              <a:t>– Indiana</a:t>
            </a:r>
            <a:endParaRPr lang="en-US" altLang="en-US" dirty="0"/>
          </a:p>
        </p:txBody>
      </p:sp>
      <p:sp>
        <p:nvSpPr>
          <p:cNvPr id="3075" name="Rectangle 3"/>
          <p:cNvSpPr>
            <a:spLocks noGrp="1" noChangeArrowheads="1"/>
          </p:cNvSpPr>
          <p:nvPr>
            <p:ph type="body" idx="1"/>
          </p:nvPr>
        </p:nvSpPr>
        <p:spPr/>
        <p:txBody>
          <a:bodyPr/>
          <a:lstStyle/>
          <a:p>
            <a:r>
              <a:rPr lang="en-US" altLang="en-US" dirty="0"/>
              <a:t>Friday, September 7, 2018</a:t>
            </a:r>
          </a:p>
          <a:p>
            <a:r>
              <a:rPr lang="en-US" altLang="en-US" dirty="0"/>
              <a:t>SUR – Fire</a:t>
            </a:r>
          </a:p>
          <a:p>
            <a:r>
              <a:rPr lang="en-US" altLang="en-US" dirty="0"/>
              <a:t>Contractor: Haul Truck Driver</a:t>
            </a:r>
          </a:p>
          <a:p>
            <a:r>
              <a:rPr lang="en-US" altLang="en-US" dirty="0"/>
              <a:t>60 Years Old</a:t>
            </a:r>
          </a:p>
          <a:p>
            <a:r>
              <a:rPr lang="en-US" altLang="en-US" dirty="0"/>
              <a:t>1 Year Experience</a:t>
            </a:r>
          </a:p>
          <a:p>
            <a:endParaRPr lang="en-US" altLang="en-US" dirty="0"/>
          </a:p>
        </p:txBody>
      </p:sp>
    </p:spTree>
    <p:custDataLst>
      <p:tags r:id="rId1"/>
    </p:custDataLst>
    <p:extLst>
      <p:ext uri="{BB962C8B-B14F-4D97-AF65-F5344CB8AC3E}">
        <p14:creationId xmlns:p14="http://schemas.microsoft.com/office/powerpoint/2010/main" val="8425896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#7 </a:t>
            </a:r>
            <a:r>
              <a:rPr lang="en-US" altLang="en-US" dirty="0" smtClean="0"/>
              <a:t>– Indiana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a:t>While attempting to escape the burning haul truck, the victim was burned.</a:t>
            </a:r>
          </a:p>
          <a:p>
            <a:r>
              <a:rPr lang="en-US" dirty="0"/>
              <a:t>He died 5 days later due to complications with his injuries.</a:t>
            </a:r>
          </a:p>
        </p:txBody>
      </p:sp>
    </p:spTree>
    <p:custDataLst>
      <p:tags r:id="rId1"/>
    </p:custDataLst>
    <p:extLst>
      <p:ext uri="{BB962C8B-B14F-4D97-AF65-F5344CB8AC3E}">
        <p14:creationId xmlns:p14="http://schemas.microsoft.com/office/powerpoint/2010/main" val="175440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pPr algn="ctr"/>
            <a:r>
              <a:rPr lang="en-US" b="1" cap="small" dirty="0" smtClean="0">
                <a:effectLst>
                  <a:outerShdw blurRad="38100" dist="38100" dir="2700000" algn="tl">
                    <a:srgbClr val="000000">
                      <a:alpha val="43137"/>
                    </a:srgbClr>
                  </a:outerShdw>
                </a:effectLst>
              </a:rPr>
              <a:t>Victim’s Age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4134256"/>
              </p:ext>
            </p:extLst>
          </p:nvPr>
        </p:nvGraphicFramePr>
        <p:xfrm>
          <a:off x="472964" y="1647497"/>
          <a:ext cx="8671035" cy="48636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14091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altLang="en-US" dirty="0"/>
              <a:t>Coal Fatal #7 </a:t>
            </a:r>
            <a:r>
              <a:rPr lang="en-US" altLang="en-US" dirty="0" smtClean="0"/>
              <a:t>– Indiana</a:t>
            </a:r>
            <a:endParaRPr lang="en-US" dirty="0"/>
          </a:p>
        </p:txBody>
      </p:sp>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t="9485" r="21428" b="10821"/>
          <a:stretch/>
        </p:blipFill>
        <p:spPr>
          <a:xfrm>
            <a:off x="1378086" y="1623290"/>
            <a:ext cx="6387828" cy="4548909"/>
          </a:xfrm>
        </p:spPr>
      </p:pic>
    </p:spTree>
    <p:custDataLst>
      <p:tags r:id="rId1"/>
    </p:custDataLst>
    <p:extLst>
      <p:ext uri="{BB962C8B-B14F-4D97-AF65-F5344CB8AC3E}">
        <p14:creationId xmlns:p14="http://schemas.microsoft.com/office/powerpoint/2010/main" val="1127627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#7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Examine all haulage equipment and repair safety defects before placing equipment into service.  Follow the original </a:t>
            </a:r>
            <a:r>
              <a:rPr lang="en-US" dirty="0" smtClean="0"/>
              <a:t>manufacturer’s </a:t>
            </a:r>
            <a:r>
              <a:rPr lang="en-US" dirty="0"/>
              <a:t>maintenance recommendations.</a:t>
            </a:r>
          </a:p>
          <a:p>
            <a:r>
              <a:rPr lang="en-US" dirty="0"/>
              <a:t>Check for accumulations of combustible materials, cracked or blistered hoses, and uninsulated wires.</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31235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#7 </a:t>
            </a:r>
            <a:r>
              <a:rPr lang="en-US" altLang="en-US" dirty="0" smtClean="0"/>
              <a:t>– Best </a:t>
            </a:r>
            <a:r>
              <a:rPr lang="en-US" altLang="en-US" dirty="0"/>
              <a:t>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Ensure fire suppression systems are properly maintained and protected from damage.  Install automatic fire suppression systems and train miners on their use.</a:t>
            </a:r>
          </a:p>
          <a:p>
            <a:r>
              <a:rPr lang="en-US" dirty="0"/>
              <a:t>Establish and keep current an Escape and Evacuation Plan for exiting equipment in the event of a fire (§ 77.1101).  Train employees on contents of this plan.</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78268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#8 – West Virginia</a:t>
            </a:r>
          </a:p>
        </p:txBody>
      </p:sp>
      <p:sp>
        <p:nvSpPr>
          <p:cNvPr id="3075" name="Rectangle 3"/>
          <p:cNvSpPr>
            <a:spLocks noGrp="1" noChangeArrowheads="1"/>
          </p:cNvSpPr>
          <p:nvPr>
            <p:ph type="body" idx="1"/>
          </p:nvPr>
        </p:nvSpPr>
        <p:spPr/>
        <p:txBody>
          <a:bodyPr/>
          <a:lstStyle/>
          <a:p>
            <a:r>
              <a:rPr lang="en-US" altLang="en-US" dirty="0"/>
              <a:t>Wednesday, October 17, 2018</a:t>
            </a:r>
          </a:p>
          <a:p>
            <a:r>
              <a:rPr lang="en-US" altLang="en-US" dirty="0"/>
              <a:t>SUR – Machinery</a:t>
            </a:r>
          </a:p>
          <a:p>
            <a:r>
              <a:rPr lang="en-US" altLang="en-US" dirty="0"/>
              <a:t>Auger Helper</a:t>
            </a:r>
          </a:p>
          <a:p>
            <a:r>
              <a:rPr lang="en-US" altLang="en-US" dirty="0"/>
              <a:t>33 Years Old</a:t>
            </a:r>
          </a:p>
          <a:p>
            <a:r>
              <a:rPr lang="en-US" altLang="en-US" dirty="0"/>
              <a:t>3 Days Surface Mining Experience and Performing the Task</a:t>
            </a:r>
          </a:p>
          <a:p>
            <a:endParaRPr lang="en-US" altLang="en-US" dirty="0"/>
          </a:p>
        </p:txBody>
      </p:sp>
    </p:spTree>
    <p:custDataLst>
      <p:tags r:id="rId1"/>
    </p:custDataLst>
    <p:extLst>
      <p:ext uri="{BB962C8B-B14F-4D97-AF65-F5344CB8AC3E}">
        <p14:creationId xmlns:p14="http://schemas.microsoft.com/office/powerpoint/2010/main" val="495950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#8 – West Virginia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a:t>While attempting to move a section of the auger steel, he was struck in the chest.</a:t>
            </a:r>
          </a:p>
        </p:txBody>
      </p:sp>
    </p:spTree>
    <p:custDataLst>
      <p:tags r:id="rId1"/>
    </p:custDataLst>
    <p:extLst>
      <p:ext uri="{BB962C8B-B14F-4D97-AF65-F5344CB8AC3E}">
        <p14:creationId xmlns:p14="http://schemas.microsoft.com/office/powerpoint/2010/main" val="280006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#8 – West Virginia</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738154"/>
            <a:ext cx="6330477" cy="4444522"/>
          </a:xfrm>
        </p:spPr>
      </p:pic>
    </p:spTree>
    <p:custDataLst>
      <p:tags r:id="rId1"/>
    </p:custDataLst>
    <p:extLst>
      <p:ext uri="{BB962C8B-B14F-4D97-AF65-F5344CB8AC3E}">
        <p14:creationId xmlns:p14="http://schemas.microsoft.com/office/powerpoint/2010/main" val="1037083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#8 – Best 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Do not place yourself in a position that exposes you to hazards. Stand clear of suspended loads having the potential of becoming off-balanced while being moved.</a:t>
            </a:r>
          </a:p>
          <a:p>
            <a:r>
              <a:rPr lang="en-US" dirty="0"/>
              <a:t>Monitor personnel routinely to ensure safe work procedures are being followed. Unauthorized persons should be kept clear of the work area.</a:t>
            </a:r>
          </a:p>
          <a:p>
            <a:pPr marL="0" indent="0">
              <a:buNone/>
            </a:pPr>
            <a:endParaRPr lang="en-US" dirty="0"/>
          </a:p>
        </p:txBody>
      </p:sp>
    </p:spTree>
    <p:custDataLst>
      <p:tags r:id="rId1"/>
    </p:custDataLst>
    <p:extLst>
      <p:ext uri="{BB962C8B-B14F-4D97-AF65-F5344CB8AC3E}">
        <p14:creationId xmlns:p14="http://schemas.microsoft.com/office/powerpoint/2010/main" val="20707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#8 – Best 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Establish, enforce, and discuss policies and procedures for auger </a:t>
            </a:r>
            <a:r>
              <a:rPr lang="en-US" dirty="0" smtClean="0"/>
              <a:t>mining, including </a:t>
            </a:r>
            <a:r>
              <a:rPr lang="en-US" dirty="0"/>
              <a:t>safe work procedures for removing auger steel from the auger tray.</a:t>
            </a:r>
          </a:p>
          <a:p>
            <a:r>
              <a:rPr lang="en-US" dirty="0"/>
              <a:t>Task train miners to recognize all potential hazards and understand safe job procedures before beginning work.</a:t>
            </a:r>
          </a:p>
          <a:p>
            <a:pPr marL="0" indent="0">
              <a:buNone/>
            </a:pPr>
            <a:endParaRPr lang="en-US" dirty="0"/>
          </a:p>
        </p:txBody>
      </p:sp>
    </p:spTree>
    <p:custDataLst>
      <p:tags r:id="rId1"/>
    </p:custDataLst>
    <p:extLst>
      <p:ext uri="{BB962C8B-B14F-4D97-AF65-F5344CB8AC3E}">
        <p14:creationId xmlns:p14="http://schemas.microsoft.com/office/powerpoint/2010/main" val="3465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#9 – Alabama</a:t>
            </a:r>
          </a:p>
        </p:txBody>
      </p:sp>
      <p:sp>
        <p:nvSpPr>
          <p:cNvPr id="3075" name="Rectangle 3"/>
          <p:cNvSpPr>
            <a:spLocks noGrp="1" noChangeArrowheads="1"/>
          </p:cNvSpPr>
          <p:nvPr>
            <p:ph type="body" idx="1"/>
          </p:nvPr>
        </p:nvSpPr>
        <p:spPr/>
        <p:txBody>
          <a:bodyPr/>
          <a:lstStyle/>
          <a:p>
            <a:r>
              <a:rPr lang="en-US" altLang="en-US" dirty="0"/>
              <a:t>Tuesday, December 11, 2018</a:t>
            </a:r>
          </a:p>
          <a:p>
            <a:r>
              <a:rPr lang="en-US" altLang="en-US" dirty="0"/>
              <a:t>SUR – Fall of Highwall</a:t>
            </a:r>
          </a:p>
          <a:p>
            <a:r>
              <a:rPr lang="en-US" altLang="en-US" dirty="0" smtClean="0"/>
              <a:t>Front-End </a:t>
            </a:r>
            <a:r>
              <a:rPr lang="en-US" altLang="en-US" dirty="0"/>
              <a:t>Loader Operator</a:t>
            </a:r>
          </a:p>
          <a:p>
            <a:r>
              <a:rPr lang="en-US" altLang="en-US" dirty="0"/>
              <a:t>38 Years Old</a:t>
            </a:r>
          </a:p>
          <a:p>
            <a:r>
              <a:rPr lang="en-US" altLang="en-US" dirty="0"/>
              <a:t>14 Years Experience</a:t>
            </a:r>
          </a:p>
          <a:p>
            <a:endParaRPr lang="en-US" altLang="en-US" dirty="0"/>
          </a:p>
        </p:txBody>
      </p:sp>
    </p:spTree>
    <p:custDataLst>
      <p:tags r:id="rId1"/>
    </p:custDataLst>
    <p:extLst>
      <p:ext uri="{BB962C8B-B14F-4D97-AF65-F5344CB8AC3E}">
        <p14:creationId xmlns:p14="http://schemas.microsoft.com/office/powerpoint/2010/main" val="4153183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#9 – Alabama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a:t>The victim was moving shot rock near the foot of the highwall.</a:t>
            </a:r>
          </a:p>
          <a:p>
            <a:r>
              <a:rPr lang="en-US" dirty="0"/>
              <a:t>A large portion of the highwall collapsed onto the front-end loader he was operating.</a:t>
            </a:r>
          </a:p>
          <a:p>
            <a:r>
              <a:rPr lang="en-US" dirty="0"/>
              <a:t>It crushed the cab and killed the </a:t>
            </a:r>
            <a:r>
              <a:rPr lang="en-US" dirty="0" smtClean="0"/>
              <a:t>front-end loader </a:t>
            </a:r>
            <a:r>
              <a:rPr lang="en-US" dirty="0"/>
              <a:t>operator.</a:t>
            </a:r>
          </a:p>
        </p:txBody>
      </p:sp>
    </p:spTree>
    <p:custDataLst>
      <p:tags r:id="rId1"/>
    </p:custDataLst>
    <p:extLst>
      <p:ext uri="{BB962C8B-B14F-4D97-AF65-F5344CB8AC3E}">
        <p14:creationId xmlns:p14="http://schemas.microsoft.com/office/powerpoint/2010/main" val="387767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pPr algn="ctr"/>
            <a:r>
              <a:rPr lang="en-US" b="1" cap="small" dirty="0" smtClean="0">
                <a:effectLst>
                  <a:outerShdw blurRad="38100" dist="38100" dir="2700000" algn="tl">
                    <a:srgbClr val="000000">
                      <a:alpha val="43137"/>
                    </a:srgbClr>
                  </a:outerShdw>
                </a:effectLst>
              </a:rPr>
              <a:t>Victim’s Mining Experience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379119"/>
              </p:ext>
            </p:extLst>
          </p:nvPr>
        </p:nvGraphicFramePr>
        <p:xfrm>
          <a:off x="472964" y="1647497"/>
          <a:ext cx="8671035" cy="48636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6554093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#9 – Alabama</a:t>
            </a:r>
            <a:endParaRPr lang="en-US" dirty="0"/>
          </a:p>
        </p:txBody>
      </p:sp>
      <p:pic>
        <p:nvPicPr>
          <p:cNvPr id="7" name="Content Placeholder 6">
            <a:extLst>
              <a:ext uri="{FF2B5EF4-FFF2-40B4-BE49-F238E27FC236}">
                <a16:creationId xmlns:a16="http://schemas.microsoft.com/office/drawing/2014/main" id="{EC9B58A7-9711-4992-B644-D91E7224C8A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406537" y="1752600"/>
            <a:ext cx="7023563" cy="4404359"/>
          </a:xfrm>
        </p:spPr>
      </p:pic>
    </p:spTree>
    <p:custDataLst>
      <p:tags r:id="rId1"/>
    </p:custDataLst>
    <p:extLst>
      <p:ext uri="{BB962C8B-B14F-4D97-AF65-F5344CB8AC3E}">
        <p14:creationId xmlns:p14="http://schemas.microsoft.com/office/powerpoint/2010/main" val="19869435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#9 – Best Practices</a:t>
            </a:r>
            <a:endParaRPr lang="en-US" dirty="0"/>
          </a:p>
        </p:txBody>
      </p:sp>
      <p:sp>
        <p:nvSpPr>
          <p:cNvPr id="3" name="Content Placeholder 2"/>
          <p:cNvSpPr>
            <a:spLocks noGrp="1"/>
          </p:cNvSpPr>
          <p:nvPr>
            <p:ph idx="1"/>
          </p:nvPr>
        </p:nvSpPr>
        <p:spPr>
          <a:xfrm>
            <a:off x="1066800" y="1752600"/>
            <a:ext cx="7772400" cy="4114800"/>
          </a:xfrm>
        </p:spPr>
        <p:txBody>
          <a:bodyPr/>
          <a:lstStyle/>
          <a:p>
            <a:r>
              <a:rPr lang="en-US" dirty="0"/>
              <a:t>Operate mobile equipment perpendicular to the highwall or with the operator’s cab positioned away from the highwall.  </a:t>
            </a:r>
          </a:p>
          <a:p>
            <a:r>
              <a:rPr lang="en-US" dirty="0"/>
              <a:t>Ensure that miners work, travel, and operate mining equipment at safe distances from the highwall.</a:t>
            </a:r>
          </a:p>
          <a:p>
            <a:r>
              <a:rPr lang="en-US" dirty="0"/>
              <a:t>Train all miners to recognize hazardous highwall conditions.</a:t>
            </a:r>
          </a:p>
          <a:p>
            <a:pPr marL="0" indent="0">
              <a:buNone/>
            </a:pPr>
            <a:endParaRPr lang="en-US" dirty="0"/>
          </a:p>
        </p:txBody>
      </p:sp>
    </p:spTree>
    <p:custDataLst>
      <p:tags r:id="rId1"/>
    </p:custDataLst>
    <p:extLst>
      <p:ext uri="{BB962C8B-B14F-4D97-AF65-F5344CB8AC3E}">
        <p14:creationId xmlns:p14="http://schemas.microsoft.com/office/powerpoint/2010/main" val="53478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#9 – Best Practices</a:t>
            </a:r>
            <a:endParaRPr lang="en-US" dirty="0"/>
          </a:p>
        </p:txBody>
      </p:sp>
      <p:sp>
        <p:nvSpPr>
          <p:cNvPr id="3" name="Content Placeholder 2"/>
          <p:cNvSpPr>
            <a:spLocks noGrp="1"/>
          </p:cNvSpPr>
          <p:nvPr>
            <p:ph idx="1"/>
          </p:nvPr>
        </p:nvSpPr>
        <p:spPr>
          <a:xfrm>
            <a:off x="1066800" y="1752600"/>
            <a:ext cx="7772400" cy="4648200"/>
          </a:xfrm>
        </p:spPr>
        <p:txBody>
          <a:bodyPr/>
          <a:lstStyle/>
          <a:p>
            <a:r>
              <a:rPr lang="en-US" dirty="0"/>
              <a:t>Safely examine highwalls from as many perspectives as possible (bottom, sides, and top/crest).  Look for signs of cracking and other geologic features that could lead to </a:t>
            </a:r>
            <a:r>
              <a:rPr lang="en-US" dirty="0" smtClean="0"/>
              <a:t>instability, </a:t>
            </a:r>
            <a:r>
              <a:rPr lang="en-US" dirty="0"/>
              <a:t>and secure or remove hazardous conditions.  </a:t>
            </a:r>
          </a:p>
          <a:p>
            <a:r>
              <a:rPr lang="en-US" dirty="0"/>
              <a:t>Conduct additional examinations as ground conditions warrant, especially during periods of changing weather conditions.</a:t>
            </a:r>
          </a:p>
          <a:p>
            <a:pPr marL="0" indent="0">
              <a:buNone/>
            </a:pPr>
            <a:endParaRPr lang="en-US" dirty="0"/>
          </a:p>
        </p:txBody>
      </p:sp>
    </p:spTree>
    <p:custDataLst>
      <p:tags r:id="rId1"/>
    </p:custDataLst>
    <p:extLst>
      <p:ext uri="{BB962C8B-B14F-4D97-AF65-F5344CB8AC3E}">
        <p14:creationId xmlns:p14="http://schemas.microsoft.com/office/powerpoint/2010/main" val="313013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#10 – Pennsylvania</a:t>
            </a:r>
          </a:p>
        </p:txBody>
      </p:sp>
      <p:sp>
        <p:nvSpPr>
          <p:cNvPr id="3075" name="Rectangle 3"/>
          <p:cNvSpPr>
            <a:spLocks noGrp="1" noChangeArrowheads="1"/>
          </p:cNvSpPr>
          <p:nvPr>
            <p:ph type="body" idx="1"/>
          </p:nvPr>
        </p:nvSpPr>
        <p:spPr/>
        <p:txBody>
          <a:bodyPr/>
          <a:lstStyle/>
          <a:p>
            <a:r>
              <a:rPr lang="en-US" altLang="en-US" dirty="0"/>
              <a:t>Tuesday, December 20, 2018</a:t>
            </a:r>
          </a:p>
          <a:p>
            <a:r>
              <a:rPr lang="en-US" altLang="en-US" dirty="0"/>
              <a:t>UG – Powered Haulage</a:t>
            </a:r>
          </a:p>
          <a:p>
            <a:r>
              <a:rPr lang="en-US" altLang="en-US" dirty="0"/>
              <a:t>Mobile Bridge Operator</a:t>
            </a:r>
          </a:p>
          <a:p>
            <a:r>
              <a:rPr lang="en-US" altLang="en-US" dirty="0"/>
              <a:t>35 Years Old</a:t>
            </a:r>
          </a:p>
          <a:p>
            <a:r>
              <a:rPr lang="en-US" altLang="en-US" dirty="0"/>
              <a:t>5 Years Experience</a:t>
            </a:r>
          </a:p>
          <a:p>
            <a:endParaRPr lang="en-US" altLang="en-US" dirty="0"/>
          </a:p>
        </p:txBody>
      </p:sp>
    </p:spTree>
    <p:custDataLst>
      <p:tags r:id="rId1"/>
    </p:custDataLst>
    <p:extLst>
      <p:ext uri="{BB962C8B-B14F-4D97-AF65-F5344CB8AC3E}">
        <p14:creationId xmlns:p14="http://schemas.microsoft.com/office/powerpoint/2010/main" val="33126260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924800" cy="1143000"/>
          </a:xfrm>
        </p:spPr>
        <p:txBody>
          <a:bodyPr/>
          <a:lstStyle/>
          <a:p>
            <a:r>
              <a:rPr lang="en-US" altLang="en-US" dirty="0"/>
              <a:t>Coal Fatal #10 – Pennsylvania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a:t>The continuous haulage system was preparing to mine in the face.</a:t>
            </a:r>
          </a:p>
          <a:p>
            <a:r>
              <a:rPr lang="en-US" dirty="0"/>
              <a:t>The victim was crushed between the mobile bridge conveyor and the rib.</a:t>
            </a:r>
          </a:p>
        </p:txBody>
      </p:sp>
    </p:spTree>
    <p:custDataLst>
      <p:tags r:id="rId1"/>
    </p:custDataLst>
    <p:extLst>
      <p:ext uri="{BB962C8B-B14F-4D97-AF65-F5344CB8AC3E}">
        <p14:creationId xmlns:p14="http://schemas.microsoft.com/office/powerpoint/2010/main" val="28900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609600"/>
            <a:ext cx="7924800" cy="1143000"/>
          </a:xfrm>
        </p:spPr>
        <p:txBody>
          <a:bodyPr/>
          <a:lstStyle/>
          <a:p>
            <a:r>
              <a:rPr lang="en-US" altLang="en-US" dirty="0"/>
              <a:t>Coal Fatal #10 – Pennsylvania</a:t>
            </a:r>
            <a:endParaRPr lang="en-US" dirty="0"/>
          </a:p>
        </p:txBody>
      </p:sp>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872342" y="1669892"/>
            <a:ext cx="6248400" cy="4517072"/>
          </a:xfrm>
        </p:spPr>
      </p:pic>
    </p:spTree>
    <p:custDataLst>
      <p:tags r:id="rId1"/>
    </p:custDataLst>
    <p:extLst>
      <p:ext uri="{BB962C8B-B14F-4D97-AF65-F5344CB8AC3E}">
        <p14:creationId xmlns:p14="http://schemas.microsoft.com/office/powerpoint/2010/main" val="16961872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034168" cy="1143000"/>
          </a:xfrm>
        </p:spPr>
        <p:txBody>
          <a:bodyPr/>
          <a:lstStyle/>
          <a:p>
            <a:r>
              <a:rPr lang="en-US" altLang="en-US" dirty="0"/>
              <a:t>Coal Fatal #10 – Best Practices</a:t>
            </a:r>
            <a:endParaRPr lang="en-US" dirty="0"/>
          </a:p>
        </p:txBody>
      </p:sp>
      <p:sp>
        <p:nvSpPr>
          <p:cNvPr id="3" name="Content Placeholder 2"/>
          <p:cNvSpPr>
            <a:spLocks noGrp="1"/>
          </p:cNvSpPr>
          <p:nvPr>
            <p:ph idx="1"/>
          </p:nvPr>
        </p:nvSpPr>
        <p:spPr>
          <a:xfrm>
            <a:off x="1023768" y="1684866"/>
            <a:ext cx="7772400" cy="4800600"/>
          </a:xfrm>
        </p:spPr>
        <p:txBody>
          <a:bodyPr/>
          <a:lstStyle/>
          <a:p>
            <a:r>
              <a:rPr lang="en-US" dirty="0"/>
              <a:t>Do not position yourself in pinch-point areas while remotely operating equipment</a:t>
            </a:r>
            <a:r>
              <a:rPr lang="en-US" dirty="0" smtClean="0"/>
              <a:t>.</a:t>
            </a:r>
          </a:p>
          <a:p>
            <a:r>
              <a:rPr lang="en-US" dirty="0" smtClean="0"/>
              <a:t>Ensure </a:t>
            </a:r>
            <a:r>
              <a:rPr lang="en-US" dirty="0"/>
              <a:t>that equipment operators remain in the confines of the equipment cab, if equipped, while the machine is running</a:t>
            </a:r>
            <a:r>
              <a:rPr lang="en-US" dirty="0" smtClean="0"/>
              <a:t>.</a:t>
            </a:r>
          </a:p>
          <a:p>
            <a:r>
              <a:rPr lang="en-US" dirty="0"/>
              <a:t>Be familiar with the de-energizing switches on your machine and remote-control unit. “Panic-out” at the first sign of a hazardous </a:t>
            </a:r>
            <a:r>
              <a:rPr lang="en-US" dirty="0" smtClean="0"/>
              <a:t>situation</a:t>
            </a:r>
            <a:r>
              <a:rPr lang="en-US" dirty="0"/>
              <a:t>.</a:t>
            </a:r>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18614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#11 – Washington</a:t>
            </a:r>
          </a:p>
        </p:txBody>
      </p:sp>
      <p:sp>
        <p:nvSpPr>
          <p:cNvPr id="3075" name="Rectangle 3"/>
          <p:cNvSpPr>
            <a:spLocks noGrp="1" noChangeArrowheads="1"/>
          </p:cNvSpPr>
          <p:nvPr>
            <p:ph type="body" idx="1"/>
          </p:nvPr>
        </p:nvSpPr>
        <p:spPr/>
        <p:txBody>
          <a:bodyPr/>
          <a:lstStyle/>
          <a:p>
            <a:r>
              <a:rPr lang="en-US" altLang="en-US" dirty="0"/>
              <a:t>Saturday, December 29, 2018</a:t>
            </a:r>
          </a:p>
          <a:p>
            <a:r>
              <a:rPr lang="en-US" altLang="en-US" dirty="0"/>
              <a:t>SUR – Machinery</a:t>
            </a:r>
          </a:p>
          <a:p>
            <a:r>
              <a:rPr lang="en-US" altLang="en-US" dirty="0" smtClean="0"/>
              <a:t>Contractor: Plant Operator</a:t>
            </a:r>
            <a:endParaRPr lang="en-US" altLang="en-US" dirty="0"/>
          </a:p>
          <a:p>
            <a:r>
              <a:rPr lang="en-US" altLang="en-US" dirty="0" smtClean="0"/>
              <a:t>25 </a:t>
            </a:r>
            <a:r>
              <a:rPr lang="en-US" altLang="en-US" dirty="0"/>
              <a:t>Years Old</a:t>
            </a:r>
          </a:p>
          <a:p>
            <a:r>
              <a:rPr lang="en-US" altLang="en-US" dirty="0" smtClean="0"/>
              <a:t>21 Weeks </a:t>
            </a:r>
            <a:r>
              <a:rPr lang="en-US" altLang="en-US" dirty="0"/>
              <a:t>Experience</a:t>
            </a:r>
          </a:p>
          <a:p>
            <a:endParaRPr lang="en-US" altLang="en-US" dirty="0"/>
          </a:p>
        </p:txBody>
      </p:sp>
    </p:spTree>
    <p:custDataLst>
      <p:tags r:id="rId1"/>
    </p:custDataLst>
    <p:extLst>
      <p:ext uri="{BB962C8B-B14F-4D97-AF65-F5344CB8AC3E}">
        <p14:creationId xmlns:p14="http://schemas.microsoft.com/office/powerpoint/2010/main" val="38468916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924800" cy="1143000"/>
          </a:xfrm>
        </p:spPr>
        <p:txBody>
          <a:bodyPr/>
          <a:lstStyle/>
          <a:p>
            <a:r>
              <a:rPr lang="en-US" altLang="en-US" dirty="0"/>
              <a:t>Coal Fatal #11 – Washington</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victim drowned when the dredge he was operating sank.</a:t>
            </a:r>
            <a:endParaRPr lang="en-US" dirty="0"/>
          </a:p>
        </p:txBody>
      </p:sp>
    </p:spTree>
    <p:custDataLst>
      <p:tags r:id="rId1"/>
    </p:custDataLst>
    <p:extLst>
      <p:ext uri="{BB962C8B-B14F-4D97-AF65-F5344CB8AC3E}">
        <p14:creationId xmlns:p14="http://schemas.microsoft.com/office/powerpoint/2010/main" val="86472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609600"/>
            <a:ext cx="7924800" cy="1143000"/>
          </a:xfrm>
        </p:spPr>
        <p:txBody>
          <a:bodyPr/>
          <a:lstStyle/>
          <a:p>
            <a:r>
              <a:rPr lang="en-US" altLang="en-US" dirty="0"/>
              <a:t>Coal Fatal #11 – Washington</a:t>
            </a:r>
            <a:endParaRPr lang="en-US" dirty="0"/>
          </a:p>
        </p:txBody>
      </p:sp>
      <p:pic>
        <p:nvPicPr>
          <p:cNvPr id="3" name="Content Placeholder 2"/>
          <p:cNvPicPr>
            <a:picLocks noGrp="1" noChangeAspect="1"/>
          </p:cNvPicPr>
          <p:nvPr>
            <p:ph idx="1"/>
          </p:nvPr>
        </p:nvPicPr>
        <p:blipFill rotWithShape="1">
          <a:blip r:embed="rId4">
            <a:extLst>
              <a:ext uri="{28A0092B-C50C-407E-A947-70E740481C1C}">
                <a14:useLocalDpi xmlns:a14="http://schemas.microsoft.com/office/drawing/2010/main" val="0"/>
              </a:ext>
            </a:extLst>
          </a:blip>
          <a:srcRect t="5837" b="48638"/>
          <a:stretch/>
        </p:blipFill>
        <p:spPr>
          <a:xfrm>
            <a:off x="1481573" y="1752600"/>
            <a:ext cx="7029938" cy="4267200"/>
          </a:xfrm>
        </p:spPr>
      </p:pic>
    </p:spTree>
    <p:custDataLst>
      <p:tags r:id="rId1"/>
    </p:custDataLst>
    <p:extLst>
      <p:ext uri="{BB962C8B-B14F-4D97-AF65-F5344CB8AC3E}">
        <p14:creationId xmlns:p14="http://schemas.microsoft.com/office/powerpoint/2010/main" val="341636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09600"/>
            <a:ext cx="8305799" cy="1143000"/>
          </a:xfrm>
        </p:spPr>
        <p:txBody>
          <a:bodyPr/>
          <a:lstStyle/>
          <a:p>
            <a:pPr algn="ctr"/>
            <a:r>
              <a:rPr lang="en-US" b="1" cap="small" dirty="0" smtClean="0">
                <a:effectLst>
                  <a:outerShdw blurRad="38100" dist="38100" dir="2700000" algn="tl">
                    <a:srgbClr val="000000">
                      <a:alpha val="43137"/>
                    </a:srgbClr>
                  </a:outerShdw>
                </a:effectLst>
              </a:rPr>
              <a:t>Victim’s Mine Site Experience</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8418877"/>
              </p:ext>
            </p:extLst>
          </p:nvPr>
        </p:nvGraphicFramePr>
        <p:xfrm>
          <a:off x="609600" y="1905000"/>
          <a:ext cx="8991600" cy="55494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024203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034168" cy="1143000"/>
          </a:xfrm>
        </p:spPr>
        <p:txBody>
          <a:bodyPr/>
          <a:lstStyle/>
          <a:p>
            <a:r>
              <a:rPr lang="en-US" altLang="en-US" dirty="0"/>
              <a:t>Coal Fatal #11 – Best Practices</a:t>
            </a:r>
            <a:endParaRPr lang="en-US" dirty="0"/>
          </a:p>
        </p:txBody>
      </p:sp>
      <p:sp>
        <p:nvSpPr>
          <p:cNvPr id="3" name="Content Placeholder 2"/>
          <p:cNvSpPr>
            <a:spLocks noGrp="1"/>
          </p:cNvSpPr>
          <p:nvPr>
            <p:ph idx="1"/>
          </p:nvPr>
        </p:nvSpPr>
        <p:spPr>
          <a:xfrm>
            <a:off x="1023768" y="1684866"/>
            <a:ext cx="7772400" cy="4800600"/>
          </a:xfrm>
        </p:spPr>
        <p:txBody>
          <a:bodyPr/>
          <a:lstStyle/>
          <a:p>
            <a:r>
              <a:rPr lang="en-US" kern="1200" dirty="0"/>
              <a:t>Examine work areas and equipment during the shift for hazards that may be created as a result of the work being performed</a:t>
            </a:r>
            <a:r>
              <a:rPr lang="en-US" kern="1200" dirty="0" smtClean="0"/>
              <a:t>.</a:t>
            </a:r>
          </a:p>
          <a:p>
            <a:r>
              <a:rPr lang="en-US" kern="1200" dirty="0"/>
              <a:t>Conduct a risk analysis before starting non-routine tasks to ensure that all hazards are evaluated and eliminated</a:t>
            </a:r>
            <a:r>
              <a:rPr lang="en-US" kern="1200" dirty="0" smtClean="0"/>
              <a:t>.</a:t>
            </a:r>
          </a:p>
          <a:p>
            <a:r>
              <a:rPr lang="en-US" kern="1200" dirty="0"/>
              <a:t>Task train </a:t>
            </a:r>
            <a:r>
              <a:rPr lang="en-US" kern="1200" dirty="0" smtClean="0"/>
              <a:t>persons </a:t>
            </a:r>
            <a:r>
              <a:rPr lang="en-US" kern="1200" dirty="0"/>
              <a:t>to recognize </a:t>
            </a:r>
            <a:r>
              <a:rPr lang="en-US" kern="1200" dirty="0" smtClean="0"/>
              <a:t>potential </a:t>
            </a:r>
            <a:r>
              <a:rPr lang="en-US" kern="1200" dirty="0"/>
              <a:t>hazardous conditions and </a:t>
            </a:r>
            <a:r>
              <a:rPr lang="en-US" kern="1200" dirty="0" smtClean="0"/>
              <a:t>eliminate </a:t>
            </a:r>
            <a:r>
              <a:rPr lang="en-US" kern="1200" dirty="0"/>
              <a:t>the hazards before beginning work.</a:t>
            </a:r>
          </a:p>
          <a:p>
            <a:endParaRPr lang="en-US" kern="1200" dirty="0"/>
          </a:p>
          <a:p>
            <a:endParaRPr lang="en-US" kern="1200" dirty="0"/>
          </a:p>
          <a:p>
            <a:endParaRPr lang="en-US" dirty="0"/>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715565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Coal Fatal #12 – Pennsylvania</a:t>
            </a:r>
          </a:p>
        </p:txBody>
      </p:sp>
      <p:sp>
        <p:nvSpPr>
          <p:cNvPr id="3075" name="Rectangle 3"/>
          <p:cNvSpPr>
            <a:spLocks noGrp="1" noChangeArrowheads="1"/>
          </p:cNvSpPr>
          <p:nvPr>
            <p:ph type="body" idx="1"/>
          </p:nvPr>
        </p:nvSpPr>
        <p:spPr/>
        <p:txBody>
          <a:bodyPr/>
          <a:lstStyle/>
          <a:p>
            <a:r>
              <a:rPr lang="en-US" altLang="en-US" dirty="0"/>
              <a:t>Saturday, November 29, 2018</a:t>
            </a:r>
          </a:p>
          <a:p>
            <a:r>
              <a:rPr lang="en-US" altLang="en-US" dirty="0"/>
              <a:t>SUR – Machinery</a:t>
            </a:r>
          </a:p>
          <a:p>
            <a:r>
              <a:rPr lang="en-US" altLang="en-US" dirty="0" smtClean="0"/>
              <a:t>Mechanic</a:t>
            </a:r>
            <a:endParaRPr lang="en-US" altLang="en-US" dirty="0"/>
          </a:p>
          <a:p>
            <a:r>
              <a:rPr lang="en-US" altLang="en-US" dirty="0" smtClean="0"/>
              <a:t>50 </a:t>
            </a:r>
            <a:r>
              <a:rPr lang="en-US" altLang="en-US" dirty="0"/>
              <a:t>Years Old</a:t>
            </a:r>
          </a:p>
          <a:p>
            <a:r>
              <a:rPr lang="en-US" altLang="en-US" dirty="0" smtClean="0"/>
              <a:t>28 </a:t>
            </a:r>
            <a:r>
              <a:rPr lang="en-US" altLang="en-US" dirty="0"/>
              <a:t>Years Experience</a:t>
            </a:r>
          </a:p>
          <a:p>
            <a:endParaRPr lang="en-US" altLang="en-US" dirty="0"/>
          </a:p>
        </p:txBody>
      </p:sp>
    </p:spTree>
    <p:custDataLst>
      <p:tags r:id="rId1"/>
    </p:custDataLst>
    <p:extLst>
      <p:ext uri="{BB962C8B-B14F-4D97-AF65-F5344CB8AC3E}">
        <p14:creationId xmlns:p14="http://schemas.microsoft.com/office/powerpoint/2010/main" val="16614891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924800" cy="1143000"/>
          </a:xfrm>
        </p:spPr>
        <p:txBody>
          <a:bodyPr/>
          <a:lstStyle/>
          <a:p>
            <a:r>
              <a:rPr lang="en-US" altLang="en-US" dirty="0"/>
              <a:t>Coal Fatal #12 – Pennsylvania</a:t>
            </a:r>
            <a:endParaRPr lang="en-US" dirty="0"/>
          </a:p>
        </p:txBody>
      </p:sp>
      <p:sp>
        <p:nvSpPr>
          <p:cNvPr id="3" name="Content Placeholder 2"/>
          <p:cNvSpPr>
            <a:spLocks noGrp="1"/>
          </p:cNvSpPr>
          <p:nvPr>
            <p:ph idx="1"/>
          </p:nvPr>
        </p:nvSpPr>
        <p:spPr>
          <a:xfrm>
            <a:off x="1066800" y="1981200"/>
            <a:ext cx="7772400" cy="4267200"/>
          </a:xfrm>
        </p:spPr>
        <p:txBody>
          <a:bodyPr/>
          <a:lstStyle/>
          <a:p>
            <a:r>
              <a:rPr lang="en-US" dirty="0" smtClean="0"/>
              <a:t>The victim received </a:t>
            </a:r>
            <a:r>
              <a:rPr lang="en-US" dirty="0"/>
              <a:t>a head injury while examining a valve body in the compartment of a company service truck.  </a:t>
            </a:r>
            <a:endParaRPr lang="en-US" dirty="0" smtClean="0"/>
          </a:p>
          <a:p>
            <a:r>
              <a:rPr lang="en-US" dirty="0" smtClean="0"/>
              <a:t>While </a:t>
            </a:r>
            <a:r>
              <a:rPr lang="en-US" dirty="0"/>
              <a:t>the mechanic was looking at a hydraulic valve for the crane on the back of the truck, a hydraulic fitting blew a piece of 1/8 inch steel or copper line from the valve body penetrating the mechanic's head. </a:t>
            </a:r>
          </a:p>
        </p:txBody>
      </p:sp>
    </p:spTree>
    <p:custDataLst>
      <p:tags r:id="rId1"/>
    </p:custDataLst>
    <p:extLst>
      <p:ext uri="{BB962C8B-B14F-4D97-AF65-F5344CB8AC3E}">
        <p14:creationId xmlns:p14="http://schemas.microsoft.com/office/powerpoint/2010/main" val="3592912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2" y="609600"/>
            <a:ext cx="7924800" cy="1143000"/>
          </a:xfrm>
        </p:spPr>
        <p:txBody>
          <a:bodyPr/>
          <a:lstStyle/>
          <a:p>
            <a:r>
              <a:rPr lang="en-US" altLang="en-US" dirty="0"/>
              <a:t>Coal Fatal #12 – Pennsylvania</a:t>
            </a:r>
            <a:endParaRPr lang="en-US" dirty="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12060" y="2022020"/>
            <a:ext cx="7768964" cy="3997780"/>
          </a:xfrm>
        </p:spPr>
      </p:pic>
    </p:spTree>
    <p:custDataLst>
      <p:tags r:id="rId1"/>
    </p:custDataLst>
    <p:extLst>
      <p:ext uri="{BB962C8B-B14F-4D97-AF65-F5344CB8AC3E}">
        <p14:creationId xmlns:p14="http://schemas.microsoft.com/office/powerpoint/2010/main" val="1809915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034168" cy="1143000"/>
          </a:xfrm>
        </p:spPr>
        <p:txBody>
          <a:bodyPr/>
          <a:lstStyle/>
          <a:p>
            <a:r>
              <a:rPr lang="en-US" altLang="en-US" dirty="0"/>
              <a:t>Coal Fatal #12 – Best Practices</a:t>
            </a:r>
            <a:endParaRPr lang="en-US" dirty="0"/>
          </a:p>
        </p:txBody>
      </p:sp>
      <p:sp>
        <p:nvSpPr>
          <p:cNvPr id="3" name="Content Placeholder 2"/>
          <p:cNvSpPr>
            <a:spLocks noGrp="1"/>
          </p:cNvSpPr>
          <p:nvPr>
            <p:ph idx="1"/>
          </p:nvPr>
        </p:nvSpPr>
        <p:spPr>
          <a:xfrm>
            <a:off x="1023768" y="1684866"/>
            <a:ext cx="7772400" cy="4800600"/>
          </a:xfrm>
        </p:spPr>
        <p:txBody>
          <a:bodyPr/>
          <a:lstStyle/>
          <a:p>
            <a:r>
              <a:rPr lang="en-US" kern="1200" dirty="0"/>
              <a:t>Remove pressure from the hydraulic system before beginning modifications or repairs</a:t>
            </a:r>
            <a:r>
              <a:rPr lang="en-US" kern="1200" dirty="0" smtClean="0"/>
              <a:t>.</a:t>
            </a:r>
          </a:p>
          <a:p>
            <a:r>
              <a:rPr lang="en-US" kern="1200" dirty="0"/>
              <a:t>Position yourself in a safe location, away from any potential sources of </a:t>
            </a:r>
            <a:r>
              <a:rPr lang="en-US" kern="1200" dirty="0" smtClean="0"/>
              <a:t>failure, </a:t>
            </a:r>
            <a:r>
              <a:rPr lang="en-US" kern="1200" dirty="0"/>
              <a:t>while troubleshooting or testing pressurized systems.  </a:t>
            </a:r>
            <a:endParaRPr lang="en-US" kern="1200" dirty="0" smtClean="0"/>
          </a:p>
          <a:p>
            <a:r>
              <a:rPr lang="en-US" kern="1200" dirty="0" smtClean="0"/>
              <a:t>When </a:t>
            </a:r>
            <a:r>
              <a:rPr lang="en-US" kern="1200" dirty="0"/>
              <a:t>possible, examine and inspect hydraulic components while they are de-pressurized.</a:t>
            </a:r>
          </a:p>
          <a:p>
            <a:pPr marL="0" indent="0">
              <a:buNone/>
            </a:pPr>
            <a:endParaRPr lang="en-US" kern="1200" dirty="0"/>
          </a:p>
          <a:p>
            <a:endParaRPr lang="en-US" dirty="0"/>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984694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772400" cy="1143000"/>
          </a:xfrm>
        </p:spPr>
        <p:txBody>
          <a:bodyPr/>
          <a:lstStyle/>
          <a:p>
            <a:r>
              <a:rPr lang="en-US" dirty="0" smtClean="0"/>
              <a:t>Summary</a:t>
            </a:r>
            <a:endParaRPr lang="en-US" dirty="0"/>
          </a:p>
        </p:txBody>
      </p:sp>
      <p:sp>
        <p:nvSpPr>
          <p:cNvPr id="3" name="Content Placeholder 2"/>
          <p:cNvSpPr>
            <a:spLocks noGrp="1"/>
          </p:cNvSpPr>
          <p:nvPr>
            <p:ph idx="1"/>
          </p:nvPr>
        </p:nvSpPr>
        <p:spPr>
          <a:xfrm>
            <a:off x="1066800" y="1524000"/>
            <a:ext cx="7848600" cy="4953000"/>
          </a:xfrm>
        </p:spPr>
        <p:txBody>
          <a:bodyPr/>
          <a:lstStyle/>
          <a:p>
            <a:pPr>
              <a:spcBef>
                <a:spcPts val="0"/>
              </a:spcBef>
              <a:spcAft>
                <a:spcPts val="300"/>
              </a:spcAft>
            </a:pPr>
            <a:r>
              <a:rPr lang="en-US" sz="3000" dirty="0" smtClean="0"/>
              <a:t>Examine </a:t>
            </a:r>
            <a:r>
              <a:rPr lang="en-US" sz="3000" dirty="0"/>
              <a:t>each working place for conditions that may </a:t>
            </a:r>
            <a:r>
              <a:rPr lang="en-US" sz="3000" dirty="0" smtClean="0"/>
              <a:t>affect </a:t>
            </a:r>
            <a:r>
              <a:rPr lang="en-US" sz="3000" dirty="0"/>
              <a:t>the safety or health of miners.  </a:t>
            </a:r>
            <a:endParaRPr lang="en-US" sz="3000" dirty="0" smtClean="0"/>
          </a:p>
          <a:p>
            <a:pPr>
              <a:spcBef>
                <a:spcPts val="0"/>
              </a:spcBef>
              <a:spcAft>
                <a:spcPts val="300"/>
              </a:spcAft>
            </a:pPr>
            <a:r>
              <a:rPr lang="en-US" sz="3000" dirty="0" smtClean="0"/>
              <a:t>Examine the working place at </a:t>
            </a:r>
            <a:r>
              <a:rPr lang="en-US" sz="3000" dirty="0"/>
              <a:t>least once </a:t>
            </a:r>
            <a:r>
              <a:rPr lang="en-US" sz="3000" dirty="0" smtClean="0"/>
              <a:t>each shift and before miners </a:t>
            </a:r>
            <a:r>
              <a:rPr lang="en-US" sz="3000" dirty="0"/>
              <a:t>begin work in </a:t>
            </a:r>
            <a:r>
              <a:rPr lang="en-US" sz="3000" dirty="0" smtClean="0"/>
              <a:t>that area.</a:t>
            </a:r>
            <a:endParaRPr lang="en-US" sz="3000" dirty="0"/>
          </a:p>
          <a:p>
            <a:pPr>
              <a:spcBef>
                <a:spcPts val="0"/>
              </a:spcBef>
              <a:spcAft>
                <a:spcPts val="300"/>
              </a:spcAft>
            </a:pPr>
            <a:r>
              <a:rPr lang="en-US" sz="3000" dirty="0" smtClean="0"/>
              <a:t>If you see a hazardous condition, fix it or report it so it can be fixed. </a:t>
            </a:r>
          </a:p>
          <a:p>
            <a:pPr>
              <a:spcBef>
                <a:spcPts val="0"/>
              </a:spcBef>
              <a:spcAft>
                <a:spcPts val="300"/>
              </a:spcAft>
            </a:pPr>
            <a:r>
              <a:rPr lang="en-US" sz="3000" dirty="0" smtClean="0"/>
              <a:t>Do </a:t>
            </a:r>
            <a:r>
              <a:rPr lang="en-US" sz="3000" dirty="0"/>
              <a:t>not position yourself in </a:t>
            </a:r>
            <a:r>
              <a:rPr lang="en-US" sz="3000" dirty="0" smtClean="0"/>
              <a:t>a hazardous position.</a:t>
            </a:r>
            <a:endParaRPr lang="en-US" sz="3000" dirty="0"/>
          </a:p>
          <a:p>
            <a:pPr>
              <a:spcBef>
                <a:spcPts val="0"/>
              </a:spcBef>
              <a:spcAft>
                <a:spcPts val="300"/>
              </a:spcAft>
            </a:pPr>
            <a:r>
              <a:rPr lang="en-US" sz="3000" dirty="0" smtClean="0"/>
              <a:t>Follow and enforce all safety rules and procedures.</a:t>
            </a:r>
            <a:endParaRPr lang="en-US" sz="3000" dirty="0"/>
          </a:p>
          <a:p>
            <a:pPr>
              <a:spcBef>
                <a:spcPts val="0"/>
              </a:spcBef>
              <a:spcAft>
                <a:spcPts val="1200"/>
              </a:spcAft>
            </a:pPr>
            <a:endParaRPr lang="en-US" dirty="0"/>
          </a:p>
        </p:txBody>
      </p:sp>
    </p:spTree>
    <p:extLst>
      <p:ext uri="{BB962C8B-B14F-4D97-AF65-F5344CB8AC3E}">
        <p14:creationId xmlns:p14="http://schemas.microsoft.com/office/powerpoint/2010/main" val="1555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SLAM the Risks</a:t>
            </a:r>
            <a:endParaRPr lang="en-US" dirty="0"/>
          </a:p>
        </p:txBody>
      </p:sp>
      <p:sp>
        <p:nvSpPr>
          <p:cNvPr id="3" name="Content Placeholder 2"/>
          <p:cNvSpPr>
            <a:spLocks noGrp="1"/>
          </p:cNvSpPr>
          <p:nvPr>
            <p:ph idx="1"/>
          </p:nvPr>
        </p:nvSpPr>
        <p:spPr>
          <a:xfrm>
            <a:off x="1066800" y="1600200"/>
            <a:ext cx="7848600" cy="4648200"/>
          </a:xfrm>
        </p:spPr>
        <p:txBody>
          <a:bodyPr/>
          <a:lstStyle/>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S</a:t>
            </a:r>
            <a:r>
              <a:rPr lang="en-US" sz="3000" b="1" dirty="0">
                <a:solidFill>
                  <a:schemeClr val="tx2"/>
                </a:solidFill>
                <a:effectLst>
                  <a:outerShdw blurRad="38100" dist="38100" dir="2700000" algn="tl">
                    <a:srgbClr val="000000">
                      <a:alpha val="43137"/>
                    </a:srgbClr>
                  </a:outerShdw>
                </a:effectLst>
              </a:rPr>
              <a:t>top</a:t>
            </a:r>
            <a:r>
              <a:rPr lang="en-US" sz="3000" dirty="0">
                <a:effectLst>
                  <a:outerShdw blurRad="38100" dist="38100" dir="2700000" algn="tl">
                    <a:srgbClr val="000000">
                      <a:alpha val="43137"/>
                    </a:srgbClr>
                  </a:outerShdw>
                </a:effectLst>
              </a:rPr>
              <a:t> – </a:t>
            </a:r>
            <a:r>
              <a:rPr lang="en-US" sz="3000" dirty="0" smtClean="0">
                <a:effectLst>
                  <a:outerShdw blurRad="38100" dist="38100" dir="2700000" algn="tl">
                    <a:srgbClr val="000000">
                      <a:alpha val="43137"/>
                    </a:srgbClr>
                  </a:outerShdw>
                </a:effectLst>
              </a:rPr>
              <a:t>Take </a:t>
            </a:r>
            <a:r>
              <a:rPr lang="en-US" sz="3000" dirty="0">
                <a:effectLst>
                  <a:outerShdw blurRad="38100" dist="38100" dir="2700000" algn="tl">
                    <a:srgbClr val="000000">
                      <a:alpha val="43137"/>
                    </a:srgbClr>
                  </a:outerShdw>
                </a:effectLst>
              </a:rPr>
              <a:t>a few minutes to think about the task you are about to perform.</a:t>
            </a:r>
          </a:p>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L</a:t>
            </a:r>
            <a:r>
              <a:rPr lang="en-US" sz="3000" b="1" dirty="0">
                <a:solidFill>
                  <a:schemeClr val="tx2"/>
                </a:solidFill>
                <a:effectLst>
                  <a:outerShdw blurRad="38100" dist="38100" dir="2700000" algn="tl">
                    <a:srgbClr val="000000">
                      <a:alpha val="43137"/>
                    </a:srgbClr>
                  </a:outerShdw>
                </a:effectLst>
              </a:rPr>
              <a:t>ook</a:t>
            </a:r>
            <a:r>
              <a:rPr lang="en-US" sz="3000" dirty="0">
                <a:solidFill>
                  <a:srgbClr val="FFC000"/>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Identify hazards that will be encountered while performing the task.</a:t>
            </a:r>
          </a:p>
          <a:p>
            <a:pPr>
              <a:spcBef>
                <a:spcPts val="0"/>
              </a:spcBef>
              <a:spcAft>
                <a:spcPts val="1200"/>
              </a:spcAft>
            </a:pPr>
            <a:r>
              <a:rPr lang="en-US" sz="3600" b="1" dirty="0">
                <a:solidFill>
                  <a:schemeClr val="tx2"/>
                </a:solidFill>
                <a:effectLst>
                  <a:outerShdw blurRad="38100" dist="38100" dir="2700000" algn="tl">
                    <a:srgbClr val="000000">
                      <a:alpha val="43137"/>
                    </a:srgbClr>
                  </a:outerShdw>
                </a:effectLst>
              </a:rPr>
              <a:t>A</a:t>
            </a:r>
            <a:r>
              <a:rPr lang="en-US" sz="3000" b="1" dirty="0">
                <a:solidFill>
                  <a:schemeClr val="tx2"/>
                </a:solidFill>
                <a:effectLst>
                  <a:outerShdw blurRad="38100" dist="38100" dir="2700000" algn="tl">
                    <a:srgbClr val="000000">
                      <a:alpha val="43137"/>
                    </a:srgbClr>
                  </a:outerShdw>
                </a:effectLst>
              </a:rPr>
              <a:t>nalyze</a:t>
            </a:r>
            <a:r>
              <a:rPr lang="en-US" sz="3000" dirty="0">
                <a:effectLst>
                  <a:outerShdw blurRad="38100" dist="38100" dir="2700000" algn="tl">
                    <a:srgbClr val="000000">
                      <a:alpha val="43137"/>
                    </a:srgbClr>
                  </a:outerShdw>
                </a:effectLst>
              </a:rPr>
              <a:t> – Determine what safety procedures are needed; where is the safe place to </a:t>
            </a:r>
            <a:r>
              <a:rPr lang="en-US" sz="3000" dirty="0" smtClean="0">
                <a:effectLst>
                  <a:outerShdw blurRad="38100" dist="38100" dir="2700000" algn="tl">
                    <a:srgbClr val="000000">
                      <a:alpha val="43137"/>
                    </a:srgbClr>
                  </a:outerShdw>
                </a:effectLst>
              </a:rPr>
              <a:t>stand</a:t>
            </a:r>
            <a:r>
              <a:rPr lang="en-US" sz="3000" dirty="0">
                <a:effectLst>
                  <a:outerShdw blurRad="38100" dist="38100" dir="2700000" algn="tl">
                    <a:srgbClr val="000000">
                      <a:alpha val="43137"/>
                    </a:srgbClr>
                  </a:outerShdw>
                </a:effectLst>
              </a:rPr>
              <a:t>.</a:t>
            </a:r>
          </a:p>
          <a:p>
            <a:pPr>
              <a:spcAft>
                <a:spcPts val="1200"/>
              </a:spcAft>
            </a:pPr>
            <a:r>
              <a:rPr lang="en-US" sz="3600" b="1" dirty="0">
                <a:solidFill>
                  <a:schemeClr val="tx2"/>
                </a:solidFill>
                <a:effectLst>
                  <a:outerShdw blurRad="38100" dist="38100" dir="2700000" algn="tl">
                    <a:srgbClr val="000000">
                      <a:alpha val="43137"/>
                    </a:srgbClr>
                  </a:outerShdw>
                </a:effectLst>
              </a:rPr>
              <a:t>M</a:t>
            </a:r>
            <a:r>
              <a:rPr lang="en-US" sz="3000" b="1" dirty="0">
                <a:solidFill>
                  <a:schemeClr val="tx2"/>
                </a:solidFill>
                <a:effectLst>
                  <a:outerShdw blurRad="38100" dist="38100" dir="2700000" algn="tl">
                    <a:srgbClr val="000000">
                      <a:alpha val="43137"/>
                    </a:srgbClr>
                  </a:outerShdw>
                </a:effectLst>
              </a:rPr>
              <a:t>anage</a:t>
            </a:r>
            <a:r>
              <a:rPr lang="en-US" sz="3000" dirty="0">
                <a:solidFill>
                  <a:srgbClr val="FFC000"/>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 Take action to protect yourself and others from the hazards.</a:t>
            </a:r>
          </a:p>
          <a:p>
            <a:endParaRPr lang="en-US" dirty="0"/>
          </a:p>
        </p:txBody>
      </p:sp>
    </p:spTree>
    <p:extLst>
      <p:ext uri="{BB962C8B-B14F-4D97-AF65-F5344CB8AC3E}">
        <p14:creationId xmlns:p14="http://schemas.microsoft.com/office/powerpoint/2010/main" val="16864273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5053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3400"/>
            <a:ext cx="8305799" cy="1143000"/>
          </a:xfrm>
        </p:spPr>
        <p:txBody>
          <a:bodyPr/>
          <a:lstStyle/>
          <a:p>
            <a:pPr algn="ctr"/>
            <a:r>
              <a:rPr lang="en-US" b="1" cap="small" dirty="0" smtClean="0">
                <a:effectLst>
                  <a:outerShdw blurRad="38100" dist="38100" dir="2700000" algn="tl">
                    <a:srgbClr val="000000">
                      <a:alpha val="43137"/>
                    </a:srgbClr>
                  </a:outerShdw>
                </a:effectLst>
              </a:rPr>
              <a:t>Shift Fatal Occurred</a:t>
            </a:r>
            <a:endParaRPr lang="en-US" b="1" cap="small"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137223"/>
              </p:ext>
            </p:extLst>
          </p:nvPr>
        </p:nvGraphicFramePr>
        <p:xfrm>
          <a:off x="152400" y="1447800"/>
          <a:ext cx="9982200" cy="6172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779514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Coal Fatal #1 – West Virginia</a:t>
            </a:r>
          </a:p>
        </p:txBody>
      </p:sp>
      <p:sp>
        <p:nvSpPr>
          <p:cNvPr id="3075" name="Rectangle 3"/>
          <p:cNvSpPr>
            <a:spLocks noGrp="1" noChangeArrowheads="1"/>
          </p:cNvSpPr>
          <p:nvPr>
            <p:ph type="body" idx="1"/>
          </p:nvPr>
        </p:nvSpPr>
        <p:spPr/>
        <p:txBody>
          <a:bodyPr/>
          <a:lstStyle/>
          <a:p>
            <a:r>
              <a:rPr lang="en-US" altLang="en-US" dirty="0"/>
              <a:t>Tuesday, February 6, 2018</a:t>
            </a:r>
          </a:p>
          <a:p>
            <a:r>
              <a:rPr lang="en-US" altLang="en-US" dirty="0"/>
              <a:t>UG – Rib Fall</a:t>
            </a:r>
          </a:p>
          <a:p>
            <a:r>
              <a:rPr lang="en-US" altLang="en-US" dirty="0"/>
              <a:t>Electrician</a:t>
            </a:r>
          </a:p>
          <a:p>
            <a:r>
              <a:rPr lang="en-US" altLang="en-US" dirty="0"/>
              <a:t>52 Years Old</a:t>
            </a:r>
          </a:p>
          <a:p>
            <a:r>
              <a:rPr lang="en-US" altLang="en-US" dirty="0"/>
              <a:t>13 Years Mining Experience</a:t>
            </a:r>
          </a:p>
          <a:p>
            <a:endParaRPr lang="en-US" altLang="en-US" dirty="0"/>
          </a:p>
        </p:txBody>
      </p:sp>
    </p:spTree>
    <p:custDataLst>
      <p:tags r:id="rId1"/>
    </p:custDataLst>
    <p:extLst>
      <p:ext uri="{BB962C8B-B14F-4D97-AF65-F5344CB8AC3E}">
        <p14:creationId xmlns:p14="http://schemas.microsoft.com/office/powerpoint/2010/main" val="4205577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Coal Fatal #1 </a:t>
            </a:r>
            <a:r>
              <a:rPr lang="en-US" altLang="en-US" dirty="0" smtClean="0"/>
              <a:t>– </a:t>
            </a:r>
            <a:r>
              <a:rPr lang="en-US" altLang="en-US" dirty="0"/>
              <a:t>West Virginia</a:t>
            </a:r>
            <a:endParaRPr lang="en-US" dirty="0"/>
          </a:p>
        </p:txBody>
      </p:sp>
      <p:sp>
        <p:nvSpPr>
          <p:cNvPr id="3" name="Content Placeholder 2"/>
          <p:cNvSpPr>
            <a:spLocks noGrp="1"/>
          </p:cNvSpPr>
          <p:nvPr>
            <p:ph idx="1"/>
          </p:nvPr>
        </p:nvSpPr>
        <p:spPr/>
        <p:txBody>
          <a:bodyPr/>
          <a:lstStyle/>
          <a:p>
            <a:r>
              <a:rPr lang="en-US" dirty="0"/>
              <a:t>He was performing routine maintenance on a continuous mining machine.</a:t>
            </a:r>
          </a:p>
          <a:p>
            <a:r>
              <a:rPr lang="en-US" dirty="0"/>
              <a:t>He was pinned under a large section of rib adjacent to the continuous miner.</a:t>
            </a:r>
          </a:p>
          <a:p>
            <a:endParaRPr lang="en-US" dirty="0"/>
          </a:p>
        </p:txBody>
      </p:sp>
    </p:spTree>
    <p:custDataLst>
      <p:tags r:id="rId1"/>
    </p:custDataLst>
    <p:extLst>
      <p:ext uri="{BB962C8B-B14F-4D97-AF65-F5344CB8AC3E}">
        <p14:creationId xmlns:p14="http://schemas.microsoft.com/office/powerpoint/2010/main" val="263486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Black design template">
  <a:themeElements>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fontScheme name="Office Them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868686"/>
        </a:dk1>
        <a:lt1>
          <a:srgbClr val="FFFFFF"/>
        </a:lt1>
        <a:dk2>
          <a:srgbClr val="000000"/>
        </a:dk2>
        <a:lt2>
          <a:srgbClr val="FFFF00"/>
        </a:lt2>
        <a:accent1>
          <a:srgbClr val="66FF33"/>
        </a:accent1>
        <a:accent2>
          <a:srgbClr val="CC3300"/>
        </a:accent2>
        <a:accent3>
          <a:srgbClr val="AAAAAA"/>
        </a:accent3>
        <a:accent4>
          <a:srgbClr val="DADADA"/>
        </a:accent4>
        <a:accent5>
          <a:srgbClr val="B8FFAD"/>
        </a:accent5>
        <a:accent6>
          <a:srgbClr val="B92D00"/>
        </a:accent6>
        <a:hlink>
          <a:srgbClr val="0000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9966FF"/>
        </a:dk2>
        <a:lt2>
          <a:srgbClr val="CBCBCB"/>
        </a:lt2>
        <a:accent1>
          <a:srgbClr val="6699FF"/>
        </a:accent1>
        <a:accent2>
          <a:srgbClr val="777777"/>
        </a:accent2>
        <a:accent3>
          <a:srgbClr val="FFFFFF"/>
        </a:accent3>
        <a:accent4>
          <a:srgbClr val="000000"/>
        </a:accent4>
        <a:accent5>
          <a:srgbClr val="B8CAFF"/>
        </a:accent5>
        <a:accent6>
          <a:srgbClr val="6B6B6B"/>
        </a:accent6>
        <a:hlink>
          <a:srgbClr val="00CCCC"/>
        </a:hlink>
        <a:folHlink>
          <a:srgbClr val="FF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777777"/>
        </a:lt2>
        <a:accent1>
          <a:srgbClr val="CBCBCB"/>
        </a:accent1>
        <a:accent2>
          <a:srgbClr val="969696"/>
        </a:accent2>
        <a:accent3>
          <a:srgbClr val="FFFFFF"/>
        </a:accent3>
        <a:accent4>
          <a:srgbClr val="000000"/>
        </a:accent4>
        <a:accent5>
          <a:srgbClr val="E2E2E2"/>
        </a:accent5>
        <a:accent6>
          <a:srgbClr val="878787"/>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TM03457485[[fn=Mesh]]</Template>
  <TotalTime>1724</TotalTime>
  <Words>4341</Words>
  <Application>Microsoft Office PowerPoint</Application>
  <PresentationFormat>On-screen Show (4:3)</PresentationFormat>
  <Paragraphs>438</Paragraphs>
  <Slides>67</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Times New Roman</vt:lpstr>
      <vt:lpstr>Black design template</vt:lpstr>
      <vt:lpstr>Coal Fatalities - 2018</vt:lpstr>
      <vt:lpstr>Coal vs MNM</vt:lpstr>
      <vt:lpstr>Accident Type</vt:lpstr>
      <vt:lpstr>Victim’s Age</vt:lpstr>
      <vt:lpstr>Victim’s Mining Experience</vt:lpstr>
      <vt:lpstr>Victim’s Mine Site Experience</vt:lpstr>
      <vt:lpstr>Shift Fatal Occurred</vt:lpstr>
      <vt:lpstr>Coal Fatal #1 – West Virginia</vt:lpstr>
      <vt:lpstr>Coal Fatal #1 – West Virginia</vt:lpstr>
      <vt:lpstr>Coal Fatal #1 – West Virginia</vt:lpstr>
      <vt:lpstr>Coal Fatal #1 – Best Practices</vt:lpstr>
      <vt:lpstr>Coal Fatal #1 – Best Practices</vt:lpstr>
      <vt:lpstr>Coal Fatal #2 – West Virginia</vt:lpstr>
      <vt:lpstr>Coal Fatal #2 – West Virginia</vt:lpstr>
      <vt:lpstr>Coal Fatal #2 – West Virginia</vt:lpstr>
      <vt:lpstr>Coal Fatal #2 – Best Practices</vt:lpstr>
      <vt:lpstr>Coal Fatal #2 – Best Practices</vt:lpstr>
      <vt:lpstr>Coal Fatal #3 – Indiana</vt:lpstr>
      <vt:lpstr>Coal Fatal #3 – Indiana</vt:lpstr>
      <vt:lpstr>Coal Fatal #3 – Indiana</vt:lpstr>
      <vt:lpstr>Coal Fatal #3 – Best Practices</vt:lpstr>
      <vt:lpstr>Coal Fatal #3 – Best Practices</vt:lpstr>
      <vt:lpstr>Coal Fatal #4 – Kentucky</vt:lpstr>
      <vt:lpstr>Coal Fatal #4 – Kentucky</vt:lpstr>
      <vt:lpstr>Coal Fatal #4 – Kentucky</vt:lpstr>
      <vt:lpstr>Coal Fatal #4 – Best Practices</vt:lpstr>
      <vt:lpstr>Coal Fatal #4 – Best Practices</vt:lpstr>
      <vt:lpstr>Coal Fatal #5 – West Virginia</vt:lpstr>
      <vt:lpstr>Coal Fatal #5 – West Virginia</vt:lpstr>
      <vt:lpstr>Coal Fatal #5 – West Virginia</vt:lpstr>
      <vt:lpstr>Coal Fatal #5 – Best Practices</vt:lpstr>
      <vt:lpstr>Coal Fatal #5 – Best Practices</vt:lpstr>
      <vt:lpstr>Coal Fatal #6 – Pennsylvania</vt:lpstr>
      <vt:lpstr>Coal Fatal #6 – Pennsylvania</vt:lpstr>
      <vt:lpstr>Coal Fatal #6 – Pennsylvania</vt:lpstr>
      <vt:lpstr>Coal Fatal #6 – Best Practices</vt:lpstr>
      <vt:lpstr>Coal Fatal #6 – Best Practices</vt:lpstr>
      <vt:lpstr>Coal Fatal #7 – Indiana</vt:lpstr>
      <vt:lpstr>Coal Fatal #7 – Indiana</vt:lpstr>
      <vt:lpstr>Coal Fatal #7 – Indiana</vt:lpstr>
      <vt:lpstr>Coal Fatal #7 – Best Practices</vt:lpstr>
      <vt:lpstr>Coal Fatal #7 – Best Practices</vt:lpstr>
      <vt:lpstr>Coal Fatal #8 – West Virginia</vt:lpstr>
      <vt:lpstr>Coal Fatal #8 – West Virginia</vt:lpstr>
      <vt:lpstr>Coal Fatal #8 – West Virginia</vt:lpstr>
      <vt:lpstr>Coal Fatal #8 – Best Practices</vt:lpstr>
      <vt:lpstr>Coal Fatal #8 – Best Practices</vt:lpstr>
      <vt:lpstr>Coal Fatal #9 – Alabama</vt:lpstr>
      <vt:lpstr>Coal Fatal #9 – Alabama</vt:lpstr>
      <vt:lpstr>Coal Fatal #9 – Alabama</vt:lpstr>
      <vt:lpstr>Coal Fatal #9 – Best Practices</vt:lpstr>
      <vt:lpstr>Coal Fatal #9 – Best Practices</vt:lpstr>
      <vt:lpstr>Coal Fatal #10 – Pennsylvania</vt:lpstr>
      <vt:lpstr>Coal Fatal #10 – Pennsylvania</vt:lpstr>
      <vt:lpstr>Coal Fatal #10 – Pennsylvania</vt:lpstr>
      <vt:lpstr>Coal Fatal #10 – Best Practices</vt:lpstr>
      <vt:lpstr>Coal Fatal #11 – Washington</vt:lpstr>
      <vt:lpstr>Coal Fatal #11 – Washington</vt:lpstr>
      <vt:lpstr>Coal Fatal #11 – Washington</vt:lpstr>
      <vt:lpstr>Coal Fatal #11 – Best Practices</vt:lpstr>
      <vt:lpstr>Coal Fatal #12 – Pennsylvania</vt:lpstr>
      <vt:lpstr>Coal Fatal #12 – Pennsylvania</vt:lpstr>
      <vt:lpstr>Coal Fatal #12 – Pennsylvania</vt:lpstr>
      <vt:lpstr>Coal Fatal #12 – Best Practices</vt:lpstr>
      <vt:lpstr>Summary</vt:lpstr>
      <vt:lpstr>SLAM the Risks</vt:lpstr>
      <vt:lpstr>Thank You</vt:lpstr>
    </vt:vector>
  </TitlesOfParts>
  <Company>DOL-MSHA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akers.belinda</dc:creator>
  <cp:lastModifiedBy>Akers, Belinda - MSHA</cp:lastModifiedBy>
  <cp:revision>107</cp:revision>
  <cp:lastPrinted>1601-01-01T00:00:00Z</cp:lastPrinted>
  <dcterms:created xsi:type="dcterms:W3CDTF">2018-05-07T13:35:05Z</dcterms:created>
  <dcterms:modified xsi:type="dcterms:W3CDTF">2019-02-06T17:51:24Z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TC010689801033</vt:lpwstr>
  </property>
</Properties>
</file>