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37650AF-12A4-495E-92D4-DC371E17AB2F}" type="datetimeFigureOut">
              <a:rPr lang="en-US" smtClean="0"/>
              <a:pPr/>
              <a:t>3/1/2012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610A740-D30D-41C6-8D10-814EFBE178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7650AF-12A4-495E-92D4-DC371E17AB2F}" type="datetimeFigureOut">
              <a:rPr lang="en-US" smtClean="0"/>
              <a:pPr/>
              <a:t>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0A740-D30D-41C6-8D10-814EFBE178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7650AF-12A4-495E-92D4-DC371E17AB2F}" type="datetimeFigureOut">
              <a:rPr lang="en-US" smtClean="0"/>
              <a:pPr/>
              <a:t>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0A740-D30D-41C6-8D10-814EFBE178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37650AF-12A4-495E-92D4-DC371E17AB2F}" type="datetimeFigureOut">
              <a:rPr lang="en-US" smtClean="0"/>
              <a:pPr/>
              <a:t>3/1/2012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610A740-D30D-41C6-8D10-814EFBE178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37650AF-12A4-495E-92D4-DC371E17AB2F}" type="datetimeFigureOut">
              <a:rPr lang="en-US" smtClean="0"/>
              <a:pPr/>
              <a:t>3/1/2012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610A740-D30D-41C6-8D10-814EFBE17825}"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37650AF-12A4-495E-92D4-DC371E17AB2F}" type="datetimeFigureOut">
              <a:rPr lang="en-US" smtClean="0"/>
              <a:pPr/>
              <a:t>3/1/2012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610A740-D30D-41C6-8D10-814EFBE178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37650AF-12A4-495E-92D4-DC371E17AB2F}" type="datetimeFigureOut">
              <a:rPr lang="en-US" smtClean="0"/>
              <a:pPr/>
              <a:t>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610A740-D30D-41C6-8D10-814EFBE17825}"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37650AF-12A4-495E-92D4-DC371E17AB2F}" type="datetimeFigureOut">
              <a:rPr lang="en-US" smtClean="0"/>
              <a:pPr/>
              <a:t>3/1/2012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0A740-D30D-41C6-8D10-814EFBE178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37650AF-12A4-495E-92D4-DC371E17AB2F}" type="datetimeFigureOut">
              <a:rPr lang="en-US" smtClean="0"/>
              <a:pPr/>
              <a:t>3/1/2012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0A740-D30D-41C6-8D10-814EFBE178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37650AF-12A4-495E-92D4-DC371E17AB2F}" type="datetimeFigureOut">
              <a:rPr lang="en-US" smtClean="0"/>
              <a:pPr/>
              <a:t>3/1/2012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0A740-D30D-41C6-8D10-814EFBE178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37650AF-12A4-495E-92D4-DC371E17AB2F}" type="datetimeFigureOut">
              <a:rPr lang="en-US" smtClean="0"/>
              <a:pPr/>
              <a:t>3/1/2012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610A740-D30D-41C6-8D10-814EFBE17825}"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37650AF-12A4-495E-92D4-DC371E17AB2F}" type="datetimeFigureOut">
              <a:rPr lang="en-US" smtClean="0"/>
              <a:pPr/>
              <a:t>3/1/2012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610A740-D30D-41C6-8D10-814EFBE17825}"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msha.gov/30cfr/77.1605.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msha.gov/30cfr/77.1606.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msha.gov/30cfr/77.1607.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sha.gov/30cfr/77.1713.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sha.gov/30cfr/75.362.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sha.gov/30cfr/77.404.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sha.gov/30cfr/77.405.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sha.gov/30cfr/77.1000.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495801"/>
            <a:ext cx="8458200" cy="1579986"/>
          </a:xfrm>
        </p:spPr>
        <p:txBody>
          <a:bodyPr>
            <a:normAutofit fontScale="90000"/>
          </a:bodyPr>
          <a:lstStyle/>
          <a:p>
            <a:r>
              <a:rPr lang="en-US" dirty="0" smtClean="0"/>
              <a:t>RULES TO LIVE BY III</a:t>
            </a:r>
            <a:br>
              <a:rPr lang="en-US" dirty="0" smtClean="0"/>
            </a:br>
            <a:r>
              <a:rPr lang="en-US" b="1" u="sng" dirty="0" smtClean="0"/>
              <a:t>Coal Priority Standards</a:t>
            </a:r>
            <a:r>
              <a:rPr lang="en-US" dirty="0" smtClean="0"/>
              <a:t/>
            </a:r>
            <a:br>
              <a:rPr lang="en-US" dirty="0" smtClean="0"/>
            </a:br>
            <a:endParaRPr lang="en-US" dirty="0"/>
          </a:p>
        </p:txBody>
      </p:sp>
      <p:sp>
        <p:nvSpPr>
          <p:cNvPr id="3" name="Subtitle 2"/>
          <p:cNvSpPr>
            <a:spLocks noGrp="1"/>
          </p:cNvSpPr>
          <p:nvPr>
            <p:ph type="subTitle" idx="1"/>
          </p:nvPr>
        </p:nvSpPr>
        <p:spPr>
          <a:xfrm>
            <a:off x="381000" y="3429000"/>
            <a:ext cx="8458200" cy="914400"/>
          </a:xfrm>
        </p:spPr>
        <p:txBody>
          <a:bodyPr/>
          <a:lstStyle/>
          <a:p>
            <a:r>
              <a:rPr lang="en-US" dirty="0" smtClean="0"/>
              <a:t>2012</a:t>
            </a:r>
            <a:endParaRPr lang="en-US" dirty="0"/>
          </a:p>
        </p:txBody>
      </p:sp>
      <p:pic>
        <p:nvPicPr>
          <p:cNvPr id="17410" name="Picture 2" descr="Fatality Prevention - Rules to Live By"/>
          <p:cNvPicPr>
            <a:picLocks noChangeAspect="1" noChangeArrowheads="1"/>
          </p:cNvPicPr>
          <p:nvPr/>
        </p:nvPicPr>
        <p:blipFill>
          <a:blip r:embed="rId2"/>
          <a:srcRect/>
          <a:stretch>
            <a:fillRect/>
          </a:stretch>
        </p:blipFill>
        <p:spPr bwMode="auto">
          <a:xfrm>
            <a:off x="5562600" y="1524000"/>
            <a:ext cx="2530929" cy="2362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u="sng" dirty="0" smtClean="0">
                <a:hlinkClick r:id="rId2"/>
              </a:rPr>
              <a:t>30 CFR § 77.1605(b)</a:t>
            </a:r>
            <a:r>
              <a:rPr lang="en-US" sz="2800" b="1" u="sng" dirty="0" smtClean="0"/>
              <a:t> - Loading and haulage equipment; installations</a:t>
            </a:r>
            <a:r>
              <a:rPr lang="en-US" sz="2800" dirty="0" smtClean="0"/>
              <a:t> </a:t>
            </a:r>
            <a:endParaRPr lang="en-US" sz="2800" dirty="0"/>
          </a:p>
        </p:txBody>
      </p:sp>
      <p:sp>
        <p:nvSpPr>
          <p:cNvPr id="3" name="Content Placeholder 2"/>
          <p:cNvSpPr>
            <a:spLocks noGrp="1"/>
          </p:cNvSpPr>
          <p:nvPr>
            <p:ph idx="1"/>
          </p:nvPr>
        </p:nvSpPr>
        <p:spPr/>
        <p:txBody>
          <a:bodyPr/>
          <a:lstStyle/>
          <a:p>
            <a:r>
              <a:rPr lang="en-US" dirty="0" smtClean="0"/>
              <a:t>"Mobile equipment shall be equipped with adequate brakes, and all trucks and front-end loaders shall also be equipped with parking brakes."</a:t>
            </a:r>
          </a:p>
          <a:p>
            <a:r>
              <a:rPr lang="en-US" dirty="0" smtClean="0"/>
              <a:t>During the review period, violations of 30 CFR §77.1605(b) contributed to 10 fatalities in 10 fatal accident investigations.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Conditions Leading to Fatalities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flow of brake fluid to the wheel was stopped due to a piece of rubber blocking a fitting. </a:t>
            </a:r>
          </a:p>
          <a:p>
            <a:r>
              <a:rPr lang="en-US" dirty="0" smtClean="0"/>
              <a:t>The brakes were contaminated with grease and oil. </a:t>
            </a:r>
          </a:p>
          <a:p>
            <a:r>
              <a:rPr lang="en-US" dirty="0" smtClean="0"/>
              <a:t>Wear on the brake drums was in excess of the maximum allowable diameter. </a:t>
            </a:r>
          </a:p>
          <a:p>
            <a:r>
              <a:rPr lang="en-US" dirty="0" smtClean="0"/>
              <a:t>Bluing indicating excessive heat was found on the brake drum. </a:t>
            </a:r>
          </a:p>
          <a:p>
            <a:r>
              <a:rPr lang="en-US" dirty="0" smtClean="0"/>
              <a:t>Five of the six service brake chamber pushrod strokes for the truck exceeded the maximum allowable pushrod stroke readjustment limit.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u="sng" dirty="0" smtClean="0">
                <a:hlinkClick r:id="rId2"/>
              </a:rPr>
              <a:t>30 CFR § 77.1606(a)</a:t>
            </a:r>
            <a:r>
              <a:rPr lang="en-US" sz="2800" b="1" u="sng" dirty="0" smtClean="0"/>
              <a:t> - Loading and haulage equipment; inspection and maintenance</a:t>
            </a:r>
            <a:r>
              <a:rPr lang="en-US" sz="2800" dirty="0" smtClean="0"/>
              <a:t> </a:t>
            </a:r>
            <a:endParaRPr lang="en-US" sz="2800" dirty="0"/>
          </a:p>
        </p:txBody>
      </p:sp>
      <p:sp>
        <p:nvSpPr>
          <p:cNvPr id="3" name="Content Placeholder 2"/>
          <p:cNvSpPr>
            <a:spLocks noGrp="1"/>
          </p:cNvSpPr>
          <p:nvPr>
            <p:ph idx="1"/>
          </p:nvPr>
        </p:nvSpPr>
        <p:spPr/>
        <p:txBody>
          <a:bodyPr/>
          <a:lstStyle/>
          <a:p>
            <a:r>
              <a:rPr lang="en-US" dirty="0" smtClean="0"/>
              <a:t>"Mobile loading and haulage equipment shall be inspected by a competent person before such equipment is placed in operation. Equipment defects affecting safety shall be recorded and reported to the mine operator."</a:t>
            </a:r>
          </a:p>
          <a:p>
            <a:r>
              <a:rPr lang="en-US" dirty="0" smtClean="0"/>
              <a:t>During the review period, violations of 30 CFR §77.1606(a) contributed to 9 fatalities in 9 fatal accident investigations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Conditions Leading to Fatalities </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dirty="0" smtClean="0"/>
              <a:t>A truck with multiple brake system failures was not adequately inspected before being placed into service. </a:t>
            </a:r>
          </a:p>
          <a:p>
            <a:r>
              <a:rPr lang="en-US" dirty="0" smtClean="0"/>
              <a:t>There was no program in place to ensure that pre-operational checks were conducted. </a:t>
            </a:r>
          </a:p>
          <a:p>
            <a:r>
              <a:rPr lang="en-US" dirty="0" smtClean="0"/>
              <a:t>The pre-operational inspection failed to reveal that the driver side steering axle brake linings did not contact the brake drum when the brakes were applied. </a:t>
            </a:r>
          </a:p>
          <a:p>
            <a:r>
              <a:rPr lang="en-US" dirty="0" smtClean="0"/>
              <a:t>An adequate pre-shift inspection was not conducted which would have revealed that six trailer brakes were ineffective. </a:t>
            </a:r>
          </a:p>
          <a:p>
            <a:r>
              <a:rPr lang="en-US" dirty="0" smtClean="0"/>
              <a:t>Inspections of the defective truck were not being conducted by a qualified person before the truck was placed in operation. </a:t>
            </a:r>
          </a:p>
          <a:p>
            <a:r>
              <a:rPr lang="en-US" dirty="0" smtClean="0"/>
              <a:t>Defects affecting safety were not being recorded and reported to mine management.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u="sng" dirty="0" smtClean="0">
                <a:hlinkClick r:id="rId2"/>
              </a:rPr>
              <a:t>30 CFR § 77.1607(b)</a:t>
            </a:r>
            <a:r>
              <a:rPr lang="en-US" sz="2800" b="1" u="sng" dirty="0" smtClean="0"/>
              <a:t> - Loading and haulage equipment; operation</a:t>
            </a:r>
            <a:endParaRPr lang="en-US" sz="2800" dirty="0"/>
          </a:p>
        </p:txBody>
      </p:sp>
      <p:sp>
        <p:nvSpPr>
          <p:cNvPr id="3" name="Content Placeholder 2"/>
          <p:cNvSpPr>
            <a:spLocks noGrp="1"/>
          </p:cNvSpPr>
          <p:nvPr>
            <p:ph idx="1"/>
          </p:nvPr>
        </p:nvSpPr>
        <p:spPr/>
        <p:txBody>
          <a:bodyPr/>
          <a:lstStyle/>
          <a:p>
            <a:r>
              <a:rPr lang="en-US" dirty="0" smtClean="0"/>
              <a:t>"Mobile equipment operators shall have full control of the equipment while it is in motion."</a:t>
            </a:r>
          </a:p>
          <a:p>
            <a:r>
              <a:rPr lang="en-US" dirty="0" smtClean="0"/>
              <a:t>During the review period, violations of 30 CFR §77.1607(b) contributed to 11 fatalities in 11 fatal accident investigations.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Conditions Leading to Fatalities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rock truck backed over the edge of a dump site and overturned. </a:t>
            </a:r>
          </a:p>
          <a:p>
            <a:r>
              <a:rPr lang="en-US" dirty="0" smtClean="0"/>
              <a:t>An equipment operator failed to maintain full control of a dozer he was operating on extreme slope conditions. </a:t>
            </a:r>
          </a:p>
          <a:p>
            <a:r>
              <a:rPr lang="en-US" dirty="0" smtClean="0"/>
              <a:t>An operator overturned a truck into a newly constructed pond. </a:t>
            </a:r>
          </a:p>
          <a:p>
            <a:r>
              <a:rPr lang="en-US" dirty="0" smtClean="0"/>
              <a:t>Management knew that trucks were routinely overloaded and did nothing to stop this practice. </a:t>
            </a:r>
          </a:p>
          <a:p>
            <a:r>
              <a:rPr lang="en-US" dirty="0" smtClean="0"/>
              <a:t>A mobile equipment operator received crushing fatal injuries when the operator of a second truck failed to maintain control of his vehicle and hit the back of the victim's haul truck.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800" b="1" u="sng" dirty="0" smtClean="0">
                <a:hlinkClick r:id="rId2"/>
              </a:rPr>
              <a:t>30 CFR § 77.1713(a)</a:t>
            </a:r>
            <a:r>
              <a:rPr lang="en-US" sz="2800" b="1" u="sng" dirty="0" smtClean="0"/>
              <a:t> - Daily inspection of surface coal mine; certified person; reports of inspection</a:t>
            </a:r>
            <a:r>
              <a:rPr lang="en-US" sz="2800" dirty="0" smtClean="0"/>
              <a:t> </a:t>
            </a:r>
            <a:endParaRPr lang="en-US" sz="2800" dirty="0"/>
          </a:p>
        </p:txBody>
      </p:sp>
      <p:sp>
        <p:nvSpPr>
          <p:cNvPr id="3" name="Content Placeholder 2"/>
          <p:cNvSpPr>
            <a:spLocks noGrp="1"/>
          </p:cNvSpPr>
          <p:nvPr>
            <p:ph idx="1"/>
          </p:nvPr>
        </p:nvSpPr>
        <p:spPr>
          <a:xfrm>
            <a:off x="381000" y="1600200"/>
            <a:ext cx="8229600" cy="4525963"/>
          </a:xfrm>
        </p:spPr>
        <p:txBody>
          <a:bodyPr>
            <a:normAutofit fontScale="85000" lnSpcReduction="10000"/>
          </a:bodyPr>
          <a:lstStyle/>
          <a:p>
            <a:r>
              <a:rPr lang="en-US" dirty="0" smtClean="0"/>
              <a:t>"At least once during each working shift, or more often if necessary for safety, each active working area and each active surface installation shall be examined by a certified person designated by the operator to conduct such examinations for hazardous conditions and any hazardous conditions noted during such examinations shall be reported to the operator and shall be corrected by the operator."</a:t>
            </a:r>
          </a:p>
          <a:p>
            <a:r>
              <a:rPr lang="en-US" dirty="0" smtClean="0"/>
              <a:t>During the review period, violations of 30 CFR §77.1713(a) contributed to 8 fatalities in 7 fatal accident investigations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Conditions Leading to Fatalities </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211763"/>
          </a:xfrm>
        </p:spPr>
        <p:txBody>
          <a:bodyPr>
            <a:noAutofit/>
          </a:bodyPr>
          <a:lstStyle/>
          <a:p>
            <a:r>
              <a:rPr lang="en-US" sz="2300" dirty="0" smtClean="0"/>
              <a:t>Loose material from a blast of overburden migrated to the edge of a highwall and fatally struck a worker hand shoveling spoil material below. </a:t>
            </a:r>
          </a:p>
          <a:p>
            <a:r>
              <a:rPr lang="en-US" sz="2300" dirty="0" smtClean="0"/>
              <a:t>The operator failed to conduct an adequate on-shift daily examination that would have indicated that the edge of a dump point had no </a:t>
            </a:r>
            <a:r>
              <a:rPr lang="en-US" sz="2300" dirty="0" err="1" smtClean="0"/>
              <a:t>berms</a:t>
            </a:r>
            <a:r>
              <a:rPr lang="en-US" sz="2300" dirty="0" smtClean="0"/>
              <a:t>, bumper blocks, safety hooks, or similar means to prevent overturning. </a:t>
            </a:r>
          </a:p>
          <a:p>
            <a:r>
              <a:rPr lang="en-US" sz="2300" dirty="0" smtClean="0"/>
              <a:t>The hazards of a sliding stockpile that were discovered during an examination were neither reported nor corrected. </a:t>
            </a:r>
          </a:p>
          <a:p>
            <a:r>
              <a:rPr lang="en-US" sz="2300" dirty="0" smtClean="0"/>
              <a:t>A highwall was examined from the top only, leaving hazards on the pit floor unobserved. </a:t>
            </a:r>
          </a:p>
          <a:p>
            <a:r>
              <a:rPr lang="en-US" sz="2300" dirty="0" smtClean="0"/>
              <a:t>Examinations of areas where tree cutting was being conducted were made from a remote location and did not adequately detect hazardous conditions. </a:t>
            </a:r>
            <a:r>
              <a:rPr lang="en-US" sz="2400" dirty="0" smtClean="0"/>
              <a:t/>
            </a:r>
            <a:br>
              <a:rPr lang="en-US" sz="2400" dirty="0" smtClean="0"/>
            </a:b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hlinkClick r:id="rId2"/>
              </a:rPr>
              <a:t>30 CFR § 75.362(a)(1)</a:t>
            </a:r>
            <a:r>
              <a:rPr lang="en-US" sz="2800" b="1" u="sng" dirty="0" smtClean="0"/>
              <a:t> - On-shift examination</a:t>
            </a:r>
            <a:r>
              <a:rPr lang="en-US" sz="2800" dirty="0" smtClean="0"/>
              <a:t> </a:t>
            </a:r>
            <a:endParaRPr lang="en-US" sz="2800" dirty="0"/>
          </a:p>
        </p:txBody>
      </p:sp>
      <p:sp>
        <p:nvSpPr>
          <p:cNvPr id="3" name="Content Placeholder 2"/>
          <p:cNvSpPr>
            <a:spLocks noGrp="1"/>
          </p:cNvSpPr>
          <p:nvPr>
            <p:ph idx="1"/>
          </p:nvPr>
        </p:nvSpPr>
        <p:spPr>
          <a:xfrm>
            <a:off x="457200" y="1219200"/>
            <a:ext cx="8229600" cy="5181600"/>
          </a:xfrm>
        </p:spPr>
        <p:txBody>
          <a:bodyPr>
            <a:normAutofit fontScale="85000" lnSpcReduction="10000"/>
          </a:bodyPr>
          <a:lstStyle/>
          <a:p>
            <a:r>
              <a:rPr lang="en-US" dirty="0"/>
              <a:t> </a:t>
            </a:r>
            <a:r>
              <a:rPr lang="en-US" dirty="0" smtClean="0"/>
              <a:t>“At least once during each shift, or more often if necessary for safety, a certified person designated by the operator shall conduct an on-shift examination of each section where anyone is assigned to work during the shift and any area where mechanized mining equipment is being installed or removed during the shift. The certified person shall check for hazardous conditions, test for methane and oxygen deficiency, and determine if the air is moving in its proper direction.” </a:t>
            </a:r>
          </a:p>
          <a:p>
            <a:r>
              <a:rPr lang="en-US" dirty="0" smtClean="0"/>
              <a:t>During the review period, violations of 30 CFR §75.362(a)(1) contributed to 9 fatalities in 9 fatal accident investigations.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Conditions Leading to Fatalities </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en-US" sz="3400" dirty="0" smtClean="0"/>
              <a:t>An additional examination of the working area was not conducted when there was a previous hazardous condition found. </a:t>
            </a:r>
          </a:p>
          <a:p>
            <a:r>
              <a:rPr lang="en-US" sz="3400" dirty="0" smtClean="0"/>
              <a:t>The on-shift examination conducted in the working places failed to detect and subsequently correct a widespread and obvious hazardous roof condition. </a:t>
            </a:r>
          </a:p>
          <a:p>
            <a:r>
              <a:rPr lang="en-US" sz="3400" dirty="0" smtClean="0"/>
              <a:t>The on-shift records revealed that hazardous ribs had been recorded with little or no corrective action taken to limit or prevent exposure. </a:t>
            </a:r>
          </a:p>
          <a:p>
            <a:r>
              <a:rPr lang="en-US" sz="3400" dirty="0" smtClean="0"/>
              <a:t>The foreman failed to identify metal roof straps installed on the day shift which created a hazardous condition for the night shift continuous mining machine operator. </a:t>
            </a:r>
          </a:p>
          <a:p>
            <a:r>
              <a:rPr lang="en-US" sz="3400" dirty="0" smtClean="0"/>
              <a:t>Adequate on-shift examinations were not performed for several shifts, with hazardous conditions existing for at least a week.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u="sng" dirty="0" smtClean="0">
                <a:hlinkClick r:id="rId2"/>
              </a:rPr>
              <a:t>30 CFR § 77.404(a)</a:t>
            </a:r>
            <a:r>
              <a:rPr lang="en-US" sz="3200" b="1" u="sng" dirty="0" smtClean="0"/>
              <a:t> - Machinery and equipment; operation and maintenance</a:t>
            </a:r>
            <a:r>
              <a:rPr lang="en-US" sz="3200" dirty="0" smtClean="0"/>
              <a:t> </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“Mobile and stationary machinery and equipment shall be maintained in safe operating condition and machinery or equipment in unsafe condition shall be removed from service immediately.“</a:t>
            </a:r>
          </a:p>
          <a:p>
            <a:endParaRPr lang="en-US" dirty="0"/>
          </a:p>
          <a:p>
            <a:r>
              <a:rPr lang="en-US" dirty="0" smtClean="0"/>
              <a:t>During the review period, violations of 30 CFR §77.404(a) contributed to 15 fatalities in 14 fatal accident investigations.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Conditions Leading to Fatalities </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r>
              <a:rPr lang="en-US" dirty="0" smtClean="0"/>
              <a:t>Ineffective maintenance procedures allowed water to accumulate in the parking brake system, causing freezing in the system and not allowing the parking brakes to apply. </a:t>
            </a:r>
          </a:p>
          <a:p>
            <a:r>
              <a:rPr lang="en-US" dirty="0" smtClean="0"/>
              <a:t>The operator or contractor had no policies or procedures in place to ensure equipment was maintained in safe condition. </a:t>
            </a:r>
          </a:p>
          <a:p>
            <a:r>
              <a:rPr lang="en-US" dirty="0" smtClean="0"/>
              <a:t>A front-end loader remained in operation after a serious oil leak was observed. </a:t>
            </a:r>
          </a:p>
          <a:p>
            <a:r>
              <a:rPr lang="en-US" dirty="0" smtClean="0"/>
              <a:t>Brakes on mobile equipment were out of adjustment or otherwise improperly maintained. </a:t>
            </a:r>
          </a:p>
          <a:p>
            <a:r>
              <a:rPr lang="en-US" dirty="0" smtClean="0"/>
              <a:t>The man lift was not maintained in safe operating condition. </a:t>
            </a:r>
          </a:p>
          <a:p>
            <a:r>
              <a:rPr lang="en-US" dirty="0" smtClean="0"/>
              <a:t>Thorough pre-operational exams were not conducted.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u="sng" dirty="0" smtClean="0">
                <a:hlinkClick r:id="rId2"/>
              </a:rPr>
              <a:t>30 CFR § 77.405(b)</a:t>
            </a:r>
            <a:r>
              <a:rPr lang="en-US" sz="3200" b="1" u="sng" dirty="0" smtClean="0"/>
              <a:t> - Performing work from a raised position; safeguards</a:t>
            </a:r>
            <a:endParaRPr lang="en-US" sz="3200" dirty="0"/>
          </a:p>
        </p:txBody>
      </p:sp>
      <p:sp>
        <p:nvSpPr>
          <p:cNvPr id="3" name="Content Placeholder 2"/>
          <p:cNvSpPr>
            <a:spLocks noGrp="1"/>
          </p:cNvSpPr>
          <p:nvPr>
            <p:ph idx="1"/>
          </p:nvPr>
        </p:nvSpPr>
        <p:spPr/>
        <p:txBody>
          <a:bodyPr/>
          <a:lstStyle/>
          <a:p>
            <a:r>
              <a:rPr lang="en-US" dirty="0" smtClean="0"/>
              <a:t>"No work shall be performed under machinery or equipment that has been raised until such machinery or equipment has been securely blocked in position."</a:t>
            </a:r>
          </a:p>
          <a:p>
            <a:r>
              <a:rPr lang="en-US" dirty="0" smtClean="0"/>
              <a:t>During the review period, violations of 30 CFR §77.405(b) contributed to 7 fatalities in 7 fatal accident investigations.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Conditions Leading to Fatalities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driver placed himself in a hazardous position beneath the truck between the axle and an improvised metal stand. </a:t>
            </a:r>
          </a:p>
          <a:p>
            <a:r>
              <a:rPr lang="en-US" dirty="0" smtClean="0"/>
              <a:t>A lead mechanic performed work beneath a front-end loader bucket that was not blocked against motion. </a:t>
            </a:r>
          </a:p>
          <a:p>
            <a:r>
              <a:rPr lang="en-US" dirty="0" smtClean="0"/>
              <a:t>A mechanic became pinned to the ground when the belly pan of a bulldozer fell on him. </a:t>
            </a:r>
          </a:p>
          <a:p>
            <a:r>
              <a:rPr lang="en-US" dirty="0" smtClean="0"/>
              <a:t>A 10-foot step ladder was hit by an overhead rolling steel door that was not securely blocked, causing the employee to fall. </a:t>
            </a:r>
          </a:p>
          <a:p>
            <a:r>
              <a:rPr lang="en-US" dirty="0" smtClean="0"/>
              <a:t>A hoist boom that was not securely blocked in position fell, fatally striking a miner working directly underneath it.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u="sng" dirty="0" smtClean="0">
                <a:hlinkClick r:id="rId2"/>
              </a:rPr>
              <a:t>30 CFR § 77.1000</a:t>
            </a:r>
            <a:r>
              <a:rPr lang="en-US" sz="2800" b="1" u="sng" dirty="0" smtClean="0"/>
              <a:t> - Highwalls, pits and spoil banks; plans</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"Each operator shall establish and follow a ground control plan for the safe control of all highwalls, pits and spoil banks to be developed after June 30, 1971, which shall be consistent with prudent engineering design and will insure safe working conditions. The mining methods employed by the operator shall be selected to insure highwall and spoil bank stability."</a:t>
            </a:r>
          </a:p>
          <a:p>
            <a:r>
              <a:rPr lang="en-US" dirty="0" smtClean="0"/>
              <a:t>During the review period, violations of 30 CFR §77.1000 contributed to 6 fatalities in 5 fatal accident investigations.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Conditions Leading to Fatalities </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257800"/>
          </a:xfrm>
        </p:spPr>
        <p:txBody>
          <a:bodyPr>
            <a:normAutofit fontScale="62500" lnSpcReduction="20000"/>
          </a:bodyPr>
          <a:lstStyle/>
          <a:p>
            <a:r>
              <a:rPr lang="en-US" sz="3800" dirty="0" smtClean="0">
                <a:latin typeface="Times New Roman" pitchFamily="18" charset="0"/>
                <a:cs typeface="Times New Roman" pitchFamily="18" charset="0"/>
              </a:rPr>
              <a:t>The ground control plan for the mine did not include methods to keep persons from being exposed to the hazardous condition of portions of the highwall having been developed in dirt, on a near vertical angle, and being unstable. </a:t>
            </a:r>
          </a:p>
          <a:p>
            <a:r>
              <a:rPr lang="en-US" sz="3800" dirty="0" smtClean="0">
                <a:latin typeface="Times New Roman" pitchFamily="18" charset="0"/>
                <a:cs typeface="Times New Roman" pitchFamily="18" charset="0"/>
              </a:rPr>
              <a:t>The mine operator's established ground control plan was not being followed where a highwall drill was being used to drill blast holes. </a:t>
            </a:r>
          </a:p>
          <a:p>
            <a:r>
              <a:rPr lang="en-US" sz="3800" dirty="0" smtClean="0">
                <a:latin typeface="Times New Roman" pitchFamily="18" charset="0"/>
                <a:cs typeface="Times New Roman" pitchFamily="18" charset="0"/>
              </a:rPr>
              <a:t>The segment of the highwall that failed was oriented nearly parallel to a well developed joint set. </a:t>
            </a:r>
          </a:p>
          <a:p>
            <a:r>
              <a:rPr lang="en-US" sz="3800" dirty="0" smtClean="0">
                <a:latin typeface="Times New Roman" pitchFamily="18" charset="0"/>
                <a:cs typeface="Times New Roman" pitchFamily="18" charset="0"/>
              </a:rPr>
              <a:t>The operator's established ground control plan was not adequate to provide safe control of the highwall, pits, and spoil banks. </a:t>
            </a:r>
          </a:p>
          <a:p>
            <a:r>
              <a:rPr lang="en-US" sz="3800" dirty="0" smtClean="0">
                <a:latin typeface="Times New Roman" pitchFamily="18" charset="0"/>
                <a:cs typeface="Times New Roman" pitchFamily="18" charset="0"/>
              </a:rPr>
              <a:t>The mine operator engaged in aggravated conduct constituting more than ordinary negligence by allowing mining operations to proceed before hazardous conditions were corrected.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TotalTime>
  <Words>1495</Words>
  <Application>Microsoft Office PowerPoint</Application>
  <PresentationFormat>On-screen Show (4:3)</PresentationFormat>
  <Paragraphs>77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RULES TO LIVE BY III Coal Priority Standards </vt:lpstr>
      <vt:lpstr>30 CFR § 75.362(a)(1) - On-shift examination </vt:lpstr>
      <vt:lpstr>Conditions Leading to Fatalities  </vt:lpstr>
      <vt:lpstr>30 CFR § 77.404(a) - Machinery and equipment; operation and maintenance </vt:lpstr>
      <vt:lpstr>Conditions Leading to Fatalities  </vt:lpstr>
      <vt:lpstr>30 CFR § 77.405(b) - Performing work from a raised position; safeguards</vt:lpstr>
      <vt:lpstr>Conditions Leading to Fatalities  </vt:lpstr>
      <vt:lpstr>30 CFR § 77.1000 - Highwalls, pits and spoil banks; plans</vt:lpstr>
      <vt:lpstr>Conditions Leading to Fatalities  </vt:lpstr>
      <vt:lpstr>30 CFR § 77.1605(b) - Loading and haulage equipment; installations </vt:lpstr>
      <vt:lpstr>Conditions Leading to Fatalities  </vt:lpstr>
      <vt:lpstr>30 CFR § 77.1606(a) - Loading and haulage equipment; inspection and maintenance </vt:lpstr>
      <vt:lpstr>Conditions Leading to Fatalities  </vt:lpstr>
      <vt:lpstr>30 CFR § 77.1607(b) - Loading and haulage equipment; operation</vt:lpstr>
      <vt:lpstr>Conditions Leading to Fatalities  </vt:lpstr>
      <vt:lpstr>30 CFR § 77.1713(a) - Daily inspection of surface coal mine; certified person; reports of inspection </vt:lpstr>
      <vt:lpstr>Conditions Leading to Fatalities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Cheryl</dc:creator>
  <cp:lastModifiedBy>Cheryl</cp:lastModifiedBy>
  <cp:revision>4</cp:revision>
  <dcterms:created xsi:type="dcterms:W3CDTF">2012-03-01T17:40:40Z</dcterms:created>
  <dcterms:modified xsi:type="dcterms:W3CDTF">2012-03-01T17:57:25Z</dcterms:modified>
</cp:coreProperties>
</file>