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8" r:id="rId4"/>
    <p:sldId id="274" r:id="rId5"/>
    <p:sldId id="266" r:id="rId6"/>
    <p:sldId id="265" r:id="rId7"/>
    <p:sldId id="270" r:id="rId8"/>
    <p:sldId id="271" r:id="rId9"/>
    <p:sldId id="260" r:id="rId10"/>
    <p:sldId id="276" r:id="rId11"/>
    <p:sldId id="275" r:id="rId12"/>
    <p:sldId id="272" r:id="rId13"/>
    <p:sldId id="267" r:id="rId14"/>
    <p:sldId id="262" r:id="rId15"/>
    <p:sldId id="261" r:id="rId16"/>
    <p:sldId id="268" r:id="rId17"/>
    <p:sldId id="273" r:id="rId18"/>
    <p:sldId id="277" r:id="rId19"/>
    <p:sldId id="263" r:id="rId20"/>
    <p:sldId id="26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7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9B82-F6CE-4390-85F5-C156D3861D4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7294-0B04-4613-B2A3-0B7E9B21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08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9B82-F6CE-4390-85F5-C156D3861D4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7294-0B04-4613-B2A3-0B7E9B21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6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9B82-F6CE-4390-85F5-C156D3861D4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7294-0B04-4613-B2A3-0B7E9B21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5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9B82-F6CE-4390-85F5-C156D3861D4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7294-0B04-4613-B2A3-0B7E9B21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9B82-F6CE-4390-85F5-C156D3861D4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7294-0B04-4613-B2A3-0B7E9B21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48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9B82-F6CE-4390-85F5-C156D3861D4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7294-0B04-4613-B2A3-0B7E9B21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0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9B82-F6CE-4390-85F5-C156D3861D4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7294-0B04-4613-B2A3-0B7E9B21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2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9B82-F6CE-4390-85F5-C156D3861D4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7294-0B04-4613-B2A3-0B7E9B21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3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9B82-F6CE-4390-85F5-C156D3861D4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7294-0B04-4613-B2A3-0B7E9B21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6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9B82-F6CE-4390-85F5-C156D3861D4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7294-0B04-4613-B2A3-0B7E9B21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E9B82-F6CE-4390-85F5-C156D3861D4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7294-0B04-4613-B2A3-0B7E9B21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80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E9B82-F6CE-4390-85F5-C156D3861D47}" type="datetimeFigureOut">
              <a:rPr lang="en-US" smtClean="0"/>
              <a:t>4/1/2016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B7294-0B04-4613-B2A3-0B7E9B21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6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pfour.com/job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fety-law.com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fety-law.com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557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 Job Descriptions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job descriptions (both regular and TD positions) are critical to determine whether restrictions placed on claimant prevent their return to full-time work … with or </a:t>
            </a:r>
            <a:r>
              <a:rPr lang="en-US" dirty="0" err="1" smtClean="0"/>
              <a:t>withour</a:t>
            </a:r>
            <a:r>
              <a:rPr lang="en-US" dirty="0" smtClean="0"/>
              <a:t> reasonable accommodation</a:t>
            </a:r>
          </a:p>
          <a:p>
            <a:r>
              <a:rPr lang="en-US" dirty="0" smtClean="0"/>
              <a:t>Job description can be given to physician, to check off which job functions conform to, or violate restrictions on worker</a:t>
            </a:r>
          </a:p>
          <a:p>
            <a:r>
              <a:rPr lang="en-US" dirty="0" smtClean="0"/>
              <a:t>Being unreasonable about what are “essential functions” can result in ADA litigation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026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 Job Descriptions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original job descriptions, watch qualified person perform task, conduct interviews with workers and supervisor, consider goals, quotas, requirements, deadlines, physical AND mental demands</a:t>
            </a:r>
          </a:p>
          <a:p>
            <a:pPr lvl="1"/>
            <a:r>
              <a:rPr lang="en-US" dirty="0"/>
              <a:t> May use pre-written descriptions (O*NET – replaced Dictionary of Occupational Titles and has over 12,000 occupational categories and info on job criteria) </a:t>
            </a:r>
          </a:p>
          <a:p>
            <a:pPr lvl="1"/>
            <a:r>
              <a:rPr lang="en-US" dirty="0"/>
              <a:t>Other pre-written job descriptions available at: </a:t>
            </a:r>
            <a:r>
              <a:rPr lang="en-US" dirty="0">
                <a:hlinkClick r:id="rId2"/>
              </a:rPr>
              <a:t>www.stepfour.com/jobs</a:t>
            </a:r>
            <a:endParaRPr lang="en-US" dirty="0"/>
          </a:p>
          <a:p>
            <a:r>
              <a:rPr lang="en-US" dirty="0" smtClean="0"/>
              <a:t>Job descriptions should include:</a:t>
            </a:r>
          </a:p>
          <a:p>
            <a:pPr lvl="1"/>
            <a:r>
              <a:rPr lang="en-US" dirty="0" smtClean="0"/>
              <a:t>Tasks and Essential Functions</a:t>
            </a:r>
          </a:p>
          <a:p>
            <a:pPr lvl="1"/>
            <a:r>
              <a:rPr lang="en-US" dirty="0" smtClean="0"/>
              <a:t>Performance Specifications</a:t>
            </a:r>
          </a:p>
          <a:p>
            <a:pPr lvl="1"/>
            <a:r>
              <a:rPr lang="en-US" dirty="0" smtClean="0"/>
              <a:t>Job Demands and Abilities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1289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Doctors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possibly prepare a video of the TD position and share with physician to ensure no violation of restrictions</a:t>
            </a:r>
          </a:p>
          <a:p>
            <a:pPr lvl="1"/>
            <a:r>
              <a:rPr lang="en-US" dirty="0"/>
              <a:t>If a video is not available, invite doctor to worksite – critical that the MD is familiar with your operation</a:t>
            </a:r>
          </a:p>
          <a:p>
            <a:pPr lvl="1"/>
            <a:r>
              <a:rPr lang="en-US" dirty="0"/>
              <a:t>Watch for restrictions on contacting claimant’s expert or treating physician – or educating them on trial issues!</a:t>
            </a:r>
          </a:p>
          <a:p>
            <a:pPr lvl="1"/>
            <a:r>
              <a:rPr lang="en-US" dirty="0"/>
              <a:t>Remember that communications with physicians are not privileged and can be used at WC or other </a:t>
            </a:r>
            <a:r>
              <a:rPr lang="en-US" dirty="0" smtClean="0"/>
              <a:t>hearings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664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Supervisors &amp; TD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90728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All levels of management must buy-in</a:t>
            </a:r>
          </a:p>
          <a:p>
            <a:r>
              <a:rPr lang="en-US" dirty="0" smtClean="0"/>
              <a:t>TD programs should be in writing and included in employee handbook or policies – avoid inconsistency in making TD jobs available</a:t>
            </a:r>
          </a:p>
          <a:p>
            <a:r>
              <a:rPr lang="en-US" dirty="0" smtClean="0"/>
              <a:t>Supervisors should be trained on program when hired, and consulted when TD position will affect their operating unit</a:t>
            </a:r>
          </a:p>
          <a:p>
            <a:pPr lvl="1"/>
            <a:r>
              <a:rPr lang="en-US" dirty="0" smtClean="0"/>
              <a:t>Light duty restrictions should be reported by EE to supervisors or TD program administrator</a:t>
            </a:r>
          </a:p>
          <a:p>
            <a:r>
              <a:rPr lang="en-US" dirty="0" smtClean="0"/>
              <a:t>Consider having limited personnel administering the TD program for easier coordination</a:t>
            </a:r>
          </a:p>
          <a:p>
            <a:r>
              <a:rPr lang="en-US" dirty="0" smtClean="0"/>
              <a:t>Positive incentives are better than negative:</a:t>
            </a:r>
          </a:p>
          <a:p>
            <a:pPr lvl="1"/>
            <a:r>
              <a:rPr lang="en-US" dirty="0" smtClean="0"/>
              <a:t>Attendance and safety bonuses work</a:t>
            </a:r>
          </a:p>
          <a:p>
            <a:pPr lvl="1"/>
            <a:r>
              <a:rPr lang="en-US" dirty="0" smtClean="0"/>
              <a:t>Threats of discipline may backfire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246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Fitness for Duty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Employers can determine whether returning worker/claimant is “fit”</a:t>
            </a:r>
          </a:p>
          <a:p>
            <a:r>
              <a:rPr lang="en-US" dirty="0" smtClean="0"/>
              <a:t>Verify through fitness-for-duty exam (using job description/video with physician) – don’t speculate</a:t>
            </a:r>
          </a:p>
          <a:p>
            <a:r>
              <a:rPr lang="en-US" dirty="0" smtClean="0"/>
              <a:t>Critical to know worker’s limitations and abilities to avoid exacerbating injuries</a:t>
            </a:r>
          </a:p>
          <a:p>
            <a:pPr lvl="1"/>
            <a:r>
              <a:rPr lang="en-US" dirty="0" smtClean="0"/>
              <a:t>Do you know about claimant’s secondary employment? If on TD there, could exceed MD limitations for standing, lifting, etc. </a:t>
            </a:r>
          </a:p>
          <a:p>
            <a:pPr lvl="1"/>
            <a:r>
              <a:rPr lang="en-US" dirty="0" smtClean="0"/>
              <a:t>What about hobbies or sports? Has claimant resumed any of these activities?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21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5059680"/>
          </a:xfrm>
        </p:spPr>
        <p:txBody>
          <a:bodyPr>
            <a:noAutofit/>
          </a:bodyPr>
          <a:lstStyle/>
          <a:p>
            <a:r>
              <a:rPr lang="en-US" sz="2400" dirty="0" smtClean="0"/>
              <a:t>Reducing claimant’s salary during TD could violate other laws – check with counsel on state-specific WC and wage/hour law requirements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 Retaliation against WC claimants is usually illegal under states WC laws (or can be basis for wrongful discharge suit on basis of public policy)</a:t>
            </a:r>
          </a:p>
          <a:p>
            <a:r>
              <a:rPr lang="en-US" sz="2400" dirty="0" smtClean="0"/>
              <a:t>OSHA considers injured workers to be protected under Sec. 11(c) of OSH Act and treats disparate discipline of injured/ill workers as discrimination</a:t>
            </a:r>
          </a:p>
          <a:p>
            <a:r>
              <a:rPr lang="en-US" sz="2400" dirty="0" smtClean="0"/>
              <a:t>Watch out for CBA issues</a:t>
            </a:r>
          </a:p>
          <a:p>
            <a:r>
              <a:rPr lang="en-US" sz="2400" dirty="0" smtClean="0"/>
              <a:t>Make sure that TD positions are included in SHMP</a:t>
            </a:r>
          </a:p>
          <a:p>
            <a:r>
              <a:rPr lang="en-US" sz="2400" dirty="0" smtClean="0"/>
              <a:t>Ensure appropriate task training is provided to claimants entering these positions </a:t>
            </a:r>
          </a:p>
        </p:txBody>
      </p:sp>
    </p:spTree>
    <p:extLst>
      <p:ext uri="{BB962C8B-B14F-4D97-AF65-F5344CB8AC3E}">
        <p14:creationId xmlns:p14="http://schemas.microsoft.com/office/powerpoint/2010/main" val="3998272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Legal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8905"/>
            <a:ext cx="7886700" cy="4351338"/>
          </a:xfrm>
        </p:spPr>
        <p:txBody>
          <a:bodyPr>
            <a:noAutofit/>
          </a:bodyPr>
          <a:lstStyle/>
          <a:p>
            <a:r>
              <a:rPr lang="en-US" sz="2400" dirty="0"/>
              <a:t>ADA -- may require medical evaluation only when ER reasonably believes that EE can no longer perform essential functions or poses </a:t>
            </a:r>
            <a:r>
              <a:rPr lang="en-US" sz="2400" u="sng" dirty="0"/>
              <a:t>direct </a:t>
            </a:r>
            <a:r>
              <a:rPr lang="en-US" sz="2400" u="sng" dirty="0" smtClean="0"/>
              <a:t>threat </a:t>
            </a:r>
            <a:r>
              <a:rPr lang="en-US" sz="2400" dirty="0" smtClean="0"/>
              <a:t>to safety</a:t>
            </a:r>
            <a:endParaRPr lang="en-US" sz="2400" dirty="0"/>
          </a:p>
          <a:p>
            <a:pPr lvl="1"/>
            <a:r>
              <a:rPr lang="en-US" dirty="0"/>
              <a:t>EE has obligation to request reasonable accommodation under ADA – ER doesn’t have to ask if one is needed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ADA does not prevent ER from following state-specific WC protocol</a:t>
            </a:r>
            <a:endParaRPr lang="en-US" dirty="0"/>
          </a:p>
          <a:p>
            <a:r>
              <a:rPr lang="en-US" sz="2400" dirty="0"/>
              <a:t>HIPAA – does not apply to treatment in WC cases</a:t>
            </a:r>
          </a:p>
          <a:p>
            <a:r>
              <a:rPr lang="en-US" sz="2400" dirty="0"/>
              <a:t>Employee may reject TD under FMLA … maybe.</a:t>
            </a:r>
          </a:p>
          <a:p>
            <a:pPr lvl="1"/>
            <a:r>
              <a:rPr lang="en-US" dirty="0"/>
              <a:t>FMLA may restrict ER to using docs that are not regularly contracted with by company</a:t>
            </a:r>
          </a:p>
          <a:p>
            <a:pPr lvl="1"/>
            <a:r>
              <a:rPr lang="en-US" dirty="0"/>
              <a:t>If TD or light duty is rejected by qualified claimant, workers’ comp could be suspended  ….. maybe.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9318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Tips for Successful TD Programs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key relationship is your preferred medical provider (in states where you can direct care)</a:t>
            </a:r>
          </a:p>
          <a:p>
            <a:r>
              <a:rPr lang="en-US" dirty="0" smtClean="0"/>
              <a:t>Maintain contact with claimant to keep engaged and looking forward to returning to work in TD capacity</a:t>
            </a:r>
          </a:p>
          <a:p>
            <a:r>
              <a:rPr lang="en-US" dirty="0" smtClean="0"/>
              <a:t>Consider alternative approaches if workplace not suited for TD positions: e.g., volunteer services of restricted claimant to non-profit for work within restrictions while on your payroll</a:t>
            </a:r>
          </a:p>
          <a:p>
            <a:r>
              <a:rPr lang="en-US" dirty="0" smtClean="0"/>
              <a:t>Use on-line safety training as compensated TD work (which claimant may be able to do from home)</a:t>
            </a:r>
          </a:p>
          <a:p>
            <a:r>
              <a:rPr lang="en-US" dirty="0" smtClean="0"/>
              <a:t>Consider shorter-day assignments within restrictions</a:t>
            </a:r>
          </a:p>
          <a:p>
            <a:r>
              <a:rPr lang="en-US" dirty="0" smtClean="0"/>
              <a:t>Establish RTW plan for each injured EE where feasible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135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Tips for Successful TD Programs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Make sure managers call absent employees regularly (biweekly at least) prior to RTW to check on progress (and detect fraud!)</a:t>
            </a:r>
          </a:p>
          <a:p>
            <a:r>
              <a:rPr lang="en-US" dirty="0" smtClean="0"/>
              <a:t>Keep claimant on EE mailing list for company newsletters, bulletins and announcements, and job postings</a:t>
            </a:r>
          </a:p>
          <a:p>
            <a:r>
              <a:rPr lang="en-US" dirty="0" smtClean="0"/>
              <a:t>Encourage co-workers to stay in contact, providing incentive to return to the “team”</a:t>
            </a:r>
          </a:p>
          <a:p>
            <a:r>
              <a:rPr lang="en-US" dirty="0" smtClean="0"/>
              <a:t>Keep in touch with physicians and caregivers (within legal limits) and aim at earliest possible RTW for claimant</a:t>
            </a:r>
          </a:p>
          <a:p>
            <a:r>
              <a:rPr lang="en-US" dirty="0" smtClean="0"/>
              <a:t>Remember that FMLA will require reinstatement to original or comparable position if claimant is cleared to return to full-duty within 12 weeks of continuous or intermittent leave (some states/municipalities may be more generous)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25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9240"/>
            <a:ext cx="7886700" cy="48463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Good communication with claimants, doctors, insurer and counsel is critical to effective management of TD programs</a:t>
            </a:r>
          </a:p>
          <a:p>
            <a:r>
              <a:rPr lang="en-US" dirty="0" smtClean="0"/>
              <a:t>Maintain up-to-date job descriptions and videos for TD positions</a:t>
            </a:r>
          </a:p>
          <a:p>
            <a:r>
              <a:rPr lang="en-US" dirty="0" smtClean="0"/>
              <a:t>Remember to get manager buy-in and incentivize managers to participate</a:t>
            </a:r>
          </a:p>
          <a:p>
            <a:r>
              <a:rPr lang="en-US" dirty="0" smtClean="0"/>
              <a:t>Train supervisors to properly implement programs</a:t>
            </a:r>
          </a:p>
          <a:p>
            <a:r>
              <a:rPr lang="en-US" dirty="0" smtClean="0"/>
              <a:t>Use IMEs where appropriate (without violating FMLA or WC state laws)</a:t>
            </a:r>
          </a:p>
          <a:p>
            <a:r>
              <a:rPr lang="en-US" dirty="0" smtClean="0"/>
              <a:t>Proper implementation of TD programs will reduce WC costs and improve employee morale</a:t>
            </a:r>
          </a:p>
          <a:p>
            <a:r>
              <a:rPr lang="en-US" dirty="0" smtClean="0"/>
              <a:t>Ensure that you don’t violate CBA or other employment laws when designing TD programs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48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7037"/>
            <a:ext cx="7772400" cy="2387600"/>
          </a:xfrm>
        </p:spPr>
        <p:txBody>
          <a:bodyPr>
            <a:normAutofit/>
          </a:bodyPr>
          <a:lstStyle/>
          <a:p>
            <a:r>
              <a:rPr lang="en-US" sz="3600" b="1" dirty="0"/>
              <a:t>Managing Workers’ Compensation Risks: Using Modified and Transitional Duties to Bolster Your Return-to-Work Program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00801"/>
            <a:ext cx="6858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Adele L. Abrams, Esq., CMSP</a:t>
            </a:r>
          </a:p>
          <a:p>
            <a:r>
              <a:rPr lang="en-US" dirty="0" smtClean="0"/>
              <a:t>Law Office of Adele L. Abrams PC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www.safety-law.com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smtClean="0"/>
              <a:t>301-595-3520 Eastern office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303-228-2170 Western office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451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QUESTIONS???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Adele L. Abrams, Esq., CMSP</a:t>
            </a:r>
          </a:p>
          <a:p>
            <a:r>
              <a:rPr lang="en-US" dirty="0" smtClean="0"/>
              <a:t>Law Office of Adele L. Abrams PC</a:t>
            </a:r>
          </a:p>
          <a:p>
            <a:r>
              <a:rPr lang="en-US" dirty="0" smtClean="0">
                <a:hlinkClick r:id="rId2"/>
              </a:rPr>
              <a:t>www.safety-law.com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12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71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7814" y="1451552"/>
            <a:ext cx="7886700" cy="489382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Light, modified and transitional duty (TD) positions can save money in management of worker’s comp claims … when properly structured</a:t>
            </a:r>
          </a:p>
          <a:p>
            <a:r>
              <a:rPr lang="en-US" dirty="0" smtClean="0"/>
              <a:t>Improperly designed TD positions can expose claimants to additional hazards and increase claims and litigation</a:t>
            </a:r>
          </a:p>
          <a:p>
            <a:r>
              <a:rPr lang="en-US" dirty="0" smtClean="0"/>
              <a:t>About half of states permit claimant to select medical provider – this can complicate clearance for TD programs</a:t>
            </a:r>
          </a:p>
          <a:p>
            <a:r>
              <a:rPr lang="en-US" dirty="0" smtClean="0"/>
              <a:t>Be aware of FMLA, ADA, wage/hour laws, safety and union issues when structuring TD programs</a:t>
            </a:r>
          </a:p>
          <a:p>
            <a:pPr lvl="1"/>
            <a:r>
              <a:rPr lang="en-US" dirty="0" smtClean="0"/>
              <a:t>Does TD position require different or additional training under applicable OSHA/MSHA standards?</a:t>
            </a:r>
          </a:p>
          <a:p>
            <a:pPr lvl="1"/>
            <a:r>
              <a:rPr lang="en-US" dirty="0" smtClean="0"/>
              <a:t>Does it require use of PPE that claimant may not be able to tolerate (e.g., respiratory protection)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441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TD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productivity</a:t>
            </a:r>
          </a:p>
          <a:p>
            <a:r>
              <a:rPr lang="en-US" dirty="0" smtClean="0"/>
              <a:t>No lost time or minimal lost time costs</a:t>
            </a:r>
          </a:p>
          <a:p>
            <a:r>
              <a:rPr lang="en-US" dirty="0" smtClean="0"/>
              <a:t>Reduce claim frequency and duration</a:t>
            </a:r>
          </a:p>
          <a:p>
            <a:r>
              <a:rPr lang="en-US" dirty="0" smtClean="0"/>
              <a:t>Improved employee morale (across the board) and communication</a:t>
            </a:r>
          </a:p>
          <a:p>
            <a:r>
              <a:rPr lang="en-US" dirty="0" smtClean="0"/>
              <a:t>Fewer work performance </a:t>
            </a:r>
            <a:r>
              <a:rPr lang="en-US" dirty="0" err="1" smtClean="0"/>
              <a:t>issuse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393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TD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71392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Keep claimant from being focused on litigation</a:t>
            </a:r>
          </a:p>
          <a:p>
            <a:pPr lvl="1"/>
            <a:r>
              <a:rPr lang="en-US" dirty="0" smtClean="0"/>
              <a:t>Avoid the “if you’ve got a phone, you’ve got a lawyer” syndrome</a:t>
            </a:r>
          </a:p>
          <a:p>
            <a:pPr lvl="1"/>
            <a:r>
              <a:rPr lang="en-US" dirty="0" smtClean="0"/>
              <a:t>Longer someone is out of work, less likely they are to ever return to employment!</a:t>
            </a:r>
          </a:p>
          <a:p>
            <a:r>
              <a:rPr lang="en-US" dirty="0" smtClean="0"/>
              <a:t>Employer receives benefit from employee working, even in a TD position</a:t>
            </a:r>
          </a:p>
          <a:p>
            <a:r>
              <a:rPr lang="en-US" dirty="0" smtClean="0"/>
              <a:t>Temporary disability benefits will be greatly reduced, or even eliminated</a:t>
            </a:r>
          </a:p>
          <a:p>
            <a:r>
              <a:rPr lang="en-US" dirty="0" smtClean="0"/>
              <a:t>Perception of “permanent disability” will be diminished</a:t>
            </a:r>
          </a:p>
          <a:p>
            <a:r>
              <a:rPr lang="en-US" dirty="0" smtClean="0"/>
              <a:t>Could eliminate need for vocational rehabilitation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893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78280"/>
            <a:ext cx="78867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Are TD (light or modified duty) positions required of employer contractually or otherwise?</a:t>
            </a:r>
          </a:p>
          <a:p>
            <a:r>
              <a:rPr lang="en-US" dirty="0" smtClean="0"/>
              <a:t>Will there be predetermined TD positions or will existing positions be modified per individualized restrictions?</a:t>
            </a:r>
          </a:p>
          <a:p>
            <a:r>
              <a:rPr lang="en-US" dirty="0" smtClean="0"/>
              <a:t>Does TD program create a financial incentive for claimants to return to work?</a:t>
            </a:r>
          </a:p>
          <a:p>
            <a:r>
              <a:rPr lang="en-US" dirty="0" smtClean="0"/>
              <a:t>Have you partnered with employees in RTW efforts?</a:t>
            </a:r>
          </a:p>
          <a:p>
            <a:r>
              <a:rPr lang="en-US" dirty="0" smtClean="0"/>
              <a:t>Have you obtained management consent for administrative time/effort to establish TD program?</a:t>
            </a:r>
          </a:p>
          <a:p>
            <a:r>
              <a:rPr lang="en-US" dirty="0" smtClean="0"/>
              <a:t>Have you effectively communicated with doctors and obtained medical records to understand fully claimant’s condition?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593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TD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5013960"/>
          </a:xfrm>
        </p:spPr>
        <p:txBody>
          <a:bodyPr>
            <a:normAutofit/>
          </a:bodyPr>
          <a:lstStyle/>
          <a:p>
            <a:r>
              <a:rPr lang="en-US" dirty="0" smtClean="0"/>
              <a:t>ER is not required to have a TD program … but ADA may require reasonable accommodation on a case-by-case basis</a:t>
            </a:r>
          </a:p>
          <a:p>
            <a:r>
              <a:rPr lang="en-US" dirty="0" smtClean="0"/>
              <a:t>In union workplace, TD program will be part of CBA and violations can result in grievances or ULP litigation under NLRA</a:t>
            </a:r>
          </a:p>
          <a:p>
            <a:r>
              <a:rPr lang="en-US" dirty="0" smtClean="0"/>
              <a:t>TD positions can be restricted by duration – often employers use a 60-120 day limit to avoid ADA liability or transformation into “permanent” position</a:t>
            </a:r>
          </a:p>
        </p:txBody>
      </p:sp>
    </p:spTree>
    <p:extLst>
      <p:ext uri="{BB962C8B-B14F-4D97-AF65-F5344CB8AC3E}">
        <p14:creationId xmlns:p14="http://schemas.microsoft.com/office/powerpoint/2010/main" val="2567732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TD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TD programs can be limited to WC claimants</a:t>
            </a:r>
          </a:p>
          <a:p>
            <a:r>
              <a:rPr lang="en-US" dirty="0"/>
              <a:t>While ER does not have to pay full wages to TD participants, job modifications pursuant to ADA may require full compensation</a:t>
            </a:r>
          </a:p>
          <a:p>
            <a:pPr lvl="1"/>
            <a:r>
              <a:rPr lang="en-US" dirty="0"/>
              <a:t>Is claimant protected by both WC and ADA? </a:t>
            </a:r>
          </a:p>
          <a:p>
            <a:pPr lvl="1"/>
            <a:r>
              <a:rPr lang="en-US" dirty="0"/>
              <a:t>Duration and nature of injury/illness must be analyzed under ADAA 2008 criteria</a:t>
            </a:r>
          </a:p>
          <a:p>
            <a:pPr lvl="1"/>
            <a:r>
              <a:rPr lang="en-US" dirty="0"/>
              <a:t>WC benefits must fill the gap between original AWW and reduced TD pay – WC pay is nontaxed, TD pay is </a:t>
            </a:r>
            <a:r>
              <a:rPr lang="en-US" dirty="0" smtClean="0"/>
              <a:t>taxed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19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 of TD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7676"/>
            <a:ext cx="7886700" cy="469452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Have a written job description for the TD position</a:t>
            </a:r>
          </a:p>
          <a:p>
            <a:r>
              <a:rPr lang="en-US" dirty="0" smtClean="0"/>
              <a:t>Be specific about the nature of the TD job: clarify whether this is available only to WC claimants or to any recuperating employees </a:t>
            </a:r>
          </a:p>
          <a:p>
            <a:pPr lvl="1"/>
            <a:r>
              <a:rPr lang="en-US" dirty="0" smtClean="0"/>
              <a:t>What end point for TD – max. medical improvement? Specific time limit?</a:t>
            </a:r>
          </a:p>
          <a:p>
            <a:pPr lvl="1"/>
            <a:r>
              <a:rPr lang="en-US" dirty="0" smtClean="0"/>
              <a:t>Watch for ADA issues – avoid having a TD position become a permanent “reasonable accommodation”</a:t>
            </a:r>
          </a:p>
          <a:p>
            <a:r>
              <a:rPr lang="en-US" dirty="0" smtClean="0"/>
              <a:t>In non-union setting, consult with employees on TD programs – L/M committee may help design jobs</a:t>
            </a:r>
          </a:p>
        </p:txBody>
      </p:sp>
    </p:spTree>
    <p:extLst>
      <p:ext uri="{BB962C8B-B14F-4D97-AF65-F5344CB8AC3E}">
        <p14:creationId xmlns:p14="http://schemas.microsoft.com/office/powerpoint/2010/main" val="1481690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1514</Words>
  <Application>Microsoft Office PowerPoint</Application>
  <PresentationFormat>On-screen Show (4:3)</PresentationFormat>
  <Paragraphs>122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PowerPoint Presentation</vt:lpstr>
      <vt:lpstr>Managing Workers’ Compensation Risks: Using Modified and Transitional Duties to Bolster Your Return-to-Work Program</vt:lpstr>
      <vt:lpstr>Overview</vt:lpstr>
      <vt:lpstr>Benefits of TD Programs</vt:lpstr>
      <vt:lpstr>Benefits of TD Programs</vt:lpstr>
      <vt:lpstr>Questions to Consider</vt:lpstr>
      <vt:lpstr>Implementation of TD Program</vt:lpstr>
      <vt:lpstr>Implementation of TD Program</vt:lpstr>
      <vt:lpstr>Implementation of TD Program</vt:lpstr>
      <vt:lpstr>TD Job Descriptions</vt:lpstr>
      <vt:lpstr>TD Job Descriptions</vt:lpstr>
      <vt:lpstr>Dealing with Doctors</vt:lpstr>
      <vt:lpstr>Supervisors &amp; TD Programs</vt:lpstr>
      <vt:lpstr>Fitness for Duty Issues</vt:lpstr>
      <vt:lpstr>Legal Issues</vt:lpstr>
      <vt:lpstr>More Legal Issues</vt:lpstr>
      <vt:lpstr>Tips for Successful TD Programs</vt:lpstr>
      <vt:lpstr>Tips for Successful TD Programs</vt:lpstr>
      <vt:lpstr>Conclusion</vt:lpstr>
      <vt:lpstr>QUESTIONS???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Kelly</dc:creator>
  <cp:lastModifiedBy>Adele Abrams</cp:lastModifiedBy>
  <cp:revision>30</cp:revision>
  <dcterms:created xsi:type="dcterms:W3CDTF">2016-01-15T18:11:20Z</dcterms:created>
  <dcterms:modified xsi:type="dcterms:W3CDTF">2016-04-01T19:16:28Z</dcterms:modified>
</cp:coreProperties>
</file>