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7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57" r:id="rId4"/>
    <p:sldId id="258" r:id="rId5"/>
    <p:sldId id="277" r:id="rId6"/>
    <p:sldId id="259" r:id="rId7"/>
    <p:sldId id="279" r:id="rId8"/>
    <p:sldId id="261" r:id="rId9"/>
    <p:sldId id="260" r:id="rId10"/>
    <p:sldId id="262" r:id="rId11"/>
    <p:sldId id="283" r:id="rId12"/>
    <p:sldId id="286" r:id="rId13"/>
    <p:sldId id="284" r:id="rId14"/>
    <p:sldId id="280" r:id="rId15"/>
    <p:sldId id="281" r:id="rId16"/>
    <p:sldId id="282" r:id="rId17"/>
    <p:sldId id="285" r:id="rId18"/>
  </p:sldIdLst>
  <p:sldSz cx="9144000" cy="6858000" type="screen4x3"/>
  <p:notesSz cx="6858000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76C1"/>
    <a:srgbClr val="177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>
      <p:cViewPr varScale="1">
        <p:scale>
          <a:sx n="124" d="100"/>
          <a:sy n="124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B431169-F85C-C142-A8EC-E31ACB6B0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74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3AD2F6-D5D6-684C-B066-02BB7EF45D7F}" type="datetimeFigureOut">
              <a:rPr lang="en-US"/>
              <a:pPr>
                <a:defRPr/>
              </a:pPr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47763"/>
            <a:ext cx="4130675" cy="3098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8013"/>
            <a:ext cx="5486400" cy="3614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01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A05573-DE08-624B-A87E-C12A05F35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34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E306A3-A842-4D4B-8903-2CC071BD7E08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3382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8761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9357 h 10000"/>
                <a:gd name="T10" fmla="*/ 8761 w 10000"/>
                <a:gd name="T11" fmla="*/ 9357 h 10000"/>
                <a:gd name="T12" fmla="*/ 8761 w 10000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177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8762 w 10001"/>
                <a:gd name="T1" fmla="*/ 0 h 10000"/>
                <a:gd name="T2" fmla="*/ 10001 w 10001"/>
                <a:gd name="T3" fmla="*/ 0 h 10000"/>
                <a:gd name="T4" fmla="*/ 10001 w 10001"/>
                <a:gd name="T5" fmla="*/ 10000 h 10000"/>
                <a:gd name="T6" fmla="*/ 1 w 10001"/>
                <a:gd name="T7" fmla="*/ 10000 h 10000"/>
                <a:gd name="T8" fmla="*/ 1 w 10001"/>
                <a:gd name="T9" fmla="*/ 9352 h 10000"/>
                <a:gd name="T10" fmla="*/ 8762 w 10001"/>
                <a:gd name="T11" fmla="*/ 9346 h 10000"/>
                <a:gd name="T12" fmla="*/ 8762 w 10001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177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5113"/>
            <a:ext cx="48498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099" y="2280805"/>
            <a:ext cx="6270922" cy="1549856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5683" y="4425967"/>
            <a:ext cx="5123755" cy="450834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Avenir Book" charset="0"/>
                <a:ea typeface="Avenir Book" charset="0"/>
                <a:cs typeface="Avenir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="0" i="0" baseline="0" dirty="0" smtClean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pPr>
              <a:defRPr/>
            </a:pPr>
            <a:r>
              <a:rPr lang="en-US" altLang="en-US"/>
              <a:t>(800) 975-7640 • </a:t>
            </a:r>
            <a:r>
              <a:rPr lang="en-US" altLang="en-US" err="1"/>
              <a:t>AtlanticTraining.com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21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1709032-D934-CE46-87A1-C137D590BE0A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5104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5808A6-1268-884B-93C8-E7976262EE86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067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66800" y="210185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CF5E82A-F1C0-7442-BD62-6135ACC8BE82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8673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75A4202-702D-E548-91E8-FD43A62AA914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9522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dirty="0" smtClean="0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r>
              <a:rPr lang="en-US" altLang="en-US"/>
              <a:t>(800) 975-7640 • </a:t>
            </a:r>
            <a:r>
              <a:rPr lang="en-US" altLang="en-US" err="1"/>
              <a:t>AtlanticTraining.com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65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3614 w 4125"/>
              <a:gd name="T1" fmla="*/ 0 h 5554"/>
              <a:gd name="T2" fmla="*/ 4125 w 4125"/>
              <a:gd name="T3" fmla="*/ 0 h 5554"/>
              <a:gd name="T4" fmla="*/ 4125 w 4125"/>
              <a:gd name="T5" fmla="*/ 5554 h 5554"/>
              <a:gd name="T6" fmla="*/ 0 w 4125"/>
              <a:gd name="T7" fmla="*/ 5554 h 5554"/>
              <a:gd name="T8" fmla="*/ 0 w 4125"/>
              <a:gd name="T9" fmla="*/ 5074 h 5554"/>
              <a:gd name="T10" fmla="*/ 3614 w 4125"/>
              <a:gd name="T11" fmla="*/ 5074 h 5554"/>
              <a:gd name="T12" fmla="*/ 3614 w 4125"/>
              <a:gd name="T13" fmla="*/ 0 h 5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 title="Crop Mark"/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  <a:prstGeom prst="rect">
            <a:avLst/>
          </a:prstGeom>
        </p:spPr>
        <p:txBody>
          <a:bodyPr/>
          <a:lstStyle>
            <a:lvl1pPr eaLnBrk="1" hangingPunct="1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7EFE46-671B-8F4E-9514-95A9DF9D339C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331114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2AEAF31-8708-5E4A-B3AA-6A21C97D76AE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9917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E7C8960-3075-534E-B750-430F93FD0249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9646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B1A710-916B-4445-AED6-B63E680AB81A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8391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36FDB3F-74AF-D244-ADD0-90FC52BCBC06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1213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  <a:prstGeom prst="rect">
            <a:avLst/>
          </a:prstGeom>
        </p:spPr>
        <p:txBody>
          <a:bodyPr/>
          <a:lstStyle>
            <a:lvl1pPr eaLnBrk="1" hangingPunct="1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CC129E-ABC8-0342-8A07-A177BC8D2E0C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3704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(800) 975-7640 • AtlanticTraining.com</a:t>
            </a: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  <a:prstGeom prst="rect">
            <a:avLst/>
          </a:prstGeom>
        </p:spPr>
        <p:txBody>
          <a:bodyPr/>
          <a:lstStyle>
            <a:lvl1pPr eaLnBrk="1" hangingPunct="1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D130BD-FCB9-824A-8A48-7FB8831BEEE2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1150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 b="1" i="0" baseline="0" dirty="0" smtClean="0">
                <a:solidFill>
                  <a:schemeClr val="tx2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pPr>
              <a:defRPr/>
            </a:pPr>
            <a:r>
              <a:rPr lang="en-US" altLang="en-US"/>
              <a:t>(800) 975-7640 • </a:t>
            </a:r>
            <a:r>
              <a:rPr lang="en-US" altLang="en-US" err="1"/>
              <a:t>AtlanticTraining.com</a:t>
            </a:r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rgbClr val="177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63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402263"/>
            <a:ext cx="3505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sldNum="0" hdr="0" dt="0"/>
  <p:txStyles>
    <p:titleStyle>
      <a:lvl1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1pPr>
      <a:lvl2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2pPr>
      <a:lvl3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3pPr>
      <a:lvl4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4pPr>
      <a:lvl5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9pPr>
    </p:titleStyle>
    <p:bodyStyle>
      <a:lvl1pPr marL="382588" indent="-382588" algn="l" defTabSz="685800" rtl="0" fontAlgn="base">
        <a:lnSpc>
          <a:spcPct val="94000"/>
        </a:lnSpc>
        <a:spcBef>
          <a:spcPts val="1000"/>
        </a:spcBef>
        <a:spcAft>
          <a:spcPts val="200"/>
        </a:spcAft>
        <a:buFont typeface="Franklin Gothic Book" charset="0"/>
        <a:buChar char="■"/>
        <a:defRPr sz="20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1pPr>
      <a:lvl2pPr marL="382588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charset="0"/>
        <a:buChar char="–"/>
        <a:defRPr sz="2000" i="1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2pPr>
      <a:lvl3pPr marL="382588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charset="0"/>
        <a:buChar char="■"/>
        <a:defRPr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3pPr>
      <a:lvl4pPr marL="382588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charset="0"/>
        <a:buChar char="–"/>
        <a:defRPr i="1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4pPr>
      <a:lvl5pPr marL="382588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charset="0"/>
        <a:buChar char="■"/>
        <a:defRPr sz="16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0"/>
            <a:ext cx="7772400" cy="1905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5400" b="1" dirty="0"/>
              <a:t>Accident </a:t>
            </a:r>
            <a:r>
              <a:rPr lang="en-US" altLang="en-US" sz="5400" b="1" dirty="0" smtClean="0"/>
              <a:t/>
            </a:r>
            <a:br>
              <a:rPr lang="en-US" altLang="en-US" sz="5400" b="1" dirty="0" smtClean="0"/>
            </a:br>
            <a:r>
              <a:rPr lang="en-US" altLang="en-US" sz="5400" b="1" dirty="0" smtClean="0"/>
              <a:t>Investigation</a:t>
            </a:r>
            <a:endParaRPr lang="en-US" altLang="en-US" sz="5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 b="1">
                <a:solidFill>
                  <a:schemeClr val="tx2"/>
                </a:solidFill>
                <a:latin typeface="Avenir Heavy" charset="0"/>
                <a:ea typeface="Avenir Heavy" charset="0"/>
                <a:cs typeface="Avenir Heavy" charset="0"/>
              </a:rPr>
              <a:t>(800) 975-7640 • AtlanticTraining.com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10" y="3657600"/>
            <a:ext cx="3276793" cy="188961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Conducting the Investigation (ctd.)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25513" y="2171700"/>
            <a:ext cx="7200900" cy="31242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lnSpc>
                <a:spcPct val="90000"/>
              </a:lnSpc>
              <a:buFont typeface="Franklin Gothic Book" panose="020B0503020102020204" pitchFamily="34" charset="0"/>
              <a:buNone/>
              <a:defRPr/>
            </a:pPr>
            <a:r>
              <a:rPr lang="en-US" altLang="en-US" sz="1800" b="1" dirty="0" smtClean="0">
                <a:latin typeface="Avenir Heavy" charset="0"/>
                <a:ea typeface="Avenir Heavy" charset="0"/>
                <a:cs typeface="Avenir Heavy" charset="0"/>
              </a:rPr>
              <a:t>Document observations such as:</a:t>
            </a:r>
            <a:r>
              <a:rPr lang="en-US" altLang="en-US" sz="1800" dirty="0"/>
              <a:t>	</a:t>
            </a:r>
            <a:endParaRPr lang="en-US" altLang="en-US" sz="1800" dirty="0" smtClean="0"/>
          </a:p>
          <a:p>
            <a:pPr marL="0" indent="0" fontAlgn="auto">
              <a:lnSpc>
                <a:spcPct val="90000"/>
              </a:lnSpc>
              <a:buFont typeface="Franklin Gothic Book" panose="020B0503020102020204" pitchFamily="34" charset="0"/>
              <a:buNone/>
              <a:defRPr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• Pre-accident conditions of the scene.</a:t>
            </a:r>
          </a:p>
          <a:p>
            <a:pPr marL="0" indent="0" fontAlgn="auto">
              <a:lnSpc>
                <a:spcPct val="90000"/>
              </a:lnSpc>
              <a:buFont typeface="Franklin Gothic Book" panose="020B0503020102020204" pitchFamily="34" charset="0"/>
              <a:buNone/>
              <a:defRPr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• The sequence of events in the accident.</a:t>
            </a:r>
          </a:p>
          <a:p>
            <a:pPr marL="0" indent="0" fontAlgn="auto">
              <a:lnSpc>
                <a:spcPct val="90000"/>
              </a:lnSpc>
              <a:buFont typeface="Franklin Gothic Book" panose="020B0503020102020204" pitchFamily="34" charset="0"/>
              <a:buNone/>
              <a:defRPr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• Condition of the scene after the accident.</a:t>
            </a:r>
          </a:p>
          <a:p>
            <a:pPr marL="0" indent="0" fontAlgn="auto">
              <a:lnSpc>
                <a:spcPct val="90000"/>
              </a:lnSpc>
              <a:buFont typeface="Franklin Gothic Book" panose="020B0503020102020204" pitchFamily="34" charset="0"/>
              <a:buNone/>
              <a:defRPr/>
            </a:pPr>
            <a:endParaRPr lang="en-US" altLang="en-US" sz="1800" dirty="0" smtClean="0"/>
          </a:p>
          <a:p>
            <a:pPr marL="0" indent="0" fontAlgn="auto">
              <a:lnSpc>
                <a:spcPct val="90000"/>
              </a:lnSpc>
              <a:buFont typeface="Franklin Gothic Book" panose="020B0503020102020204" pitchFamily="34" charset="0"/>
              <a:buNone/>
              <a:defRPr/>
            </a:pPr>
            <a:r>
              <a:rPr lang="en-US" altLang="en-US" sz="1800" b="1" dirty="0" smtClean="0">
                <a:latin typeface="Avenir Heavy" charset="0"/>
                <a:ea typeface="Avenir Heavy" charset="0"/>
                <a:cs typeface="Avenir Heavy" charset="0"/>
              </a:rPr>
              <a:t>Document </a:t>
            </a:r>
            <a:r>
              <a:rPr lang="en-US" altLang="en-US" sz="1800" b="1" dirty="0">
                <a:latin typeface="Avenir Heavy" charset="0"/>
                <a:ea typeface="Avenir Heavy" charset="0"/>
                <a:cs typeface="Avenir Heavy" charset="0"/>
              </a:rPr>
              <a:t>the facts </a:t>
            </a:r>
            <a:r>
              <a:rPr lang="en-US" altLang="en-US" sz="1800" b="1" dirty="0" smtClean="0">
                <a:latin typeface="Avenir Heavy" charset="0"/>
                <a:ea typeface="Avenir Heavy" charset="0"/>
                <a:cs typeface="Avenir Heavy" charset="0"/>
              </a:rPr>
              <a:t>of the case (i.e</a:t>
            </a:r>
            <a:r>
              <a:rPr lang="en-US" altLang="en-US" sz="1800" b="1" dirty="0">
                <a:latin typeface="Avenir Heavy" charset="0"/>
                <a:ea typeface="Avenir Heavy" charset="0"/>
                <a:cs typeface="Avenir Heavy" charset="0"/>
              </a:rPr>
              <a:t>.: location, witness remarks, and contributing factors).</a:t>
            </a:r>
          </a:p>
          <a:p>
            <a:pPr marL="0" indent="0" fontAlgn="auto">
              <a:lnSpc>
                <a:spcPct val="90000"/>
              </a:lnSpc>
              <a:buFont typeface="Franklin Gothic Book" panose="020B0503020102020204" pitchFamily="34" charset="0"/>
              <a:buNone/>
              <a:defRPr/>
            </a:pPr>
            <a:endParaRPr lang="en-US" altLang="en-US" sz="1800" dirty="0" smtClean="0"/>
          </a:p>
          <a:p>
            <a:pPr marL="0" indent="0" fontAlgn="auto">
              <a:lnSpc>
                <a:spcPct val="90000"/>
              </a:lnSpc>
              <a:buFont typeface="Franklin Gothic Book" panose="020B0503020102020204" pitchFamily="34" charset="0"/>
              <a:buNone/>
              <a:defRPr/>
            </a:pPr>
            <a:r>
              <a:rPr lang="en-US" altLang="en-US" sz="1800" b="1" dirty="0" smtClean="0">
                <a:latin typeface="Avenir Heavy" charset="0"/>
                <a:ea typeface="Avenir Heavy" charset="0"/>
                <a:cs typeface="Avenir Heavy" charset="0"/>
              </a:rPr>
              <a:t>Determine specific items related to the sequence </a:t>
            </a:r>
            <a:r>
              <a:rPr lang="en-US" altLang="en-US" sz="1800" b="1" dirty="0">
                <a:latin typeface="Avenir Heavy" charset="0"/>
                <a:ea typeface="Avenir Heavy" charset="0"/>
                <a:cs typeface="Avenir Heavy" charset="0"/>
              </a:rPr>
              <a:t>of events </a:t>
            </a:r>
            <a:r>
              <a:rPr lang="en-US" altLang="en-US" sz="1800" b="1" dirty="0" smtClean="0">
                <a:latin typeface="Avenir Heavy" charset="0"/>
                <a:ea typeface="Avenir Heavy" charset="0"/>
                <a:cs typeface="Avenir Heavy" charset="0"/>
              </a:rPr>
              <a:t>leading up </a:t>
            </a:r>
            <a:r>
              <a:rPr lang="en-US" altLang="en-US" sz="1800" b="1" dirty="0">
                <a:latin typeface="Avenir Heavy" charset="0"/>
                <a:ea typeface="Avenir Heavy" charset="0"/>
                <a:cs typeface="Avenir Heavy" charset="0"/>
              </a:rPr>
              <a:t>to </a:t>
            </a:r>
            <a:r>
              <a:rPr lang="en-US" altLang="en-US" sz="1800" b="1" dirty="0" smtClean="0">
                <a:latin typeface="Avenir Heavy" charset="0"/>
                <a:ea typeface="Avenir Heavy" charset="0"/>
                <a:cs typeface="Avenir Heavy" charset="0"/>
              </a:rPr>
              <a:t>the accident.</a:t>
            </a:r>
            <a:endParaRPr lang="en-US" altLang="en-US" sz="18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200900" cy="990600"/>
          </a:xfrm>
        </p:spPr>
        <p:txBody>
          <a:bodyPr/>
          <a:lstStyle/>
          <a:p>
            <a:pPr algn="ctr"/>
            <a:r>
              <a:rPr lang="en-US" altLang="en-US"/>
              <a:t>Problem Solving Methods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135063" y="2870200"/>
            <a:ext cx="3494087" cy="1638300"/>
          </a:xfrm>
        </p:spPr>
        <p:txBody>
          <a:bodyPr/>
          <a:lstStyle/>
          <a:p>
            <a:pPr marL="0" indent="0">
              <a:buFont typeface="Franklin Gothic Book" charset="0"/>
              <a:buNone/>
            </a:pPr>
            <a:r>
              <a:rPr lang="en-US" altLang="en-US"/>
              <a:t>• “Job Hazard Analysis”</a:t>
            </a:r>
          </a:p>
          <a:p>
            <a:pPr marL="0" indent="0">
              <a:buFont typeface="Franklin Gothic Book" charset="0"/>
              <a:buNone/>
            </a:pPr>
            <a:r>
              <a:rPr lang="en-US" altLang="en-US"/>
              <a:t>• “Sequence Diagrams”</a:t>
            </a:r>
          </a:p>
          <a:p>
            <a:pPr marL="0" indent="0">
              <a:buFont typeface="Franklin Gothic Book" charset="0"/>
              <a:buNone/>
            </a:pPr>
            <a:r>
              <a:rPr lang="en-US" altLang="en-US"/>
              <a:t>• “Change Analysis”</a:t>
            </a:r>
          </a:p>
        </p:txBody>
      </p:sp>
      <p:sp>
        <p:nvSpPr>
          <p:cNvPr id="12291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171700"/>
            <a:ext cx="3035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Job Hazard Analysis</a:t>
            </a:r>
          </a:p>
        </p:txBody>
      </p:sp>
      <p:graphicFrame>
        <p:nvGraphicFramePr>
          <p:cNvPr id="60446" name="Group 30"/>
          <p:cNvGraphicFramePr>
            <a:graphicFrameLocks noGrp="1"/>
          </p:cNvGraphicFramePr>
          <p:nvPr>
            <p:ph type="tbl" idx="1"/>
          </p:nvPr>
        </p:nvGraphicFramePr>
        <p:xfrm>
          <a:off x="1074738" y="1676400"/>
          <a:ext cx="7772400" cy="3573463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944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Steps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Hazards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Causes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Control Measures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14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Heavy" charset="0"/>
              </a:rPr>
              <a:t>(800) 975-7640 • AtlanticTraining.com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“Change Analysis”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25513" y="1981200"/>
            <a:ext cx="7200900" cy="31623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dirty="0" smtClean="0"/>
              <a:t>The “Change Analysis” includes: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• The definition of the problem.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• Incurring the normal operating procedures.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• Identifying</a:t>
            </a:r>
            <a:r>
              <a:rPr lang="en-US" altLang="en-US" dirty="0"/>
              <a:t>, locating, and describing the </a:t>
            </a:r>
            <a:r>
              <a:rPr lang="en-US" altLang="en-US" dirty="0" smtClean="0"/>
              <a:t>change that 	should take place for preventative measures.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• Identify the causes and effect of the accident.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• Address changes that will be taking place for future 	prevention.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• Highlight the likely causes of the accident.</a:t>
            </a:r>
            <a:endParaRPr lang="en-US" altLang="en-US" dirty="0"/>
          </a:p>
          <a:p>
            <a:pPr marL="384048" indent="-384048" fontAlgn="auto">
              <a:buFont typeface="Wingdings" charset="2"/>
              <a:buNone/>
              <a:defRPr/>
            </a:pPr>
            <a:endParaRPr lang="en-US" altLang="en-US" dirty="0"/>
          </a:p>
        </p:txBody>
      </p:sp>
      <p:sp>
        <p:nvSpPr>
          <p:cNvPr id="14339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Witness Interviews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905000"/>
            <a:ext cx="3771900" cy="3463925"/>
          </a:xfrm>
        </p:spPr>
        <p:txBody>
          <a:bodyPr rtlCol="0">
            <a:normAutofit fontScale="92500"/>
          </a:bodyPr>
          <a:lstStyle/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900" dirty="0" smtClean="0"/>
              <a:t>• Interview the witnesses promptly so that information is fresh in their minds from the accident.</a:t>
            </a:r>
            <a:endParaRPr lang="en-US" altLang="en-US" sz="1900" dirty="0"/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900" dirty="0" smtClean="0"/>
              <a:t>• Establish good rapport </a:t>
            </a:r>
            <a:r>
              <a:rPr lang="en-US" altLang="en-US" sz="1900" dirty="0"/>
              <a:t>with </a:t>
            </a:r>
            <a:r>
              <a:rPr lang="en-US" altLang="en-US" sz="1900" dirty="0" smtClean="0"/>
              <a:t>the witnesses, and be sure to treat them equally without assigning blame.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900" dirty="0" smtClean="0"/>
              <a:t>• Collect as many facts as you can.</a:t>
            </a:r>
            <a:endParaRPr lang="en-US" altLang="en-US" sz="1900" dirty="0"/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900" dirty="0" smtClean="0"/>
              <a:t>• Always record the witness’s statement to refer to later if necessary.</a:t>
            </a:r>
            <a:endParaRPr lang="en-US" altLang="en-US" sz="1900" dirty="0"/>
          </a:p>
        </p:txBody>
      </p:sp>
      <p:sp>
        <p:nvSpPr>
          <p:cNvPr id="15363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18" y="2436473"/>
            <a:ext cx="3595955" cy="24003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Accident Investigation Recordkeeping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2166938"/>
            <a:ext cx="7200900" cy="3581400"/>
          </a:xfrm>
        </p:spPr>
        <p:txBody>
          <a:bodyPr/>
          <a:lstStyle/>
          <a:p>
            <a:pPr marL="0" indent="0">
              <a:buFont typeface="Franklin Gothic Book" charset="0"/>
              <a:buNone/>
            </a:pPr>
            <a:r>
              <a:rPr lang="en-US" altLang="en-US" sz="1800"/>
              <a:t>When completing your Accident Investigation form, you should collect:</a:t>
            </a:r>
          </a:p>
          <a:p>
            <a:pPr marL="0" lvl="1" indent="0">
              <a:buFont typeface="Franklin Gothic Book" charset="0"/>
              <a:buNone/>
            </a:pPr>
            <a:r>
              <a:rPr lang="en-US" altLang="en-US" sz="1800" i="0"/>
              <a:t>	• Information from personnel involved</a:t>
            </a:r>
          </a:p>
          <a:p>
            <a:pPr marL="0" lvl="1" indent="0">
              <a:buFont typeface="Franklin Gothic Book" charset="0"/>
              <a:buNone/>
            </a:pPr>
            <a:r>
              <a:rPr lang="en-US" altLang="en-US" sz="1800" i="0"/>
              <a:t>	• Information about the accident itself such as location, 	events leading to accident, or machines involved.</a:t>
            </a:r>
          </a:p>
          <a:p>
            <a:pPr marL="0" lvl="1" indent="0">
              <a:buFont typeface="Franklin Gothic Book" charset="0"/>
              <a:buNone/>
            </a:pPr>
            <a:r>
              <a:rPr lang="en-US" altLang="en-US" sz="1800" i="0"/>
              <a:t>	• The different types of causes of the accident.</a:t>
            </a:r>
          </a:p>
          <a:p>
            <a:pPr marL="0" lvl="1" indent="0">
              <a:buFont typeface="Franklin Gothic Book" charset="0"/>
              <a:buNone/>
            </a:pPr>
            <a:r>
              <a:rPr lang="en-US" altLang="en-US" sz="1800" i="0"/>
              <a:t>	• A thorough recommendation to prevent future 	accidents or incidents.</a:t>
            </a:r>
          </a:p>
          <a:p>
            <a:pPr marL="0" lvl="1" indent="0">
              <a:buFont typeface="Franklin Gothic Book" charset="0"/>
              <a:buNone/>
            </a:pPr>
            <a:r>
              <a:rPr lang="en-US" altLang="en-US" sz="1800" i="0"/>
              <a:t>	• Any necessary follow-up information to prevent future 	hazards.</a:t>
            </a:r>
          </a:p>
        </p:txBody>
      </p:sp>
      <p:sp>
        <p:nvSpPr>
          <p:cNvPr id="16387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Accident Investigation Recordkeeping (ctd.)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25513" y="2171700"/>
            <a:ext cx="7200900" cy="2857500"/>
          </a:xfrm>
        </p:spPr>
        <p:txBody>
          <a:bodyPr rtlCol="0">
            <a:normAutofit/>
          </a:bodyPr>
          <a:lstStyle/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600" dirty="0" smtClean="0"/>
              <a:t>Using </a:t>
            </a:r>
            <a:r>
              <a:rPr lang="en-US" altLang="en-US" sz="1600" dirty="0"/>
              <a:t>the accident investigation </a:t>
            </a:r>
            <a:r>
              <a:rPr lang="en-US" altLang="en-US" sz="1600" dirty="0" smtClean="0"/>
              <a:t>form, </a:t>
            </a:r>
            <a:r>
              <a:rPr lang="en-US" altLang="en-US" sz="1600" dirty="0"/>
              <a:t>and </a:t>
            </a:r>
            <a:r>
              <a:rPr lang="en-US" altLang="en-US" sz="1600" dirty="0" smtClean="0"/>
              <a:t>data collected from witness statements, you can begin to write your </a:t>
            </a:r>
            <a:r>
              <a:rPr lang="en-US" altLang="en-US" sz="1600" dirty="0"/>
              <a:t>accident investigation report. </a:t>
            </a:r>
            <a:endParaRPr lang="en-US" altLang="en-US" sz="1600" dirty="0" smtClean="0"/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600" dirty="0" smtClean="0"/>
              <a:t>Included in the report should be:</a:t>
            </a:r>
            <a:endParaRPr lang="en-US" altLang="en-US" sz="1600" dirty="0"/>
          </a:p>
          <a:p>
            <a:pPr marL="0" lvl="1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600" dirty="0" smtClean="0"/>
              <a:t>	• </a:t>
            </a:r>
            <a:r>
              <a:rPr lang="en-US" altLang="en-US" sz="1600" i="0" dirty="0" smtClean="0"/>
              <a:t>Basic </a:t>
            </a:r>
            <a:r>
              <a:rPr lang="en-US" altLang="en-US" sz="1600" i="0" dirty="0"/>
              <a:t>b</a:t>
            </a:r>
            <a:r>
              <a:rPr lang="en-US" altLang="en-US" sz="1600" i="0" dirty="0" smtClean="0"/>
              <a:t>ackground </a:t>
            </a:r>
            <a:r>
              <a:rPr lang="en-US" altLang="en-US" sz="1600" i="0" dirty="0"/>
              <a:t>information (</a:t>
            </a:r>
            <a:r>
              <a:rPr lang="en-US" altLang="en-US" sz="1600" i="0" dirty="0" smtClean="0"/>
              <a:t>where it occurred, who was 	involved.)</a:t>
            </a:r>
            <a:endParaRPr lang="en-US" altLang="en-US" sz="1600" i="0" dirty="0"/>
          </a:p>
          <a:p>
            <a:pPr marL="0" lvl="1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600" i="0" dirty="0" smtClean="0"/>
              <a:t>	• Summary of the accident (sequence</a:t>
            </a:r>
            <a:r>
              <a:rPr lang="en-US" altLang="en-US" sz="1600" i="0" dirty="0"/>
              <a:t>, extent, </a:t>
            </a:r>
            <a:r>
              <a:rPr lang="en-US" altLang="en-US" sz="1600" i="0" dirty="0" smtClean="0"/>
              <a:t>type, source.)</a:t>
            </a:r>
            <a:endParaRPr lang="en-US" altLang="en-US" sz="1600" i="0" dirty="0"/>
          </a:p>
          <a:p>
            <a:pPr marL="0" lvl="1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600" i="0" dirty="0" smtClean="0"/>
              <a:t>	• An analysis of the investigation (including the different types of 	causes</a:t>
            </a:r>
            <a:r>
              <a:rPr lang="en-US" altLang="en-US" sz="1600" i="0" dirty="0"/>
              <a:t>)</a:t>
            </a:r>
          </a:p>
          <a:p>
            <a:pPr marL="0" lvl="1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600" i="0" dirty="0" smtClean="0"/>
              <a:t>	• Recommendations on how to prevent future accidents.</a:t>
            </a:r>
            <a:endParaRPr lang="en-US" altLang="en-US" sz="1600" i="0" dirty="0"/>
          </a:p>
          <a:p>
            <a:pPr marL="384048" lvl="1" indent="-384048" fontAlgn="auto">
              <a:buFont typeface="Franklin Gothic Book" panose="020B0503020102020204" pitchFamily="34" charset="0"/>
              <a:buChar char="–"/>
              <a:defRPr/>
            </a:pPr>
            <a:endParaRPr lang="en-US" altLang="en-US" dirty="0"/>
          </a:p>
          <a:p>
            <a:pPr marL="384048" lvl="1" indent="-384048" fontAlgn="auto">
              <a:buFont typeface="Franklin Gothic Book" panose="020B0503020102020204" pitchFamily="34" charset="0"/>
              <a:buChar char="–"/>
              <a:defRPr/>
            </a:pPr>
            <a:endParaRPr lang="en-US" altLang="en-US" dirty="0"/>
          </a:p>
        </p:txBody>
      </p:sp>
      <p:sp>
        <p:nvSpPr>
          <p:cNvPr id="17411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962900" cy="1485900"/>
          </a:xfrm>
        </p:spPr>
        <p:txBody>
          <a:bodyPr/>
          <a:lstStyle/>
          <a:p>
            <a:pPr algn="ctr"/>
            <a:r>
              <a:rPr lang="en-US" altLang="en-US"/>
              <a:t>Steps Involved in </a:t>
            </a:r>
            <a:br>
              <a:rPr lang="en-US" altLang="en-US"/>
            </a:br>
            <a:r>
              <a:rPr lang="en-US" altLang="en-US"/>
              <a:t>Accident Investigation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031875" y="2057400"/>
            <a:ext cx="4152900" cy="3581400"/>
          </a:xfrm>
        </p:spPr>
        <p:txBody>
          <a:bodyPr/>
          <a:lstStyle/>
          <a:p>
            <a:pPr marL="342900" indent="-342900">
              <a:buFont typeface="Franklin Gothic Book" charset="0"/>
              <a:buAutoNum type="arabicPeriod"/>
            </a:pPr>
            <a:r>
              <a:rPr lang="en-US" altLang="en-US" sz="1400"/>
              <a:t>Examine the scene of the accident.</a:t>
            </a:r>
          </a:p>
          <a:p>
            <a:pPr marL="342900" indent="-342900">
              <a:buFont typeface="Franklin Gothic Book" charset="0"/>
              <a:buAutoNum type="arabicPeriod"/>
            </a:pPr>
            <a:r>
              <a:rPr lang="en-US" altLang="en-US" sz="1400"/>
              <a:t>Isolate and secure the scene by initiating interim controls.</a:t>
            </a:r>
          </a:p>
          <a:p>
            <a:pPr marL="342900" indent="-342900">
              <a:buFont typeface="Franklin Gothic Book" charset="0"/>
              <a:buAutoNum type="arabicPeriod"/>
            </a:pPr>
            <a:r>
              <a:rPr lang="en-US" altLang="en-US" sz="1400"/>
              <a:t>Immediately seek help for the victim if necessary.</a:t>
            </a:r>
          </a:p>
          <a:p>
            <a:pPr marL="342900" indent="-342900">
              <a:buFont typeface="Franklin Gothic Book" charset="0"/>
              <a:buAutoNum type="arabicPeriod"/>
            </a:pPr>
            <a:r>
              <a:rPr lang="en-US" altLang="en-US" sz="1400"/>
              <a:t>Gather evidence from the accident scene.</a:t>
            </a:r>
          </a:p>
          <a:p>
            <a:pPr marL="342900" indent="-342900">
              <a:buFont typeface="Franklin Gothic Book" charset="0"/>
              <a:buAutoNum type="arabicPeriod"/>
            </a:pPr>
            <a:r>
              <a:rPr lang="en-US" altLang="en-US" sz="1400"/>
              <a:t>Analyze the data retrieved from the scene.</a:t>
            </a:r>
          </a:p>
          <a:p>
            <a:pPr marL="342900" indent="-342900">
              <a:buFont typeface="Franklin Gothic Book" charset="0"/>
              <a:buAutoNum type="arabicPeriod"/>
            </a:pPr>
            <a:r>
              <a:rPr lang="en-US" altLang="en-US" sz="1400"/>
              <a:t>Determine the causes using the scientific method.</a:t>
            </a:r>
          </a:p>
          <a:p>
            <a:pPr marL="342900" indent="-342900">
              <a:buFont typeface="Franklin Gothic Book" charset="0"/>
              <a:buAutoNum type="arabicPeriod"/>
            </a:pPr>
            <a:r>
              <a:rPr lang="en-US" altLang="en-US" sz="1400"/>
              <a:t>Record and store the documentation, and follow up to ensure the hazards were eliminated. </a:t>
            </a:r>
          </a:p>
        </p:txBody>
      </p:sp>
      <p:sp>
        <p:nvSpPr>
          <p:cNvPr id="18435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46" y="2654300"/>
            <a:ext cx="3581400" cy="23876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Presentation Objectives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905000"/>
            <a:ext cx="7200900" cy="3581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Franklin Gothic Book" charset="0"/>
              <a:buNone/>
            </a:pPr>
            <a:r>
              <a:rPr lang="en-US" altLang="en-US"/>
              <a:t>• Teach employees the meaning and impact of accidents.</a:t>
            </a:r>
          </a:p>
          <a:p>
            <a:pPr marL="0" indent="0">
              <a:lnSpc>
                <a:spcPct val="90000"/>
              </a:lnSpc>
              <a:buFont typeface="Franklin Gothic Book" charset="0"/>
              <a:buNone/>
            </a:pPr>
            <a:r>
              <a:rPr lang="en-US" altLang="en-US"/>
              <a:t>	• Teach employees how to identify different types of 		causes of and accident.</a:t>
            </a:r>
          </a:p>
          <a:p>
            <a:pPr marL="0" indent="0">
              <a:lnSpc>
                <a:spcPct val="90000"/>
              </a:lnSpc>
              <a:buFont typeface="Franklin Gothic Book" charset="0"/>
              <a:buNone/>
            </a:pPr>
            <a:r>
              <a:rPr lang="en-US" altLang="en-US"/>
              <a:t>		• Ensure that employees know the purpose of an 		accident investigation.</a:t>
            </a:r>
          </a:p>
          <a:p>
            <a:pPr marL="0" indent="0">
              <a:lnSpc>
                <a:spcPct val="90000"/>
              </a:lnSpc>
              <a:buFont typeface="Franklin Gothic Book" charset="0"/>
              <a:buNone/>
            </a:pPr>
            <a:r>
              <a:rPr lang="en-US" altLang="en-US"/>
              <a:t>			• Teach employees how to conduct an 				accident investigation.</a:t>
            </a:r>
          </a:p>
          <a:p>
            <a:pPr marL="0" indent="0">
              <a:lnSpc>
                <a:spcPct val="90000"/>
              </a:lnSpc>
              <a:buFont typeface="Franklin Gothic Book" charset="0"/>
              <a:buNone/>
            </a:pPr>
            <a:r>
              <a:rPr lang="en-US" altLang="en-US"/>
              <a:t>				• Teach employees how to document 				accident investigations.</a:t>
            </a:r>
          </a:p>
        </p:txBody>
      </p:sp>
      <p:sp>
        <p:nvSpPr>
          <p:cNvPr id="3075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What is an Accident?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2174875"/>
            <a:ext cx="3848100" cy="2781300"/>
          </a:xfrm>
        </p:spPr>
        <p:txBody>
          <a:bodyPr/>
          <a:lstStyle/>
          <a:p>
            <a:pPr marL="0" indent="0">
              <a:buFont typeface="Franklin Gothic Book" charset="0"/>
              <a:buNone/>
            </a:pPr>
            <a:r>
              <a:rPr lang="en-US" altLang="en-US" sz="1600"/>
              <a:t>An accident is an unplanned event that resulted in a mishap such as personal injury or property/equipment damage. </a:t>
            </a:r>
          </a:p>
          <a:p>
            <a:pPr marL="0" indent="0">
              <a:buFont typeface="Franklin Gothic Book" charset="0"/>
              <a:buNone/>
            </a:pPr>
            <a:r>
              <a:rPr lang="en-US" altLang="en-US" sz="1600"/>
              <a:t>They are often the result of the failure of people, equipment, materials, or  environment to react as typically expected.</a:t>
            </a:r>
          </a:p>
          <a:p>
            <a:pPr marL="0" indent="0">
              <a:buFont typeface="Franklin Gothic Book" charset="0"/>
              <a:buNone/>
            </a:pPr>
            <a:r>
              <a:rPr lang="en-US" altLang="en-US" sz="1600"/>
              <a:t>Accidents always have unintended consequences, it often depends on the degree of severity of the consequence.</a:t>
            </a:r>
          </a:p>
        </p:txBody>
      </p:sp>
      <p:sp>
        <p:nvSpPr>
          <p:cNvPr id="4099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12" y="2480353"/>
            <a:ext cx="3854768" cy="21717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Purpose of Accident Investigation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1028700" y="2171700"/>
            <a:ext cx="3543300" cy="2857500"/>
          </a:xfrm>
        </p:spPr>
        <p:txBody>
          <a:bodyPr rtlCol="0">
            <a:normAutofit/>
          </a:bodyPr>
          <a:lstStyle/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600" dirty="0" smtClean="0"/>
              <a:t>• To identify </a:t>
            </a:r>
            <a:r>
              <a:rPr lang="en-US" altLang="en-US" sz="1600" dirty="0"/>
              <a:t>the sequences of events leading to </a:t>
            </a:r>
            <a:r>
              <a:rPr lang="en-US" altLang="en-US" sz="1600" dirty="0" smtClean="0"/>
              <a:t>the accident.</a:t>
            </a:r>
            <a:endParaRPr lang="en-US" altLang="en-US" sz="1600" dirty="0"/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600" dirty="0" smtClean="0"/>
              <a:t>• To identify </a:t>
            </a:r>
            <a:r>
              <a:rPr lang="en-US" altLang="en-US" sz="1600" dirty="0"/>
              <a:t>the </a:t>
            </a:r>
            <a:r>
              <a:rPr lang="en-US" altLang="en-US" sz="1600" dirty="0" smtClean="0"/>
              <a:t>actual cause </a:t>
            </a:r>
            <a:r>
              <a:rPr lang="en-US" altLang="en-US" sz="1600" dirty="0"/>
              <a:t>of the accident.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600" dirty="0" smtClean="0"/>
              <a:t>• To find </a:t>
            </a:r>
            <a:r>
              <a:rPr lang="en-US" altLang="en-US" sz="1600" dirty="0"/>
              <a:t>methods </a:t>
            </a:r>
            <a:r>
              <a:rPr lang="en-US" altLang="en-US" sz="1600" dirty="0" smtClean="0"/>
              <a:t>that will prevent the accident from occurring again.</a:t>
            </a:r>
            <a:endParaRPr lang="en-US" altLang="en-US" sz="1600" dirty="0"/>
          </a:p>
          <a:p>
            <a:pPr marL="384048" indent="-384048" fontAlgn="auto">
              <a:buFont typeface="Wingdings" charset="2"/>
              <a:buNone/>
              <a:defRPr/>
            </a:pPr>
            <a:endParaRPr lang="en-US" altLang="en-US" dirty="0"/>
          </a:p>
        </p:txBody>
      </p:sp>
      <p:sp>
        <p:nvSpPr>
          <p:cNvPr id="5123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15" y="2248756"/>
            <a:ext cx="4176161" cy="278044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Consequences of Accidents   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28700" y="1752600"/>
            <a:ext cx="3335338" cy="2286000"/>
          </a:xfrm>
        </p:spPr>
        <p:txBody>
          <a:bodyPr/>
          <a:lstStyle/>
          <a:p>
            <a:pPr marL="533400" indent="-533400">
              <a:buFont typeface="Wingdings" charset="2"/>
              <a:buNone/>
            </a:pPr>
            <a:r>
              <a:rPr lang="en-US" altLang="en-US" sz="2800"/>
              <a:t>Direct Consequences</a:t>
            </a:r>
          </a:p>
          <a:p>
            <a:pPr marL="533400" indent="-533400">
              <a:buFont typeface="Monotype Sorts" charset="2"/>
              <a:buAutoNum type="arabicPeriod"/>
            </a:pPr>
            <a:r>
              <a:rPr lang="en-US" altLang="en-US" sz="1800"/>
              <a:t>Personal injuries</a:t>
            </a:r>
          </a:p>
          <a:p>
            <a:pPr marL="533400" indent="-533400">
              <a:buFont typeface="Monotype Sorts" charset="2"/>
              <a:buAutoNum type="arabicPeriod"/>
            </a:pPr>
            <a:r>
              <a:rPr lang="en-US" altLang="en-US" sz="1800"/>
              <a:t>Loss of property.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94263" y="1752600"/>
            <a:ext cx="3335337" cy="3581400"/>
          </a:xfrm>
        </p:spPr>
        <p:txBody>
          <a:bodyPr/>
          <a:lstStyle/>
          <a:p>
            <a:pPr marL="533400" indent="-533400">
              <a:buFont typeface="Wingdings" charset="2"/>
              <a:buNone/>
            </a:pPr>
            <a:r>
              <a:rPr lang="en-US" altLang="en-US" sz="2800"/>
              <a:t>Indirect Consequences</a:t>
            </a:r>
          </a:p>
          <a:p>
            <a:pPr marL="533400" indent="-533400">
              <a:lnSpc>
                <a:spcPct val="110000"/>
              </a:lnSpc>
              <a:buFont typeface="Monotype Sorts" charset="2"/>
              <a:buAutoNum type="arabicPeriod"/>
            </a:pPr>
            <a:r>
              <a:rPr lang="en-US" altLang="en-US" sz="1800"/>
              <a:t>Lost income.</a:t>
            </a:r>
          </a:p>
          <a:p>
            <a:pPr marL="533400" indent="-533400">
              <a:lnSpc>
                <a:spcPct val="110000"/>
              </a:lnSpc>
              <a:buFont typeface="Monotype Sorts" charset="2"/>
              <a:buAutoNum type="arabicPeriod"/>
            </a:pPr>
            <a:r>
              <a:rPr lang="en-US" altLang="en-US" sz="1800"/>
              <a:t>Medical expenses.</a:t>
            </a:r>
          </a:p>
          <a:p>
            <a:pPr marL="533400" indent="-533400">
              <a:lnSpc>
                <a:spcPct val="110000"/>
              </a:lnSpc>
              <a:buFont typeface="Monotype Sorts" charset="2"/>
              <a:buAutoNum type="arabicPeriod"/>
            </a:pPr>
            <a:r>
              <a:rPr lang="en-US" altLang="en-US" sz="1800"/>
              <a:t>Retraining another person.</a:t>
            </a:r>
          </a:p>
          <a:p>
            <a:pPr marL="533400" indent="-533400">
              <a:lnSpc>
                <a:spcPct val="110000"/>
              </a:lnSpc>
              <a:buFont typeface="Monotype Sorts" charset="2"/>
              <a:buAutoNum type="arabicPeriod"/>
            </a:pPr>
            <a:r>
              <a:rPr lang="en-US" altLang="en-US" sz="1800"/>
              <a:t>Decreased employee morale.</a:t>
            </a:r>
          </a:p>
        </p:txBody>
      </p:sp>
      <p:sp>
        <p:nvSpPr>
          <p:cNvPr id="61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Heavy" charset="0"/>
              </a:rPr>
              <a:t>(800) 975-7640 • AtlanticTraining.com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14363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Types of Causes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371600" y="1752600"/>
            <a:ext cx="4267200" cy="1028700"/>
          </a:xfrm>
          <a:prstGeom prst="flowChartProcess">
            <a:avLst/>
          </a:prstGeom>
          <a:solidFill>
            <a:srgbClr val="1776B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Basic Causes:</a:t>
            </a:r>
          </a:p>
          <a:p>
            <a:pPr algn="ctr"/>
            <a:r>
              <a:rPr lang="en-US" altLang="en-US" sz="160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Poor Management Safety Policy &amp; Decisions</a:t>
            </a:r>
          </a:p>
          <a:p>
            <a:pPr algn="ctr"/>
            <a:r>
              <a:rPr lang="en-US" altLang="en-US" sz="160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Personal Factors/Environmental Factors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933450" y="2860675"/>
            <a:ext cx="1371600" cy="609600"/>
          </a:xfrm>
          <a:prstGeom prst="flowChartProcess">
            <a:avLst/>
          </a:prstGeom>
          <a:solidFill>
            <a:srgbClr val="1776B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Unsafe Act</a:t>
            </a:r>
          </a:p>
          <a:p>
            <a:pPr algn="ctr"/>
            <a:r>
              <a:rPr lang="en-US" altLang="en-US" sz="160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Performance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105400" y="2860675"/>
            <a:ext cx="1371600" cy="533400"/>
          </a:xfrm>
          <a:prstGeom prst="flowChartProcess">
            <a:avLst/>
          </a:prstGeom>
          <a:solidFill>
            <a:srgbClr val="1776B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Conditions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266950" y="3700463"/>
            <a:ext cx="2781300" cy="1087437"/>
          </a:xfrm>
          <a:prstGeom prst="ellipse">
            <a:avLst/>
          </a:prstGeom>
          <a:solidFill>
            <a:srgbClr val="1776C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 Unplanned release of energy</a:t>
            </a:r>
          </a:p>
          <a:p>
            <a:pPr algn="ctr"/>
            <a:r>
              <a:rPr lang="en-US" altLang="en-US" sz="140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(Direct Cause) 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279525" y="3470275"/>
            <a:ext cx="1025525" cy="492125"/>
          </a:xfrm>
          <a:prstGeom prst="line">
            <a:avLst/>
          </a:prstGeom>
          <a:noFill/>
          <a:ln w="38100" cap="sq">
            <a:solidFill>
              <a:srgbClr val="1776C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4914900" y="3394075"/>
            <a:ext cx="1120775" cy="568325"/>
          </a:xfrm>
          <a:prstGeom prst="line">
            <a:avLst/>
          </a:prstGeom>
          <a:noFill/>
          <a:ln w="38100" cap="sq">
            <a:solidFill>
              <a:srgbClr val="1776B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2400300" y="2895600"/>
            <a:ext cx="2514600" cy="601663"/>
          </a:xfrm>
          <a:prstGeom prst="leftRightArrow">
            <a:avLst>
              <a:gd name="adj1" fmla="val 50000"/>
              <a:gd name="adj2" fmla="val 89915"/>
            </a:avLst>
          </a:prstGeom>
          <a:solidFill>
            <a:srgbClr val="1776B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Indirect Causes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5943600" y="3425825"/>
            <a:ext cx="2560638" cy="2405063"/>
          </a:xfrm>
          <a:prstGeom prst="irregularSeal2">
            <a:avLst/>
          </a:prstGeom>
          <a:solidFill>
            <a:srgbClr val="1776C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ACCIDENT</a:t>
            </a:r>
          </a:p>
          <a:p>
            <a:pPr algn="ctr">
              <a:defRPr/>
            </a:pPr>
            <a:r>
              <a:rPr lang="en-US" altLang="en-US" sz="1400" b="1" dirty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Personal Injury</a:t>
            </a:r>
          </a:p>
          <a:p>
            <a:pPr algn="ctr">
              <a:defRPr/>
            </a:pPr>
            <a:r>
              <a:rPr lang="en-US" altLang="en-US" sz="1400" b="1" dirty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rPr>
              <a:t>Property Damage</a:t>
            </a:r>
            <a:endParaRPr lang="en-US" altLang="en-US" sz="1400" dirty="0">
              <a:solidFill>
                <a:schemeClr val="bg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178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276600" y="64008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Heavy" charset="0"/>
              </a:rPr>
              <a:t>(800) 975-7640 • AtlanticTraining.com</a:t>
            </a:r>
          </a:p>
        </p:txBody>
      </p:sp>
      <p:cxnSp>
        <p:nvCxnSpPr>
          <p:cNvPr id="4" name="Elbow Connector 3"/>
          <p:cNvCxnSpPr>
            <a:stCxn id="7182" idx="5"/>
          </p:cNvCxnSpPr>
          <p:nvPr/>
        </p:nvCxnSpPr>
        <p:spPr>
          <a:xfrm rot="5400000" flipH="1" flipV="1">
            <a:off x="5339557" y="3491706"/>
            <a:ext cx="438150" cy="1836737"/>
          </a:xfrm>
          <a:prstGeom prst="bentConnector4">
            <a:avLst>
              <a:gd name="adj1" fmla="val -52247"/>
              <a:gd name="adj2" fmla="val 61089"/>
            </a:avLst>
          </a:prstGeom>
          <a:ln w="63500">
            <a:solidFill>
              <a:srgbClr val="1776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3" grpId="0" animBg="1" autoUpdateAnimBg="0"/>
      <p:bldP spid="7176" grpId="0" animBg="1" autoUpdateAnimBg="0"/>
      <p:bldP spid="7179" grpId="0" animBg="1" autoUpdateAnimBg="0"/>
      <p:bldP spid="7182" grpId="0" animBg="1" autoUpdateAnimBg="0"/>
      <p:bldP spid="7187" grpId="0" animBg="1" autoUpdateAnimBg="0"/>
      <p:bldP spid="719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Accident Causes </a:t>
            </a:r>
          </a:p>
        </p:txBody>
      </p:sp>
      <p:graphicFrame>
        <p:nvGraphicFramePr>
          <p:cNvPr id="47152" name="Group 48"/>
          <p:cNvGraphicFramePr>
            <a:graphicFrameLocks noGrp="1"/>
          </p:cNvGraphicFramePr>
          <p:nvPr>
            <p:ph type="tbl" idx="1"/>
          </p:nvPr>
        </p:nvGraphicFramePr>
        <p:xfrm>
          <a:off x="990600" y="1676400"/>
          <a:ext cx="7772400" cy="35814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511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Direct Causes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Indirect Causes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Basic Causes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Struck by/against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Failure to secure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No oversight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Falls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Guarding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Poor maintenance.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Caught in/between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Improper use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Exertion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Unsafe 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Policies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Contact with….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Environmental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Stress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Impact (vehicle)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indent="1143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indent="227013"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indent="112713">
                        <a:spcBef>
                          <a:spcPct val="20000"/>
                        </a:spcBef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Heavy" charset="0"/>
              </a:rPr>
              <a:t>(800) 975-7640 • AtlanticTraining.com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200900" cy="1014413"/>
          </a:xfrm>
        </p:spPr>
        <p:txBody>
          <a:bodyPr/>
          <a:lstStyle/>
          <a:p>
            <a:pPr algn="ctr"/>
            <a:r>
              <a:rPr lang="en-US" altLang="en-US"/>
              <a:t>Be Prepared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25513" y="1700213"/>
            <a:ext cx="7200900" cy="35814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800" b="1" dirty="0" smtClean="0">
                <a:latin typeface="Avenir Heavy" charset="0"/>
                <a:ea typeface="Avenir Heavy" charset="0"/>
                <a:cs typeface="Avenir Heavy" charset="0"/>
              </a:rPr>
              <a:t>The best way to be prepared, is to be pro-active and not reactive. This would entail developing </a:t>
            </a:r>
            <a:r>
              <a:rPr lang="en-US" altLang="en-US" sz="1800" b="1" dirty="0">
                <a:latin typeface="Avenir Heavy" charset="0"/>
                <a:ea typeface="Avenir Heavy" charset="0"/>
                <a:cs typeface="Avenir Heavy" charset="0"/>
              </a:rPr>
              <a:t>a policy for </a:t>
            </a:r>
            <a:r>
              <a:rPr lang="en-US" altLang="en-US" sz="1800" b="1" dirty="0" smtClean="0">
                <a:latin typeface="Avenir Heavy" charset="0"/>
                <a:ea typeface="Avenir Heavy" charset="0"/>
                <a:cs typeface="Avenir Heavy" charset="0"/>
              </a:rPr>
              <a:t>the accident investigation:</a:t>
            </a:r>
            <a:endParaRPr lang="en-US" altLang="en-US" sz="1800" b="1" dirty="0">
              <a:latin typeface="Avenir Heavy" charset="0"/>
              <a:ea typeface="Avenir Heavy" charset="0"/>
              <a:cs typeface="Avenir Heavy" charset="0"/>
            </a:endParaRPr>
          </a:p>
          <a:p>
            <a:pPr marL="0" lvl="4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800" dirty="0" smtClean="0"/>
              <a:t>	</a:t>
            </a:r>
          </a:p>
          <a:p>
            <a:pPr marL="0" lvl="4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Routinely check the </a:t>
            </a:r>
            <a:r>
              <a:rPr lang="en-US" altLang="en-US" sz="1800" dirty="0"/>
              <a:t>policy </a:t>
            </a:r>
            <a:r>
              <a:rPr lang="en-US" altLang="en-US" sz="1800" dirty="0" smtClean="0"/>
              <a:t>to:</a:t>
            </a:r>
          </a:p>
          <a:p>
            <a:pPr marL="0" lvl="1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800" i="0" dirty="0" smtClean="0"/>
              <a:t>		• Ensure </a:t>
            </a:r>
            <a:r>
              <a:rPr lang="en-US" altLang="en-US" sz="1800" i="0" dirty="0"/>
              <a:t>personnel understand their </a:t>
            </a:r>
            <a:r>
              <a:rPr lang="en-US" altLang="en-US" sz="1800" i="0" dirty="0" smtClean="0"/>
              <a:t>role and are 				properly trained.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800" dirty="0" smtClean="0"/>
              <a:t>		• The operating procedures are </a:t>
            </a:r>
            <a:r>
              <a:rPr lang="en-US" altLang="en-US" sz="1800" dirty="0"/>
              <a:t>driving corrective actions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800" dirty="0" smtClean="0"/>
              <a:t>	Assign preventative responsibilities </a:t>
            </a:r>
            <a:r>
              <a:rPr lang="en-US" altLang="en-US" sz="1800" dirty="0"/>
              <a:t>to </a:t>
            </a:r>
            <a:r>
              <a:rPr lang="en-US" altLang="en-US" sz="1800" dirty="0" smtClean="0"/>
              <a:t>employees:</a:t>
            </a:r>
            <a:endParaRPr lang="en-US" altLang="en-US" sz="1800" dirty="0"/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800" dirty="0" smtClean="0"/>
              <a:t>		• Employees </a:t>
            </a:r>
            <a:r>
              <a:rPr lang="en-US" altLang="en-US" sz="1800" dirty="0"/>
              <a:t>must be trained </a:t>
            </a:r>
            <a:r>
              <a:rPr lang="en-US" altLang="en-US" sz="1800" dirty="0" smtClean="0"/>
              <a:t>on how to conduct an 			accident investigation</a:t>
            </a:r>
            <a:endParaRPr lang="en-US" altLang="en-US" sz="1800" dirty="0"/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sz="1800" dirty="0" smtClean="0"/>
              <a:t>		• Investigator </a:t>
            </a:r>
            <a:r>
              <a:rPr lang="en-US" altLang="en-US" sz="1800" dirty="0"/>
              <a:t>should </a:t>
            </a:r>
            <a:r>
              <a:rPr lang="en-US" altLang="en-US" sz="1800" dirty="0" smtClean="0"/>
              <a:t>be competent, and know the 			process.</a:t>
            </a:r>
            <a:endParaRPr lang="en-US" altLang="en-US" sz="1800" dirty="0"/>
          </a:p>
          <a:p>
            <a:pPr marL="384048" indent="-384048" fontAlgn="auto">
              <a:buFont typeface="Wingdings" charset="2"/>
              <a:buNone/>
              <a:defRPr/>
            </a:pPr>
            <a:endParaRPr lang="en-US" altLang="en-US" dirty="0"/>
          </a:p>
          <a:p>
            <a:pPr marL="384048" lvl="1" indent="-384048" fontAlgn="auto">
              <a:buFont typeface="Wingdings" charset="2"/>
              <a:buNone/>
              <a:defRPr/>
            </a:pPr>
            <a:endParaRPr lang="en-US" altLang="en-US" dirty="0"/>
          </a:p>
        </p:txBody>
      </p:sp>
      <p:sp>
        <p:nvSpPr>
          <p:cNvPr id="9219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Conducting the Investigation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2174875"/>
            <a:ext cx="3314700" cy="29337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dirty="0" smtClean="0"/>
              <a:t>• It’s imperative to interview the witnesses immediately.</a:t>
            </a:r>
            <a:endParaRPr lang="en-US" altLang="en-US" dirty="0"/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dirty="0" smtClean="0"/>
              <a:t>• Document </a:t>
            </a:r>
            <a:r>
              <a:rPr lang="en-US" altLang="en-US" dirty="0"/>
              <a:t>the </a:t>
            </a:r>
            <a:r>
              <a:rPr lang="en-US" altLang="en-US" dirty="0" smtClean="0"/>
              <a:t>scene of the accident before </a:t>
            </a:r>
            <a:r>
              <a:rPr lang="en-US" altLang="en-US" dirty="0"/>
              <a:t>any changes are </a:t>
            </a:r>
            <a:r>
              <a:rPr lang="en-US" altLang="en-US" dirty="0" smtClean="0"/>
              <a:t>made</a:t>
            </a:r>
            <a:r>
              <a:rPr lang="en-US" altLang="en-US" dirty="0"/>
              <a:t>.</a:t>
            </a:r>
          </a:p>
          <a:p>
            <a:pPr marL="0" indent="0" fontAlgn="auto">
              <a:buFont typeface="Franklin Gothic Book" panose="020B0503020102020204" pitchFamily="34" charset="0"/>
              <a:buNone/>
              <a:defRPr/>
            </a:pPr>
            <a:r>
              <a:rPr lang="en-US" altLang="en-US" dirty="0" smtClean="0"/>
              <a:t>• Review </a:t>
            </a:r>
            <a:r>
              <a:rPr lang="en-US" altLang="en-US" dirty="0"/>
              <a:t>all </a:t>
            </a:r>
            <a:r>
              <a:rPr lang="en-US" altLang="en-US" dirty="0" smtClean="0"/>
              <a:t>information such as procedures</a:t>
            </a:r>
            <a:r>
              <a:rPr lang="en-US" altLang="en-US" dirty="0"/>
              <a:t>, equipment </a:t>
            </a:r>
            <a:r>
              <a:rPr lang="en-US" altLang="en-US" dirty="0" smtClean="0"/>
              <a:t>manuals, etc. </a:t>
            </a:r>
            <a:endParaRPr lang="en-US" altLang="en-US" dirty="0"/>
          </a:p>
        </p:txBody>
      </p:sp>
      <p:sp>
        <p:nvSpPr>
          <p:cNvPr id="10243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venir Book" charset="0"/>
              </a:rPr>
              <a:t>(800) 975-7640 • AtlanticTraining.com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240979"/>
            <a:ext cx="4227522" cy="280284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927</TotalTime>
  <Words>617</Words>
  <Application>Microsoft Macintosh PowerPoint</Application>
  <PresentationFormat>On-screen Show (4:3)</PresentationFormat>
  <Paragraphs>143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Times New Roman</vt:lpstr>
      <vt:lpstr>Arial</vt:lpstr>
      <vt:lpstr>Avenir Book</vt:lpstr>
      <vt:lpstr>Franklin Gothic Book</vt:lpstr>
      <vt:lpstr>Calibri</vt:lpstr>
      <vt:lpstr>Avenir Heavy</vt:lpstr>
      <vt:lpstr>Avenir Roman</vt:lpstr>
      <vt:lpstr>Wingdings</vt:lpstr>
      <vt:lpstr>Monotype Sorts</vt:lpstr>
      <vt:lpstr>Crop</vt:lpstr>
      <vt:lpstr>Accident  Investigation</vt:lpstr>
      <vt:lpstr>Presentation Objectives</vt:lpstr>
      <vt:lpstr>What is an Accident?</vt:lpstr>
      <vt:lpstr>Purpose of Accident Investigation</vt:lpstr>
      <vt:lpstr>Consequences of Accidents   </vt:lpstr>
      <vt:lpstr>Types of Causes</vt:lpstr>
      <vt:lpstr>Examples of Accident Causes </vt:lpstr>
      <vt:lpstr>Be Prepared</vt:lpstr>
      <vt:lpstr>Conducting the Investigation</vt:lpstr>
      <vt:lpstr>Conducting the Investigation (ctd.)</vt:lpstr>
      <vt:lpstr>Problem Solving Methods</vt:lpstr>
      <vt:lpstr>Job Hazard Analysis</vt:lpstr>
      <vt:lpstr>“Change Analysis”</vt:lpstr>
      <vt:lpstr>Witness Interviews</vt:lpstr>
      <vt:lpstr>Accident Investigation Recordkeeping </vt:lpstr>
      <vt:lpstr>Accident Investigation Recordkeeping (ctd.)</vt:lpstr>
      <vt:lpstr>Steps Involved in  Accident Investigation</vt:lpstr>
    </vt:vector>
  </TitlesOfParts>
  <Company>Safe T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 Investigation</dc:title>
  <dc:creator>Scott W. Tritt</dc:creator>
  <cp:lastModifiedBy>anthony lafazia</cp:lastModifiedBy>
  <cp:revision>45</cp:revision>
  <cp:lastPrinted>2000-03-15T13:55:56Z</cp:lastPrinted>
  <dcterms:created xsi:type="dcterms:W3CDTF">2000-03-15T07:05:38Z</dcterms:created>
  <dcterms:modified xsi:type="dcterms:W3CDTF">2018-05-03T18:43:07Z</dcterms:modified>
</cp:coreProperties>
</file>