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60" r:id="rId2"/>
  </p:sldIdLst>
  <p:sldSz cx="6858000" cy="9144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90" d="100"/>
          <a:sy n="90" d="100"/>
        </p:scale>
        <p:origin x="1644" y="-246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9121" y="0"/>
            <a:ext cx="3043979" cy="4657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43328"/>
            <a:ext cx="3043979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9121" y="8843328"/>
            <a:ext cx="3043979" cy="46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77" tIns="45789" rIns="91577" bIns="457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1BA4A63E-E470-4522-A540-A3CBBDBB2A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BDCD5C-76EF-4C01-A560-688E8B8B2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92D87-F12A-4220-A147-09DB1425FA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86325" y="812800"/>
            <a:ext cx="1457325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812800"/>
            <a:ext cx="4219575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372B58-1F0B-46C8-90C3-72AABB23E7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E4D0DA-3D01-48A9-9163-3E4CE854ED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4CED32-C297-493C-ABB0-1B1B71E4D6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05200" y="2641600"/>
            <a:ext cx="2838450" cy="5486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364B5C-F7EB-4534-B367-D355C73F3B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713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0811D-F83D-479F-A1B8-1CDD93C301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2F5885-6F7F-4712-ACDA-B5DFF24DFF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6AF0E9-C06A-49CA-841E-2BE09D6F5E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E3D75D-32D2-4387-89DD-508E2E85C6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71A00B-0489-4692-A160-698E52ABA3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812800"/>
            <a:ext cx="58293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2641600"/>
            <a:ext cx="5829300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31200"/>
            <a:ext cx="21717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31200"/>
            <a:ext cx="142875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133A6C3-C3A6-4508-A508-8CF2D71728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Line 179"/>
          <p:cNvSpPr>
            <a:spLocks noChangeShapeType="1"/>
          </p:cNvSpPr>
          <p:nvPr/>
        </p:nvSpPr>
        <p:spPr bwMode="auto">
          <a:xfrm>
            <a:off x="1281113" y="3005138"/>
            <a:ext cx="14287" cy="3243262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1" name="Line 180"/>
          <p:cNvSpPr>
            <a:spLocks noChangeShapeType="1"/>
          </p:cNvSpPr>
          <p:nvPr/>
        </p:nvSpPr>
        <p:spPr bwMode="auto">
          <a:xfrm>
            <a:off x="1274763" y="3013075"/>
            <a:ext cx="660400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2" name="Line 181"/>
          <p:cNvSpPr>
            <a:spLocks noChangeShapeType="1"/>
          </p:cNvSpPr>
          <p:nvPr/>
        </p:nvSpPr>
        <p:spPr bwMode="auto">
          <a:xfrm>
            <a:off x="1931988" y="3017838"/>
            <a:ext cx="1587" cy="6492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Line 182"/>
          <p:cNvSpPr>
            <a:spLocks noChangeShapeType="1"/>
          </p:cNvSpPr>
          <p:nvPr/>
        </p:nvSpPr>
        <p:spPr bwMode="auto">
          <a:xfrm>
            <a:off x="1931988" y="3667125"/>
            <a:ext cx="1587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Line 183"/>
          <p:cNvSpPr>
            <a:spLocks noChangeShapeType="1"/>
          </p:cNvSpPr>
          <p:nvPr/>
        </p:nvSpPr>
        <p:spPr bwMode="auto">
          <a:xfrm>
            <a:off x="1931988" y="3667125"/>
            <a:ext cx="1587" cy="793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Line 184"/>
          <p:cNvSpPr>
            <a:spLocks noChangeShapeType="1"/>
          </p:cNvSpPr>
          <p:nvPr/>
        </p:nvSpPr>
        <p:spPr bwMode="auto">
          <a:xfrm>
            <a:off x="1931988" y="3675063"/>
            <a:ext cx="1587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Line 185"/>
          <p:cNvSpPr>
            <a:spLocks noChangeShapeType="1"/>
          </p:cNvSpPr>
          <p:nvPr/>
        </p:nvSpPr>
        <p:spPr bwMode="auto">
          <a:xfrm>
            <a:off x="3238500" y="3675063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Line 186"/>
          <p:cNvSpPr>
            <a:spLocks noChangeShapeType="1"/>
          </p:cNvSpPr>
          <p:nvPr/>
        </p:nvSpPr>
        <p:spPr bwMode="auto">
          <a:xfrm>
            <a:off x="3238500" y="3675063"/>
            <a:ext cx="1588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Line 187"/>
          <p:cNvSpPr>
            <a:spLocks noChangeShapeType="1"/>
          </p:cNvSpPr>
          <p:nvPr/>
        </p:nvSpPr>
        <p:spPr bwMode="auto">
          <a:xfrm flipH="1">
            <a:off x="1931988" y="3675063"/>
            <a:ext cx="1306512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Line 188"/>
          <p:cNvSpPr>
            <a:spLocks noChangeShapeType="1"/>
          </p:cNvSpPr>
          <p:nvPr/>
        </p:nvSpPr>
        <p:spPr bwMode="auto">
          <a:xfrm flipH="1">
            <a:off x="3892550" y="3657600"/>
            <a:ext cx="1289050" cy="19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Line 189"/>
          <p:cNvSpPr>
            <a:spLocks noChangeShapeType="1"/>
          </p:cNvSpPr>
          <p:nvPr/>
        </p:nvSpPr>
        <p:spPr bwMode="auto">
          <a:xfrm>
            <a:off x="3238500" y="3013075"/>
            <a:ext cx="1588" cy="654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Line 190"/>
          <p:cNvSpPr>
            <a:spLocks noChangeShapeType="1"/>
          </p:cNvSpPr>
          <p:nvPr/>
        </p:nvSpPr>
        <p:spPr bwMode="auto">
          <a:xfrm>
            <a:off x="3886200" y="3013075"/>
            <a:ext cx="1588" cy="6540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Line 191"/>
          <p:cNvSpPr>
            <a:spLocks noChangeShapeType="1"/>
          </p:cNvSpPr>
          <p:nvPr/>
        </p:nvSpPr>
        <p:spPr bwMode="auto">
          <a:xfrm>
            <a:off x="3238500" y="3013075"/>
            <a:ext cx="63341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Line 195"/>
          <p:cNvSpPr>
            <a:spLocks noChangeShapeType="1"/>
          </p:cNvSpPr>
          <p:nvPr/>
        </p:nvSpPr>
        <p:spPr bwMode="auto">
          <a:xfrm flipH="1">
            <a:off x="5867400" y="3048000"/>
            <a:ext cx="0" cy="45720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Line 196"/>
          <p:cNvSpPr>
            <a:spLocks noChangeShapeType="1"/>
          </p:cNvSpPr>
          <p:nvPr/>
        </p:nvSpPr>
        <p:spPr bwMode="auto">
          <a:xfrm flipV="1">
            <a:off x="1931988" y="4343400"/>
            <a:ext cx="1587" cy="132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Line 197"/>
          <p:cNvSpPr>
            <a:spLocks noChangeShapeType="1"/>
          </p:cNvSpPr>
          <p:nvPr/>
        </p:nvSpPr>
        <p:spPr bwMode="auto">
          <a:xfrm>
            <a:off x="1931988" y="4343400"/>
            <a:ext cx="130651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Line 198"/>
          <p:cNvSpPr>
            <a:spLocks noChangeShapeType="1"/>
          </p:cNvSpPr>
          <p:nvPr/>
        </p:nvSpPr>
        <p:spPr bwMode="auto">
          <a:xfrm>
            <a:off x="3238500" y="4343400"/>
            <a:ext cx="1588" cy="132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Line 199"/>
          <p:cNvSpPr>
            <a:spLocks noChangeShapeType="1"/>
          </p:cNvSpPr>
          <p:nvPr/>
        </p:nvSpPr>
        <p:spPr bwMode="auto">
          <a:xfrm flipH="1">
            <a:off x="1931988" y="5664200"/>
            <a:ext cx="1306512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Line 200"/>
          <p:cNvSpPr>
            <a:spLocks noChangeShapeType="1"/>
          </p:cNvSpPr>
          <p:nvPr/>
        </p:nvSpPr>
        <p:spPr bwMode="auto">
          <a:xfrm flipV="1">
            <a:off x="3868738" y="4338638"/>
            <a:ext cx="1587" cy="1317625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Line 201"/>
          <p:cNvSpPr>
            <a:spLocks noChangeShapeType="1"/>
          </p:cNvSpPr>
          <p:nvPr/>
        </p:nvSpPr>
        <p:spPr bwMode="auto">
          <a:xfrm>
            <a:off x="3868738" y="4338638"/>
            <a:ext cx="1325562" cy="1587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070" name="Group 205"/>
          <p:cNvGrpSpPr>
            <a:grpSpLocks/>
          </p:cNvGrpSpPr>
          <p:nvPr/>
        </p:nvGrpSpPr>
        <p:grpSpPr bwMode="auto">
          <a:xfrm>
            <a:off x="3868738" y="5656263"/>
            <a:ext cx="1325562" cy="4762"/>
            <a:chOff x="2493" y="3409"/>
            <a:chExt cx="822" cy="3"/>
          </a:xfrm>
        </p:grpSpPr>
        <p:sp>
          <p:nvSpPr>
            <p:cNvPr id="2235" name="Freeform 203"/>
            <p:cNvSpPr>
              <a:spLocks/>
            </p:cNvSpPr>
            <p:nvPr/>
          </p:nvSpPr>
          <p:spPr bwMode="auto">
            <a:xfrm>
              <a:off x="2493" y="3409"/>
              <a:ext cx="822" cy="3"/>
            </a:xfrm>
            <a:custGeom>
              <a:avLst/>
              <a:gdLst>
                <a:gd name="T0" fmla="*/ 1 w 1644"/>
                <a:gd name="T1" fmla="*/ 0 h 6"/>
                <a:gd name="T2" fmla="*/ 1 w 1644"/>
                <a:gd name="T3" fmla="*/ 1 h 6"/>
                <a:gd name="T4" fmla="*/ 1 w 1644"/>
                <a:gd name="T5" fmla="*/ 1 h 6"/>
                <a:gd name="T6" fmla="*/ 1 w 1644"/>
                <a:gd name="T7" fmla="*/ 1 h 6"/>
                <a:gd name="T8" fmla="*/ 0 w 1644"/>
                <a:gd name="T9" fmla="*/ 1 h 6"/>
                <a:gd name="T10" fmla="*/ 1 w 1644"/>
                <a:gd name="T11" fmla="*/ 0 h 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1644"/>
                <a:gd name="T19" fmla="*/ 0 h 6"/>
                <a:gd name="T20" fmla="*/ 1644 w 1644"/>
                <a:gd name="T21" fmla="*/ 6 h 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1644" h="6">
                  <a:moveTo>
                    <a:pt x="1644" y="0"/>
                  </a:moveTo>
                  <a:lnTo>
                    <a:pt x="1644" y="6"/>
                  </a:lnTo>
                  <a:lnTo>
                    <a:pt x="1417" y="6"/>
                  </a:lnTo>
                  <a:lnTo>
                    <a:pt x="1212" y="6"/>
                  </a:lnTo>
                  <a:lnTo>
                    <a:pt x="0" y="2"/>
                  </a:lnTo>
                  <a:lnTo>
                    <a:pt x="1644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204"/>
            <p:cNvSpPr>
              <a:spLocks/>
            </p:cNvSpPr>
            <p:nvPr/>
          </p:nvSpPr>
          <p:spPr bwMode="auto">
            <a:xfrm>
              <a:off x="2493" y="3409"/>
              <a:ext cx="822" cy="3"/>
            </a:xfrm>
            <a:custGeom>
              <a:avLst/>
              <a:gdLst>
                <a:gd name="T0" fmla="*/ 1 w 1644"/>
                <a:gd name="T1" fmla="*/ 0 h 6"/>
                <a:gd name="T2" fmla="*/ 1 w 1644"/>
                <a:gd name="T3" fmla="*/ 1 h 6"/>
                <a:gd name="T4" fmla="*/ 1 w 1644"/>
                <a:gd name="T5" fmla="*/ 1 h 6"/>
                <a:gd name="T6" fmla="*/ 1 w 1644"/>
                <a:gd name="T7" fmla="*/ 1 h 6"/>
                <a:gd name="T8" fmla="*/ 0 w 1644"/>
                <a:gd name="T9" fmla="*/ 1 h 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1644"/>
                <a:gd name="T16" fmla="*/ 0 h 6"/>
                <a:gd name="T17" fmla="*/ 1644 w 1644"/>
                <a:gd name="T18" fmla="*/ 6 h 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1644" h="6">
                  <a:moveTo>
                    <a:pt x="1644" y="0"/>
                  </a:moveTo>
                  <a:lnTo>
                    <a:pt x="1644" y="6"/>
                  </a:lnTo>
                  <a:lnTo>
                    <a:pt x="1417" y="6"/>
                  </a:lnTo>
                  <a:lnTo>
                    <a:pt x="1212" y="6"/>
                  </a:lnTo>
                  <a:lnTo>
                    <a:pt x="0" y="2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071" name="Group 208"/>
          <p:cNvGrpSpPr>
            <a:grpSpLocks/>
          </p:cNvGrpSpPr>
          <p:nvPr/>
        </p:nvGrpSpPr>
        <p:grpSpPr bwMode="auto">
          <a:xfrm>
            <a:off x="1917700" y="6334125"/>
            <a:ext cx="4763" cy="1320800"/>
            <a:chOff x="1264" y="3836"/>
            <a:chExt cx="3" cy="832"/>
          </a:xfrm>
        </p:grpSpPr>
        <p:sp>
          <p:nvSpPr>
            <p:cNvPr id="2233" name="Freeform 206"/>
            <p:cNvSpPr>
              <a:spLocks/>
            </p:cNvSpPr>
            <p:nvPr/>
          </p:nvSpPr>
          <p:spPr bwMode="auto">
            <a:xfrm>
              <a:off x="1264" y="3836"/>
              <a:ext cx="3" cy="832"/>
            </a:xfrm>
            <a:custGeom>
              <a:avLst/>
              <a:gdLst>
                <a:gd name="T0" fmla="*/ 0 w 7"/>
                <a:gd name="T1" fmla="*/ 0 h 1666"/>
                <a:gd name="T2" fmla="*/ 0 w 7"/>
                <a:gd name="T3" fmla="*/ 0 h 1666"/>
                <a:gd name="T4" fmla="*/ 0 w 7"/>
                <a:gd name="T5" fmla="*/ 0 h 1666"/>
                <a:gd name="T6" fmla="*/ 0 w 7"/>
                <a:gd name="T7" fmla="*/ 0 h 1666"/>
                <a:gd name="T8" fmla="*/ 0 w 7"/>
                <a:gd name="T9" fmla="*/ 0 h 1666"/>
                <a:gd name="T10" fmla="*/ 0 w 7"/>
                <a:gd name="T11" fmla="*/ 0 h 166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7"/>
                <a:gd name="T19" fmla="*/ 0 h 1666"/>
                <a:gd name="T20" fmla="*/ 7 w 7"/>
                <a:gd name="T21" fmla="*/ 1666 h 166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7" h="1666">
                  <a:moveTo>
                    <a:pt x="0" y="1666"/>
                  </a:moveTo>
                  <a:lnTo>
                    <a:pt x="7" y="1654"/>
                  </a:lnTo>
                  <a:lnTo>
                    <a:pt x="7" y="1506"/>
                  </a:lnTo>
                  <a:lnTo>
                    <a:pt x="7" y="972"/>
                  </a:lnTo>
                  <a:lnTo>
                    <a:pt x="2" y="0"/>
                  </a:lnTo>
                  <a:lnTo>
                    <a:pt x="0" y="1666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207"/>
            <p:cNvSpPr>
              <a:spLocks/>
            </p:cNvSpPr>
            <p:nvPr/>
          </p:nvSpPr>
          <p:spPr bwMode="auto">
            <a:xfrm>
              <a:off x="1264" y="3836"/>
              <a:ext cx="3" cy="832"/>
            </a:xfrm>
            <a:custGeom>
              <a:avLst/>
              <a:gdLst>
                <a:gd name="T0" fmla="*/ 0 w 7"/>
                <a:gd name="T1" fmla="*/ 0 h 1666"/>
                <a:gd name="T2" fmla="*/ 0 w 7"/>
                <a:gd name="T3" fmla="*/ 0 h 1666"/>
                <a:gd name="T4" fmla="*/ 0 w 7"/>
                <a:gd name="T5" fmla="*/ 0 h 1666"/>
                <a:gd name="T6" fmla="*/ 0 w 7"/>
                <a:gd name="T7" fmla="*/ 0 h 1666"/>
                <a:gd name="T8" fmla="*/ 0 w 7"/>
                <a:gd name="T9" fmla="*/ 0 h 166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"/>
                <a:gd name="T16" fmla="*/ 0 h 1666"/>
                <a:gd name="T17" fmla="*/ 7 w 7"/>
                <a:gd name="T18" fmla="*/ 1666 h 166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" h="1666">
                  <a:moveTo>
                    <a:pt x="0" y="1666"/>
                  </a:moveTo>
                  <a:lnTo>
                    <a:pt x="7" y="1654"/>
                  </a:lnTo>
                  <a:lnTo>
                    <a:pt x="7" y="1506"/>
                  </a:lnTo>
                  <a:lnTo>
                    <a:pt x="7" y="972"/>
                  </a:lnTo>
                  <a:lnTo>
                    <a:pt x="2" y="0"/>
                  </a:lnTo>
                </a:path>
              </a:pathLst>
            </a:custGeom>
            <a:noFill/>
            <a:ln w="3175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072" name="Line 209"/>
          <p:cNvSpPr>
            <a:spLocks noChangeShapeType="1"/>
          </p:cNvSpPr>
          <p:nvPr/>
        </p:nvSpPr>
        <p:spPr bwMode="auto">
          <a:xfrm>
            <a:off x="1917700" y="6332538"/>
            <a:ext cx="1306513" cy="1587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Line 210"/>
          <p:cNvSpPr>
            <a:spLocks noChangeShapeType="1"/>
          </p:cNvSpPr>
          <p:nvPr/>
        </p:nvSpPr>
        <p:spPr bwMode="auto">
          <a:xfrm>
            <a:off x="3224213" y="6332538"/>
            <a:ext cx="1587" cy="132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Line 211"/>
          <p:cNvSpPr>
            <a:spLocks noChangeShapeType="1"/>
          </p:cNvSpPr>
          <p:nvPr/>
        </p:nvSpPr>
        <p:spPr bwMode="auto">
          <a:xfrm flipH="1">
            <a:off x="1911350" y="7645400"/>
            <a:ext cx="130651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Line 218"/>
          <p:cNvSpPr>
            <a:spLocks noChangeShapeType="1"/>
          </p:cNvSpPr>
          <p:nvPr/>
        </p:nvSpPr>
        <p:spPr bwMode="auto">
          <a:xfrm flipH="1">
            <a:off x="1279525" y="6172200"/>
            <a:ext cx="15875" cy="14922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Rectangle 230"/>
          <p:cNvSpPr>
            <a:spLocks noChangeArrowheads="1"/>
          </p:cNvSpPr>
          <p:nvPr/>
        </p:nvSpPr>
        <p:spPr bwMode="auto">
          <a:xfrm>
            <a:off x="1395413" y="2574925"/>
            <a:ext cx="3730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7" name="Rectangle 231"/>
          <p:cNvSpPr>
            <a:spLocks noChangeArrowheads="1"/>
          </p:cNvSpPr>
          <p:nvPr/>
        </p:nvSpPr>
        <p:spPr bwMode="auto">
          <a:xfrm>
            <a:off x="1395413" y="2676525"/>
            <a:ext cx="4333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No. 1</a:t>
            </a:r>
            <a:endParaRPr lang="en-US" sz="2400"/>
          </a:p>
        </p:txBody>
      </p:sp>
      <p:sp>
        <p:nvSpPr>
          <p:cNvPr id="2078" name="Rectangle 232"/>
          <p:cNvSpPr>
            <a:spLocks noChangeArrowheads="1"/>
          </p:cNvSpPr>
          <p:nvPr/>
        </p:nvSpPr>
        <p:spPr bwMode="auto">
          <a:xfrm>
            <a:off x="3346450" y="2574925"/>
            <a:ext cx="373063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Rectangle 233"/>
          <p:cNvSpPr>
            <a:spLocks noChangeArrowheads="1"/>
          </p:cNvSpPr>
          <p:nvPr/>
        </p:nvSpPr>
        <p:spPr bwMode="auto">
          <a:xfrm>
            <a:off x="3346450" y="2676525"/>
            <a:ext cx="4333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No. 2</a:t>
            </a:r>
            <a:endParaRPr lang="en-US" sz="2400"/>
          </a:p>
        </p:txBody>
      </p:sp>
      <p:sp>
        <p:nvSpPr>
          <p:cNvPr id="2080" name="Rectangle 234"/>
          <p:cNvSpPr>
            <a:spLocks noChangeArrowheads="1"/>
          </p:cNvSpPr>
          <p:nvPr/>
        </p:nvSpPr>
        <p:spPr bwMode="auto">
          <a:xfrm>
            <a:off x="5297488" y="2574925"/>
            <a:ext cx="373062" cy="211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Rectangle 235"/>
          <p:cNvSpPr>
            <a:spLocks noChangeArrowheads="1"/>
          </p:cNvSpPr>
          <p:nvPr/>
        </p:nvSpPr>
        <p:spPr bwMode="auto">
          <a:xfrm>
            <a:off x="5297488" y="2657475"/>
            <a:ext cx="4333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400" b="1">
                <a:solidFill>
                  <a:srgbClr val="000000"/>
                </a:solidFill>
                <a:latin typeface="Arial" charset="0"/>
              </a:rPr>
              <a:t>No. 3</a:t>
            </a:r>
            <a:endParaRPr lang="en-US" sz="2400"/>
          </a:p>
        </p:txBody>
      </p:sp>
      <p:sp>
        <p:nvSpPr>
          <p:cNvPr id="2082" name="Rectangle 239"/>
          <p:cNvSpPr>
            <a:spLocks noChangeArrowheads="1"/>
          </p:cNvSpPr>
          <p:nvPr/>
        </p:nvSpPr>
        <p:spPr bwMode="auto">
          <a:xfrm>
            <a:off x="3581400" y="29718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083" name="Rectangle 240"/>
          <p:cNvSpPr>
            <a:spLocks noChangeArrowheads="1"/>
          </p:cNvSpPr>
          <p:nvPr/>
        </p:nvSpPr>
        <p:spPr bwMode="auto">
          <a:xfrm>
            <a:off x="4243388" y="4524375"/>
            <a:ext cx="904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Rectangle 241"/>
          <p:cNvSpPr>
            <a:spLocks noChangeArrowheads="1"/>
          </p:cNvSpPr>
          <p:nvPr/>
        </p:nvSpPr>
        <p:spPr bwMode="auto">
          <a:xfrm>
            <a:off x="5510213" y="3059113"/>
            <a:ext cx="7302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Rectangle 243"/>
          <p:cNvSpPr>
            <a:spLocks noChangeArrowheads="1"/>
          </p:cNvSpPr>
          <p:nvPr/>
        </p:nvSpPr>
        <p:spPr bwMode="auto">
          <a:xfrm>
            <a:off x="5281613" y="3340100"/>
            <a:ext cx="730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Rectangle 244"/>
          <p:cNvSpPr>
            <a:spLocks noChangeArrowheads="1"/>
          </p:cNvSpPr>
          <p:nvPr/>
        </p:nvSpPr>
        <p:spPr bwMode="auto">
          <a:xfrm>
            <a:off x="3886200" y="57150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087" name="Rectangle 258"/>
          <p:cNvSpPr>
            <a:spLocks noChangeArrowheads="1"/>
          </p:cNvSpPr>
          <p:nvPr/>
        </p:nvSpPr>
        <p:spPr bwMode="auto">
          <a:xfrm>
            <a:off x="1447800" y="5105400"/>
            <a:ext cx="7302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Rectangle 264"/>
          <p:cNvSpPr>
            <a:spLocks noChangeArrowheads="1"/>
          </p:cNvSpPr>
          <p:nvPr/>
        </p:nvSpPr>
        <p:spPr bwMode="auto">
          <a:xfrm>
            <a:off x="669925" y="6388100"/>
            <a:ext cx="31750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Rectangle 267"/>
          <p:cNvSpPr>
            <a:spLocks noChangeArrowheads="1"/>
          </p:cNvSpPr>
          <p:nvPr/>
        </p:nvSpPr>
        <p:spPr bwMode="auto">
          <a:xfrm>
            <a:off x="4495800" y="3454400"/>
            <a:ext cx="1588" cy="10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Rectangle 272"/>
          <p:cNvSpPr>
            <a:spLocks noChangeArrowheads="1"/>
          </p:cNvSpPr>
          <p:nvPr/>
        </p:nvSpPr>
        <p:spPr bwMode="auto">
          <a:xfrm>
            <a:off x="1751013" y="6181725"/>
            <a:ext cx="746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Line 274"/>
          <p:cNvSpPr>
            <a:spLocks noChangeShapeType="1"/>
          </p:cNvSpPr>
          <p:nvPr/>
        </p:nvSpPr>
        <p:spPr bwMode="auto">
          <a:xfrm flipH="1">
            <a:off x="4192588" y="3671888"/>
            <a:ext cx="41275" cy="635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Rectangle 277"/>
          <p:cNvSpPr>
            <a:spLocks noChangeArrowheads="1"/>
          </p:cNvSpPr>
          <p:nvPr/>
        </p:nvSpPr>
        <p:spPr bwMode="auto">
          <a:xfrm>
            <a:off x="4405313" y="5715000"/>
            <a:ext cx="7302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Rectangle 281"/>
          <p:cNvSpPr>
            <a:spLocks noChangeArrowheads="1"/>
          </p:cNvSpPr>
          <p:nvPr/>
        </p:nvSpPr>
        <p:spPr bwMode="auto">
          <a:xfrm>
            <a:off x="1577062" y="5889625"/>
            <a:ext cx="22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 </a:t>
            </a:r>
            <a:endParaRPr lang="en-US" sz="2400" b="1" dirty="0"/>
          </a:p>
        </p:txBody>
      </p:sp>
      <p:sp>
        <p:nvSpPr>
          <p:cNvPr id="2095" name="Rectangle 282"/>
          <p:cNvSpPr>
            <a:spLocks noChangeArrowheads="1"/>
          </p:cNvSpPr>
          <p:nvPr/>
        </p:nvSpPr>
        <p:spPr bwMode="auto">
          <a:xfrm>
            <a:off x="1581150" y="3503613"/>
            <a:ext cx="7302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Rectangle 288"/>
          <p:cNvSpPr>
            <a:spLocks noChangeArrowheads="1"/>
          </p:cNvSpPr>
          <p:nvPr/>
        </p:nvSpPr>
        <p:spPr bwMode="auto">
          <a:xfrm>
            <a:off x="304800" y="4876800"/>
            <a:ext cx="501650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Rectangle 292"/>
          <p:cNvSpPr>
            <a:spLocks noChangeArrowheads="1"/>
          </p:cNvSpPr>
          <p:nvPr/>
        </p:nvSpPr>
        <p:spPr bwMode="auto">
          <a:xfrm>
            <a:off x="557213" y="4422775"/>
            <a:ext cx="9207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Rectangle 297"/>
          <p:cNvSpPr>
            <a:spLocks noChangeArrowheads="1"/>
          </p:cNvSpPr>
          <p:nvPr/>
        </p:nvSpPr>
        <p:spPr bwMode="auto">
          <a:xfrm>
            <a:off x="2020888" y="4510088"/>
            <a:ext cx="61912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Rectangle 299"/>
          <p:cNvSpPr>
            <a:spLocks noChangeArrowheads="1"/>
          </p:cNvSpPr>
          <p:nvPr/>
        </p:nvSpPr>
        <p:spPr bwMode="auto">
          <a:xfrm>
            <a:off x="4267200" y="76962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101" name="Rectangle 301"/>
          <p:cNvSpPr>
            <a:spLocks noChangeArrowheads="1"/>
          </p:cNvSpPr>
          <p:nvPr/>
        </p:nvSpPr>
        <p:spPr bwMode="auto">
          <a:xfrm>
            <a:off x="4572000" y="7924800"/>
            <a:ext cx="7874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Check In-Out </a:t>
            </a:r>
          </a:p>
        </p:txBody>
      </p:sp>
      <p:sp>
        <p:nvSpPr>
          <p:cNvPr id="2102" name="Rectangle 305"/>
          <p:cNvSpPr>
            <a:spLocks noChangeArrowheads="1"/>
          </p:cNvSpPr>
          <p:nvPr/>
        </p:nvSpPr>
        <p:spPr bwMode="auto">
          <a:xfrm>
            <a:off x="4572000" y="8077200"/>
            <a:ext cx="8080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Board &amp; Clock</a:t>
            </a:r>
            <a:endParaRPr lang="en-US" sz="2400"/>
          </a:p>
        </p:txBody>
      </p:sp>
      <p:sp>
        <p:nvSpPr>
          <p:cNvPr id="2103" name="Rectangle 308"/>
          <p:cNvSpPr>
            <a:spLocks noChangeArrowheads="1"/>
          </p:cNvSpPr>
          <p:nvPr/>
        </p:nvSpPr>
        <p:spPr bwMode="auto">
          <a:xfrm>
            <a:off x="581025" y="2882900"/>
            <a:ext cx="18097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Rectangle 312"/>
          <p:cNvSpPr>
            <a:spLocks noChangeArrowheads="1"/>
          </p:cNvSpPr>
          <p:nvPr/>
        </p:nvSpPr>
        <p:spPr bwMode="auto">
          <a:xfrm>
            <a:off x="4038600" y="2971800"/>
            <a:ext cx="884238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Rectangle 313"/>
          <p:cNvSpPr>
            <a:spLocks noChangeArrowheads="1"/>
          </p:cNvSpPr>
          <p:nvPr/>
        </p:nvSpPr>
        <p:spPr bwMode="auto">
          <a:xfrm>
            <a:off x="6056499" y="6096000"/>
            <a:ext cx="80150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De-energized 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Roof Bolter</a:t>
            </a:r>
            <a:endParaRPr lang="en-US" sz="2400" dirty="0"/>
          </a:p>
        </p:txBody>
      </p:sp>
      <p:sp>
        <p:nvSpPr>
          <p:cNvPr id="2106" name="Rectangle 318"/>
          <p:cNvSpPr>
            <a:spLocks noChangeArrowheads="1"/>
          </p:cNvSpPr>
          <p:nvPr/>
        </p:nvSpPr>
        <p:spPr bwMode="auto">
          <a:xfrm>
            <a:off x="2662238" y="941388"/>
            <a:ext cx="1814512" cy="271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Rectangle 319"/>
          <p:cNvSpPr>
            <a:spLocks noChangeArrowheads="1"/>
          </p:cNvSpPr>
          <p:nvPr/>
        </p:nvSpPr>
        <p:spPr bwMode="auto">
          <a:xfrm>
            <a:off x="3124615" y="609600"/>
            <a:ext cx="57067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2019</a:t>
            </a:r>
            <a:endParaRPr lang="en-US" sz="2000" b="1" dirty="0"/>
          </a:p>
        </p:txBody>
      </p:sp>
      <p:sp>
        <p:nvSpPr>
          <p:cNvPr id="2108" name="Rectangle 321"/>
          <p:cNvSpPr>
            <a:spLocks noChangeArrowheads="1"/>
          </p:cNvSpPr>
          <p:nvPr/>
        </p:nvSpPr>
        <p:spPr bwMode="auto">
          <a:xfrm>
            <a:off x="2445703" y="990600"/>
            <a:ext cx="193803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  <a:latin typeface="Arial" charset="0"/>
              </a:rPr>
              <a:t>Governor’s Cup</a:t>
            </a:r>
            <a:endParaRPr lang="en-US" sz="2000" dirty="0"/>
          </a:p>
        </p:txBody>
      </p:sp>
      <p:sp>
        <p:nvSpPr>
          <p:cNvPr id="2109" name="Rectangle 322"/>
          <p:cNvSpPr>
            <a:spLocks noChangeArrowheads="1"/>
          </p:cNvSpPr>
          <p:nvPr/>
        </p:nvSpPr>
        <p:spPr bwMode="auto">
          <a:xfrm>
            <a:off x="2925763" y="1539875"/>
            <a:ext cx="1374775" cy="27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Rectangle 323"/>
          <p:cNvSpPr>
            <a:spLocks noChangeArrowheads="1"/>
          </p:cNvSpPr>
          <p:nvPr/>
        </p:nvSpPr>
        <p:spPr bwMode="auto">
          <a:xfrm>
            <a:off x="2438400" y="1371600"/>
            <a:ext cx="19605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000" b="1">
                <a:solidFill>
                  <a:srgbClr val="000000"/>
                </a:solidFill>
                <a:latin typeface="Arial" charset="0"/>
              </a:rPr>
              <a:t>Preshift Contest</a:t>
            </a:r>
            <a:endParaRPr lang="en-US" sz="2000" b="1"/>
          </a:p>
        </p:txBody>
      </p:sp>
      <p:sp>
        <p:nvSpPr>
          <p:cNvPr id="2111" name="Rectangle 324"/>
          <p:cNvSpPr>
            <a:spLocks noChangeArrowheads="1"/>
          </p:cNvSpPr>
          <p:nvPr/>
        </p:nvSpPr>
        <p:spPr bwMode="auto">
          <a:xfrm>
            <a:off x="2000250" y="6704013"/>
            <a:ext cx="61913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Rectangle 331"/>
          <p:cNvSpPr>
            <a:spLocks noChangeArrowheads="1"/>
          </p:cNvSpPr>
          <p:nvPr/>
        </p:nvSpPr>
        <p:spPr bwMode="auto">
          <a:xfrm>
            <a:off x="1646238" y="4959350"/>
            <a:ext cx="73025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Rectangle 341"/>
          <p:cNvSpPr>
            <a:spLocks noChangeArrowheads="1"/>
          </p:cNvSpPr>
          <p:nvPr/>
        </p:nvSpPr>
        <p:spPr bwMode="auto">
          <a:xfrm>
            <a:off x="4068763" y="5903913"/>
            <a:ext cx="746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Rectangle 345"/>
          <p:cNvSpPr>
            <a:spLocks noChangeArrowheads="1"/>
          </p:cNvSpPr>
          <p:nvPr/>
        </p:nvSpPr>
        <p:spPr bwMode="auto">
          <a:xfrm>
            <a:off x="152400" y="5867400"/>
            <a:ext cx="81756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/>
          </a:p>
        </p:txBody>
      </p:sp>
      <p:sp>
        <p:nvSpPr>
          <p:cNvPr id="2116" name="Rectangle 354"/>
          <p:cNvSpPr>
            <a:spLocks noChangeArrowheads="1"/>
          </p:cNvSpPr>
          <p:nvPr/>
        </p:nvSpPr>
        <p:spPr bwMode="auto">
          <a:xfrm>
            <a:off x="3671888" y="3189288"/>
            <a:ext cx="74612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Rectangle 407"/>
          <p:cNvSpPr>
            <a:spLocks noChangeArrowheads="1"/>
          </p:cNvSpPr>
          <p:nvPr/>
        </p:nvSpPr>
        <p:spPr bwMode="auto">
          <a:xfrm>
            <a:off x="4127500" y="4611688"/>
            <a:ext cx="206375" cy="15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Rectangle 482"/>
          <p:cNvSpPr>
            <a:spLocks noChangeArrowheads="1"/>
          </p:cNvSpPr>
          <p:nvPr/>
        </p:nvSpPr>
        <p:spPr bwMode="auto">
          <a:xfrm>
            <a:off x="5313363" y="2808288"/>
            <a:ext cx="417512" cy="252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Rectangle 502"/>
          <p:cNvSpPr>
            <a:spLocks noChangeArrowheads="1"/>
          </p:cNvSpPr>
          <p:nvPr/>
        </p:nvSpPr>
        <p:spPr bwMode="auto">
          <a:xfrm>
            <a:off x="5334000" y="7467600"/>
            <a:ext cx="379413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FF3300"/>
                </a:solidFill>
                <a:latin typeface="Arial" charset="0"/>
              </a:rPr>
              <a:t>Return</a:t>
            </a:r>
            <a:endParaRPr lang="en-US" sz="2400">
              <a:solidFill>
                <a:srgbClr val="FF3300"/>
              </a:solidFill>
            </a:endParaRPr>
          </a:p>
        </p:txBody>
      </p:sp>
      <p:sp>
        <p:nvSpPr>
          <p:cNvPr id="2121" name="Rectangle 508"/>
          <p:cNvSpPr>
            <a:spLocks noChangeArrowheads="1"/>
          </p:cNvSpPr>
          <p:nvPr/>
        </p:nvSpPr>
        <p:spPr bwMode="auto">
          <a:xfrm>
            <a:off x="1295400" y="7696200"/>
            <a:ext cx="3429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>
                <a:solidFill>
                  <a:schemeClr val="accent2"/>
                </a:solidFill>
                <a:latin typeface="Arial" charset="0"/>
              </a:rPr>
              <a:t>Intake</a:t>
            </a:r>
            <a:endParaRPr lang="en-US" sz="2400">
              <a:solidFill>
                <a:schemeClr val="accent2"/>
              </a:solidFill>
            </a:endParaRPr>
          </a:p>
        </p:txBody>
      </p:sp>
      <p:sp>
        <p:nvSpPr>
          <p:cNvPr id="2122" name="Rectangle 546"/>
          <p:cNvSpPr>
            <a:spLocks noChangeArrowheads="1"/>
          </p:cNvSpPr>
          <p:nvPr/>
        </p:nvSpPr>
        <p:spPr bwMode="auto">
          <a:xfrm>
            <a:off x="5208588" y="4340225"/>
            <a:ext cx="74612" cy="15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Rectangle 547"/>
          <p:cNvSpPr>
            <a:spLocks noChangeArrowheads="1"/>
          </p:cNvSpPr>
          <p:nvPr/>
        </p:nvSpPr>
        <p:spPr bwMode="auto">
          <a:xfrm>
            <a:off x="5257800" y="5181600"/>
            <a:ext cx="1603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24" name="Rectangle 557"/>
          <p:cNvSpPr>
            <a:spLocks noChangeArrowheads="1"/>
          </p:cNvSpPr>
          <p:nvPr/>
        </p:nvSpPr>
        <p:spPr bwMode="auto">
          <a:xfrm>
            <a:off x="2396104" y="1828800"/>
            <a:ext cx="201657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sz="2400" b="1" u="sng" dirty="0">
                <a:solidFill>
                  <a:srgbClr val="000000"/>
                </a:solidFill>
                <a:latin typeface="Arial" charset="0"/>
              </a:rPr>
              <a:t>Problem Map </a:t>
            </a:r>
            <a:endParaRPr lang="en-US" sz="2400" b="1" u="sng" dirty="0"/>
          </a:p>
        </p:txBody>
      </p:sp>
      <p:sp>
        <p:nvSpPr>
          <p:cNvPr id="2126" name="Text Box 660"/>
          <p:cNvSpPr txBox="1">
            <a:spLocks noChangeArrowheads="1"/>
          </p:cNvSpPr>
          <p:nvPr/>
        </p:nvSpPr>
        <p:spPr bwMode="auto">
          <a:xfrm>
            <a:off x="3416300" y="4441825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/>
              <a:t>C</a:t>
            </a:r>
          </a:p>
        </p:txBody>
      </p:sp>
      <p:sp>
        <p:nvSpPr>
          <p:cNvPr id="2127" name="Line 664"/>
          <p:cNvSpPr>
            <a:spLocks noChangeShapeType="1"/>
          </p:cNvSpPr>
          <p:nvPr/>
        </p:nvSpPr>
        <p:spPr bwMode="auto">
          <a:xfrm>
            <a:off x="5194300" y="4348163"/>
            <a:ext cx="0" cy="13160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8" name="Line 685"/>
          <p:cNvSpPr>
            <a:spLocks noChangeShapeType="1"/>
          </p:cNvSpPr>
          <p:nvPr/>
        </p:nvSpPr>
        <p:spPr bwMode="auto">
          <a:xfrm flipH="1">
            <a:off x="3657600" y="2895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29" name="Line 721"/>
          <p:cNvSpPr>
            <a:spLocks noChangeShapeType="1"/>
          </p:cNvSpPr>
          <p:nvPr/>
        </p:nvSpPr>
        <p:spPr bwMode="auto">
          <a:xfrm flipH="1" flipV="1">
            <a:off x="1447800" y="7162800"/>
            <a:ext cx="0" cy="4302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stealth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0" name="Line 722"/>
          <p:cNvSpPr>
            <a:spLocks noChangeShapeType="1"/>
          </p:cNvSpPr>
          <p:nvPr/>
        </p:nvSpPr>
        <p:spPr bwMode="auto">
          <a:xfrm>
            <a:off x="5486400" y="6705600"/>
            <a:ext cx="0" cy="30480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 type="stealth" w="sm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1" name="Line 723"/>
          <p:cNvSpPr>
            <a:spLocks noChangeShapeType="1"/>
          </p:cNvSpPr>
          <p:nvPr/>
        </p:nvSpPr>
        <p:spPr bwMode="auto">
          <a:xfrm flipV="1">
            <a:off x="5486400" y="6781800"/>
            <a:ext cx="0" cy="43021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 type="stealth" w="sm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2" name="Line 725"/>
          <p:cNvSpPr>
            <a:spLocks noChangeShapeType="1"/>
          </p:cNvSpPr>
          <p:nvPr/>
        </p:nvSpPr>
        <p:spPr bwMode="auto">
          <a:xfrm rot="-517668">
            <a:off x="5111750" y="2987675"/>
            <a:ext cx="215900" cy="111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3" name="Line 726"/>
          <p:cNvSpPr>
            <a:spLocks noChangeShapeType="1"/>
          </p:cNvSpPr>
          <p:nvPr/>
        </p:nvSpPr>
        <p:spPr bwMode="auto">
          <a:xfrm>
            <a:off x="1104900" y="5989945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4" name="Text Box 730"/>
          <p:cNvSpPr txBox="1">
            <a:spLocks noChangeArrowheads="1"/>
          </p:cNvSpPr>
          <p:nvPr/>
        </p:nvSpPr>
        <p:spPr bwMode="auto">
          <a:xfrm>
            <a:off x="1447800" y="6172200"/>
            <a:ext cx="18415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>
              <a:latin typeface="Arial" charset="0"/>
            </a:endParaRPr>
          </a:p>
        </p:txBody>
      </p:sp>
      <p:sp>
        <p:nvSpPr>
          <p:cNvPr id="2137" name="Rectangle 767"/>
          <p:cNvSpPr>
            <a:spLocks noChangeArrowheads="1"/>
          </p:cNvSpPr>
          <p:nvPr/>
        </p:nvSpPr>
        <p:spPr bwMode="auto">
          <a:xfrm>
            <a:off x="6096000" y="5334000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Line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Curtain</a:t>
            </a:r>
            <a:endParaRPr lang="en-US" sz="2400" dirty="0"/>
          </a:p>
        </p:txBody>
      </p:sp>
      <p:sp>
        <p:nvSpPr>
          <p:cNvPr id="2138" name="Line 773"/>
          <p:cNvSpPr>
            <a:spLocks noChangeShapeType="1"/>
          </p:cNvSpPr>
          <p:nvPr/>
        </p:nvSpPr>
        <p:spPr bwMode="auto">
          <a:xfrm flipH="1">
            <a:off x="4419600" y="7772400"/>
            <a:ext cx="228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39" name="Text Box 781"/>
          <p:cNvSpPr txBox="1">
            <a:spLocks noChangeArrowheads="1"/>
          </p:cNvSpPr>
          <p:nvPr/>
        </p:nvSpPr>
        <p:spPr bwMode="auto">
          <a:xfrm rot="21441991">
            <a:off x="2749354" y="5797802"/>
            <a:ext cx="29368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dirty="0"/>
              <a:t>C</a:t>
            </a:r>
          </a:p>
        </p:txBody>
      </p:sp>
      <p:sp>
        <p:nvSpPr>
          <p:cNvPr id="2140" name="Line 783"/>
          <p:cNvSpPr>
            <a:spLocks noChangeShapeType="1"/>
          </p:cNvSpPr>
          <p:nvPr/>
        </p:nvSpPr>
        <p:spPr bwMode="auto">
          <a:xfrm>
            <a:off x="2895600" y="58674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1" name="Text Box 784"/>
          <p:cNvSpPr txBox="1">
            <a:spLocks noChangeArrowheads="1"/>
          </p:cNvSpPr>
          <p:nvPr/>
        </p:nvSpPr>
        <p:spPr bwMode="auto">
          <a:xfrm>
            <a:off x="4495800" y="5791200"/>
            <a:ext cx="2936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 b="1"/>
              <a:t>C</a:t>
            </a:r>
          </a:p>
        </p:txBody>
      </p:sp>
      <p:sp>
        <p:nvSpPr>
          <p:cNvPr id="2142" name="Line 801"/>
          <p:cNvSpPr>
            <a:spLocks noChangeShapeType="1"/>
          </p:cNvSpPr>
          <p:nvPr/>
        </p:nvSpPr>
        <p:spPr bwMode="auto">
          <a:xfrm>
            <a:off x="3873500" y="6340475"/>
            <a:ext cx="130651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3" name="Line 802"/>
          <p:cNvSpPr>
            <a:spLocks noChangeShapeType="1"/>
          </p:cNvSpPr>
          <p:nvPr/>
        </p:nvSpPr>
        <p:spPr bwMode="auto">
          <a:xfrm>
            <a:off x="3873500" y="7654925"/>
            <a:ext cx="1306513" cy="1588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4" name="Line 803"/>
          <p:cNvSpPr>
            <a:spLocks noChangeShapeType="1"/>
          </p:cNvSpPr>
          <p:nvPr/>
        </p:nvSpPr>
        <p:spPr bwMode="auto">
          <a:xfrm>
            <a:off x="3873500" y="6340475"/>
            <a:ext cx="1588" cy="132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5" name="Line 804"/>
          <p:cNvSpPr>
            <a:spLocks noChangeShapeType="1"/>
          </p:cNvSpPr>
          <p:nvPr/>
        </p:nvSpPr>
        <p:spPr bwMode="auto">
          <a:xfrm>
            <a:off x="5178425" y="6340475"/>
            <a:ext cx="1588" cy="1320800"/>
          </a:xfrm>
          <a:prstGeom prst="line">
            <a:avLst/>
          </a:prstGeom>
          <a:noFill/>
          <a:ln w="317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6" name="Line 805"/>
          <p:cNvSpPr>
            <a:spLocks noChangeShapeType="1"/>
          </p:cNvSpPr>
          <p:nvPr/>
        </p:nvSpPr>
        <p:spPr bwMode="auto">
          <a:xfrm flipH="1" flipV="1">
            <a:off x="4648200" y="7772400"/>
            <a:ext cx="304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48" name="Line 814"/>
          <p:cNvSpPr>
            <a:spLocks noChangeShapeType="1"/>
          </p:cNvSpPr>
          <p:nvPr/>
        </p:nvSpPr>
        <p:spPr bwMode="auto">
          <a:xfrm rot="20734753" flipV="1">
            <a:off x="2882625" y="7365042"/>
            <a:ext cx="406950" cy="5271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9" name="Rectangle 819"/>
          <p:cNvSpPr>
            <a:spLocks noChangeArrowheads="1"/>
          </p:cNvSpPr>
          <p:nvPr/>
        </p:nvSpPr>
        <p:spPr bwMode="auto">
          <a:xfrm>
            <a:off x="2478088" y="3384550"/>
            <a:ext cx="61912" cy="74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50" name="Rectangle 821"/>
          <p:cNvSpPr>
            <a:spLocks noChangeArrowheads="1"/>
          </p:cNvSpPr>
          <p:nvPr/>
        </p:nvSpPr>
        <p:spPr bwMode="auto">
          <a:xfrm>
            <a:off x="1543844" y="8069262"/>
            <a:ext cx="447675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Line 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Curtain </a:t>
            </a:r>
          </a:p>
        </p:txBody>
      </p:sp>
      <p:sp>
        <p:nvSpPr>
          <p:cNvPr id="2151" name="Line 822"/>
          <p:cNvSpPr>
            <a:spLocks noChangeShapeType="1"/>
          </p:cNvSpPr>
          <p:nvPr/>
        </p:nvSpPr>
        <p:spPr bwMode="auto">
          <a:xfrm flipV="1">
            <a:off x="1772379" y="7768116"/>
            <a:ext cx="228601" cy="339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2" name="Rectangle 824"/>
          <p:cNvSpPr>
            <a:spLocks noChangeArrowheads="1"/>
          </p:cNvSpPr>
          <p:nvPr/>
        </p:nvSpPr>
        <p:spPr bwMode="auto">
          <a:xfrm>
            <a:off x="361283" y="5784503"/>
            <a:ext cx="76623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De-energized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Continuous 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Miner</a:t>
            </a:r>
            <a:endParaRPr lang="en-US" sz="2400" dirty="0"/>
          </a:p>
        </p:txBody>
      </p:sp>
      <p:sp>
        <p:nvSpPr>
          <p:cNvPr id="2153" name="Rectangle 827"/>
          <p:cNvSpPr>
            <a:spLocks noChangeArrowheads="1"/>
          </p:cNvSpPr>
          <p:nvPr/>
        </p:nvSpPr>
        <p:spPr bwMode="auto">
          <a:xfrm>
            <a:off x="3886254" y="6477000"/>
            <a:ext cx="80951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Check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Curtain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154" name="Rectangle 829"/>
          <p:cNvSpPr>
            <a:spLocks noChangeArrowheads="1"/>
          </p:cNvSpPr>
          <p:nvPr/>
        </p:nvSpPr>
        <p:spPr bwMode="auto">
          <a:xfrm>
            <a:off x="2057400" y="4419600"/>
            <a:ext cx="90963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Clear Run Thru 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Curtain</a:t>
            </a:r>
          </a:p>
          <a:p>
            <a:pPr algn="ctr"/>
            <a:r>
              <a:rPr lang="en-US">
                <a:solidFill>
                  <a:srgbClr val="000000"/>
                </a:solidFill>
                <a:latin typeface="Arial" charset="0"/>
              </a:rPr>
              <a:t>(Fly Pad)</a:t>
            </a:r>
            <a:endParaRPr lang="en-US" sz="2400"/>
          </a:p>
        </p:txBody>
      </p:sp>
      <p:sp>
        <p:nvSpPr>
          <p:cNvPr id="2155" name="Line 831"/>
          <p:cNvSpPr>
            <a:spLocks noChangeShapeType="1"/>
          </p:cNvSpPr>
          <p:nvPr/>
        </p:nvSpPr>
        <p:spPr bwMode="auto">
          <a:xfrm rot="530401" flipV="1">
            <a:off x="2897188" y="4624388"/>
            <a:ext cx="301625" cy="47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6" name="Rectangle 843"/>
          <p:cNvSpPr>
            <a:spLocks noChangeArrowheads="1"/>
          </p:cNvSpPr>
          <p:nvPr/>
        </p:nvSpPr>
        <p:spPr bwMode="auto">
          <a:xfrm>
            <a:off x="4191000" y="6934200"/>
            <a:ext cx="9906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Energized </a:t>
            </a:r>
          </a:p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Power Center</a:t>
            </a:r>
          </a:p>
        </p:txBody>
      </p:sp>
      <p:sp>
        <p:nvSpPr>
          <p:cNvPr id="2157" name="Line 850"/>
          <p:cNvSpPr>
            <a:spLocks noChangeShapeType="1"/>
          </p:cNvSpPr>
          <p:nvPr/>
        </p:nvSpPr>
        <p:spPr bwMode="auto">
          <a:xfrm flipV="1">
            <a:off x="4953000" y="6172200"/>
            <a:ext cx="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58" name="Text Box 851"/>
          <p:cNvSpPr txBox="1">
            <a:spLocks noChangeArrowheads="1"/>
          </p:cNvSpPr>
          <p:nvPr/>
        </p:nvSpPr>
        <p:spPr bwMode="auto">
          <a:xfrm>
            <a:off x="4191000" y="5257800"/>
            <a:ext cx="1143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(2) </a:t>
            </a:r>
            <a:r>
              <a:rPr lang="en-US" dirty="0">
                <a:latin typeface="Arial" charset="0"/>
              </a:rPr>
              <a:t>Fire Extinguishers </a:t>
            </a:r>
          </a:p>
        </p:txBody>
      </p:sp>
      <p:sp>
        <p:nvSpPr>
          <p:cNvPr id="2159" name="Text Box 852"/>
          <p:cNvSpPr txBox="1">
            <a:spLocks noChangeArrowheads="1"/>
          </p:cNvSpPr>
          <p:nvPr/>
        </p:nvSpPr>
        <p:spPr bwMode="auto">
          <a:xfrm>
            <a:off x="4038600" y="5775325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Arial" charset="0"/>
              </a:rPr>
              <a:t>X</a:t>
            </a:r>
          </a:p>
        </p:txBody>
      </p:sp>
      <p:sp>
        <p:nvSpPr>
          <p:cNvPr id="2160" name="Line 853"/>
          <p:cNvSpPr>
            <a:spLocks noChangeShapeType="1"/>
          </p:cNvSpPr>
          <p:nvPr/>
        </p:nvSpPr>
        <p:spPr bwMode="auto">
          <a:xfrm flipH="1">
            <a:off x="4191000" y="5562600"/>
            <a:ext cx="228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64" name="Rectangle 863"/>
          <p:cNvSpPr>
            <a:spLocks noChangeArrowheads="1"/>
          </p:cNvSpPr>
          <p:nvPr/>
        </p:nvSpPr>
        <p:spPr bwMode="auto">
          <a:xfrm>
            <a:off x="1385094" y="6845661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65" name="Rectangle 870"/>
          <p:cNvSpPr>
            <a:spLocks noChangeArrowheads="1"/>
          </p:cNvSpPr>
          <p:nvPr/>
        </p:nvSpPr>
        <p:spPr bwMode="auto">
          <a:xfrm>
            <a:off x="2057400" y="5334000"/>
            <a:ext cx="8096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Check Curtain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Partially Down</a:t>
            </a:r>
            <a:endParaRPr lang="en-US" sz="2400" dirty="0"/>
          </a:p>
        </p:txBody>
      </p:sp>
      <p:sp>
        <p:nvSpPr>
          <p:cNvPr id="2166" name="Rectangle 872"/>
          <p:cNvSpPr>
            <a:spLocks noChangeArrowheads="1"/>
          </p:cNvSpPr>
          <p:nvPr/>
        </p:nvSpPr>
        <p:spPr bwMode="auto">
          <a:xfrm>
            <a:off x="5334000" y="30480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168" name="Rectangle 879"/>
          <p:cNvSpPr>
            <a:spLocks noChangeArrowheads="1"/>
          </p:cNvSpPr>
          <p:nvPr/>
        </p:nvSpPr>
        <p:spPr bwMode="auto">
          <a:xfrm>
            <a:off x="152400" y="7010400"/>
            <a:ext cx="57708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Draw rock</a:t>
            </a:r>
          </a:p>
        </p:txBody>
      </p:sp>
      <p:sp>
        <p:nvSpPr>
          <p:cNvPr id="2169" name="Line 880"/>
          <p:cNvSpPr>
            <a:spLocks noChangeShapeType="1"/>
          </p:cNvSpPr>
          <p:nvPr/>
        </p:nvSpPr>
        <p:spPr bwMode="auto">
          <a:xfrm flipV="1">
            <a:off x="769144" y="69342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70" name="Text Box 881"/>
          <p:cNvSpPr txBox="1">
            <a:spLocks noChangeArrowheads="1"/>
          </p:cNvSpPr>
          <p:nvPr/>
        </p:nvSpPr>
        <p:spPr bwMode="auto">
          <a:xfrm>
            <a:off x="4800600" y="5943600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171" name="Rectangle 882"/>
          <p:cNvSpPr>
            <a:spLocks noChangeArrowheads="1"/>
          </p:cNvSpPr>
          <p:nvPr/>
        </p:nvSpPr>
        <p:spPr bwMode="auto">
          <a:xfrm>
            <a:off x="1709738" y="3014663"/>
            <a:ext cx="85725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172" name="Line 888"/>
          <p:cNvSpPr>
            <a:spLocks noChangeShapeType="1"/>
          </p:cNvSpPr>
          <p:nvPr/>
        </p:nvSpPr>
        <p:spPr bwMode="auto">
          <a:xfrm flipH="1">
            <a:off x="1828800" y="2971800"/>
            <a:ext cx="381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73" name="Line 892"/>
          <p:cNvSpPr>
            <a:spLocks noChangeShapeType="1"/>
          </p:cNvSpPr>
          <p:nvPr/>
        </p:nvSpPr>
        <p:spPr bwMode="auto">
          <a:xfrm>
            <a:off x="4649788" y="5656262"/>
            <a:ext cx="6350" cy="6842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4" name="Line 894"/>
          <p:cNvSpPr>
            <a:spLocks noChangeShapeType="1"/>
          </p:cNvSpPr>
          <p:nvPr/>
        </p:nvSpPr>
        <p:spPr bwMode="auto">
          <a:xfrm flipV="1">
            <a:off x="4419600" y="6096000"/>
            <a:ext cx="0" cy="304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5" name="Line 895"/>
          <p:cNvSpPr>
            <a:spLocks noChangeShapeType="1"/>
          </p:cNvSpPr>
          <p:nvPr/>
        </p:nvSpPr>
        <p:spPr bwMode="auto">
          <a:xfrm>
            <a:off x="4419600" y="609600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77" name="Line 897"/>
          <p:cNvSpPr>
            <a:spLocks noChangeShapeType="1"/>
          </p:cNvSpPr>
          <p:nvPr/>
        </p:nvSpPr>
        <p:spPr bwMode="auto">
          <a:xfrm>
            <a:off x="2514600" y="5638800"/>
            <a:ext cx="30480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78" name="Line 898"/>
          <p:cNvSpPr>
            <a:spLocks noChangeShapeType="1"/>
          </p:cNvSpPr>
          <p:nvPr/>
        </p:nvSpPr>
        <p:spPr bwMode="auto">
          <a:xfrm>
            <a:off x="3200400" y="4572000"/>
            <a:ext cx="685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79" name="Line 899"/>
          <p:cNvSpPr>
            <a:spLocks noChangeShapeType="1"/>
          </p:cNvSpPr>
          <p:nvPr/>
        </p:nvSpPr>
        <p:spPr bwMode="auto">
          <a:xfrm flipH="1" flipV="1">
            <a:off x="5410200" y="5334000"/>
            <a:ext cx="6858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80" name="Rectangle 904"/>
          <p:cNvSpPr>
            <a:spLocks noChangeArrowheads="1"/>
          </p:cNvSpPr>
          <p:nvPr/>
        </p:nvSpPr>
        <p:spPr bwMode="auto">
          <a:xfrm>
            <a:off x="5867400" y="5791200"/>
            <a:ext cx="6985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  </a:t>
            </a:r>
            <a:endParaRPr lang="en-US" sz="2400"/>
          </a:p>
        </p:txBody>
      </p:sp>
      <p:sp>
        <p:nvSpPr>
          <p:cNvPr id="2181" name="Line 910"/>
          <p:cNvSpPr>
            <a:spLocks noChangeShapeType="1"/>
          </p:cNvSpPr>
          <p:nvPr/>
        </p:nvSpPr>
        <p:spPr bwMode="auto">
          <a:xfrm flipH="1">
            <a:off x="3962400" y="5334000"/>
            <a:ext cx="76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82" name="Rectangle 242"/>
          <p:cNvSpPr>
            <a:spLocks noChangeArrowheads="1"/>
          </p:cNvSpPr>
          <p:nvPr/>
        </p:nvSpPr>
        <p:spPr bwMode="auto">
          <a:xfrm>
            <a:off x="3505200" y="67818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83" name="Rectangle 827"/>
          <p:cNvSpPr>
            <a:spLocks noChangeArrowheads="1"/>
          </p:cNvSpPr>
          <p:nvPr/>
        </p:nvSpPr>
        <p:spPr bwMode="auto">
          <a:xfrm>
            <a:off x="2209800" y="7848600"/>
            <a:ext cx="80962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Check </a:t>
            </a:r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Curtain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Partially Down</a:t>
            </a:r>
          </a:p>
        </p:txBody>
      </p:sp>
      <p:sp>
        <p:nvSpPr>
          <p:cNvPr id="2184" name="Line 898"/>
          <p:cNvSpPr>
            <a:spLocks noChangeShapeType="1"/>
          </p:cNvSpPr>
          <p:nvPr/>
        </p:nvSpPr>
        <p:spPr bwMode="auto">
          <a:xfrm>
            <a:off x="3200400" y="7467599"/>
            <a:ext cx="357188" cy="480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85" name="Rectangle 242"/>
          <p:cNvSpPr>
            <a:spLocks noChangeArrowheads="1"/>
          </p:cNvSpPr>
          <p:nvPr/>
        </p:nvSpPr>
        <p:spPr bwMode="auto">
          <a:xfrm>
            <a:off x="3429000" y="7391400"/>
            <a:ext cx="22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C</a:t>
            </a:r>
            <a:endParaRPr lang="en-US" sz="2400" b="1" dirty="0"/>
          </a:p>
        </p:txBody>
      </p:sp>
      <p:sp>
        <p:nvSpPr>
          <p:cNvPr id="2186" name="Rectangle 242"/>
          <p:cNvSpPr>
            <a:spLocks noChangeArrowheads="1"/>
          </p:cNvSpPr>
          <p:nvPr/>
        </p:nvSpPr>
        <p:spPr bwMode="auto">
          <a:xfrm>
            <a:off x="2057400" y="6629400"/>
            <a:ext cx="8382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Belt Tailpiece</a:t>
            </a:r>
            <a:endParaRPr lang="en-US" sz="2400" dirty="0"/>
          </a:p>
        </p:txBody>
      </p:sp>
      <p:sp>
        <p:nvSpPr>
          <p:cNvPr id="2187" name="Line 752"/>
          <p:cNvSpPr>
            <a:spLocks noChangeShapeType="1"/>
          </p:cNvSpPr>
          <p:nvPr/>
        </p:nvSpPr>
        <p:spPr bwMode="auto">
          <a:xfrm>
            <a:off x="2895600" y="6705600"/>
            <a:ext cx="6096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89" name="Line 752"/>
          <p:cNvSpPr>
            <a:spLocks noChangeShapeType="1"/>
          </p:cNvSpPr>
          <p:nvPr/>
        </p:nvSpPr>
        <p:spPr bwMode="auto">
          <a:xfrm flipH="1" flipV="1">
            <a:off x="5410200" y="48006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0" name="Rectangle 654"/>
          <p:cNvSpPr>
            <a:spLocks noChangeArrowheads="1"/>
          </p:cNvSpPr>
          <p:nvPr/>
        </p:nvSpPr>
        <p:spPr bwMode="auto">
          <a:xfrm>
            <a:off x="3429000" y="4800600"/>
            <a:ext cx="1524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91" name="Rectangle 656"/>
          <p:cNvSpPr>
            <a:spLocks noChangeArrowheads="1"/>
          </p:cNvSpPr>
          <p:nvPr/>
        </p:nvSpPr>
        <p:spPr bwMode="auto">
          <a:xfrm>
            <a:off x="2133600" y="4953000"/>
            <a:ext cx="76623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Arial" charset="0"/>
              </a:rPr>
              <a:t>De-energized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Shuttle Car</a:t>
            </a:r>
            <a:endParaRPr lang="en-US" sz="2400" dirty="0"/>
          </a:p>
        </p:txBody>
      </p:sp>
      <p:sp>
        <p:nvSpPr>
          <p:cNvPr id="2192" name="Line 657"/>
          <p:cNvSpPr>
            <a:spLocks noChangeShapeType="1"/>
          </p:cNvSpPr>
          <p:nvPr/>
        </p:nvSpPr>
        <p:spPr bwMode="auto">
          <a:xfrm flipV="1">
            <a:off x="2895600" y="4876800"/>
            <a:ext cx="5334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3" name="Rectangle 313"/>
          <p:cNvSpPr>
            <a:spLocks noChangeArrowheads="1"/>
          </p:cNvSpPr>
          <p:nvPr/>
        </p:nvSpPr>
        <p:spPr bwMode="auto">
          <a:xfrm>
            <a:off x="381000" y="2895600"/>
            <a:ext cx="2841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Face</a:t>
            </a:r>
            <a:endParaRPr lang="en-US" sz="2400"/>
          </a:p>
        </p:txBody>
      </p:sp>
      <p:sp>
        <p:nvSpPr>
          <p:cNvPr id="2194" name="Rectangle 872"/>
          <p:cNvSpPr>
            <a:spLocks noChangeArrowheads="1"/>
          </p:cNvSpPr>
          <p:nvPr/>
        </p:nvSpPr>
        <p:spPr bwMode="auto">
          <a:xfrm>
            <a:off x="1447800" y="29718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195" name="Line 873"/>
          <p:cNvSpPr>
            <a:spLocks noChangeShapeType="1"/>
          </p:cNvSpPr>
          <p:nvPr/>
        </p:nvSpPr>
        <p:spPr bwMode="auto">
          <a:xfrm>
            <a:off x="685800" y="2971800"/>
            <a:ext cx="7620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6" name="Rectangle 242"/>
          <p:cNvSpPr>
            <a:spLocks noChangeArrowheads="1"/>
          </p:cNvSpPr>
          <p:nvPr/>
        </p:nvSpPr>
        <p:spPr bwMode="auto">
          <a:xfrm>
            <a:off x="3505200" y="70104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97" name="Rectangle 242"/>
          <p:cNvSpPr>
            <a:spLocks noChangeArrowheads="1"/>
          </p:cNvSpPr>
          <p:nvPr/>
        </p:nvSpPr>
        <p:spPr bwMode="auto">
          <a:xfrm>
            <a:off x="3886200" y="6858000"/>
            <a:ext cx="3810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Belt</a:t>
            </a:r>
          </a:p>
        </p:txBody>
      </p:sp>
      <p:sp>
        <p:nvSpPr>
          <p:cNvPr id="2198" name="Line 752"/>
          <p:cNvSpPr>
            <a:spLocks noChangeShapeType="1"/>
          </p:cNvSpPr>
          <p:nvPr/>
        </p:nvSpPr>
        <p:spPr bwMode="auto">
          <a:xfrm flipH="1">
            <a:off x="3581400" y="70104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99" name="Rectangle 313"/>
          <p:cNvSpPr>
            <a:spLocks noChangeArrowheads="1"/>
          </p:cNvSpPr>
          <p:nvPr/>
        </p:nvSpPr>
        <p:spPr bwMode="auto">
          <a:xfrm>
            <a:off x="6324600" y="2743200"/>
            <a:ext cx="2841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Face</a:t>
            </a:r>
            <a:endParaRPr lang="en-US" sz="2400" dirty="0"/>
          </a:p>
        </p:txBody>
      </p:sp>
      <p:sp>
        <p:nvSpPr>
          <p:cNvPr id="2200" name="Rectangle 872"/>
          <p:cNvSpPr>
            <a:spLocks noChangeArrowheads="1"/>
          </p:cNvSpPr>
          <p:nvPr/>
        </p:nvSpPr>
        <p:spPr bwMode="auto">
          <a:xfrm>
            <a:off x="5638800" y="30480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201" name="Line 873"/>
          <p:cNvSpPr>
            <a:spLocks noChangeShapeType="1"/>
          </p:cNvSpPr>
          <p:nvPr/>
        </p:nvSpPr>
        <p:spPr bwMode="auto">
          <a:xfrm flipH="1">
            <a:off x="5867400" y="2860102"/>
            <a:ext cx="392113" cy="1878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02" name="Rectangle 313"/>
          <p:cNvSpPr>
            <a:spLocks noChangeArrowheads="1"/>
          </p:cNvSpPr>
          <p:nvPr/>
        </p:nvSpPr>
        <p:spPr bwMode="auto">
          <a:xfrm>
            <a:off x="2895600" y="2743200"/>
            <a:ext cx="284163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Face</a:t>
            </a:r>
            <a:endParaRPr lang="en-US" sz="2400"/>
          </a:p>
        </p:txBody>
      </p:sp>
      <p:sp>
        <p:nvSpPr>
          <p:cNvPr id="2203" name="Rectangle 872"/>
          <p:cNvSpPr>
            <a:spLocks noChangeArrowheads="1"/>
          </p:cNvSpPr>
          <p:nvPr/>
        </p:nvSpPr>
        <p:spPr bwMode="auto">
          <a:xfrm>
            <a:off x="3429000" y="2971800"/>
            <a:ext cx="84138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1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/>
          </a:p>
        </p:txBody>
      </p:sp>
      <p:sp>
        <p:nvSpPr>
          <p:cNvPr id="2204" name="Line 873"/>
          <p:cNvSpPr>
            <a:spLocks noChangeShapeType="1"/>
          </p:cNvSpPr>
          <p:nvPr/>
        </p:nvSpPr>
        <p:spPr bwMode="auto">
          <a:xfrm>
            <a:off x="3048000" y="2895600"/>
            <a:ext cx="3810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cxnSp>
        <p:nvCxnSpPr>
          <p:cNvPr id="205" name="Straight Connector 204"/>
          <p:cNvCxnSpPr>
            <a:endCxn id="2059" idx="0"/>
          </p:cNvCxnSpPr>
          <p:nvPr/>
        </p:nvCxnSpPr>
        <p:spPr>
          <a:xfrm>
            <a:off x="5181600" y="3048000"/>
            <a:ext cx="0" cy="609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1" name="Straight Connector 210"/>
          <p:cNvCxnSpPr/>
          <p:nvPr/>
        </p:nvCxnSpPr>
        <p:spPr>
          <a:xfrm>
            <a:off x="5181600" y="3048000"/>
            <a:ext cx="6858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07" name="Rectangle 313"/>
          <p:cNvSpPr>
            <a:spLocks noChangeArrowheads="1"/>
          </p:cNvSpPr>
          <p:nvPr/>
        </p:nvSpPr>
        <p:spPr bwMode="auto">
          <a:xfrm>
            <a:off x="2133600" y="2667000"/>
            <a:ext cx="5818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18.8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% O2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0.0%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CH4</a:t>
            </a:r>
            <a:endParaRPr lang="en-US" sz="2400" dirty="0"/>
          </a:p>
        </p:txBody>
      </p:sp>
      <p:sp>
        <p:nvSpPr>
          <p:cNvPr id="2208" name="Rectangle 313"/>
          <p:cNvSpPr>
            <a:spLocks noChangeArrowheads="1"/>
          </p:cNvSpPr>
          <p:nvPr/>
        </p:nvSpPr>
        <p:spPr bwMode="auto">
          <a:xfrm>
            <a:off x="4495800" y="2743200"/>
            <a:ext cx="5818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20.8%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O2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0.0%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CH4</a:t>
            </a:r>
            <a:endParaRPr lang="en-US" sz="2400" dirty="0"/>
          </a:p>
        </p:txBody>
      </p:sp>
      <p:sp>
        <p:nvSpPr>
          <p:cNvPr id="2209" name="Line 728"/>
          <p:cNvSpPr>
            <a:spLocks noChangeShapeType="1"/>
          </p:cNvSpPr>
          <p:nvPr/>
        </p:nvSpPr>
        <p:spPr bwMode="auto">
          <a:xfrm flipV="1">
            <a:off x="1930400" y="3673653"/>
            <a:ext cx="58" cy="666572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12" name="Text Box 731"/>
          <p:cNvSpPr txBox="1">
            <a:spLocks noChangeArrowheads="1"/>
          </p:cNvSpPr>
          <p:nvPr/>
        </p:nvSpPr>
        <p:spPr bwMode="auto">
          <a:xfrm>
            <a:off x="1210230" y="4626974"/>
            <a:ext cx="26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213" name="Text Box 732"/>
          <p:cNvSpPr txBox="1">
            <a:spLocks noChangeArrowheads="1"/>
          </p:cNvSpPr>
          <p:nvPr/>
        </p:nvSpPr>
        <p:spPr bwMode="auto">
          <a:xfrm>
            <a:off x="5562600" y="6781800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214" name="Text Box 733"/>
          <p:cNvSpPr txBox="1">
            <a:spLocks noChangeArrowheads="1"/>
          </p:cNvSpPr>
          <p:nvPr/>
        </p:nvSpPr>
        <p:spPr bwMode="auto">
          <a:xfrm>
            <a:off x="5791200" y="7315200"/>
            <a:ext cx="91440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Permissible Pump with Cable &amp; Switch Gear</a:t>
            </a:r>
          </a:p>
          <a:p>
            <a:pPr algn="ctr"/>
            <a:r>
              <a:rPr lang="en-US" dirty="0" smtClean="0">
                <a:latin typeface="Arial" charset="0"/>
              </a:rPr>
              <a:t>(Not in use)</a:t>
            </a:r>
            <a:endParaRPr lang="en-US" dirty="0">
              <a:latin typeface="Arial" charset="0"/>
            </a:endParaRPr>
          </a:p>
        </p:txBody>
      </p:sp>
      <p:sp>
        <p:nvSpPr>
          <p:cNvPr id="2215" name="Line 752"/>
          <p:cNvSpPr>
            <a:spLocks noChangeShapeType="1"/>
          </p:cNvSpPr>
          <p:nvPr/>
        </p:nvSpPr>
        <p:spPr bwMode="auto">
          <a:xfrm flipH="1" flipV="1">
            <a:off x="5791200" y="6934200"/>
            <a:ext cx="4572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16" name="Rectangle 313"/>
          <p:cNvSpPr>
            <a:spLocks noChangeArrowheads="1"/>
          </p:cNvSpPr>
          <p:nvPr/>
        </p:nvSpPr>
        <p:spPr bwMode="auto">
          <a:xfrm>
            <a:off x="3886200" y="5029200"/>
            <a:ext cx="92233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>
                <a:solidFill>
                  <a:srgbClr val="000000"/>
                </a:solidFill>
                <a:latin typeface="Arial" charset="0"/>
              </a:rPr>
              <a:t>SCSR Cache</a:t>
            </a:r>
          </a:p>
          <a:p>
            <a:r>
              <a:rPr lang="en-US">
                <a:solidFill>
                  <a:srgbClr val="000000"/>
                </a:solidFill>
                <a:latin typeface="Arial" charset="0"/>
              </a:rPr>
              <a:t>30 stored SCSR</a:t>
            </a:r>
            <a:endParaRPr lang="en-US" sz="2400"/>
          </a:p>
        </p:txBody>
      </p:sp>
      <p:sp>
        <p:nvSpPr>
          <p:cNvPr id="2217" name="Rectangle 547"/>
          <p:cNvSpPr>
            <a:spLocks noChangeArrowheads="1"/>
          </p:cNvSpPr>
          <p:nvPr/>
        </p:nvSpPr>
        <p:spPr bwMode="auto">
          <a:xfrm>
            <a:off x="5257800" y="4724400"/>
            <a:ext cx="160338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218" name="Text Box 733"/>
          <p:cNvSpPr txBox="1">
            <a:spLocks noChangeArrowheads="1"/>
          </p:cNvSpPr>
          <p:nvPr/>
        </p:nvSpPr>
        <p:spPr bwMode="auto">
          <a:xfrm>
            <a:off x="128978" y="3885090"/>
            <a:ext cx="107112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Low Clearance</a:t>
            </a:r>
            <a:endParaRPr lang="en-US" dirty="0">
              <a:latin typeface="Arial" charset="0"/>
            </a:endParaRPr>
          </a:p>
        </p:txBody>
      </p:sp>
      <p:sp>
        <p:nvSpPr>
          <p:cNvPr id="2219" name="Text Box 733"/>
          <p:cNvSpPr txBox="1">
            <a:spLocks noChangeArrowheads="1"/>
          </p:cNvSpPr>
          <p:nvPr/>
        </p:nvSpPr>
        <p:spPr bwMode="auto">
          <a:xfrm>
            <a:off x="-81279" y="5000597"/>
            <a:ext cx="131318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2 Dislodged timbers</a:t>
            </a:r>
            <a:endParaRPr lang="en-US" dirty="0">
              <a:latin typeface="Arial" charset="0"/>
            </a:endParaRPr>
          </a:p>
        </p:txBody>
      </p:sp>
      <p:sp>
        <p:nvSpPr>
          <p:cNvPr id="2220" name="Line 752"/>
          <p:cNvSpPr>
            <a:spLocks noChangeShapeType="1"/>
          </p:cNvSpPr>
          <p:nvPr/>
        </p:nvSpPr>
        <p:spPr bwMode="auto">
          <a:xfrm flipV="1">
            <a:off x="665163" y="4746971"/>
            <a:ext cx="592691" cy="25362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21" name="Line 752"/>
          <p:cNvSpPr>
            <a:spLocks noChangeShapeType="1"/>
          </p:cNvSpPr>
          <p:nvPr/>
        </p:nvSpPr>
        <p:spPr bwMode="auto">
          <a:xfrm>
            <a:off x="948758" y="4113187"/>
            <a:ext cx="599624" cy="21275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22" name="Rectangle 242"/>
          <p:cNvSpPr>
            <a:spLocks noChangeArrowheads="1"/>
          </p:cNvSpPr>
          <p:nvPr/>
        </p:nvSpPr>
        <p:spPr bwMode="auto">
          <a:xfrm>
            <a:off x="5722938" y="3469702"/>
            <a:ext cx="160338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223" name="Rectangle 242"/>
          <p:cNvSpPr>
            <a:spLocks noChangeArrowheads="1"/>
          </p:cNvSpPr>
          <p:nvPr/>
        </p:nvSpPr>
        <p:spPr bwMode="auto">
          <a:xfrm>
            <a:off x="3581400" y="8001000"/>
            <a:ext cx="838200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Mine Phone</a:t>
            </a:r>
            <a:endParaRPr lang="en-US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224" name="Line 752"/>
          <p:cNvSpPr>
            <a:spLocks noChangeShapeType="1"/>
          </p:cNvSpPr>
          <p:nvPr/>
        </p:nvSpPr>
        <p:spPr bwMode="auto">
          <a:xfrm flipH="1">
            <a:off x="5814129" y="3429000"/>
            <a:ext cx="242370" cy="8755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28" name="Rectangle 767"/>
          <p:cNvSpPr>
            <a:spLocks noChangeArrowheads="1"/>
          </p:cNvSpPr>
          <p:nvPr/>
        </p:nvSpPr>
        <p:spPr bwMode="auto">
          <a:xfrm>
            <a:off x="6096000" y="4953000"/>
            <a:ext cx="4079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Line</a:t>
            </a:r>
          </a:p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Curtain</a:t>
            </a:r>
            <a:endParaRPr lang="en-US" sz="2400" dirty="0"/>
          </a:p>
        </p:txBody>
      </p:sp>
      <p:sp>
        <p:nvSpPr>
          <p:cNvPr id="2232" name="Rectangle 863"/>
          <p:cNvSpPr>
            <a:spLocks noChangeArrowheads="1"/>
          </p:cNvSpPr>
          <p:nvPr/>
        </p:nvSpPr>
        <p:spPr bwMode="auto">
          <a:xfrm>
            <a:off x="4038600" y="7696200"/>
            <a:ext cx="152400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190" name="Line 752"/>
          <p:cNvSpPr>
            <a:spLocks noChangeShapeType="1"/>
          </p:cNvSpPr>
          <p:nvPr/>
        </p:nvSpPr>
        <p:spPr bwMode="auto">
          <a:xfrm flipV="1">
            <a:off x="3810000" y="7848600"/>
            <a:ext cx="152400" cy="152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91" name="Rectangle 313"/>
          <p:cNvSpPr>
            <a:spLocks noChangeArrowheads="1"/>
          </p:cNvSpPr>
          <p:nvPr/>
        </p:nvSpPr>
        <p:spPr bwMode="auto">
          <a:xfrm>
            <a:off x="3886200" y="2667000"/>
            <a:ext cx="58189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20.8%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O2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0.0% </a:t>
            </a:r>
            <a:r>
              <a:rPr lang="en-US" dirty="0">
                <a:solidFill>
                  <a:srgbClr val="000000"/>
                </a:solidFill>
                <a:latin typeface="Arial" charset="0"/>
              </a:rPr>
              <a:t>CH4</a:t>
            </a:r>
            <a:endParaRPr lang="en-US" sz="2400" dirty="0"/>
          </a:p>
        </p:txBody>
      </p:sp>
      <p:sp>
        <p:nvSpPr>
          <p:cNvPr id="194" name="Text Box 733"/>
          <p:cNvSpPr txBox="1">
            <a:spLocks noChangeArrowheads="1"/>
          </p:cNvSpPr>
          <p:nvPr/>
        </p:nvSpPr>
        <p:spPr bwMode="auto">
          <a:xfrm>
            <a:off x="5971153" y="3167063"/>
            <a:ext cx="6611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Cap </a:t>
            </a:r>
          </a:p>
          <a:p>
            <a:pPr algn="ctr"/>
            <a:r>
              <a:rPr lang="en-US" dirty="0" smtClean="0">
                <a:latin typeface="Arial" charset="0"/>
              </a:rPr>
              <a:t>Wedges</a:t>
            </a:r>
            <a:endParaRPr lang="en-US" dirty="0">
              <a:latin typeface="Arial" charset="0"/>
            </a:endParaRPr>
          </a:p>
        </p:txBody>
      </p:sp>
      <p:sp>
        <p:nvSpPr>
          <p:cNvPr id="195" name="Line 728"/>
          <p:cNvSpPr>
            <a:spLocks noChangeShapeType="1"/>
          </p:cNvSpPr>
          <p:nvPr/>
        </p:nvSpPr>
        <p:spPr bwMode="auto">
          <a:xfrm flipV="1">
            <a:off x="1255160" y="4338715"/>
            <a:ext cx="675269" cy="12546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97" name="Text Box 732"/>
          <p:cNvSpPr txBox="1">
            <a:spLocks noChangeArrowheads="1"/>
          </p:cNvSpPr>
          <p:nvPr/>
        </p:nvSpPr>
        <p:spPr bwMode="auto">
          <a:xfrm>
            <a:off x="1514476" y="4253706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00" name="Line 752"/>
          <p:cNvSpPr>
            <a:spLocks noChangeShapeType="1"/>
          </p:cNvSpPr>
          <p:nvPr/>
        </p:nvSpPr>
        <p:spPr bwMode="auto">
          <a:xfrm>
            <a:off x="1104900" y="3984385"/>
            <a:ext cx="800100" cy="1545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4" name="Rectangle 863"/>
          <p:cNvSpPr>
            <a:spLocks noChangeArrowheads="1"/>
          </p:cNvSpPr>
          <p:nvPr/>
        </p:nvSpPr>
        <p:spPr bwMode="auto">
          <a:xfrm>
            <a:off x="3284281" y="6323112"/>
            <a:ext cx="198438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5" name="Text Box 851"/>
          <p:cNvSpPr txBox="1">
            <a:spLocks noChangeArrowheads="1"/>
          </p:cNvSpPr>
          <p:nvPr/>
        </p:nvSpPr>
        <p:spPr bwMode="auto">
          <a:xfrm>
            <a:off x="95251" y="6477000"/>
            <a:ext cx="11430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>
                <a:latin typeface="Arial" charset="0"/>
              </a:rPr>
              <a:t>Fire Extinguisher </a:t>
            </a:r>
            <a:endParaRPr lang="en-US" dirty="0">
              <a:latin typeface="Arial" charset="0"/>
            </a:endParaRPr>
          </a:p>
        </p:txBody>
      </p:sp>
      <p:sp>
        <p:nvSpPr>
          <p:cNvPr id="216" name="Rectangle 244"/>
          <p:cNvSpPr>
            <a:spLocks noChangeArrowheads="1"/>
          </p:cNvSpPr>
          <p:nvPr/>
        </p:nvSpPr>
        <p:spPr bwMode="auto">
          <a:xfrm>
            <a:off x="1334153" y="6292206"/>
            <a:ext cx="177147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17" name="Line 910"/>
          <p:cNvSpPr>
            <a:spLocks noChangeShapeType="1"/>
          </p:cNvSpPr>
          <p:nvPr/>
        </p:nvSpPr>
        <p:spPr bwMode="auto">
          <a:xfrm flipV="1">
            <a:off x="1172062" y="6430297"/>
            <a:ext cx="141556" cy="1434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8" name="Rectangle 281"/>
          <p:cNvSpPr>
            <a:spLocks noChangeArrowheads="1"/>
          </p:cNvSpPr>
          <p:nvPr/>
        </p:nvSpPr>
        <p:spPr bwMode="auto">
          <a:xfrm>
            <a:off x="5486400" y="6096000"/>
            <a:ext cx="22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 </a:t>
            </a:r>
            <a:endParaRPr lang="en-US" sz="2400" b="1" dirty="0"/>
          </a:p>
        </p:txBody>
      </p:sp>
      <p:sp>
        <p:nvSpPr>
          <p:cNvPr id="219" name="Line 726"/>
          <p:cNvSpPr>
            <a:spLocks noChangeShapeType="1"/>
          </p:cNvSpPr>
          <p:nvPr/>
        </p:nvSpPr>
        <p:spPr bwMode="auto">
          <a:xfrm flipH="1" flipV="1">
            <a:off x="5715000" y="6172200"/>
            <a:ext cx="304800" cy="76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2" name="Text Box 733"/>
          <p:cNvSpPr txBox="1">
            <a:spLocks noChangeArrowheads="1"/>
          </p:cNvSpPr>
          <p:nvPr/>
        </p:nvSpPr>
        <p:spPr bwMode="auto">
          <a:xfrm>
            <a:off x="1981200" y="7086600"/>
            <a:ext cx="1197764" cy="553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Continuous miner</a:t>
            </a:r>
          </a:p>
          <a:p>
            <a:pPr algn="ctr"/>
            <a:r>
              <a:rPr lang="en-US" dirty="0" smtClean="0">
                <a:latin typeface="Arial" charset="0"/>
              </a:rPr>
              <a:t>Water Shut-Off</a:t>
            </a:r>
          </a:p>
          <a:p>
            <a:pPr algn="ctr"/>
            <a:r>
              <a:rPr lang="en-US" dirty="0" smtClean="0">
                <a:latin typeface="Arial" charset="0"/>
              </a:rPr>
              <a:t>Valve</a:t>
            </a:r>
            <a:endParaRPr lang="en-US" dirty="0">
              <a:latin typeface="Arial" charset="0"/>
            </a:endParaRPr>
          </a:p>
        </p:txBody>
      </p:sp>
      <p:sp>
        <p:nvSpPr>
          <p:cNvPr id="223" name="Line 752"/>
          <p:cNvSpPr>
            <a:spLocks noChangeShapeType="1"/>
          </p:cNvSpPr>
          <p:nvPr/>
        </p:nvSpPr>
        <p:spPr bwMode="auto">
          <a:xfrm flipV="1">
            <a:off x="3048000" y="7467600"/>
            <a:ext cx="3810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4" name="Text Box 732"/>
          <p:cNvSpPr txBox="1">
            <a:spLocks noChangeArrowheads="1"/>
          </p:cNvSpPr>
          <p:nvPr/>
        </p:nvSpPr>
        <p:spPr bwMode="auto">
          <a:xfrm>
            <a:off x="3200400" y="7162800"/>
            <a:ext cx="2682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03" name="Rectangle 767"/>
          <p:cNvSpPr>
            <a:spLocks noChangeArrowheads="1"/>
          </p:cNvSpPr>
          <p:nvPr/>
        </p:nvSpPr>
        <p:spPr bwMode="auto">
          <a:xfrm>
            <a:off x="3833045" y="3252886"/>
            <a:ext cx="187757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u="sng" dirty="0" smtClean="0">
                <a:solidFill>
                  <a:srgbClr val="000000"/>
                </a:solidFill>
                <a:latin typeface="Arial" charset="0"/>
              </a:rPr>
              <a:t>Water Over Knee Deep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     Ankle Deep</a:t>
            </a:r>
          </a:p>
        </p:txBody>
      </p:sp>
      <p:sp>
        <p:nvSpPr>
          <p:cNvPr id="208" name="Text Box 731"/>
          <p:cNvSpPr txBox="1">
            <a:spLocks noChangeArrowheads="1"/>
          </p:cNvSpPr>
          <p:nvPr/>
        </p:nvSpPr>
        <p:spPr bwMode="auto">
          <a:xfrm>
            <a:off x="5053947" y="3835400"/>
            <a:ext cx="26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09" name="Text Box 731"/>
          <p:cNvSpPr txBox="1">
            <a:spLocks noChangeArrowheads="1"/>
          </p:cNvSpPr>
          <p:nvPr/>
        </p:nvSpPr>
        <p:spPr bwMode="auto">
          <a:xfrm>
            <a:off x="3733800" y="3733800"/>
            <a:ext cx="26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12" name="Text Box 731"/>
          <p:cNvSpPr txBox="1">
            <a:spLocks noChangeArrowheads="1"/>
          </p:cNvSpPr>
          <p:nvPr/>
        </p:nvSpPr>
        <p:spPr bwMode="auto">
          <a:xfrm>
            <a:off x="3733800" y="4038600"/>
            <a:ext cx="2682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sp>
        <p:nvSpPr>
          <p:cNvPr id="213" name="Line 752"/>
          <p:cNvSpPr>
            <a:spLocks noChangeShapeType="1"/>
          </p:cNvSpPr>
          <p:nvPr/>
        </p:nvSpPr>
        <p:spPr bwMode="auto">
          <a:xfrm flipH="1" flipV="1">
            <a:off x="5257800" y="3962400"/>
            <a:ext cx="685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4" name="Line 752"/>
          <p:cNvSpPr>
            <a:spLocks noChangeShapeType="1"/>
          </p:cNvSpPr>
          <p:nvPr/>
        </p:nvSpPr>
        <p:spPr bwMode="auto">
          <a:xfrm flipH="1">
            <a:off x="3919043" y="3606504"/>
            <a:ext cx="152401" cy="24943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0" name="Rectangle 656"/>
          <p:cNvSpPr>
            <a:spLocks noChangeArrowheads="1"/>
          </p:cNvSpPr>
          <p:nvPr/>
        </p:nvSpPr>
        <p:spPr bwMode="auto">
          <a:xfrm>
            <a:off x="3906837" y="4416425"/>
            <a:ext cx="12954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Continuous Miner</a:t>
            </a:r>
          </a:p>
          <a:p>
            <a:pPr algn="ctr"/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Water Line Ruptured and Discharging</a:t>
            </a:r>
            <a:endParaRPr lang="en-US" sz="2400" dirty="0"/>
          </a:p>
        </p:txBody>
      </p:sp>
      <p:sp>
        <p:nvSpPr>
          <p:cNvPr id="225" name="Line 853"/>
          <p:cNvSpPr>
            <a:spLocks noChangeShapeType="1"/>
          </p:cNvSpPr>
          <p:nvPr/>
        </p:nvSpPr>
        <p:spPr bwMode="auto">
          <a:xfrm flipH="1" flipV="1">
            <a:off x="3886199" y="4191000"/>
            <a:ext cx="519113" cy="239871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8" name="Line 728"/>
          <p:cNvSpPr>
            <a:spLocks noChangeShapeType="1"/>
          </p:cNvSpPr>
          <p:nvPr/>
        </p:nvSpPr>
        <p:spPr bwMode="auto">
          <a:xfrm flipV="1">
            <a:off x="3886200" y="3657600"/>
            <a:ext cx="0" cy="68580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29" name="Line 728"/>
          <p:cNvSpPr>
            <a:spLocks noChangeShapeType="1"/>
          </p:cNvSpPr>
          <p:nvPr/>
        </p:nvSpPr>
        <p:spPr bwMode="auto">
          <a:xfrm flipV="1">
            <a:off x="5181600" y="3636863"/>
            <a:ext cx="12700" cy="706537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" name="Rectangle 879"/>
          <p:cNvSpPr>
            <a:spLocks noChangeArrowheads="1"/>
          </p:cNvSpPr>
          <p:nvPr/>
        </p:nvSpPr>
        <p:spPr bwMode="auto">
          <a:xfrm>
            <a:off x="2278318" y="6328078"/>
            <a:ext cx="577081" cy="153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Draw rock</a:t>
            </a:r>
          </a:p>
        </p:txBody>
      </p:sp>
      <p:sp>
        <p:nvSpPr>
          <p:cNvPr id="221" name="Line 880"/>
          <p:cNvSpPr>
            <a:spLocks noChangeShapeType="1"/>
          </p:cNvSpPr>
          <p:nvPr/>
        </p:nvSpPr>
        <p:spPr bwMode="auto">
          <a:xfrm flipV="1">
            <a:off x="2875935" y="6383842"/>
            <a:ext cx="413793" cy="4645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6" name="Rectangle 767"/>
          <p:cNvSpPr>
            <a:spLocks noChangeArrowheads="1"/>
          </p:cNvSpPr>
          <p:nvPr/>
        </p:nvSpPr>
        <p:spPr bwMode="auto">
          <a:xfrm>
            <a:off x="5346700" y="4199381"/>
            <a:ext cx="150870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dirty="0">
                <a:solidFill>
                  <a:srgbClr val="000000"/>
                </a:solidFill>
                <a:latin typeface="Arial" charset="0"/>
              </a:rPr>
              <a:t>  </a:t>
            </a:r>
            <a:r>
              <a:rPr lang="en-US" u="sng" dirty="0" smtClean="0">
                <a:solidFill>
                  <a:srgbClr val="000000"/>
                </a:solidFill>
                <a:latin typeface="Arial" charset="0"/>
              </a:rPr>
              <a:t>Water Over Knee Deep</a:t>
            </a:r>
          </a:p>
          <a:p>
            <a:r>
              <a:rPr lang="en-US" dirty="0" smtClean="0">
                <a:solidFill>
                  <a:srgbClr val="000000"/>
                </a:solidFill>
                <a:latin typeface="Arial" charset="0"/>
              </a:rPr>
              <a:t>         Ankle Deep</a:t>
            </a:r>
          </a:p>
        </p:txBody>
      </p:sp>
      <p:sp>
        <p:nvSpPr>
          <p:cNvPr id="227" name="Rectangle 281"/>
          <p:cNvSpPr>
            <a:spLocks noChangeArrowheads="1"/>
          </p:cNvSpPr>
          <p:nvPr/>
        </p:nvSpPr>
        <p:spPr bwMode="auto">
          <a:xfrm>
            <a:off x="1974051" y="7657167"/>
            <a:ext cx="228600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 </a:t>
            </a:r>
            <a:endParaRPr lang="en-US" sz="2400" b="1" dirty="0"/>
          </a:p>
        </p:txBody>
      </p:sp>
      <p:sp>
        <p:nvSpPr>
          <p:cNvPr id="234" name="Rectangle 242"/>
          <p:cNvSpPr>
            <a:spLocks noChangeArrowheads="1"/>
          </p:cNvSpPr>
          <p:nvPr/>
        </p:nvSpPr>
        <p:spPr bwMode="auto">
          <a:xfrm>
            <a:off x="5642936" y="3721892"/>
            <a:ext cx="160338" cy="153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r>
              <a:rPr lang="en-US" b="1" dirty="0">
                <a:solidFill>
                  <a:srgbClr val="000000"/>
                </a:solidFill>
                <a:latin typeface="Arial" charset="0"/>
              </a:rPr>
              <a:t>X</a:t>
            </a:r>
            <a:endParaRPr lang="en-US" sz="2400" b="1" dirty="0"/>
          </a:p>
        </p:txBody>
      </p:sp>
      <p:sp>
        <p:nvSpPr>
          <p:cNvPr id="235" name="Text Box 733"/>
          <p:cNvSpPr txBox="1">
            <a:spLocks noChangeArrowheads="1"/>
          </p:cNvSpPr>
          <p:nvPr/>
        </p:nvSpPr>
        <p:spPr bwMode="auto">
          <a:xfrm>
            <a:off x="6114916" y="3582988"/>
            <a:ext cx="661194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latin typeface="Arial" charset="0"/>
              </a:rPr>
              <a:t>Slate Bar</a:t>
            </a:r>
            <a:endParaRPr lang="en-US" dirty="0">
              <a:latin typeface="Arial" charset="0"/>
            </a:endParaRPr>
          </a:p>
        </p:txBody>
      </p:sp>
      <p:sp>
        <p:nvSpPr>
          <p:cNvPr id="236" name="Line 752"/>
          <p:cNvSpPr>
            <a:spLocks noChangeShapeType="1"/>
          </p:cNvSpPr>
          <p:nvPr/>
        </p:nvSpPr>
        <p:spPr bwMode="auto">
          <a:xfrm flipH="1">
            <a:off x="5730874" y="3766054"/>
            <a:ext cx="517525" cy="2139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38" name="Text Box 731"/>
          <p:cNvSpPr txBox="1">
            <a:spLocks noChangeArrowheads="1"/>
          </p:cNvSpPr>
          <p:nvPr/>
        </p:nvSpPr>
        <p:spPr bwMode="auto">
          <a:xfrm flipH="1">
            <a:off x="1818992" y="3924220"/>
            <a:ext cx="2122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b="1" dirty="0">
                <a:latin typeface="Arial" charset="0"/>
              </a:rPr>
              <a:t>X</a:t>
            </a:r>
          </a:p>
        </p:txBody>
      </p:sp>
      <p:grpSp>
        <p:nvGrpSpPr>
          <p:cNvPr id="240" name="Group 239"/>
          <p:cNvGrpSpPr/>
          <p:nvPr/>
        </p:nvGrpSpPr>
        <p:grpSpPr>
          <a:xfrm>
            <a:off x="1202779" y="2972572"/>
            <a:ext cx="500609" cy="762000"/>
            <a:chOff x="533400" y="7848600"/>
            <a:chExt cx="500609" cy="762000"/>
          </a:xfrm>
        </p:grpSpPr>
        <p:sp>
          <p:nvSpPr>
            <p:cNvPr id="241" name="Rectangle 313"/>
            <p:cNvSpPr>
              <a:spLocks noChangeArrowheads="1"/>
            </p:cNvSpPr>
            <p:nvPr/>
          </p:nvSpPr>
          <p:spPr bwMode="auto">
            <a:xfrm>
              <a:off x="609600" y="8001000"/>
              <a:ext cx="368691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GT</a:t>
              </a:r>
              <a:endParaRPr lang="en-US" dirty="0">
                <a:solidFill>
                  <a:srgbClr val="FF0000"/>
                </a:solidFill>
                <a:latin typeface="Arial" charset="0"/>
              </a:endParaRPr>
            </a:p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DTI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Retest</a:t>
              </a:r>
              <a:endParaRPr lang="en-US" dirty="0">
                <a:solidFill>
                  <a:srgbClr val="FF0000"/>
                </a:solidFill>
                <a:latin typeface="Arial" charset="0"/>
              </a:endParaRPr>
            </a:p>
          </p:txBody>
        </p:sp>
        <p:sp>
          <p:nvSpPr>
            <p:cNvPr id="242" name="Oval 241"/>
            <p:cNvSpPr/>
            <p:nvPr/>
          </p:nvSpPr>
          <p:spPr>
            <a:xfrm>
              <a:off x="533400" y="7848600"/>
              <a:ext cx="500609" cy="762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43" name="Group 242"/>
          <p:cNvGrpSpPr/>
          <p:nvPr/>
        </p:nvGrpSpPr>
        <p:grpSpPr>
          <a:xfrm>
            <a:off x="94218" y="4831252"/>
            <a:ext cx="1066800" cy="381000"/>
            <a:chOff x="228600" y="3581400"/>
            <a:chExt cx="1066800" cy="381000"/>
          </a:xfrm>
        </p:grpSpPr>
        <p:sp>
          <p:nvSpPr>
            <p:cNvPr id="244" name="Rectangle 313"/>
            <p:cNvSpPr>
              <a:spLocks noChangeArrowheads="1"/>
            </p:cNvSpPr>
            <p:nvPr/>
          </p:nvSpPr>
          <p:spPr bwMode="auto">
            <a:xfrm>
              <a:off x="381000" y="3657600"/>
              <a:ext cx="781050" cy="1539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Danger &amp; DTI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45" name="Oval 244"/>
            <p:cNvSpPr/>
            <p:nvPr/>
          </p:nvSpPr>
          <p:spPr>
            <a:xfrm>
              <a:off x="228600" y="3581400"/>
              <a:ext cx="10668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46" name="Group 245"/>
          <p:cNvGrpSpPr/>
          <p:nvPr/>
        </p:nvGrpSpPr>
        <p:grpSpPr>
          <a:xfrm>
            <a:off x="1341765" y="5324985"/>
            <a:ext cx="609600" cy="538163"/>
            <a:chOff x="1219200" y="6172200"/>
            <a:chExt cx="609600" cy="538163"/>
          </a:xfrm>
        </p:grpSpPr>
        <p:sp>
          <p:nvSpPr>
            <p:cNvPr id="247" name="Rectangle 313"/>
            <p:cNvSpPr>
              <a:spLocks noChangeArrowheads="1"/>
            </p:cNvSpPr>
            <p:nvPr/>
          </p:nvSpPr>
          <p:spPr bwMode="auto">
            <a:xfrm>
              <a:off x="1447800" y="6248400"/>
              <a:ext cx="2063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RT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GT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DTI</a:t>
              </a:r>
            </a:p>
          </p:txBody>
        </p:sp>
        <p:sp>
          <p:nvSpPr>
            <p:cNvPr id="248" name="Oval 247"/>
            <p:cNvSpPr/>
            <p:nvPr/>
          </p:nvSpPr>
          <p:spPr>
            <a:xfrm>
              <a:off x="1219200" y="6172200"/>
              <a:ext cx="609600" cy="533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49" name="Group 248"/>
          <p:cNvGrpSpPr/>
          <p:nvPr/>
        </p:nvGrpSpPr>
        <p:grpSpPr>
          <a:xfrm>
            <a:off x="3248026" y="5561012"/>
            <a:ext cx="609600" cy="538163"/>
            <a:chOff x="1219200" y="6172200"/>
            <a:chExt cx="609600" cy="538163"/>
          </a:xfrm>
        </p:grpSpPr>
        <p:sp>
          <p:nvSpPr>
            <p:cNvPr id="250" name="Rectangle 313"/>
            <p:cNvSpPr>
              <a:spLocks noChangeArrowheads="1"/>
            </p:cNvSpPr>
            <p:nvPr/>
          </p:nvSpPr>
          <p:spPr bwMode="auto">
            <a:xfrm>
              <a:off x="1447800" y="6248400"/>
              <a:ext cx="2063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RT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GT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DTI</a:t>
              </a:r>
            </a:p>
          </p:txBody>
        </p:sp>
        <p:sp>
          <p:nvSpPr>
            <p:cNvPr id="251" name="Oval 250"/>
            <p:cNvSpPr/>
            <p:nvPr/>
          </p:nvSpPr>
          <p:spPr>
            <a:xfrm>
              <a:off x="1219200" y="6172200"/>
              <a:ext cx="609600" cy="533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52" name="Group 251"/>
          <p:cNvGrpSpPr/>
          <p:nvPr/>
        </p:nvGrpSpPr>
        <p:grpSpPr>
          <a:xfrm>
            <a:off x="5266130" y="5513060"/>
            <a:ext cx="609600" cy="538163"/>
            <a:chOff x="1219200" y="6172200"/>
            <a:chExt cx="609600" cy="538163"/>
          </a:xfrm>
        </p:grpSpPr>
        <p:sp>
          <p:nvSpPr>
            <p:cNvPr id="253" name="Rectangle 313"/>
            <p:cNvSpPr>
              <a:spLocks noChangeArrowheads="1"/>
            </p:cNvSpPr>
            <p:nvPr/>
          </p:nvSpPr>
          <p:spPr bwMode="auto">
            <a:xfrm>
              <a:off x="1447800" y="6248400"/>
              <a:ext cx="2063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RT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GT</a:t>
              </a:r>
            </a:p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DTI</a:t>
              </a:r>
            </a:p>
          </p:txBody>
        </p:sp>
        <p:sp>
          <p:nvSpPr>
            <p:cNvPr id="254" name="Oval 253"/>
            <p:cNvSpPr/>
            <p:nvPr/>
          </p:nvSpPr>
          <p:spPr>
            <a:xfrm>
              <a:off x="1219200" y="6172200"/>
              <a:ext cx="609600" cy="5334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55" name="Group 254"/>
          <p:cNvGrpSpPr/>
          <p:nvPr/>
        </p:nvGrpSpPr>
        <p:grpSpPr>
          <a:xfrm>
            <a:off x="3248026" y="3162298"/>
            <a:ext cx="609600" cy="381000"/>
            <a:chOff x="2296501" y="7772894"/>
            <a:chExt cx="609600" cy="381000"/>
          </a:xfrm>
        </p:grpSpPr>
        <p:sp>
          <p:nvSpPr>
            <p:cNvPr id="256" name="Rectangle 313"/>
            <p:cNvSpPr>
              <a:spLocks noChangeArrowheads="1"/>
            </p:cNvSpPr>
            <p:nvPr/>
          </p:nvSpPr>
          <p:spPr bwMode="auto">
            <a:xfrm>
              <a:off x="2524894" y="7801022"/>
              <a:ext cx="2067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GT</a:t>
              </a:r>
              <a:endParaRPr lang="en-US" dirty="0">
                <a:solidFill>
                  <a:srgbClr val="FF0000"/>
                </a:solidFill>
                <a:latin typeface="Arial" charset="0"/>
              </a:endParaRPr>
            </a:p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DTI</a:t>
              </a:r>
            </a:p>
          </p:txBody>
        </p:sp>
        <p:sp>
          <p:nvSpPr>
            <p:cNvPr id="257" name="Oval 256"/>
            <p:cNvSpPr/>
            <p:nvPr/>
          </p:nvSpPr>
          <p:spPr>
            <a:xfrm>
              <a:off x="2296501" y="7772894"/>
              <a:ext cx="6096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58" name="Group 257"/>
          <p:cNvGrpSpPr/>
          <p:nvPr/>
        </p:nvGrpSpPr>
        <p:grpSpPr>
          <a:xfrm>
            <a:off x="5237796" y="3200401"/>
            <a:ext cx="609600" cy="381000"/>
            <a:chOff x="2296501" y="7772894"/>
            <a:chExt cx="609600" cy="381000"/>
          </a:xfrm>
        </p:grpSpPr>
        <p:sp>
          <p:nvSpPr>
            <p:cNvPr id="259" name="Rectangle 313"/>
            <p:cNvSpPr>
              <a:spLocks noChangeArrowheads="1"/>
            </p:cNvSpPr>
            <p:nvPr/>
          </p:nvSpPr>
          <p:spPr bwMode="auto">
            <a:xfrm>
              <a:off x="2524894" y="7801022"/>
              <a:ext cx="20678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GT</a:t>
              </a:r>
              <a:endParaRPr lang="en-US" dirty="0">
                <a:solidFill>
                  <a:srgbClr val="FF0000"/>
                </a:solidFill>
                <a:latin typeface="Arial" charset="0"/>
              </a:endParaRPr>
            </a:p>
            <a:p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DTI</a:t>
              </a:r>
            </a:p>
          </p:txBody>
        </p:sp>
        <p:sp>
          <p:nvSpPr>
            <p:cNvPr id="260" name="Oval 259"/>
            <p:cNvSpPr/>
            <p:nvPr/>
          </p:nvSpPr>
          <p:spPr>
            <a:xfrm>
              <a:off x="2296501" y="7772894"/>
              <a:ext cx="6096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61" name="Group 260"/>
          <p:cNvGrpSpPr/>
          <p:nvPr/>
        </p:nvGrpSpPr>
        <p:grpSpPr>
          <a:xfrm>
            <a:off x="87313" y="6819900"/>
            <a:ext cx="1066800" cy="381000"/>
            <a:chOff x="20209" y="3588784"/>
            <a:chExt cx="1066800" cy="381000"/>
          </a:xfrm>
        </p:grpSpPr>
        <p:sp>
          <p:nvSpPr>
            <p:cNvPr id="262" name="Rectangle 313"/>
            <p:cNvSpPr>
              <a:spLocks noChangeArrowheads="1"/>
            </p:cNvSpPr>
            <p:nvPr/>
          </p:nvSpPr>
          <p:spPr bwMode="auto">
            <a:xfrm>
              <a:off x="381000" y="3657600"/>
              <a:ext cx="318998" cy="1538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Scale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63" name="Oval 262"/>
            <p:cNvSpPr/>
            <p:nvPr/>
          </p:nvSpPr>
          <p:spPr>
            <a:xfrm>
              <a:off x="20209" y="3588784"/>
              <a:ext cx="10668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65" name="Group 264"/>
          <p:cNvGrpSpPr/>
          <p:nvPr/>
        </p:nvGrpSpPr>
        <p:grpSpPr>
          <a:xfrm>
            <a:off x="2117111" y="6142703"/>
            <a:ext cx="1066800" cy="381000"/>
            <a:chOff x="20209" y="3588784"/>
            <a:chExt cx="1066800" cy="381000"/>
          </a:xfrm>
        </p:grpSpPr>
        <p:sp>
          <p:nvSpPr>
            <p:cNvPr id="266" name="Rectangle 313"/>
            <p:cNvSpPr>
              <a:spLocks noChangeArrowheads="1"/>
            </p:cNvSpPr>
            <p:nvPr/>
          </p:nvSpPr>
          <p:spPr bwMode="auto">
            <a:xfrm>
              <a:off x="381000" y="3657600"/>
              <a:ext cx="318998" cy="1538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Scale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67" name="Oval 266"/>
            <p:cNvSpPr/>
            <p:nvPr/>
          </p:nvSpPr>
          <p:spPr>
            <a:xfrm>
              <a:off x="20209" y="3588784"/>
              <a:ext cx="10668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68" name="Group 267"/>
          <p:cNvGrpSpPr/>
          <p:nvPr/>
        </p:nvGrpSpPr>
        <p:grpSpPr>
          <a:xfrm>
            <a:off x="3793528" y="6335573"/>
            <a:ext cx="1066800" cy="381000"/>
            <a:chOff x="20209" y="3588784"/>
            <a:chExt cx="1066800" cy="381000"/>
          </a:xfrm>
        </p:grpSpPr>
        <p:sp>
          <p:nvSpPr>
            <p:cNvPr id="269" name="Rectangle 313"/>
            <p:cNvSpPr>
              <a:spLocks noChangeArrowheads="1"/>
            </p:cNvSpPr>
            <p:nvPr/>
          </p:nvSpPr>
          <p:spPr bwMode="auto">
            <a:xfrm>
              <a:off x="221124" y="3625395"/>
              <a:ext cx="312586" cy="1538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Move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70" name="Oval 269"/>
            <p:cNvSpPr/>
            <p:nvPr/>
          </p:nvSpPr>
          <p:spPr>
            <a:xfrm>
              <a:off x="20209" y="3588784"/>
              <a:ext cx="10668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33" name="Group 232"/>
          <p:cNvGrpSpPr/>
          <p:nvPr/>
        </p:nvGrpSpPr>
        <p:grpSpPr>
          <a:xfrm>
            <a:off x="4010024" y="3573601"/>
            <a:ext cx="1066800" cy="464999"/>
            <a:chOff x="228600" y="3581400"/>
            <a:chExt cx="1066800" cy="383977"/>
          </a:xfrm>
        </p:grpSpPr>
        <p:sp>
          <p:nvSpPr>
            <p:cNvPr id="237" name="Rectangle 313"/>
            <p:cNvSpPr>
              <a:spLocks noChangeArrowheads="1"/>
            </p:cNvSpPr>
            <p:nvPr/>
          </p:nvSpPr>
          <p:spPr bwMode="auto">
            <a:xfrm>
              <a:off x="381000" y="3657600"/>
              <a:ext cx="803105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Low air LOCC</a:t>
              </a:r>
            </a:p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Danger </a:t>
              </a:r>
              <a:r>
                <a:rPr lang="en-US" dirty="0">
                  <a:solidFill>
                    <a:srgbClr val="FF0000"/>
                  </a:solidFill>
                  <a:latin typeface="Arial" charset="0"/>
                </a:rPr>
                <a:t>&amp; DTI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39" name="Oval 238"/>
            <p:cNvSpPr/>
            <p:nvPr/>
          </p:nvSpPr>
          <p:spPr>
            <a:xfrm>
              <a:off x="228600" y="3581400"/>
              <a:ext cx="10668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64" name="Group 263"/>
          <p:cNvGrpSpPr/>
          <p:nvPr/>
        </p:nvGrpSpPr>
        <p:grpSpPr>
          <a:xfrm>
            <a:off x="2572544" y="7593013"/>
            <a:ext cx="1066800" cy="381000"/>
            <a:chOff x="20209" y="3588784"/>
            <a:chExt cx="1066800" cy="381000"/>
          </a:xfrm>
        </p:grpSpPr>
        <p:sp>
          <p:nvSpPr>
            <p:cNvPr id="271" name="Rectangle 313"/>
            <p:cNvSpPr>
              <a:spLocks noChangeArrowheads="1"/>
            </p:cNvSpPr>
            <p:nvPr/>
          </p:nvSpPr>
          <p:spPr bwMode="auto">
            <a:xfrm>
              <a:off x="221124" y="3625395"/>
              <a:ext cx="304571" cy="1538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Hang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72" name="Oval 271"/>
            <p:cNvSpPr/>
            <p:nvPr/>
          </p:nvSpPr>
          <p:spPr>
            <a:xfrm>
              <a:off x="20209" y="3588784"/>
              <a:ext cx="10668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grpSp>
        <p:nvGrpSpPr>
          <p:cNvPr id="273" name="Group 272"/>
          <p:cNvGrpSpPr/>
          <p:nvPr/>
        </p:nvGrpSpPr>
        <p:grpSpPr>
          <a:xfrm>
            <a:off x="1915254" y="5200983"/>
            <a:ext cx="1066800" cy="381000"/>
            <a:chOff x="20209" y="3588784"/>
            <a:chExt cx="1066800" cy="381000"/>
          </a:xfrm>
        </p:grpSpPr>
        <p:sp>
          <p:nvSpPr>
            <p:cNvPr id="274" name="Rectangle 313"/>
            <p:cNvSpPr>
              <a:spLocks noChangeArrowheads="1"/>
            </p:cNvSpPr>
            <p:nvPr/>
          </p:nvSpPr>
          <p:spPr bwMode="auto">
            <a:xfrm>
              <a:off x="221124" y="3625395"/>
              <a:ext cx="304571" cy="1538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Hang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75" name="Oval 274"/>
            <p:cNvSpPr/>
            <p:nvPr/>
          </p:nvSpPr>
          <p:spPr>
            <a:xfrm>
              <a:off x="20209" y="3588784"/>
              <a:ext cx="1066800" cy="3810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  <p:sp>
        <p:nvSpPr>
          <p:cNvPr id="276" name="Line 728"/>
          <p:cNvSpPr>
            <a:spLocks noChangeShapeType="1"/>
          </p:cNvSpPr>
          <p:nvPr/>
        </p:nvSpPr>
        <p:spPr bwMode="auto">
          <a:xfrm flipH="1" flipV="1">
            <a:off x="1816100" y="3881946"/>
            <a:ext cx="266700" cy="610677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7" name="Line 728"/>
          <p:cNvSpPr>
            <a:spLocks noChangeShapeType="1"/>
          </p:cNvSpPr>
          <p:nvPr/>
        </p:nvSpPr>
        <p:spPr bwMode="auto">
          <a:xfrm flipV="1">
            <a:off x="1825491" y="3200400"/>
            <a:ext cx="4764" cy="682624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8" name="Line 728"/>
          <p:cNvSpPr>
            <a:spLocks noChangeShapeType="1"/>
          </p:cNvSpPr>
          <p:nvPr/>
        </p:nvSpPr>
        <p:spPr bwMode="auto">
          <a:xfrm flipH="1" flipV="1">
            <a:off x="3788540" y="3785211"/>
            <a:ext cx="49047" cy="537451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79" name="Line 728"/>
          <p:cNvSpPr>
            <a:spLocks noChangeShapeType="1"/>
          </p:cNvSpPr>
          <p:nvPr/>
        </p:nvSpPr>
        <p:spPr bwMode="auto">
          <a:xfrm flipV="1">
            <a:off x="3797931" y="3103666"/>
            <a:ext cx="4764" cy="682624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0" name="Line 728"/>
          <p:cNvSpPr>
            <a:spLocks noChangeShapeType="1"/>
          </p:cNvSpPr>
          <p:nvPr/>
        </p:nvSpPr>
        <p:spPr bwMode="auto">
          <a:xfrm flipV="1">
            <a:off x="5230812" y="3826039"/>
            <a:ext cx="529152" cy="522123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81" name="Line 728"/>
          <p:cNvSpPr>
            <a:spLocks noChangeShapeType="1"/>
          </p:cNvSpPr>
          <p:nvPr/>
        </p:nvSpPr>
        <p:spPr bwMode="auto">
          <a:xfrm flipV="1">
            <a:off x="5769355" y="3144494"/>
            <a:ext cx="4764" cy="682624"/>
          </a:xfrm>
          <a:prstGeom prst="line">
            <a:avLst/>
          </a:prstGeom>
          <a:noFill/>
          <a:ln w="28575">
            <a:solidFill>
              <a:srgbClr val="FF0000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82" name="Group 281"/>
          <p:cNvGrpSpPr/>
          <p:nvPr/>
        </p:nvGrpSpPr>
        <p:grpSpPr>
          <a:xfrm>
            <a:off x="3962400" y="4083186"/>
            <a:ext cx="1066800" cy="185738"/>
            <a:chOff x="1695450" y="3911044"/>
            <a:chExt cx="1066800" cy="185738"/>
          </a:xfrm>
        </p:grpSpPr>
        <p:sp>
          <p:nvSpPr>
            <p:cNvPr id="283" name="Rectangle 313"/>
            <p:cNvSpPr>
              <a:spLocks noChangeArrowheads="1"/>
            </p:cNvSpPr>
            <p:nvPr/>
          </p:nvSpPr>
          <p:spPr bwMode="auto">
            <a:xfrm>
              <a:off x="1846482" y="3923104"/>
              <a:ext cx="681277" cy="153888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en-US" dirty="0" smtClean="0">
                  <a:solidFill>
                    <a:srgbClr val="FF0000"/>
                  </a:solidFill>
                  <a:latin typeface="Arial" charset="0"/>
                </a:rPr>
                <a:t>Pump water</a:t>
              </a:r>
              <a:endParaRPr lang="en-US" sz="2400" dirty="0">
                <a:solidFill>
                  <a:srgbClr val="FF0000"/>
                </a:solidFill>
              </a:endParaRPr>
            </a:p>
          </p:txBody>
        </p:sp>
        <p:sp>
          <p:nvSpPr>
            <p:cNvPr id="284" name="Oval 283"/>
            <p:cNvSpPr/>
            <p:nvPr/>
          </p:nvSpPr>
          <p:spPr>
            <a:xfrm>
              <a:off x="1695450" y="3911044"/>
              <a:ext cx="1066800" cy="1857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rgbClr val="FF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2723</TotalTime>
  <Words>221</Words>
  <Application>Microsoft Office PowerPoint</Application>
  <PresentationFormat>On-screen Show (4:3)</PresentationFormat>
  <Paragraphs>130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Company>DMME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Ratliff</dc:creator>
  <cp:lastModifiedBy>Hayden, Hersh (DMME)</cp:lastModifiedBy>
  <cp:revision>165</cp:revision>
  <cp:lastPrinted>2019-05-30T14:00:23Z</cp:lastPrinted>
  <dcterms:created xsi:type="dcterms:W3CDTF">2007-05-16T01:44:50Z</dcterms:created>
  <dcterms:modified xsi:type="dcterms:W3CDTF">2019-05-30T15:07:27Z</dcterms:modified>
</cp:coreProperties>
</file>