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61" r:id="rId4"/>
    <p:sldId id="262" r:id="rId5"/>
    <p:sldId id="257" r:id="rId6"/>
  </p:sldIdLst>
  <p:sldSz cx="6858000" cy="9144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344" y="64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7D33A-2182-46E1-9990-9FF5B918AD50}"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4263415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7D33A-2182-46E1-9990-9FF5B918AD50}"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924855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7D33A-2182-46E1-9990-9FF5B918AD50}"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1707772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7D33A-2182-46E1-9990-9FF5B918AD50}"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39649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7D33A-2182-46E1-9990-9FF5B918AD50}" type="datetimeFigureOut">
              <a:rPr lang="en-US" smtClean="0"/>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140205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7D33A-2182-46E1-9990-9FF5B918AD50}" type="datetimeFigureOut">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1320294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D33A-2182-46E1-9990-9FF5B918AD50}" type="datetimeFigureOut">
              <a:rPr lang="en-US" smtClean="0"/>
              <a:t>6/1/2016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307867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7D33A-2182-46E1-9990-9FF5B918AD50}" type="datetimeFigureOut">
              <a:rPr lang="en-US" smtClean="0"/>
              <a:t>6/1/2016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62663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7D33A-2182-46E1-9990-9FF5B918AD50}" type="datetimeFigureOut">
              <a:rPr lang="en-US" smtClean="0"/>
              <a:t>6/1/2016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22876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7D33A-2182-46E1-9990-9FF5B918AD50}" type="datetimeFigureOut">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323611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7D33A-2182-46E1-9990-9FF5B918AD50}" type="datetimeFigureOut">
              <a:rPr lang="en-US" smtClean="0"/>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94FC8-10C3-4341-B561-BD4ADD2853DF}" type="slidenum">
              <a:rPr lang="en-US" smtClean="0"/>
              <a:t>‹#›</a:t>
            </a:fld>
            <a:endParaRPr lang="en-US"/>
          </a:p>
        </p:txBody>
      </p:sp>
    </p:spTree>
    <p:extLst>
      <p:ext uri="{BB962C8B-B14F-4D97-AF65-F5344CB8AC3E}">
        <p14:creationId xmlns:p14="http://schemas.microsoft.com/office/powerpoint/2010/main" val="66591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AC7D33A-2182-46E1-9990-9FF5B918AD50}" type="datetimeFigureOut">
              <a:rPr lang="en-US" smtClean="0"/>
              <a:t>6/1/2016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B094FC8-10C3-4341-B561-BD4ADD2853DF}" type="slidenum">
              <a:rPr lang="en-US" smtClean="0"/>
              <a:t>‹#›</a:t>
            </a:fld>
            <a:endParaRPr lang="en-US"/>
          </a:p>
        </p:txBody>
      </p:sp>
    </p:spTree>
    <p:extLst>
      <p:ext uri="{BB962C8B-B14F-4D97-AF65-F5344CB8AC3E}">
        <p14:creationId xmlns:p14="http://schemas.microsoft.com/office/powerpoint/2010/main" val="2124364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14350" y="228600"/>
            <a:ext cx="5829300" cy="1066800"/>
          </a:xfrm>
        </p:spPr>
        <p:txBody>
          <a:bodyPr>
            <a:normAutofit/>
          </a:bodyPr>
          <a:lstStyle/>
          <a:p>
            <a:r>
              <a:rPr lang="en-US" altLang="en-US" sz="2800" dirty="0" smtClean="0"/>
              <a:t>Rock Springs </a:t>
            </a:r>
            <a:r>
              <a:rPr lang="en-US" altLang="en-US" sz="2800" dirty="0" smtClean="0"/>
              <a:t>Mine Rescue </a:t>
            </a:r>
            <a:br>
              <a:rPr lang="en-US" altLang="en-US" sz="2800" dirty="0" smtClean="0"/>
            </a:br>
            <a:r>
              <a:rPr lang="en-US" altLang="en-US" sz="2800" dirty="0" smtClean="0"/>
              <a:t>June 2016 – Day 1</a:t>
            </a:r>
            <a:endParaRPr lang="en-US" altLang="en-US" sz="2800" dirty="0" smtClean="0"/>
          </a:p>
        </p:txBody>
      </p:sp>
      <p:sp>
        <p:nvSpPr>
          <p:cNvPr id="2051" name="Subtitle 2"/>
          <p:cNvSpPr>
            <a:spLocks noGrp="1"/>
          </p:cNvSpPr>
          <p:nvPr>
            <p:ph type="subTitle" idx="1"/>
          </p:nvPr>
        </p:nvSpPr>
        <p:spPr>
          <a:xfrm>
            <a:off x="571500" y="1295400"/>
            <a:ext cx="5715000" cy="7772400"/>
          </a:xfrm>
        </p:spPr>
        <p:txBody>
          <a:bodyPr/>
          <a:lstStyle/>
          <a:p>
            <a:r>
              <a:rPr lang="en-US" altLang="en-US" sz="2000" dirty="0" smtClean="0"/>
              <a:t>Problem</a:t>
            </a:r>
          </a:p>
          <a:p>
            <a:pPr algn="l"/>
            <a:endParaRPr lang="en-US" altLang="en-US" sz="1400" dirty="0" smtClean="0"/>
          </a:p>
          <a:p>
            <a:pPr algn="l"/>
            <a:endParaRPr lang="en-US" altLang="en-US" sz="1400" dirty="0" smtClean="0"/>
          </a:p>
          <a:p>
            <a:pPr algn="l"/>
            <a:r>
              <a:rPr lang="en-US" altLang="en-US" sz="1400" dirty="0" smtClean="0"/>
              <a:t>The </a:t>
            </a:r>
            <a:r>
              <a:rPr lang="en-US" altLang="en-US" sz="1400" dirty="0" smtClean="0"/>
              <a:t>#1 Baking Soda Mine </a:t>
            </a:r>
            <a:r>
              <a:rPr lang="en-US" altLang="en-US" sz="1400" dirty="0" smtClean="0"/>
              <a:t>is a </a:t>
            </a:r>
            <a:r>
              <a:rPr lang="en-US" altLang="en-US" sz="1400" dirty="0" smtClean="0"/>
              <a:t>large </a:t>
            </a:r>
            <a:r>
              <a:rPr lang="en-US" altLang="en-US" sz="1400" dirty="0" smtClean="0"/>
              <a:t>underground </a:t>
            </a:r>
            <a:r>
              <a:rPr lang="en-US" altLang="en-US" sz="1400" dirty="0" err="1" smtClean="0"/>
              <a:t>trona</a:t>
            </a:r>
            <a:r>
              <a:rPr lang="en-US" altLang="en-US" sz="1400" dirty="0" smtClean="0"/>
              <a:t> </a:t>
            </a:r>
            <a:r>
              <a:rPr lang="en-US" altLang="en-US" sz="1400" dirty="0" smtClean="0"/>
              <a:t>mine.  We employ </a:t>
            </a:r>
            <a:r>
              <a:rPr lang="en-US" altLang="en-US" sz="1400" dirty="0" smtClean="0"/>
              <a:t>245 </a:t>
            </a:r>
            <a:r>
              <a:rPr lang="en-US" altLang="en-US" sz="1400" dirty="0" smtClean="0"/>
              <a:t>miners who work </a:t>
            </a:r>
            <a:r>
              <a:rPr lang="en-US" altLang="en-US" sz="1400" dirty="0" smtClean="0"/>
              <a:t>three </a:t>
            </a:r>
            <a:r>
              <a:rPr lang="en-US" altLang="en-US" sz="1400" dirty="0" smtClean="0"/>
              <a:t>shifts a day, </a:t>
            </a:r>
            <a:r>
              <a:rPr lang="en-US" altLang="en-US" sz="1400" dirty="0" smtClean="0"/>
              <a:t>seven </a:t>
            </a:r>
            <a:r>
              <a:rPr lang="en-US" altLang="en-US" sz="1400" dirty="0" smtClean="0"/>
              <a:t>days a week.  It is a single level mine.  Mining is done with mechanized </a:t>
            </a:r>
            <a:r>
              <a:rPr lang="en-US" altLang="en-US" sz="1400" dirty="0" smtClean="0"/>
              <a:t>continuous mining machines.  </a:t>
            </a:r>
            <a:r>
              <a:rPr lang="en-US" altLang="en-US" sz="1400" dirty="0" smtClean="0"/>
              <a:t>Access is via a 12 percent decline.  </a:t>
            </a:r>
            <a:endParaRPr lang="en-US" altLang="en-US" sz="1400" dirty="0" smtClean="0"/>
          </a:p>
          <a:p>
            <a:pPr algn="l"/>
            <a:endParaRPr lang="en-US" altLang="en-US" sz="1400" dirty="0" smtClean="0"/>
          </a:p>
          <a:p>
            <a:pPr algn="l"/>
            <a:r>
              <a:rPr lang="en-US" altLang="en-US" sz="1400" dirty="0" smtClean="0"/>
              <a:t>Ventilation is provided by </a:t>
            </a:r>
            <a:r>
              <a:rPr lang="en-US" altLang="en-US" sz="1400" dirty="0" smtClean="0"/>
              <a:t>an exhausting </a:t>
            </a:r>
            <a:r>
              <a:rPr lang="en-US" altLang="en-US" sz="1400" dirty="0" smtClean="0"/>
              <a:t>main mine fan located at the </a:t>
            </a:r>
            <a:r>
              <a:rPr lang="en-US" altLang="en-US" sz="1400" dirty="0" smtClean="0"/>
              <a:t>portal.  </a:t>
            </a:r>
            <a:r>
              <a:rPr lang="en-US" altLang="en-US" sz="1400" dirty="0" smtClean="0"/>
              <a:t>The fan is on and generates </a:t>
            </a:r>
            <a:r>
              <a:rPr lang="en-US" altLang="en-US" sz="1400" dirty="0" smtClean="0"/>
              <a:t>375,000 </a:t>
            </a:r>
            <a:r>
              <a:rPr lang="en-US" altLang="en-US" sz="1400" dirty="0" smtClean="0"/>
              <a:t>CFM</a:t>
            </a:r>
            <a:r>
              <a:rPr lang="en-US" altLang="en-US" sz="1400" dirty="0" smtClean="0"/>
              <a:t>.  The mine produces water through various faults that we have encountered while mining.</a:t>
            </a:r>
            <a:endParaRPr lang="en-US" altLang="en-US" sz="1400" dirty="0" smtClean="0"/>
          </a:p>
          <a:p>
            <a:pPr algn="l"/>
            <a:endParaRPr lang="en-US" altLang="en-US" sz="1400" dirty="0" smtClean="0"/>
          </a:p>
          <a:p>
            <a:pPr algn="l"/>
            <a:r>
              <a:rPr lang="en-US" altLang="en-US" sz="1400" dirty="0" smtClean="0"/>
              <a:t>On June 5 at 23:00</a:t>
            </a:r>
            <a:r>
              <a:rPr lang="en-US" altLang="en-US" sz="1400" dirty="0" smtClean="0"/>
              <a:t>, </a:t>
            </a:r>
            <a:r>
              <a:rPr lang="en-US" altLang="en-US" sz="1400" dirty="0" smtClean="0"/>
              <a:t>power to the entire mine went out. </a:t>
            </a:r>
            <a:r>
              <a:rPr lang="en-US" altLang="en-US" sz="1400" dirty="0" smtClean="0"/>
              <a:t>All communications were lost with the crews after that.  </a:t>
            </a:r>
            <a:r>
              <a:rPr lang="en-US" altLang="en-US" sz="1400" dirty="0" smtClean="0"/>
              <a:t>We have been systematically recovering the mine and locating miners.  The last mine rescue team has established the Fresh Air Base next to the intake drift in the CM12 Bore Section.  The five miners from CM12 Bore Section are still missing.</a:t>
            </a:r>
            <a:endParaRPr lang="en-US" altLang="en-US" sz="1400" dirty="0" smtClean="0"/>
          </a:p>
          <a:p>
            <a:pPr algn="l"/>
            <a:endParaRPr lang="en-US" altLang="en-US" sz="1400" dirty="0" smtClean="0"/>
          </a:p>
          <a:p>
            <a:pPr algn="l"/>
            <a:r>
              <a:rPr lang="en-US" altLang="en-US" sz="1400" dirty="0" smtClean="0"/>
              <a:t>We </a:t>
            </a:r>
            <a:r>
              <a:rPr lang="en-US" altLang="en-US" sz="1400" dirty="0" smtClean="0"/>
              <a:t>have limited </a:t>
            </a:r>
            <a:r>
              <a:rPr lang="en-US" altLang="en-US" sz="1400" dirty="0" smtClean="0"/>
              <a:t>supplies but you just tell us what you need and we’ll try to get it.  </a:t>
            </a:r>
          </a:p>
          <a:p>
            <a:pPr algn="l"/>
            <a:endParaRPr lang="en-US" altLang="en-US" sz="1400" dirty="0" smtClean="0"/>
          </a:p>
          <a:p>
            <a:pPr algn="l"/>
            <a:r>
              <a:rPr lang="en-US" altLang="en-US" sz="1400" dirty="0" smtClean="0"/>
              <a:t>Please help us.</a:t>
            </a:r>
          </a:p>
        </p:txBody>
      </p:sp>
    </p:spTree>
    <p:extLst>
      <p:ext uri="{BB962C8B-B14F-4D97-AF65-F5344CB8AC3E}">
        <p14:creationId xmlns:p14="http://schemas.microsoft.com/office/powerpoint/2010/main" val="3126100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14350" y="228600"/>
            <a:ext cx="5829300" cy="1066800"/>
          </a:xfrm>
        </p:spPr>
        <p:txBody>
          <a:bodyPr>
            <a:normAutofit/>
          </a:bodyPr>
          <a:lstStyle/>
          <a:p>
            <a:r>
              <a:rPr lang="en-US" altLang="en-US" sz="2800" dirty="0" smtClean="0"/>
              <a:t>Rock Springs </a:t>
            </a:r>
            <a:r>
              <a:rPr lang="en-US" altLang="en-US" sz="2800" dirty="0" smtClean="0"/>
              <a:t>Mine Rescue </a:t>
            </a:r>
            <a:br>
              <a:rPr lang="en-US" altLang="en-US" sz="2800" dirty="0" smtClean="0"/>
            </a:br>
            <a:r>
              <a:rPr lang="en-US" altLang="en-US" sz="2800" dirty="0" smtClean="0"/>
              <a:t>June 2016 – Day 2</a:t>
            </a:r>
            <a:endParaRPr lang="en-US" altLang="en-US" sz="2800" dirty="0" smtClean="0"/>
          </a:p>
        </p:txBody>
      </p:sp>
      <p:sp>
        <p:nvSpPr>
          <p:cNvPr id="2051" name="Subtitle 2"/>
          <p:cNvSpPr>
            <a:spLocks noGrp="1"/>
          </p:cNvSpPr>
          <p:nvPr>
            <p:ph type="subTitle" idx="1"/>
          </p:nvPr>
        </p:nvSpPr>
        <p:spPr>
          <a:xfrm>
            <a:off x="571500" y="1295400"/>
            <a:ext cx="5715000" cy="7772400"/>
          </a:xfrm>
        </p:spPr>
        <p:txBody>
          <a:bodyPr/>
          <a:lstStyle/>
          <a:p>
            <a:r>
              <a:rPr lang="en-US" altLang="en-US" sz="2000" dirty="0" smtClean="0"/>
              <a:t>Problem</a:t>
            </a:r>
          </a:p>
          <a:p>
            <a:pPr algn="l"/>
            <a:endParaRPr lang="en-US" altLang="en-US" sz="1400" dirty="0" smtClean="0"/>
          </a:p>
          <a:p>
            <a:pPr algn="l"/>
            <a:endParaRPr lang="en-US" altLang="en-US" sz="1400" dirty="0" smtClean="0"/>
          </a:p>
          <a:p>
            <a:pPr algn="l"/>
            <a:r>
              <a:rPr lang="en-US" altLang="en-US" sz="1400" dirty="0" smtClean="0"/>
              <a:t>Glad to see you are back for your next rotation at the </a:t>
            </a:r>
            <a:r>
              <a:rPr lang="en-US" altLang="en-US" sz="1400" dirty="0" smtClean="0"/>
              <a:t>#1 Baking Soda Mine.  To repeat from your last shift, we employ 245 miners who work three shifts a day, seven days a week.  It is a single level mine.  Mining is done with mechanized continuous mining machines.  Access is via a 12 percent decline.  </a:t>
            </a:r>
          </a:p>
          <a:p>
            <a:pPr algn="l"/>
            <a:endParaRPr lang="en-US" altLang="en-US" sz="1400" dirty="0" smtClean="0"/>
          </a:p>
          <a:p>
            <a:pPr algn="l"/>
            <a:r>
              <a:rPr lang="en-US" altLang="en-US" sz="1400" dirty="0" smtClean="0"/>
              <a:t>Ventilation is provided by an exhausting main mine fan located at the portal.  The fan is on and generates 375,000 CFM.  The mine produces water through various faults that we have encountered while mining.</a:t>
            </a:r>
          </a:p>
          <a:p>
            <a:pPr algn="l"/>
            <a:endParaRPr lang="en-US" altLang="en-US" sz="1400" dirty="0" smtClean="0"/>
          </a:p>
          <a:p>
            <a:pPr algn="l"/>
            <a:r>
              <a:rPr lang="en-US" altLang="en-US" sz="1400" dirty="0" smtClean="0"/>
              <a:t>The other teams have advanced the Fresh Air Base next to the exhaust drift in the CM12 Bore Section.  A new power center has been brought in and the high water you encountered yesterday has been pumped to safe levels.  Three of the five miners from CM12 Bore Section are still missing; two were rescued yesterday.</a:t>
            </a:r>
          </a:p>
          <a:p>
            <a:pPr algn="l"/>
            <a:endParaRPr lang="en-US" altLang="en-US" sz="1400" dirty="0"/>
          </a:p>
          <a:p>
            <a:pPr algn="l"/>
            <a:r>
              <a:rPr lang="en-US" altLang="en-US" sz="1400" dirty="0" smtClean="0"/>
              <a:t>An map showing current progress of the recovery is included.</a:t>
            </a:r>
          </a:p>
          <a:p>
            <a:pPr algn="l"/>
            <a:endParaRPr lang="en-US" altLang="en-US" sz="1400" dirty="0" smtClean="0"/>
          </a:p>
          <a:p>
            <a:pPr algn="l"/>
            <a:r>
              <a:rPr lang="en-US" altLang="en-US" sz="1400" dirty="0" smtClean="0"/>
              <a:t>We have limited supplies but you just tell us what you need and we’ll try to get it.  </a:t>
            </a:r>
          </a:p>
          <a:p>
            <a:pPr algn="l"/>
            <a:endParaRPr lang="en-US" altLang="en-US" sz="1400" dirty="0" smtClean="0"/>
          </a:p>
          <a:p>
            <a:pPr algn="l"/>
            <a:r>
              <a:rPr lang="en-US" altLang="en-US" sz="1400" dirty="0" smtClean="0"/>
              <a:t>Please help us.</a:t>
            </a:r>
          </a:p>
        </p:txBody>
      </p:sp>
    </p:spTree>
    <p:extLst>
      <p:ext uri="{BB962C8B-B14F-4D97-AF65-F5344CB8AC3E}">
        <p14:creationId xmlns:p14="http://schemas.microsoft.com/office/powerpoint/2010/main" val="195130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14350" y="228600"/>
            <a:ext cx="5829300" cy="1066800"/>
          </a:xfrm>
        </p:spPr>
        <p:txBody>
          <a:bodyPr>
            <a:normAutofit/>
          </a:bodyPr>
          <a:lstStyle/>
          <a:p>
            <a:r>
              <a:rPr lang="en-US" altLang="en-US" sz="2800" dirty="0" smtClean="0"/>
              <a:t>Rock Springs </a:t>
            </a:r>
            <a:r>
              <a:rPr lang="en-US" altLang="en-US" sz="2800" dirty="0" smtClean="0"/>
              <a:t>Mine Rescue </a:t>
            </a:r>
            <a:br>
              <a:rPr lang="en-US" altLang="en-US" sz="2800" dirty="0" smtClean="0"/>
            </a:br>
            <a:r>
              <a:rPr lang="en-US" altLang="en-US" sz="2800" dirty="0" smtClean="0"/>
              <a:t>June 2016 – Day 1</a:t>
            </a:r>
            <a:endParaRPr lang="en-US" altLang="en-US" sz="2800" dirty="0" smtClean="0"/>
          </a:p>
        </p:txBody>
      </p:sp>
      <p:sp>
        <p:nvSpPr>
          <p:cNvPr id="2051" name="Subtitle 2"/>
          <p:cNvSpPr>
            <a:spLocks noGrp="1"/>
          </p:cNvSpPr>
          <p:nvPr>
            <p:ph type="subTitle" idx="1"/>
          </p:nvPr>
        </p:nvSpPr>
        <p:spPr>
          <a:xfrm>
            <a:off x="571500" y="1295400"/>
            <a:ext cx="5715000" cy="7772400"/>
          </a:xfrm>
        </p:spPr>
        <p:txBody>
          <a:bodyPr/>
          <a:lstStyle/>
          <a:p>
            <a:r>
              <a:rPr lang="en-US" altLang="en-US" sz="2000" dirty="0" smtClean="0"/>
              <a:t>Briefing Statement</a:t>
            </a:r>
            <a:endParaRPr lang="en-US" altLang="en-US" sz="2000" dirty="0" smtClean="0"/>
          </a:p>
          <a:p>
            <a:pPr algn="l"/>
            <a:endParaRPr lang="en-US" altLang="en-US" sz="1400" dirty="0" smtClean="0"/>
          </a:p>
          <a:p>
            <a:pPr algn="l"/>
            <a:endParaRPr lang="en-US" altLang="en-US" sz="1400" dirty="0" smtClean="0"/>
          </a:p>
          <a:p>
            <a:pPr algn="l"/>
            <a:r>
              <a:rPr lang="en-US" altLang="en-US" sz="1400" dirty="0" smtClean="0"/>
              <a:t>Welcome to the #1 Baking Soda Mine.  We are a large </a:t>
            </a:r>
            <a:r>
              <a:rPr lang="en-US" altLang="en-US" sz="1400" dirty="0" smtClean="0"/>
              <a:t>underground </a:t>
            </a:r>
            <a:r>
              <a:rPr lang="en-US" altLang="en-US" sz="1400" dirty="0" err="1" smtClean="0"/>
              <a:t>trona</a:t>
            </a:r>
            <a:r>
              <a:rPr lang="en-US" altLang="en-US" sz="1400" dirty="0" smtClean="0"/>
              <a:t> </a:t>
            </a:r>
            <a:r>
              <a:rPr lang="en-US" altLang="en-US" sz="1400" dirty="0" smtClean="0"/>
              <a:t>mine</a:t>
            </a:r>
            <a:r>
              <a:rPr lang="en-US" altLang="en-US" sz="1400" dirty="0" smtClean="0"/>
              <a:t>.  The mine produces water through various faults that we have encountered while mining.</a:t>
            </a:r>
            <a:endParaRPr lang="en-US" altLang="en-US" sz="1400" dirty="0" smtClean="0"/>
          </a:p>
          <a:p>
            <a:pPr algn="l"/>
            <a:endParaRPr lang="en-US" altLang="en-US" sz="1400" dirty="0" smtClean="0"/>
          </a:p>
          <a:p>
            <a:pPr algn="l"/>
            <a:r>
              <a:rPr lang="en-US" altLang="en-US" sz="1400" dirty="0" smtClean="0"/>
              <a:t>On June 5 at 23:00</a:t>
            </a:r>
            <a:r>
              <a:rPr lang="en-US" altLang="en-US" sz="1400" dirty="0" smtClean="0"/>
              <a:t>, </a:t>
            </a:r>
            <a:r>
              <a:rPr lang="en-US" altLang="en-US" sz="1400" dirty="0" smtClean="0"/>
              <a:t>power to the entire mine went out. </a:t>
            </a:r>
            <a:r>
              <a:rPr lang="en-US" altLang="en-US" sz="1400" dirty="0" smtClean="0"/>
              <a:t>All communications were lost with the crews after that.  </a:t>
            </a:r>
            <a:r>
              <a:rPr lang="en-US" altLang="en-US" sz="1400" dirty="0" smtClean="0"/>
              <a:t>We have been systematically recovering the mine and locating miners.  The last mine rescue team has established the Fresh Air Base next to the intake drift in the CM12 Bore Section.  The five miners from CM12 Bore Section are still missing.</a:t>
            </a:r>
            <a:endParaRPr lang="en-US" altLang="en-US" sz="1400" dirty="0" smtClean="0"/>
          </a:p>
          <a:p>
            <a:pPr algn="l"/>
            <a:endParaRPr lang="en-US" altLang="en-US" sz="1400" dirty="0" smtClean="0"/>
          </a:p>
          <a:p>
            <a:pPr algn="l"/>
            <a:r>
              <a:rPr lang="en-US" altLang="en-US" sz="1400" dirty="0" smtClean="0"/>
              <a:t>Our mine map is up to date.</a:t>
            </a:r>
            <a:endParaRPr lang="en-US" altLang="en-US" sz="1400" dirty="0" smtClean="0"/>
          </a:p>
        </p:txBody>
      </p:sp>
    </p:spTree>
    <p:extLst>
      <p:ext uri="{BB962C8B-B14F-4D97-AF65-F5344CB8AC3E}">
        <p14:creationId xmlns:p14="http://schemas.microsoft.com/office/powerpoint/2010/main" val="1393037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14350" y="228600"/>
            <a:ext cx="5829300" cy="1066800"/>
          </a:xfrm>
        </p:spPr>
        <p:txBody>
          <a:bodyPr>
            <a:normAutofit/>
          </a:bodyPr>
          <a:lstStyle/>
          <a:p>
            <a:r>
              <a:rPr lang="en-US" altLang="en-US" sz="2800" dirty="0" smtClean="0"/>
              <a:t>Rock Springs </a:t>
            </a:r>
            <a:r>
              <a:rPr lang="en-US" altLang="en-US" sz="2800" dirty="0" smtClean="0"/>
              <a:t>Mine Rescue </a:t>
            </a:r>
            <a:br>
              <a:rPr lang="en-US" altLang="en-US" sz="2800" dirty="0" smtClean="0"/>
            </a:br>
            <a:r>
              <a:rPr lang="en-US" altLang="en-US" sz="2800" dirty="0" smtClean="0"/>
              <a:t>June 2016 – Day 2</a:t>
            </a:r>
            <a:endParaRPr lang="en-US" altLang="en-US" sz="2800" dirty="0" smtClean="0"/>
          </a:p>
        </p:txBody>
      </p:sp>
      <p:sp>
        <p:nvSpPr>
          <p:cNvPr id="2051" name="Subtitle 2"/>
          <p:cNvSpPr>
            <a:spLocks noGrp="1"/>
          </p:cNvSpPr>
          <p:nvPr>
            <p:ph type="subTitle" idx="1"/>
          </p:nvPr>
        </p:nvSpPr>
        <p:spPr>
          <a:xfrm>
            <a:off x="571500" y="1295400"/>
            <a:ext cx="5715000" cy="7772400"/>
          </a:xfrm>
        </p:spPr>
        <p:txBody>
          <a:bodyPr/>
          <a:lstStyle/>
          <a:p>
            <a:r>
              <a:rPr lang="en-US" altLang="en-US" sz="2000" dirty="0" smtClean="0"/>
              <a:t>Briefing Statement</a:t>
            </a:r>
            <a:endParaRPr lang="en-US" altLang="en-US" sz="2000" dirty="0" smtClean="0"/>
          </a:p>
          <a:p>
            <a:pPr algn="l"/>
            <a:endParaRPr lang="en-US" altLang="en-US" sz="1400" dirty="0" smtClean="0"/>
          </a:p>
          <a:p>
            <a:pPr algn="l"/>
            <a:endParaRPr lang="en-US" altLang="en-US" sz="1400" dirty="0" smtClean="0"/>
          </a:p>
          <a:p>
            <a:pPr algn="l"/>
            <a:r>
              <a:rPr lang="en-US" altLang="en-US" sz="1400" dirty="0" smtClean="0"/>
              <a:t>Glad to see you are back for your next rotation at the </a:t>
            </a:r>
            <a:r>
              <a:rPr lang="en-US" altLang="en-US" sz="1400" dirty="0" smtClean="0"/>
              <a:t>#1 Baking Soda Mine.  To repeat from your last shift, the mine produces water through various faults that we have encountered while mining.</a:t>
            </a:r>
          </a:p>
          <a:p>
            <a:pPr algn="l"/>
            <a:endParaRPr lang="en-US" altLang="en-US" sz="1400" dirty="0" smtClean="0"/>
          </a:p>
          <a:p>
            <a:pPr algn="l"/>
            <a:r>
              <a:rPr lang="en-US" altLang="en-US" sz="1400" dirty="0" smtClean="0"/>
              <a:t>The other teams have advanced the Fresh Air Base next to the exhaust drift in the CM12 Bore Section.  A new power center has been brought in and the high water you encountered yesterday has been pumped to safe levels.  Three of the five miners from CM12 Bore Section are still missing; two were rescued yesterday.</a:t>
            </a:r>
          </a:p>
          <a:p>
            <a:pPr algn="l"/>
            <a:endParaRPr lang="en-US" altLang="en-US" sz="1400" dirty="0" smtClean="0"/>
          </a:p>
          <a:p>
            <a:pPr algn="l"/>
            <a:r>
              <a:rPr lang="en-US" altLang="en-US" sz="1400" dirty="0" smtClean="0"/>
              <a:t>Our mine map is up to date.</a:t>
            </a:r>
          </a:p>
        </p:txBody>
      </p:sp>
    </p:spTree>
    <p:extLst>
      <p:ext uri="{BB962C8B-B14F-4D97-AF65-F5344CB8AC3E}">
        <p14:creationId xmlns:p14="http://schemas.microsoft.com/office/powerpoint/2010/main" val="66997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42900" y="0"/>
            <a:ext cx="6172200" cy="609600"/>
          </a:xfrm>
        </p:spPr>
        <p:txBody>
          <a:bodyPr>
            <a:normAutofit/>
          </a:bodyPr>
          <a:lstStyle/>
          <a:p>
            <a:r>
              <a:rPr lang="en-US" altLang="en-US" sz="3200" dirty="0" smtClean="0"/>
              <a:t>Placard </a:t>
            </a:r>
            <a:r>
              <a:rPr lang="en-US" altLang="en-US" sz="3200" dirty="0" smtClean="0"/>
              <a:t>Master Day 1</a:t>
            </a:r>
            <a:endParaRPr lang="en-US" altLang="en-US" sz="3200" dirty="0" smtClean="0"/>
          </a:p>
        </p:txBody>
      </p:sp>
      <p:sp>
        <p:nvSpPr>
          <p:cNvPr id="8195" name="Content Placeholder 2"/>
          <p:cNvSpPr>
            <a:spLocks noGrp="1"/>
          </p:cNvSpPr>
          <p:nvPr>
            <p:ph idx="1"/>
          </p:nvPr>
        </p:nvSpPr>
        <p:spPr>
          <a:xfrm>
            <a:off x="342900" y="685800"/>
            <a:ext cx="6172200" cy="3276600"/>
          </a:xfrm>
        </p:spPr>
        <p:txBody>
          <a:bodyPr>
            <a:normAutofit/>
          </a:bodyPr>
          <a:lstStyle/>
          <a:p>
            <a:pPr marL="0" indent="0">
              <a:buFontTx/>
              <a:buNone/>
              <a:defRPr/>
            </a:pPr>
            <a:r>
              <a:rPr lang="en-US" sz="900" dirty="0" smtClean="0"/>
              <a:t>1.  FAB				1</a:t>
            </a:r>
            <a:endParaRPr lang="en-US" sz="900" dirty="0"/>
          </a:p>
          <a:p>
            <a:pPr marL="0" indent="0">
              <a:buFontTx/>
              <a:buNone/>
              <a:defRPr/>
            </a:pPr>
            <a:r>
              <a:rPr lang="en-US" sz="900" dirty="0" smtClean="0"/>
              <a:t>2. </a:t>
            </a:r>
            <a:r>
              <a:rPr lang="en-US" sz="900" dirty="0"/>
              <a:t>Permanent Stopping w/ Door Open/Closed </a:t>
            </a:r>
            <a:r>
              <a:rPr lang="en-US" sz="900" dirty="0" smtClean="0"/>
              <a:t>		4</a:t>
            </a:r>
          </a:p>
          <a:p>
            <a:pPr marL="0" indent="0">
              <a:buFontTx/>
              <a:buNone/>
              <a:defRPr/>
            </a:pPr>
            <a:r>
              <a:rPr lang="en-US" sz="900" dirty="0" smtClean="0"/>
              <a:t>3. Permanent Stopping	</a:t>
            </a:r>
            <a:r>
              <a:rPr lang="en-US" sz="900" dirty="0"/>
              <a:t>		</a:t>
            </a:r>
            <a:r>
              <a:rPr lang="en-US" sz="900" dirty="0" smtClean="0"/>
              <a:t>2</a:t>
            </a:r>
          </a:p>
          <a:p>
            <a:pPr marL="0" indent="0">
              <a:buFontTx/>
              <a:buNone/>
              <a:defRPr/>
            </a:pPr>
            <a:r>
              <a:rPr lang="en-US" sz="900" dirty="0" smtClean="0"/>
              <a:t>4. </a:t>
            </a:r>
            <a:r>
              <a:rPr lang="en-US" sz="900" dirty="0" err="1" smtClean="0"/>
              <a:t>LHD</a:t>
            </a:r>
            <a:endParaRPr lang="en-US" sz="900" dirty="0" smtClean="0"/>
          </a:p>
          <a:p>
            <a:pPr marL="0" indent="0">
              <a:buFontTx/>
              <a:buNone/>
              <a:defRPr/>
            </a:pPr>
            <a:r>
              <a:rPr lang="en-US" sz="900" dirty="0" smtClean="0"/>
              <a:t>5. </a:t>
            </a:r>
            <a:r>
              <a:rPr lang="en-US" sz="900" dirty="0"/>
              <a:t>GAS	</a:t>
            </a:r>
            <a:r>
              <a:rPr lang="en-US" sz="900" dirty="0" smtClean="0"/>
              <a:t>O2-20.8%</a:t>
            </a:r>
            <a:r>
              <a:rPr lang="en-US" sz="900" dirty="0"/>
              <a:t>	/CLEAN AIR		</a:t>
            </a:r>
            <a:r>
              <a:rPr lang="en-US" sz="900" dirty="0" smtClean="0"/>
              <a:t>4</a:t>
            </a:r>
            <a:endParaRPr lang="en-US" sz="900" dirty="0"/>
          </a:p>
          <a:p>
            <a:pPr marL="0" indent="0">
              <a:buFontTx/>
              <a:buNone/>
              <a:defRPr/>
            </a:pPr>
            <a:r>
              <a:rPr lang="en-US" sz="900" dirty="0"/>
              <a:t>	</a:t>
            </a:r>
            <a:r>
              <a:rPr lang="en-US" sz="900" dirty="0" smtClean="0"/>
              <a:t>H2S-25 ppm</a:t>
            </a:r>
            <a:endParaRPr lang="en-US" sz="900" dirty="0"/>
          </a:p>
          <a:p>
            <a:pPr marL="228600" indent="-228600">
              <a:buFontTx/>
              <a:buAutoNum type="arabicPeriod" startAt="6"/>
              <a:defRPr/>
            </a:pPr>
            <a:r>
              <a:rPr lang="en-US" sz="900" dirty="0" smtClean="0"/>
              <a:t>Water Over Knee Deep			3</a:t>
            </a:r>
          </a:p>
          <a:p>
            <a:pPr marL="228600" indent="-228600">
              <a:buFontTx/>
              <a:buAutoNum type="arabicPeriod" startAt="6"/>
              <a:defRPr/>
            </a:pPr>
            <a:r>
              <a:rPr lang="en-US" sz="900" dirty="0"/>
              <a:t>Water Knee </a:t>
            </a:r>
            <a:r>
              <a:rPr lang="en-US" sz="900" dirty="0" smtClean="0"/>
              <a:t>Deep			1</a:t>
            </a:r>
          </a:p>
          <a:p>
            <a:pPr marL="228600" indent="-228600">
              <a:buFontTx/>
              <a:buAutoNum type="arabicPeriod" startAt="6"/>
              <a:defRPr/>
            </a:pPr>
            <a:r>
              <a:rPr lang="en-US" sz="900" dirty="0" smtClean="0"/>
              <a:t>Electric Pump				1</a:t>
            </a:r>
          </a:p>
          <a:p>
            <a:pPr marL="228600" indent="-228600">
              <a:buFontTx/>
              <a:buAutoNum type="arabicPeriod" startAt="6"/>
              <a:defRPr/>
            </a:pPr>
            <a:r>
              <a:rPr lang="en-US" sz="900" dirty="0" smtClean="0"/>
              <a:t>Water Waist Deep			1</a:t>
            </a:r>
          </a:p>
          <a:p>
            <a:pPr marL="228600" indent="-228600">
              <a:buFontTx/>
              <a:buAutoNum type="arabicPeriod" startAt="6"/>
              <a:defRPr/>
            </a:pPr>
            <a:r>
              <a:rPr lang="en-US" sz="900" dirty="0" smtClean="0"/>
              <a:t>Water Roofed				1</a:t>
            </a:r>
          </a:p>
          <a:p>
            <a:pPr marL="228600" indent="-228600">
              <a:buFontTx/>
              <a:buAutoNum type="arabicPeriod" startAt="6"/>
              <a:defRPr/>
            </a:pPr>
            <a:r>
              <a:rPr lang="en-US" sz="900" dirty="0" smtClean="0"/>
              <a:t>Line Curtain				1</a:t>
            </a:r>
          </a:p>
          <a:p>
            <a:pPr marL="228600" indent="-228600">
              <a:buFontTx/>
              <a:buAutoNum type="arabicPeriod" startAt="6"/>
              <a:defRPr/>
            </a:pPr>
            <a:r>
              <a:rPr lang="en-US" sz="900" dirty="0"/>
              <a:t>Brattice w/ Frames			1</a:t>
            </a:r>
          </a:p>
          <a:p>
            <a:pPr marL="228600" indent="-228600">
              <a:buFontTx/>
              <a:buAutoNum type="arabicPeriod" startAt="6"/>
              <a:defRPr/>
            </a:pPr>
            <a:r>
              <a:rPr lang="en-US" sz="900" dirty="0" smtClean="0"/>
              <a:t>6 Timbers</a:t>
            </a:r>
            <a:r>
              <a:rPr lang="en-US" sz="900" dirty="0"/>
              <a:t>				</a:t>
            </a:r>
            <a:r>
              <a:rPr lang="en-US" sz="900" dirty="0" smtClean="0"/>
              <a:t>1</a:t>
            </a:r>
          </a:p>
          <a:p>
            <a:pPr marL="228600" indent="-228600">
              <a:buFontTx/>
              <a:buAutoNum type="arabicPeriod" startAt="6"/>
              <a:defRPr/>
            </a:pPr>
            <a:r>
              <a:rPr lang="en-US" sz="900" dirty="0" smtClean="0"/>
              <a:t>Power Center – Burned			1</a:t>
            </a:r>
          </a:p>
          <a:p>
            <a:pPr marL="228600" indent="-228600">
              <a:buFontTx/>
              <a:buAutoNum type="arabicPeriod" startAt="6"/>
              <a:defRPr/>
            </a:pPr>
            <a:r>
              <a:rPr lang="en-US" sz="900" dirty="0" smtClean="0"/>
              <a:t>Roof Bolter				1</a:t>
            </a:r>
          </a:p>
          <a:p>
            <a:pPr marL="228600" indent="-228600">
              <a:buFontTx/>
              <a:buAutoNum type="arabicPeriod" startAt="6"/>
              <a:defRPr/>
            </a:pPr>
            <a:r>
              <a:rPr lang="en-US" sz="900" dirty="0" smtClean="0"/>
              <a:t>Belt Line				4</a:t>
            </a:r>
          </a:p>
          <a:p>
            <a:pPr marL="228600" indent="-228600">
              <a:buFontTx/>
              <a:buAutoNum type="arabicPeriod" startAt="6"/>
              <a:defRPr/>
            </a:pPr>
            <a:r>
              <a:rPr lang="en-US" sz="900" dirty="0" smtClean="0"/>
              <a:t>Tail Piece				1</a:t>
            </a:r>
          </a:p>
          <a:p>
            <a:pPr marL="228600" indent="-228600">
              <a:buFontTx/>
              <a:buAutoNum type="arabicPeriod" startAt="6"/>
              <a:defRPr/>
            </a:pPr>
            <a:r>
              <a:rPr lang="en-US" sz="900" dirty="0" smtClean="0"/>
              <a:t>#2356 Jackson				1</a:t>
            </a:r>
            <a:endParaRPr lang="en-US" sz="900" dirty="0"/>
          </a:p>
        </p:txBody>
      </p:sp>
      <p:sp>
        <p:nvSpPr>
          <p:cNvPr id="4" name="Title 1"/>
          <p:cNvSpPr txBox="1">
            <a:spLocks/>
          </p:cNvSpPr>
          <p:nvPr/>
        </p:nvSpPr>
        <p:spPr>
          <a:xfrm>
            <a:off x="289560" y="4038600"/>
            <a:ext cx="61722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dirty="0" smtClean="0"/>
              <a:t>Placard Master Day 2</a:t>
            </a:r>
            <a:endParaRPr lang="en-US" altLang="en-US" sz="3200" dirty="0"/>
          </a:p>
        </p:txBody>
      </p:sp>
      <p:sp>
        <p:nvSpPr>
          <p:cNvPr id="5" name="Content Placeholder 2"/>
          <p:cNvSpPr txBox="1">
            <a:spLocks/>
          </p:cNvSpPr>
          <p:nvPr/>
        </p:nvSpPr>
        <p:spPr>
          <a:xfrm>
            <a:off x="327660" y="4800600"/>
            <a:ext cx="6172200" cy="3429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Tx/>
              <a:buNone/>
              <a:defRPr/>
            </a:pPr>
            <a:r>
              <a:rPr lang="en-US" sz="900" dirty="0" smtClean="0"/>
              <a:t>1.  FAB				1</a:t>
            </a:r>
          </a:p>
          <a:p>
            <a:pPr marL="0" indent="0">
              <a:buFontTx/>
              <a:buNone/>
              <a:defRPr/>
            </a:pPr>
            <a:r>
              <a:rPr lang="en-US" sz="900" dirty="0" smtClean="0"/>
              <a:t>2. Temporary Stopping			8</a:t>
            </a:r>
          </a:p>
          <a:p>
            <a:pPr marL="0" indent="0">
              <a:buFontTx/>
              <a:buNone/>
              <a:defRPr/>
            </a:pPr>
            <a:r>
              <a:rPr lang="en-US" sz="900" dirty="0" smtClean="0"/>
              <a:t>3. </a:t>
            </a:r>
            <a:r>
              <a:rPr lang="en-US" sz="900" dirty="0"/>
              <a:t>GAS	</a:t>
            </a:r>
            <a:r>
              <a:rPr lang="en-US" sz="900" dirty="0" smtClean="0"/>
              <a:t>O2-19.9%</a:t>
            </a:r>
            <a:r>
              <a:rPr lang="en-US" sz="900" dirty="0"/>
              <a:t>	/CLEAN AIR		4</a:t>
            </a:r>
          </a:p>
          <a:p>
            <a:pPr marL="0" indent="0">
              <a:buFontTx/>
              <a:buNone/>
              <a:defRPr/>
            </a:pPr>
            <a:r>
              <a:rPr lang="en-US" sz="900" dirty="0"/>
              <a:t>	</a:t>
            </a:r>
            <a:r>
              <a:rPr lang="en-US" sz="900" dirty="0" smtClean="0"/>
              <a:t>H2S-200 ppm</a:t>
            </a:r>
          </a:p>
          <a:p>
            <a:pPr marL="0" indent="0">
              <a:buFontTx/>
              <a:buNone/>
              <a:defRPr/>
            </a:pPr>
            <a:r>
              <a:rPr lang="en-US" sz="900" dirty="0" smtClean="0"/>
              <a:t>4. Unsafe Back				2</a:t>
            </a:r>
          </a:p>
          <a:p>
            <a:pPr marL="0" indent="0">
              <a:buFontTx/>
              <a:buNone/>
              <a:defRPr/>
            </a:pPr>
            <a:r>
              <a:rPr lang="en-US" sz="900" dirty="0" smtClean="0"/>
              <a:t>5. Temporary Stopping Down/ Temporary Stopping		2</a:t>
            </a:r>
          </a:p>
          <a:p>
            <a:pPr marL="0" indent="0">
              <a:buFontTx/>
              <a:buNone/>
              <a:defRPr/>
            </a:pPr>
            <a:r>
              <a:rPr lang="en-US" sz="900" dirty="0" smtClean="0"/>
              <a:t>6. Barricade				4</a:t>
            </a:r>
          </a:p>
          <a:p>
            <a:pPr marL="0" indent="0">
              <a:buFontTx/>
              <a:buNone/>
              <a:defRPr/>
            </a:pPr>
            <a:r>
              <a:rPr lang="en-US" sz="900" dirty="0" smtClean="0"/>
              <a:t>7. </a:t>
            </a:r>
            <a:r>
              <a:rPr lang="en-US" sz="900" dirty="0"/>
              <a:t>GAS	O2-19.9%	/CLEAN AIR		</a:t>
            </a:r>
            <a:r>
              <a:rPr lang="en-US" sz="900" dirty="0" smtClean="0"/>
              <a:t>1</a:t>
            </a:r>
            <a:endParaRPr lang="en-US" sz="900" dirty="0"/>
          </a:p>
          <a:p>
            <a:pPr marL="0" indent="0">
              <a:buFontTx/>
              <a:buNone/>
              <a:defRPr/>
            </a:pPr>
            <a:r>
              <a:rPr lang="en-US" sz="900" dirty="0"/>
              <a:t>	</a:t>
            </a:r>
            <a:r>
              <a:rPr lang="en-US" sz="900" dirty="0" smtClean="0"/>
              <a:t>H2S-150 ppm</a:t>
            </a:r>
          </a:p>
          <a:p>
            <a:pPr marL="0" indent="0">
              <a:buFontTx/>
              <a:buNone/>
              <a:defRPr/>
            </a:pPr>
            <a:r>
              <a:rPr lang="en-US" sz="900" dirty="0" smtClean="0"/>
              <a:t>8. Continuous Miner			1</a:t>
            </a:r>
          </a:p>
          <a:p>
            <a:pPr marL="0" indent="0">
              <a:buFontTx/>
              <a:buNone/>
              <a:defRPr/>
            </a:pPr>
            <a:r>
              <a:rPr lang="en-US" sz="900" dirty="0" smtClean="0"/>
              <a:t>9.#8687 Franklin/Dead			1</a:t>
            </a:r>
          </a:p>
          <a:p>
            <a:pPr marL="0" indent="0">
              <a:buFontTx/>
              <a:buNone/>
              <a:defRPr/>
            </a:pPr>
            <a:r>
              <a:rPr lang="en-US" sz="900" dirty="0" smtClean="0"/>
              <a:t>10. Snake Conveyor				4</a:t>
            </a:r>
          </a:p>
          <a:p>
            <a:pPr marL="0" indent="0">
              <a:buNone/>
              <a:defRPr/>
            </a:pPr>
            <a:r>
              <a:rPr lang="en-US" sz="900" dirty="0" smtClean="0"/>
              <a:t>11. </a:t>
            </a:r>
            <a:r>
              <a:rPr lang="en-US" sz="900" dirty="0"/>
              <a:t>Water </a:t>
            </a:r>
            <a:r>
              <a:rPr lang="en-US" sz="900" dirty="0" smtClean="0"/>
              <a:t>Ankle Deep</a:t>
            </a:r>
            <a:r>
              <a:rPr lang="en-US" sz="900" dirty="0"/>
              <a:t>			</a:t>
            </a:r>
            <a:r>
              <a:rPr lang="en-US" sz="900" dirty="0" smtClean="0"/>
              <a:t>2</a:t>
            </a:r>
          </a:p>
          <a:p>
            <a:pPr marL="0" indent="0">
              <a:buNone/>
              <a:defRPr/>
            </a:pPr>
            <a:r>
              <a:rPr lang="en-US" sz="900" dirty="0" smtClean="0"/>
              <a:t>12. </a:t>
            </a:r>
            <a:r>
              <a:rPr lang="en-US" sz="900" dirty="0"/>
              <a:t>Line Curtain				1</a:t>
            </a:r>
          </a:p>
          <a:p>
            <a:pPr marL="0" indent="0">
              <a:buNone/>
              <a:defRPr/>
            </a:pPr>
            <a:r>
              <a:rPr lang="en-US" sz="900" dirty="0" smtClean="0"/>
              <a:t>13. </a:t>
            </a:r>
            <a:r>
              <a:rPr lang="en-US" sz="900" dirty="0"/>
              <a:t>Brattice w/ Frames			1</a:t>
            </a:r>
          </a:p>
          <a:p>
            <a:pPr marL="0" indent="0">
              <a:buNone/>
              <a:defRPr/>
            </a:pPr>
            <a:r>
              <a:rPr lang="en-US" sz="900" dirty="0" smtClean="0"/>
              <a:t>14. </a:t>
            </a:r>
            <a:r>
              <a:rPr lang="en-US" sz="900" dirty="0"/>
              <a:t>6 Timbers				</a:t>
            </a:r>
            <a:r>
              <a:rPr lang="en-US" sz="900" dirty="0" smtClean="0"/>
              <a:t>1</a:t>
            </a:r>
            <a:endParaRPr lang="en-US" sz="900" dirty="0"/>
          </a:p>
        </p:txBody>
      </p:sp>
    </p:spTree>
    <p:extLst>
      <p:ext uri="{BB962C8B-B14F-4D97-AF65-F5344CB8AC3E}">
        <p14:creationId xmlns:p14="http://schemas.microsoft.com/office/powerpoint/2010/main" val="3212296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2777</TotalTime>
  <Words>627</Words>
  <Application>Microsoft Office PowerPoint</Application>
  <PresentationFormat>On-screen Show (4:3)</PresentationFormat>
  <Paragraphs>83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Rock Springs Mine Rescue  June 2016 – Day 1</vt:lpstr>
      <vt:lpstr>Rock Springs Mine Rescue  June 2016 – Day 2</vt:lpstr>
      <vt:lpstr>Rock Springs Mine Rescue  June 2016 – Day 1</vt:lpstr>
      <vt:lpstr>Rock Springs Mine Rescue  June 2016 – Day 2</vt:lpstr>
      <vt:lpstr>Placard Master Day 1</vt:lpstr>
    </vt:vector>
  </TitlesOfParts>
  <Company>DOL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Placard Master</dc:title>
  <dc:creator>Del Duca, Peter A. - MSHA</dc:creator>
  <cp:lastModifiedBy>Del Duca, Peter A. - MSHA</cp:lastModifiedBy>
  <cp:revision>10</cp:revision>
  <cp:lastPrinted>2016-06-02T15:06:04Z</cp:lastPrinted>
  <dcterms:created xsi:type="dcterms:W3CDTF">2016-06-01T15:25:02Z</dcterms:created>
  <dcterms:modified xsi:type="dcterms:W3CDTF">2016-06-03T13:42:35Z</dcterms:modified>
</cp:coreProperties>
</file>