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370" r:id="rId5"/>
    <p:sldId id="436" r:id="rId6"/>
    <p:sldId id="369" r:id="rId7"/>
    <p:sldId id="258" r:id="rId8"/>
    <p:sldId id="372" r:id="rId9"/>
    <p:sldId id="365" r:id="rId10"/>
    <p:sldId id="437" r:id="rId11"/>
    <p:sldId id="371" r:id="rId12"/>
    <p:sldId id="438" r:id="rId13"/>
    <p:sldId id="373" r:id="rId14"/>
    <p:sldId id="439" r:id="rId15"/>
    <p:sldId id="288" r:id="rId16"/>
    <p:sldId id="440" r:id="rId17"/>
    <p:sldId id="441" r:id="rId18"/>
    <p:sldId id="443" r:id="rId19"/>
    <p:sldId id="433" r:id="rId20"/>
    <p:sldId id="442" r:id="rId21"/>
    <p:sldId id="374" r:id="rId22"/>
    <p:sldId id="375" r:id="rId23"/>
    <p:sldId id="447" r:id="rId24"/>
    <p:sldId id="377" r:id="rId25"/>
    <p:sldId id="380" r:id="rId26"/>
    <p:sldId id="444" r:id="rId27"/>
    <p:sldId id="446" r:id="rId28"/>
    <p:sldId id="376" r:id="rId29"/>
    <p:sldId id="378" r:id="rId30"/>
    <p:sldId id="448" r:id="rId31"/>
    <p:sldId id="366" r:id="rId32"/>
    <p:sldId id="449" r:id="rId33"/>
    <p:sldId id="263" r:id="rId34"/>
    <p:sldId id="450" r:id="rId35"/>
    <p:sldId id="381" r:id="rId36"/>
    <p:sldId id="382" r:id="rId37"/>
    <p:sldId id="383" r:id="rId38"/>
    <p:sldId id="395" r:id="rId39"/>
    <p:sldId id="384" r:id="rId40"/>
    <p:sldId id="451" r:id="rId41"/>
    <p:sldId id="385" r:id="rId42"/>
    <p:sldId id="452" r:id="rId43"/>
    <p:sldId id="389" r:id="rId44"/>
    <p:sldId id="388" r:id="rId45"/>
    <p:sldId id="453" r:id="rId46"/>
    <p:sldId id="454" r:id="rId47"/>
    <p:sldId id="390" r:id="rId48"/>
    <p:sldId id="387" r:id="rId49"/>
    <p:sldId id="391" r:id="rId50"/>
    <p:sldId id="386" r:id="rId51"/>
    <p:sldId id="455" r:id="rId52"/>
    <p:sldId id="392" r:id="rId53"/>
    <p:sldId id="456" r:id="rId54"/>
    <p:sldId id="393" r:id="rId55"/>
    <p:sldId id="457" r:id="rId56"/>
    <p:sldId id="396" r:id="rId57"/>
    <p:sldId id="434" r:id="rId58"/>
    <p:sldId id="394" r:id="rId59"/>
    <p:sldId id="397" r:id="rId60"/>
    <p:sldId id="398" r:id="rId61"/>
    <p:sldId id="403" r:id="rId62"/>
    <p:sldId id="399" r:id="rId63"/>
    <p:sldId id="400" r:id="rId64"/>
    <p:sldId id="458" r:id="rId65"/>
    <p:sldId id="401" r:id="rId66"/>
    <p:sldId id="460" r:id="rId67"/>
    <p:sldId id="459" r:id="rId68"/>
    <p:sldId id="461" r:id="rId69"/>
    <p:sldId id="463" r:id="rId70"/>
    <p:sldId id="408" r:id="rId71"/>
    <p:sldId id="464" r:id="rId72"/>
    <p:sldId id="465" r:id="rId73"/>
    <p:sldId id="466" r:id="rId74"/>
    <p:sldId id="467" r:id="rId75"/>
    <p:sldId id="468" r:id="rId76"/>
    <p:sldId id="469" r:id="rId77"/>
    <p:sldId id="409" r:id="rId78"/>
    <p:sldId id="407" r:id="rId79"/>
    <p:sldId id="470" r:id="rId80"/>
    <p:sldId id="410" r:id="rId81"/>
    <p:sldId id="414" r:id="rId82"/>
    <p:sldId id="471" r:id="rId83"/>
    <p:sldId id="418" r:id="rId84"/>
    <p:sldId id="415" r:id="rId85"/>
    <p:sldId id="417" r:id="rId86"/>
    <p:sldId id="462" r:id="rId8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0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4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4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2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5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8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75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4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0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0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9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49DA5-50F3-449B-98B3-89C7E35DFA5D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4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Delta Day 1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9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Unsafe Roof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854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Airtight Cave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712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Airtight Cave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143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Unsafe Roof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068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Water Roofed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789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33600"/>
            <a:ext cx="90678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0.4 </a:t>
            </a:r>
            <a:r>
              <a:rPr lang="en-US" sz="9600" dirty="0" smtClean="0">
                <a:latin typeface="Arial Black" panose="020B0A04020102020204" pitchFamily="34" charset="0"/>
              </a:rPr>
              <a:t>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250 </a:t>
            </a:r>
            <a:r>
              <a:rPr lang="en-US" sz="9600" dirty="0" smtClean="0">
                <a:latin typeface="Arial Black" panose="020B0A04020102020204" pitchFamily="34" charset="0"/>
              </a:rPr>
              <a:t>PPM CO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20.0 </a:t>
            </a:r>
            <a:r>
              <a:rPr lang="en-US" sz="9600" dirty="0" smtClean="0">
                <a:latin typeface="Arial Black" panose="020B0A04020102020204" pitchFamily="34" charset="0"/>
              </a:rPr>
              <a:t>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236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Refuge Alternative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057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Door Closed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517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4582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Purge Valve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152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133600"/>
            <a:ext cx="89154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0.4 %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250 </a:t>
            </a:r>
            <a:r>
              <a:rPr lang="en-US" sz="9600" dirty="0" smtClean="0">
                <a:latin typeface="Arial Black" panose="020B0A04020102020204" pitchFamily="34" charset="0"/>
              </a:rPr>
              <a:t>PPM CO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20.0 </a:t>
            </a:r>
            <a:r>
              <a:rPr lang="en-US" sz="9600" dirty="0" smtClean="0">
                <a:latin typeface="Arial Black" panose="020B0A04020102020204" pitchFamily="34" charset="0"/>
              </a:rPr>
              <a:t>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399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1956179" y="2514600"/>
            <a:ext cx="0" cy="4114800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828800" y="2514600"/>
            <a:ext cx="6248400" cy="0"/>
          </a:xfrm>
          <a:prstGeom prst="straightConnector1">
            <a:avLst/>
          </a:prstGeom>
          <a:ln w="2540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5679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Door Closed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163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Live Conscious Miner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4852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ial Black" panose="020B0A04020102020204" pitchFamily="34" charset="0"/>
              </a:rPr>
              <a:t>LCM in RA Statement: </a:t>
            </a:r>
            <a:br>
              <a:rPr lang="en-US" sz="3600" dirty="0" smtClean="0">
                <a:latin typeface="Arial Black" panose="020B0A04020102020204" pitchFamily="34" charset="0"/>
              </a:rPr>
            </a:br>
            <a:r>
              <a:rPr lang="en-US" sz="3600" dirty="0">
                <a:latin typeface="Arial Black" panose="020B0A04020102020204" pitchFamily="34" charset="0"/>
              </a:rPr>
              <a:t/>
            </a:r>
            <a:br>
              <a:rPr lang="en-US" sz="3600" dirty="0">
                <a:latin typeface="Arial Black" panose="020B0A04020102020204" pitchFamily="34" charset="0"/>
              </a:rPr>
            </a:br>
            <a:r>
              <a:rPr lang="en-US" sz="3600" dirty="0" smtClean="0">
                <a:latin typeface="Arial Black" panose="020B0A04020102020204" pitchFamily="34" charset="0"/>
              </a:rPr>
              <a:t/>
            </a:r>
            <a:br>
              <a:rPr lang="en-US" sz="3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“Help”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774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438400"/>
            <a:ext cx="89154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Arial Black" panose="020B0A04020102020204" pitchFamily="34" charset="0"/>
              </a:rPr>
              <a:t>Smoke</a:t>
            </a:r>
            <a:br>
              <a:rPr lang="en-US" sz="88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>_______________</a:t>
            </a:r>
            <a:br>
              <a:rPr lang="en-US" sz="88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/>
            </a:r>
            <a:br>
              <a:rPr lang="en-US" sz="88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>End of Smoke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7673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Permanent </a:t>
            </a:r>
            <a:r>
              <a:rPr lang="en-US" sz="9600" dirty="0" smtClean="0">
                <a:latin typeface="Arial Black" panose="020B0A04020102020204" pitchFamily="34" charset="0"/>
              </a:rPr>
              <a:t>Stopping Not Intact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5454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133600"/>
            <a:ext cx="8763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2.5 </a:t>
            </a:r>
            <a:r>
              <a:rPr lang="en-US" sz="9600" dirty="0" smtClean="0">
                <a:latin typeface="Arial Black" panose="020B0A04020102020204" pitchFamily="34" charset="0"/>
              </a:rPr>
              <a:t>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300 </a:t>
            </a:r>
            <a:r>
              <a:rPr lang="en-US" sz="9600" dirty="0" smtClean="0">
                <a:latin typeface="Arial Black" panose="020B0A04020102020204" pitchFamily="34" charset="0"/>
              </a:rPr>
              <a:t>PPM CO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20.3 </a:t>
            </a:r>
            <a:r>
              <a:rPr lang="en-US" sz="9600" dirty="0" smtClean="0">
                <a:latin typeface="Arial Black" panose="020B0A04020102020204" pitchFamily="34" charset="0"/>
              </a:rPr>
              <a:t>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4874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133600"/>
            <a:ext cx="8763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2.5 </a:t>
            </a:r>
            <a:r>
              <a:rPr lang="en-US" sz="9600" dirty="0" smtClean="0">
                <a:latin typeface="Arial Black" panose="020B0A04020102020204" pitchFamily="34" charset="0"/>
              </a:rPr>
              <a:t>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300 </a:t>
            </a:r>
            <a:r>
              <a:rPr lang="en-US" sz="9600" dirty="0" smtClean="0">
                <a:latin typeface="Arial Black" panose="020B0A04020102020204" pitchFamily="34" charset="0"/>
              </a:rPr>
              <a:t>PPM CO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20.3 </a:t>
            </a:r>
            <a:r>
              <a:rPr lang="en-US" sz="9600" dirty="0" smtClean="0">
                <a:latin typeface="Arial Black" panose="020B0A04020102020204" pitchFamily="34" charset="0"/>
              </a:rPr>
              <a:t>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0201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438400"/>
            <a:ext cx="89154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Arial Black" panose="020B0A04020102020204" pitchFamily="34" charset="0"/>
              </a:rPr>
              <a:t>Smoke</a:t>
            </a:r>
            <a:br>
              <a:rPr lang="en-US" sz="88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>_______________</a:t>
            </a:r>
            <a:br>
              <a:rPr lang="en-US" sz="88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/>
            </a:r>
            <a:br>
              <a:rPr lang="en-US" sz="88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>End of Smoke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2413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Water Roofed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3595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Unsafe Roof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542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FAB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8789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Unsafe Roof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5483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5.2 </a:t>
            </a:r>
            <a:r>
              <a:rPr lang="en-US" sz="9600" dirty="0" smtClean="0">
                <a:latin typeface="Arial Black" panose="020B0A04020102020204" pitchFamily="34" charset="0"/>
              </a:rPr>
              <a:t>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8 </a:t>
            </a:r>
            <a:r>
              <a:rPr lang="en-US" sz="9600" dirty="0" smtClean="0">
                <a:latin typeface="Arial Black" panose="020B0A04020102020204" pitchFamily="34" charset="0"/>
              </a:rPr>
              <a:t>PPM CO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19.0 </a:t>
            </a:r>
            <a:r>
              <a:rPr lang="en-US" sz="9600" dirty="0" smtClean="0">
                <a:latin typeface="Arial Black" panose="020B0A04020102020204" pitchFamily="34" charset="0"/>
              </a:rPr>
              <a:t>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3776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5.1 </a:t>
            </a:r>
            <a:r>
              <a:rPr lang="en-US" sz="9600" dirty="0" smtClean="0">
                <a:latin typeface="Arial Black" panose="020B0A04020102020204" pitchFamily="34" charset="0"/>
              </a:rPr>
              <a:t>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9 </a:t>
            </a:r>
            <a:r>
              <a:rPr lang="en-US" sz="9600" dirty="0" smtClean="0">
                <a:latin typeface="Arial Black" panose="020B0A04020102020204" pitchFamily="34" charset="0"/>
              </a:rPr>
              <a:t>PPM CO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18.9 </a:t>
            </a:r>
            <a:r>
              <a:rPr lang="en-US" sz="9600" dirty="0" smtClean="0">
                <a:latin typeface="Arial Black" panose="020B0A04020102020204" pitchFamily="34" charset="0"/>
              </a:rPr>
              <a:t>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4584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Water Roofed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1138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5.2 </a:t>
            </a:r>
            <a:r>
              <a:rPr lang="en-US" sz="9600" dirty="0" smtClean="0">
                <a:latin typeface="Arial Black" panose="020B0A04020102020204" pitchFamily="34" charset="0"/>
              </a:rPr>
              <a:t>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10 </a:t>
            </a:r>
            <a:r>
              <a:rPr lang="en-US" sz="9600" dirty="0" smtClean="0">
                <a:latin typeface="Arial Black" panose="020B0A04020102020204" pitchFamily="34" charset="0"/>
              </a:rPr>
              <a:t>PPM CO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18.7 </a:t>
            </a:r>
            <a:r>
              <a:rPr lang="en-US" sz="9600" dirty="0" smtClean="0">
                <a:latin typeface="Arial Black" panose="020B0A04020102020204" pitchFamily="34" charset="0"/>
              </a:rPr>
              <a:t>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4689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8 Timbers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96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Face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348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Light Smoke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9100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0.2 </a:t>
            </a:r>
            <a:r>
              <a:rPr lang="en-US" sz="9600" dirty="0" smtClean="0">
                <a:latin typeface="Arial Black" panose="020B0A04020102020204" pitchFamily="34" charset="0"/>
              </a:rPr>
              <a:t>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>100 </a:t>
            </a:r>
            <a:r>
              <a:rPr lang="en-US" sz="8800" dirty="0" smtClean="0">
                <a:latin typeface="Arial Black" panose="020B0A04020102020204" pitchFamily="34" charset="0"/>
              </a:rPr>
              <a:t>PPM CO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20.6 </a:t>
            </a:r>
            <a:r>
              <a:rPr lang="en-US" sz="9600" dirty="0" smtClean="0">
                <a:latin typeface="Arial Black" panose="020B0A04020102020204" pitchFamily="34" charset="0"/>
              </a:rPr>
              <a:t>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8821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Conveyor Belt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495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Permanent 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Stopping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0914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438400"/>
            <a:ext cx="89154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Arial Black" panose="020B0A04020102020204" pitchFamily="34" charset="0"/>
              </a:rPr>
              <a:t>Smoke</a:t>
            </a:r>
            <a:br>
              <a:rPr lang="en-US" sz="88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>_______________</a:t>
            </a:r>
            <a:br>
              <a:rPr lang="en-US" sz="88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/>
            </a:r>
            <a:br>
              <a:rPr lang="en-US" sz="88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>End of Smoke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0051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Permanent Stopping With Door Open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1988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0.2 </a:t>
            </a:r>
            <a:r>
              <a:rPr lang="en-US" sz="9600" dirty="0" smtClean="0">
                <a:latin typeface="Arial Black" panose="020B0A04020102020204" pitchFamily="34" charset="0"/>
              </a:rPr>
              <a:t>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>200 </a:t>
            </a:r>
            <a:r>
              <a:rPr lang="en-US" sz="8800" dirty="0" smtClean="0">
                <a:latin typeface="Arial Black" panose="020B0A04020102020204" pitchFamily="34" charset="0"/>
              </a:rPr>
              <a:t>PPM CO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20.2 </a:t>
            </a:r>
            <a:r>
              <a:rPr lang="en-US" sz="9600" dirty="0" smtClean="0">
                <a:latin typeface="Arial Black" panose="020B0A04020102020204" pitchFamily="34" charset="0"/>
              </a:rPr>
              <a:t>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1142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Heavy Smoke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474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Overcast Wall With Door Open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78278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Overcast Wall With Door Closed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9194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0.4 </a:t>
            </a:r>
            <a:r>
              <a:rPr lang="en-US" sz="9600" dirty="0" smtClean="0">
                <a:latin typeface="Arial Black" panose="020B0A04020102020204" pitchFamily="34" charset="0"/>
              </a:rPr>
              <a:t>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>400 </a:t>
            </a:r>
            <a:r>
              <a:rPr lang="en-US" sz="8800" dirty="0" smtClean="0">
                <a:latin typeface="Arial Black" panose="020B0A04020102020204" pitchFamily="34" charset="0"/>
              </a:rPr>
              <a:t>PPM CO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19.8 </a:t>
            </a:r>
            <a:r>
              <a:rPr lang="en-US" sz="9600" dirty="0" smtClean="0">
                <a:latin typeface="Arial Black" panose="020B0A04020102020204" pitchFamily="34" charset="0"/>
              </a:rPr>
              <a:t>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1930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Permanent Stopping Not Intact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9105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Tail Piece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3186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Belt Drive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69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 smtClean="0"/>
              <a:t>BC</a:t>
            </a:r>
            <a:endParaRPr lang="en-US" sz="19900" dirty="0"/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98851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Heavy Smoke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2841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1.5 </a:t>
            </a:r>
            <a:r>
              <a:rPr lang="en-US" sz="9600" dirty="0" smtClean="0">
                <a:latin typeface="Arial Black" panose="020B0A04020102020204" pitchFamily="34" charset="0"/>
              </a:rPr>
              <a:t>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>450 </a:t>
            </a:r>
            <a:r>
              <a:rPr lang="en-US" sz="8800" dirty="0" smtClean="0">
                <a:latin typeface="Arial Black" panose="020B0A04020102020204" pitchFamily="34" charset="0"/>
              </a:rPr>
              <a:t>PPM CO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19.7 </a:t>
            </a:r>
            <a:r>
              <a:rPr lang="en-US" sz="9600" dirty="0" smtClean="0">
                <a:latin typeface="Arial Black" panose="020B0A04020102020204" pitchFamily="34" charset="0"/>
              </a:rPr>
              <a:t>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22081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Caved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181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Caved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4148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Arial Black" panose="020B0A04020102020204" pitchFamily="34" charset="0"/>
              </a:rPr>
              <a:t>Inoperable Battery Scoop</a:t>
            </a:r>
            <a:endParaRPr lang="en-US" sz="8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8479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438400"/>
            <a:ext cx="89154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Arial Black" panose="020B0A04020102020204" pitchFamily="34" charset="0"/>
              </a:rPr>
              <a:t>Smoke</a:t>
            </a:r>
            <a:br>
              <a:rPr lang="en-US" sz="88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>_______________</a:t>
            </a:r>
            <a:br>
              <a:rPr lang="en-US" sz="88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/>
            </a:r>
            <a:br>
              <a:rPr lang="en-US" sz="88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>End of Smoke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4929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Barricade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67184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438400"/>
            <a:ext cx="88392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Live Unconscious Miner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65146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latin typeface="Arial Black" panose="020B0A04020102020204" pitchFamily="34" charset="0"/>
              </a:rPr>
              <a:t>SCSR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23900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Oxygen Bottle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432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Inoperable Battery Scoop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35269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Face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05825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2.0 </a:t>
            </a:r>
            <a:r>
              <a:rPr lang="en-US" sz="9600" dirty="0" smtClean="0">
                <a:latin typeface="Arial Black" panose="020B0A04020102020204" pitchFamily="34" charset="0"/>
              </a:rPr>
              <a:t>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>10 </a:t>
            </a:r>
            <a:r>
              <a:rPr lang="en-US" sz="8800" dirty="0" smtClean="0">
                <a:latin typeface="Arial Black" panose="020B0A04020102020204" pitchFamily="34" charset="0"/>
              </a:rPr>
              <a:t>PPM CO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19.6 </a:t>
            </a:r>
            <a:r>
              <a:rPr lang="en-US" sz="9600" dirty="0" smtClean="0">
                <a:latin typeface="Arial Black" panose="020B0A04020102020204" pitchFamily="34" charset="0"/>
              </a:rPr>
              <a:t>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9100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Power Center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46753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Light Smoke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25443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0.1 </a:t>
            </a:r>
            <a:r>
              <a:rPr lang="en-US" sz="9600" dirty="0" smtClean="0">
                <a:latin typeface="Arial Black" panose="020B0A04020102020204" pitchFamily="34" charset="0"/>
              </a:rPr>
              <a:t>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>100 </a:t>
            </a:r>
            <a:r>
              <a:rPr lang="en-US" sz="8800" dirty="0" smtClean="0">
                <a:latin typeface="Arial Black" panose="020B0A04020102020204" pitchFamily="34" charset="0"/>
              </a:rPr>
              <a:t>PPM CO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20.5 </a:t>
            </a:r>
            <a:r>
              <a:rPr lang="en-US" sz="9600" dirty="0" smtClean="0">
                <a:latin typeface="Arial Black" panose="020B0A04020102020204" pitchFamily="34" charset="0"/>
              </a:rPr>
              <a:t>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75851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Unsafe Roof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0523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Light Smoke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86615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Unsafe Roof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34519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Heavy Smoke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83923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0.2 </a:t>
            </a:r>
            <a:r>
              <a:rPr lang="en-US" sz="9600" dirty="0" smtClean="0">
                <a:latin typeface="Arial Black" panose="020B0A04020102020204" pitchFamily="34" charset="0"/>
              </a:rPr>
              <a:t>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>200 </a:t>
            </a:r>
            <a:r>
              <a:rPr lang="en-US" sz="8800" dirty="0" smtClean="0">
                <a:latin typeface="Arial Black" panose="020B0A04020102020204" pitchFamily="34" charset="0"/>
              </a:rPr>
              <a:t>PPM CO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20.2 </a:t>
            </a:r>
            <a:r>
              <a:rPr lang="en-US" sz="9600" dirty="0" smtClean="0">
                <a:latin typeface="Arial Black" panose="020B0A04020102020204" pitchFamily="34" charset="0"/>
              </a:rPr>
              <a:t>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668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 flipH="1">
            <a:off x="7391400" y="1447800"/>
            <a:ext cx="76200" cy="4267200"/>
          </a:xfrm>
          <a:prstGeom prst="straightConnector1">
            <a:avLst/>
          </a:prstGeom>
          <a:ln w="2540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38200" y="1600200"/>
            <a:ext cx="6629400" cy="0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84464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Permanent Stopping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65609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0.4 </a:t>
            </a:r>
            <a:r>
              <a:rPr lang="en-US" sz="9600" dirty="0" smtClean="0">
                <a:latin typeface="Arial Black" panose="020B0A04020102020204" pitchFamily="34" charset="0"/>
              </a:rPr>
              <a:t>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>450 </a:t>
            </a:r>
            <a:r>
              <a:rPr lang="en-US" sz="8800" dirty="0" smtClean="0">
                <a:latin typeface="Arial Black" panose="020B0A04020102020204" pitchFamily="34" charset="0"/>
              </a:rPr>
              <a:t>PPM CO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19.8 </a:t>
            </a:r>
            <a:r>
              <a:rPr lang="en-US" sz="9600" dirty="0" smtClean="0">
                <a:latin typeface="Arial Black" panose="020B0A04020102020204" pitchFamily="34" charset="0"/>
              </a:rPr>
              <a:t>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40278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Airtight Cave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73711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Airtight Cave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28801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Live Conscious Miner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69582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Live Conscious Miner in 3 E Barricade Statement: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/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“Help It’s Airtight Behind Me”</a:t>
            </a:r>
            <a:endParaRPr lang="en-US" sz="6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59123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0.4 </a:t>
            </a:r>
            <a:r>
              <a:rPr lang="en-US" sz="9600" dirty="0" smtClean="0">
                <a:latin typeface="Arial Black" panose="020B0A04020102020204" pitchFamily="34" charset="0"/>
              </a:rPr>
              <a:t>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>55 </a:t>
            </a:r>
            <a:r>
              <a:rPr lang="en-US" sz="8800" dirty="0" smtClean="0">
                <a:latin typeface="Arial Black" panose="020B0A04020102020204" pitchFamily="34" charset="0"/>
              </a:rPr>
              <a:t>PPM CO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19.8 </a:t>
            </a:r>
            <a:r>
              <a:rPr lang="en-US" sz="9600" dirty="0" smtClean="0">
                <a:latin typeface="Arial Black" panose="020B0A04020102020204" pitchFamily="34" charset="0"/>
              </a:rPr>
              <a:t>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51841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Barricade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30654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 smtClean="0"/>
              <a:t>BC</a:t>
            </a:r>
            <a:endParaRPr lang="en-US" sz="19900" dirty="0"/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67335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1.7 </a:t>
            </a:r>
            <a:r>
              <a:rPr lang="en-US" sz="9600" dirty="0" smtClean="0">
                <a:latin typeface="Arial Black" panose="020B0A04020102020204" pitchFamily="34" charset="0"/>
              </a:rPr>
              <a:t>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>500 </a:t>
            </a:r>
            <a:r>
              <a:rPr lang="en-US" sz="8800" dirty="0" smtClean="0">
                <a:latin typeface="Arial Black" panose="020B0A04020102020204" pitchFamily="34" charset="0"/>
              </a:rPr>
              <a:t>PPM CO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19.6 </a:t>
            </a:r>
            <a:r>
              <a:rPr lang="en-US" sz="9600" dirty="0" smtClean="0">
                <a:latin typeface="Arial Black" panose="020B0A04020102020204" pitchFamily="34" charset="0"/>
              </a:rPr>
              <a:t>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52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0.0 </a:t>
            </a:r>
            <a:r>
              <a:rPr lang="en-US" sz="9600" dirty="0" smtClean="0">
                <a:latin typeface="Arial Black" panose="020B0A04020102020204" pitchFamily="34" charset="0"/>
              </a:rPr>
              <a:t>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3 </a:t>
            </a:r>
            <a:r>
              <a:rPr lang="en-US" sz="9600" dirty="0" smtClean="0">
                <a:latin typeface="Arial Black" panose="020B0A04020102020204" pitchFamily="34" charset="0"/>
              </a:rPr>
              <a:t>PPM CO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20.8 %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46048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Heavy Smoke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5237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Rock Dust Bags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27998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Arial Black" panose="020B0A04020102020204" pitchFamily="34" charset="0"/>
              </a:rPr>
              <a:t>4 Used Fire Extinguishers</a:t>
            </a:r>
            <a:endParaRPr lang="en-US" sz="8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58547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1.7 </a:t>
            </a:r>
            <a:r>
              <a:rPr lang="en-US" sz="9600" dirty="0" smtClean="0">
                <a:latin typeface="Arial Black" panose="020B0A04020102020204" pitchFamily="34" charset="0"/>
              </a:rPr>
              <a:t>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>600 </a:t>
            </a:r>
            <a:r>
              <a:rPr lang="en-US" sz="8800" dirty="0" smtClean="0">
                <a:latin typeface="Arial Black" panose="020B0A04020102020204" pitchFamily="34" charset="0"/>
              </a:rPr>
              <a:t>PPM CO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15.6 </a:t>
            </a:r>
            <a:r>
              <a:rPr lang="en-US" sz="9600" dirty="0" smtClean="0">
                <a:latin typeface="Arial Black" panose="020B0A04020102020204" pitchFamily="34" charset="0"/>
              </a:rPr>
              <a:t>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68734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Mined Into Outcrop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50848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438400"/>
            <a:ext cx="8991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Outcrop On Fire 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Cannot Be Extinguished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71313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477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Unsafe Roof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57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205</Words>
  <Application>Microsoft Office PowerPoint</Application>
  <PresentationFormat>On-screen Show (4:3)</PresentationFormat>
  <Paragraphs>83</Paragraphs>
  <Slides>86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87" baseType="lpstr">
      <vt:lpstr>Office Theme</vt:lpstr>
      <vt:lpstr>Delta Day 1 2016</vt:lpstr>
      <vt:lpstr>PowerPoint Presentation</vt:lpstr>
      <vt:lpstr>FAB</vt:lpstr>
      <vt:lpstr>Permanent  Stopping</vt:lpstr>
      <vt:lpstr>BC</vt:lpstr>
      <vt:lpstr>Inoperable Battery Scoop</vt:lpstr>
      <vt:lpstr>PowerPoint Presentation</vt:lpstr>
      <vt:lpstr>0.0 % CH4 3 PPM CO 20.8 % O2</vt:lpstr>
      <vt:lpstr>Unsafe Roof</vt:lpstr>
      <vt:lpstr>Unsafe Roof</vt:lpstr>
      <vt:lpstr>Airtight Cave</vt:lpstr>
      <vt:lpstr>Airtight Cave</vt:lpstr>
      <vt:lpstr>Unsafe Roof</vt:lpstr>
      <vt:lpstr>Water Roofed</vt:lpstr>
      <vt:lpstr>0.4 % CH4 250 PPM CO 20.0 % O2</vt:lpstr>
      <vt:lpstr>Refuge Alternative</vt:lpstr>
      <vt:lpstr>Door Closed</vt:lpstr>
      <vt:lpstr>Purge Valve</vt:lpstr>
      <vt:lpstr>0.4 % CH4 250 PPM CO 20.0 % O2</vt:lpstr>
      <vt:lpstr>Door Closed</vt:lpstr>
      <vt:lpstr>Live Conscious Miner</vt:lpstr>
      <vt:lpstr>LCM in RA Statement:    “Help”</vt:lpstr>
      <vt:lpstr>Smoke _______________  End of Smoke</vt:lpstr>
      <vt:lpstr>Permanent Stopping Not Intact</vt:lpstr>
      <vt:lpstr>2.5 % CH4 300 PPM CO 20.3 % O2</vt:lpstr>
      <vt:lpstr>2.5 % CH4 300 PPM CO 20.3 % O2</vt:lpstr>
      <vt:lpstr>Smoke _______________  End of Smoke</vt:lpstr>
      <vt:lpstr>Water Roofed</vt:lpstr>
      <vt:lpstr>Unsafe Roof</vt:lpstr>
      <vt:lpstr>Unsafe Roof</vt:lpstr>
      <vt:lpstr>5.2 % CH4 8 PPM CO 19.0 % O2</vt:lpstr>
      <vt:lpstr>5.1 % CH4 9 PPM CO 18.9 % O2</vt:lpstr>
      <vt:lpstr>Water Roofed</vt:lpstr>
      <vt:lpstr>5.2 % CH4 10 PPM CO 18.7 % O2</vt:lpstr>
      <vt:lpstr>8 Timbers</vt:lpstr>
      <vt:lpstr>Face</vt:lpstr>
      <vt:lpstr>Light Smoke</vt:lpstr>
      <vt:lpstr>0.2 % CH4 100 PPM CO 20.6 % O2</vt:lpstr>
      <vt:lpstr>Conveyor Belt</vt:lpstr>
      <vt:lpstr>Smoke _______________  End of Smoke</vt:lpstr>
      <vt:lpstr>Permanent Stopping With Door Open</vt:lpstr>
      <vt:lpstr>0.2 % CH4 200 PPM CO 20.2 % O2</vt:lpstr>
      <vt:lpstr>Heavy Smoke</vt:lpstr>
      <vt:lpstr>Overcast Wall With Door Open</vt:lpstr>
      <vt:lpstr>Overcast Wall With Door Closed</vt:lpstr>
      <vt:lpstr>0.4 % CH4 400 PPM CO 19.8 % O2</vt:lpstr>
      <vt:lpstr>Permanent Stopping Not Intact</vt:lpstr>
      <vt:lpstr>Tail Piece</vt:lpstr>
      <vt:lpstr>Belt Drive</vt:lpstr>
      <vt:lpstr>Heavy Smoke</vt:lpstr>
      <vt:lpstr>1.5 % CH4 450 PPM CO 19.7 % O2</vt:lpstr>
      <vt:lpstr>Caved</vt:lpstr>
      <vt:lpstr>Caved</vt:lpstr>
      <vt:lpstr>Inoperable Battery Scoop</vt:lpstr>
      <vt:lpstr>Smoke _______________  End of Smoke</vt:lpstr>
      <vt:lpstr>Barricade</vt:lpstr>
      <vt:lpstr>Live Unconscious Miner</vt:lpstr>
      <vt:lpstr>SCSR</vt:lpstr>
      <vt:lpstr>Oxygen Bottle</vt:lpstr>
      <vt:lpstr>Face</vt:lpstr>
      <vt:lpstr>2.0 % CH4 10 PPM CO 19.6 % O2</vt:lpstr>
      <vt:lpstr>Power Center</vt:lpstr>
      <vt:lpstr>Light Smoke</vt:lpstr>
      <vt:lpstr>0.1 % CH4 100 PPM CO 20.5 % O2</vt:lpstr>
      <vt:lpstr>Unsafe Roof</vt:lpstr>
      <vt:lpstr>Light Smoke</vt:lpstr>
      <vt:lpstr>Unsafe Roof</vt:lpstr>
      <vt:lpstr>Heavy Smoke</vt:lpstr>
      <vt:lpstr>0.2 % CH4 200 PPM CO 20.2 % O2</vt:lpstr>
      <vt:lpstr>Permanent Stopping</vt:lpstr>
      <vt:lpstr>0.4 % CH4 450 PPM CO 19.8 % O2</vt:lpstr>
      <vt:lpstr>Airtight Cave</vt:lpstr>
      <vt:lpstr>Airtight Cave</vt:lpstr>
      <vt:lpstr>Live Conscious Miner</vt:lpstr>
      <vt:lpstr>Live Conscious Miner in 3 E Barricade Statement:  “Help It’s Airtight Behind Me”</vt:lpstr>
      <vt:lpstr>0.4 % CH4 55 PPM CO 19.8 % O2</vt:lpstr>
      <vt:lpstr>Barricade</vt:lpstr>
      <vt:lpstr>BC</vt:lpstr>
      <vt:lpstr>1.7 % CH4 500 PPM CO 19.6 % O2</vt:lpstr>
      <vt:lpstr>Heavy Smoke</vt:lpstr>
      <vt:lpstr>Rock Dust Bags</vt:lpstr>
      <vt:lpstr>4 Used Fire Extinguishers</vt:lpstr>
      <vt:lpstr>1.7 % CH4 600 PPM CO 15.6 % O2</vt:lpstr>
      <vt:lpstr>Mined Into Outcrop</vt:lpstr>
      <vt:lpstr>Outcrop On Fire  Cannot Be Extinguished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Day 1</dc:title>
  <dc:creator>RJB</dc:creator>
  <cp:lastModifiedBy>Barton, John - MSHA</cp:lastModifiedBy>
  <cp:revision>26</cp:revision>
  <dcterms:created xsi:type="dcterms:W3CDTF">2015-05-29T19:58:26Z</dcterms:created>
  <dcterms:modified xsi:type="dcterms:W3CDTF">2016-06-28T20:58:18Z</dcterms:modified>
</cp:coreProperties>
</file>